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SemiBold"/>
      <p:regular r:id="rId17"/>
      <p:bold r:id="rId18"/>
      <p:italic r:id="rId19"/>
      <p:boldItalic r:id="rId20"/>
    </p:embeddedFont>
    <p:embeddedFont>
      <p:font typeface="Raleway"/>
      <p:regular r:id="rId21"/>
      <p:bold r:id="rId22"/>
      <p:italic r:id="rId23"/>
      <p:boldItalic r:id="rId24"/>
    </p:embeddedFont>
    <p:embeddedFont>
      <p:font typeface="Amatic SC"/>
      <p:regular r:id="rId25"/>
      <p:bold r:id="rId26"/>
    </p:embeddedFont>
    <p:embeddedFont>
      <p:font typeface="Barlow Light"/>
      <p:regular r:id="rId27"/>
      <p:bold r:id="rId28"/>
      <p:italic r:id="rId29"/>
      <p:boldItalic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SemiBold-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BarlowLight-bold.fntdata"/><Relationship Id="rId27" Type="http://schemas.openxmlformats.org/officeDocument/2006/relationships/font" Target="fonts/Barlow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regular.fntdata"/><Relationship Id="rId30" Type="http://schemas.openxmlformats.org/officeDocument/2006/relationships/font" Target="fonts/BarlowLight-boldItalic.fntdata"/><Relationship Id="rId11" Type="http://schemas.openxmlformats.org/officeDocument/2006/relationships/slide" Target="slides/slide7.xml"/><Relationship Id="rId33" Type="http://schemas.openxmlformats.org/officeDocument/2006/relationships/font" Target="fonts/Barlow-italic.fntdata"/><Relationship Id="rId10" Type="http://schemas.openxmlformats.org/officeDocument/2006/relationships/slide" Target="slides/slide6.xml"/><Relationship Id="rId32" Type="http://schemas.openxmlformats.org/officeDocument/2006/relationships/font" Target="fonts/Barlow-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SemiBold-regular.fntdata"/><Relationship Id="rId16" Type="http://schemas.openxmlformats.org/officeDocument/2006/relationships/slide" Target="slides/slide12.xml"/><Relationship Id="rId19" Type="http://schemas.openxmlformats.org/officeDocument/2006/relationships/font" Target="fonts/RalewaySemiBold-italic.fntdata"/><Relationship Id="rId18" Type="http://schemas.openxmlformats.org/officeDocument/2006/relationships/font" Target="fonts/Raleway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profile, there you can see your order history and then you can add an item you want to sell or remove an item. We will keep track of this information through a database.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thought it was a good idea to add a inbox for 2 users to communicate to ask about items or prices. To make it easier, we will use a chat API like whatsapp.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20bbb03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620bbb0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Parents: save up money by cutting down </a:t>
            </a:r>
            <a:r>
              <a:rPr lang="en"/>
              <a:t>yearly</a:t>
            </a:r>
            <a:r>
              <a:rPr lang="en"/>
              <a:t> spending</a:t>
            </a:r>
            <a:endParaRPr/>
          </a:p>
          <a:p>
            <a:pPr indent="0" lvl="0" marL="0" rtl="0" algn="l">
              <a:spcBef>
                <a:spcPts val="0"/>
              </a:spcBef>
              <a:spcAft>
                <a:spcPts val="0"/>
              </a:spcAft>
              <a:buNone/>
            </a:pPr>
            <a:r>
              <a:rPr lang="en"/>
              <a:t>Environmentalists: </a:t>
            </a:r>
            <a:r>
              <a:rPr lang="en">
                <a:solidFill>
                  <a:schemeClr val="dk1"/>
                </a:solidFill>
              </a:rPr>
              <a:t>reduces the number of natural resources being used and pollution that’s being emitted.</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be using github for version control on our code snippets. We will be using the </a:t>
            </a:r>
            <a:r>
              <a:rPr lang="en"/>
              <a:t>bootstrap library to build the website using html, css and js. For the additional inbox/chat feature, we’ve decided to use a chat api.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200">
                <a:solidFill>
                  <a:schemeClr val="dk1"/>
                </a:solidFill>
                <a:latin typeface="Times New Roman"/>
                <a:ea typeface="Times New Roman"/>
                <a:cs typeface="Times New Roman"/>
                <a:sym typeface="Times New Roman"/>
              </a:rPr>
              <a:t>the web app has several non-functional requirements that include privacy or security, maintainability, performance, and usability.  Students will sign in through their RPI accounts using CAS authentication to confirm all users are RPI students. This ensures privacy within the Troyboy community for each user to safely and freely use our services.To avoid complications, payments between users will be outsourced by applications such as Venmo or ApplePay. A user’s </a:t>
            </a:r>
            <a:r>
              <a:rPr lang="en">
                <a:solidFill>
                  <a:schemeClr val="dk1"/>
                </a:solidFill>
                <a:latin typeface="Times New Roman"/>
                <a:ea typeface="Times New Roman"/>
                <a:cs typeface="Times New Roman"/>
                <a:sym typeface="Times New Roman"/>
              </a:rPr>
              <a:t>address is only given after seller confirms transaction.Since we have hopes to make this a longterm application for RPI, having scalable code is important for maintainability. And UX/UI design and </a:t>
            </a:r>
            <a:r>
              <a:rPr lang="en">
                <a:solidFill>
                  <a:schemeClr val="dk1"/>
                </a:solidFill>
                <a:latin typeface="Times New Roman"/>
                <a:ea typeface="Times New Roman"/>
                <a:cs typeface="Times New Roman"/>
                <a:sym typeface="Times New Roman"/>
              </a:rPr>
              <a:t>development</a:t>
            </a:r>
            <a:r>
              <a:rPr lang="en">
                <a:solidFill>
                  <a:schemeClr val="dk1"/>
                </a:solidFill>
                <a:latin typeface="Times New Roman"/>
                <a:ea typeface="Times New Roman"/>
                <a:cs typeface="Times New Roman"/>
                <a:sym typeface="Times New Roman"/>
              </a:rPr>
              <a:t> for performance and usability.</a:t>
            </a:r>
            <a:endParaRPr>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homepage will feature the items that other students are selling and they can filter through products similar to craigslist using the filter.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4.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2.jpg"/><Relationship Id="rId6" Type="http://schemas.openxmlformats.org/officeDocument/2006/relationships/image" Target="../media/image9.jpg"/><Relationship Id="rId7" Type="http://schemas.openxmlformats.org/officeDocument/2006/relationships/image" Target="../media/image8.jp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grpSp>
        <p:nvGrpSpPr>
          <p:cNvPr id="63" name="Google Shape;63;p12"/>
          <p:cNvGrpSpPr/>
          <p:nvPr/>
        </p:nvGrpSpPr>
        <p:grpSpPr>
          <a:xfrm>
            <a:off x="5293279" y="819079"/>
            <a:ext cx="3670597" cy="374185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nvSpPr>
        <p:spPr>
          <a:xfrm>
            <a:off x="119550" y="4634750"/>
            <a:ext cx="4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By: Ayah, Divya, Chloe, Jialin, Kyra</a:t>
            </a:r>
            <a:endParaRPr>
              <a:latin typeface="Barlow Light"/>
              <a:ea typeface="Barlow Light"/>
              <a:cs typeface="Barlow Light"/>
              <a:sym typeface="Barlow Light"/>
            </a:endParaRPr>
          </a:p>
        </p:txBody>
      </p:sp>
      <p:pic>
        <p:nvPicPr>
          <p:cNvPr id="339" name="Google Shape;339;p12"/>
          <p:cNvPicPr preferRelativeResize="0"/>
          <p:nvPr/>
        </p:nvPicPr>
        <p:blipFill>
          <a:blip r:embed="rId3">
            <a:alphaModFix/>
          </a:blip>
          <a:stretch>
            <a:fillRect/>
          </a:stretch>
        </p:blipFill>
        <p:spPr>
          <a:xfrm>
            <a:off x="880575" y="1135690"/>
            <a:ext cx="3779700" cy="31086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838" name="Google Shape;838;p21"/>
          <p:cNvGrpSpPr/>
          <p:nvPr/>
        </p:nvGrpSpPr>
        <p:grpSpPr>
          <a:xfrm>
            <a:off x="2706780" y="368855"/>
            <a:ext cx="4059461" cy="4268010"/>
            <a:chOff x="2112475" y="238125"/>
            <a:chExt cx="3395050" cy="5238750"/>
          </a:xfrm>
        </p:grpSpPr>
        <p:sp>
          <p:nvSpPr>
            <p:cNvPr id="839" name="Google Shape;839;p21"/>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21"/>
          <p:cNvSpPr txBox="1"/>
          <p:nvPr>
            <p:ph idx="4294967295" type="body"/>
          </p:nvPr>
        </p:nvSpPr>
        <p:spPr>
          <a:xfrm>
            <a:off x="322475" y="1528200"/>
            <a:ext cx="2997000" cy="20871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solidFill>
                  <a:schemeClr val="lt1"/>
                </a:solidFill>
                <a:latin typeface="Raleway SemiBold"/>
                <a:ea typeface="Raleway SemiBold"/>
                <a:cs typeface="Raleway SemiBold"/>
                <a:sym typeface="Raleway SemiBold"/>
              </a:rPr>
              <a:t>Profile</a:t>
            </a:r>
            <a:endParaRPr sz="3000">
              <a:solidFill>
                <a:schemeClr val="lt1"/>
              </a:solidFill>
              <a:latin typeface="Raleway SemiBold"/>
              <a:ea typeface="Raleway SemiBold"/>
              <a:cs typeface="Raleway SemiBold"/>
              <a:sym typeface="Raleway SemiBold"/>
            </a:endParaRPr>
          </a:p>
          <a:p>
            <a:pPr indent="0" lvl="0" marL="0" rtl="0" algn="l">
              <a:spcBef>
                <a:spcPts val="600"/>
              </a:spcBef>
              <a:spcAft>
                <a:spcPts val="0"/>
              </a:spcAft>
              <a:buNone/>
            </a:pPr>
            <a:r>
              <a:rPr lang="en" sz="2400">
                <a:solidFill>
                  <a:schemeClr val="lt1"/>
                </a:solidFill>
              </a:rPr>
              <a:t>Database</a:t>
            </a:r>
            <a:endParaRPr sz="2400">
              <a:solidFill>
                <a:schemeClr val="lt1"/>
              </a:solidFill>
            </a:endParaRPr>
          </a:p>
          <a:p>
            <a:pPr indent="0" lvl="0" marL="0" rtl="0" algn="l">
              <a:spcBef>
                <a:spcPts val="600"/>
              </a:spcBef>
              <a:spcAft>
                <a:spcPts val="0"/>
              </a:spcAft>
              <a:buNone/>
            </a:pPr>
            <a:r>
              <a:rPr lang="en" sz="2400">
                <a:solidFill>
                  <a:schemeClr val="lt1"/>
                </a:solidFill>
              </a:rPr>
              <a:t> (MongoDB)</a:t>
            </a:r>
            <a:endParaRPr sz="2400">
              <a:solidFill>
                <a:schemeClr val="lt1"/>
              </a:solidFill>
            </a:endParaRPr>
          </a:p>
          <a:p>
            <a:pPr indent="0" lvl="0" marL="0" rtl="0" algn="l">
              <a:spcBef>
                <a:spcPts val="600"/>
              </a:spcBef>
              <a:spcAft>
                <a:spcPts val="0"/>
              </a:spcAft>
              <a:buNone/>
            </a:pPr>
            <a:r>
              <a:t/>
            </a:r>
            <a:endParaRPr sz="2400">
              <a:solidFill>
                <a:schemeClr val="lt1"/>
              </a:solidFill>
            </a:endParaRPr>
          </a:p>
        </p:txBody>
      </p:sp>
      <p:grpSp>
        <p:nvGrpSpPr>
          <p:cNvPr id="844" name="Google Shape;844;p21"/>
          <p:cNvGrpSpPr/>
          <p:nvPr/>
        </p:nvGrpSpPr>
        <p:grpSpPr>
          <a:xfrm>
            <a:off x="6866152" y="2080650"/>
            <a:ext cx="1042234" cy="2747998"/>
            <a:chOff x="2217389" y="2145281"/>
            <a:chExt cx="771968" cy="2035404"/>
          </a:xfrm>
        </p:grpSpPr>
        <p:sp>
          <p:nvSpPr>
            <p:cNvPr id="845" name="Google Shape;845;p21"/>
            <p:cNvSpPr/>
            <p:nvPr/>
          </p:nvSpPr>
          <p:spPr>
            <a:xfrm>
              <a:off x="2315715" y="3791112"/>
              <a:ext cx="673642" cy="389572"/>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1"/>
            <p:cNvSpPr/>
            <p:nvPr/>
          </p:nvSpPr>
          <p:spPr>
            <a:xfrm>
              <a:off x="2657140" y="3935803"/>
              <a:ext cx="195392" cy="151201"/>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1"/>
            <p:cNvSpPr/>
            <p:nvPr/>
          </p:nvSpPr>
          <p:spPr>
            <a:xfrm>
              <a:off x="2658204" y="3985466"/>
              <a:ext cx="194423" cy="10160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1"/>
            <p:cNvSpPr/>
            <p:nvPr/>
          </p:nvSpPr>
          <p:spPr>
            <a:xfrm>
              <a:off x="2457350" y="3860101"/>
              <a:ext cx="195266" cy="145651"/>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1"/>
            <p:cNvSpPr/>
            <p:nvPr/>
          </p:nvSpPr>
          <p:spPr>
            <a:xfrm>
              <a:off x="2457756" y="3906656"/>
              <a:ext cx="194423" cy="101614"/>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1"/>
            <p:cNvSpPr/>
            <p:nvPr/>
          </p:nvSpPr>
          <p:spPr>
            <a:xfrm>
              <a:off x="2506461" y="2987362"/>
              <a:ext cx="335881" cy="96476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1"/>
            <p:cNvSpPr/>
            <p:nvPr/>
          </p:nvSpPr>
          <p:spPr>
            <a:xfrm>
              <a:off x="2582229" y="2387101"/>
              <a:ext cx="215046" cy="209600"/>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21"/>
            <p:cNvSpPr/>
            <p:nvPr/>
          </p:nvSpPr>
          <p:spPr>
            <a:xfrm>
              <a:off x="2243240" y="2453762"/>
              <a:ext cx="324472" cy="46349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1"/>
            <p:cNvSpPr/>
            <p:nvPr/>
          </p:nvSpPr>
          <p:spPr>
            <a:xfrm>
              <a:off x="2217389" y="2839467"/>
              <a:ext cx="154848" cy="101346"/>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1"/>
            <p:cNvSpPr/>
            <p:nvPr/>
          </p:nvSpPr>
          <p:spPr>
            <a:xfrm>
              <a:off x="2221873" y="2861121"/>
              <a:ext cx="101110" cy="84281"/>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21"/>
            <p:cNvSpPr/>
            <p:nvPr/>
          </p:nvSpPr>
          <p:spPr>
            <a:xfrm>
              <a:off x="2506235" y="2416390"/>
              <a:ext cx="349777" cy="70423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21"/>
            <p:cNvSpPr/>
            <p:nvPr/>
          </p:nvSpPr>
          <p:spPr>
            <a:xfrm>
              <a:off x="2790960" y="2560359"/>
              <a:ext cx="135542" cy="62211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1"/>
            <p:cNvSpPr/>
            <p:nvPr/>
          </p:nvSpPr>
          <p:spPr>
            <a:xfrm>
              <a:off x="2573358" y="2169926"/>
              <a:ext cx="232033" cy="2830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21"/>
            <p:cNvSpPr/>
            <p:nvPr/>
          </p:nvSpPr>
          <p:spPr>
            <a:xfrm>
              <a:off x="2582180" y="2145281"/>
              <a:ext cx="245303" cy="242358"/>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21"/>
            <p:cNvSpPr/>
            <p:nvPr/>
          </p:nvSpPr>
          <p:spPr>
            <a:xfrm>
              <a:off x="2773661" y="2522433"/>
              <a:ext cx="151977" cy="206889"/>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1"/>
            <p:cNvSpPr/>
            <p:nvPr/>
          </p:nvSpPr>
          <p:spPr>
            <a:xfrm>
              <a:off x="2459309" y="2417031"/>
              <a:ext cx="123487" cy="199128"/>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861" name="Google Shape;861;p21"/>
          <p:cNvPicPr preferRelativeResize="0"/>
          <p:nvPr/>
        </p:nvPicPr>
        <p:blipFill rotWithShape="1">
          <a:blip r:embed="rId3">
            <a:alphaModFix/>
          </a:blip>
          <a:srcRect b="6006" l="0" r="17891" t="0"/>
          <a:stretch/>
        </p:blipFill>
        <p:spPr>
          <a:xfrm>
            <a:off x="2776700" y="665124"/>
            <a:ext cx="3919624" cy="367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867" name="Google Shape;867;p22"/>
          <p:cNvGrpSpPr/>
          <p:nvPr/>
        </p:nvGrpSpPr>
        <p:grpSpPr>
          <a:xfrm>
            <a:off x="2313867" y="582503"/>
            <a:ext cx="5170015" cy="3510443"/>
            <a:chOff x="1177450" y="241631"/>
            <a:chExt cx="6173152" cy="3616776"/>
          </a:xfrm>
        </p:grpSpPr>
        <p:sp>
          <p:nvSpPr>
            <p:cNvPr id="868" name="Google Shape;868;p2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2" name="Google Shape;872;p22"/>
          <p:cNvSpPr txBox="1"/>
          <p:nvPr>
            <p:ph idx="4294967295" type="body"/>
          </p:nvPr>
        </p:nvSpPr>
        <p:spPr>
          <a:xfrm>
            <a:off x="476250" y="1528175"/>
            <a:ext cx="2997000" cy="20871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solidFill>
                  <a:schemeClr val="lt1"/>
                </a:solidFill>
                <a:latin typeface="Raleway SemiBold"/>
                <a:ea typeface="Raleway SemiBold"/>
                <a:cs typeface="Raleway SemiBold"/>
                <a:sym typeface="Raleway SemiBold"/>
              </a:rPr>
              <a:t>Inbox</a:t>
            </a:r>
            <a:endParaRPr sz="3000">
              <a:solidFill>
                <a:schemeClr val="lt1"/>
              </a:solidFill>
              <a:latin typeface="Raleway SemiBold"/>
              <a:ea typeface="Raleway SemiBold"/>
              <a:cs typeface="Raleway SemiBold"/>
              <a:sym typeface="Raleway SemiBold"/>
            </a:endParaRPr>
          </a:p>
          <a:p>
            <a:pPr indent="0" lvl="0" marL="0" rtl="0" algn="l">
              <a:spcBef>
                <a:spcPts val="600"/>
              </a:spcBef>
              <a:spcAft>
                <a:spcPts val="0"/>
              </a:spcAft>
              <a:buNone/>
            </a:pPr>
            <a:r>
              <a:rPr lang="en" sz="2400">
                <a:solidFill>
                  <a:schemeClr val="lt1"/>
                </a:solidFill>
              </a:rPr>
              <a:t>Chat API</a:t>
            </a:r>
            <a:endParaRPr sz="2400">
              <a:solidFill>
                <a:schemeClr val="lt1"/>
              </a:solidFill>
            </a:endParaRPr>
          </a:p>
        </p:txBody>
      </p:sp>
      <p:grpSp>
        <p:nvGrpSpPr>
          <p:cNvPr id="873" name="Google Shape;873;p22"/>
          <p:cNvGrpSpPr/>
          <p:nvPr/>
        </p:nvGrpSpPr>
        <p:grpSpPr>
          <a:xfrm>
            <a:off x="7531342" y="2825005"/>
            <a:ext cx="1214233" cy="1885000"/>
            <a:chOff x="6492887" y="4126007"/>
            <a:chExt cx="271993" cy="422295"/>
          </a:xfrm>
        </p:grpSpPr>
        <p:sp>
          <p:nvSpPr>
            <p:cNvPr id="874" name="Google Shape;874;p22"/>
            <p:cNvSpPr/>
            <p:nvPr/>
          </p:nvSpPr>
          <p:spPr>
            <a:xfrm rot="10800000">
              <a:off x="6492887" y="4392220"/>
              <a:ext cx="271993" cy="156082"/>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2"/>
            <p:cNvSpPr/>
            <p:nvPr/>
          </p:nvSpPr>
          <p:spPr>
            <a:xfrm flipH="1">
              <a:off x="6563431" y="4299082"/>
              <a:ext cx="180447" cy="104443"/>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2"/>
            <p:cNvSpPr/>
            <p:nvPr/>
          </p:nvSpPr>
          <p:spPr>
            <a:xfrm flipH="1">
              <a:off x="6653655" y="4351284"/>
              <a:ext cx="90223" cy="156685"/>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22"/>
            <p:cNvSpPr/>
            <p:nvPr/>
          </p:nvSpPr>
          <p:spPr>
            <a:xfrm flipH="1">
              <a:off x="6563431" y="4351284"/>
              <a:ext cx="90223" cy="156685"/>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22"/>
            <p:cNvSpPr/>
            <p:nvPr/>
          </p:nvSpPr>
          <p:spPr>
            <a:xfrm>
              <a:off x="6631565" y="4127172"/>
              <a:ext cx="91680" cy="13403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2"/>
            <p:cNvSpPr/>
            <p:nvPr/>
          </p:nvSpPr>
          <p:spPr>
            <a:xfrm>
              <a:off x="6638516" y="4126007"/>
              <a:ext cx="43914" cy="5411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2"/>
            <p:cNvSpPr/>
            <p:nvPr/>
          </p:nvSpPr>
          <p:spPr>
            <a:xfrm>
              <a:off x="6647100" y="4184749"/>
              <a:ext cx="54168" cy="6062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2"/>
            <p:cNvSpPr/>
            <p:nvPr/>
          </p:nvSpPr>
          <p:spPr>
            <a:xfrm>
              <a:off x="6554604" y="4208935"/>
              <a:ext cx="102224" cy="14552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2"/>
            <p:cNvSpPr/>
            <p:nvPr/>
          </p:nvSpPr>
          <p:spPr>
            <a:xfrm>
              <a:off x="6631332" y="4204595"/>
              <a:ext cx="78964" cy="10415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2"/>
            <p:cNvSpPr/>
            <p:nvPr/>
          </p:nvSpPr>
          <p:spPr>
            <a:xfrm>
              <a:off x="6645396" y="4130153"/>
              <a:ext cx="58090" cy="71561"/>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2"/>
            <p:cNvSpPr/>
            <p:nvPr/>
          </p:nvSpPr>
          <p:spPr>
            <a:xfrm>
              <a:off x="6647754" y="4129873"/>
              <a:ext cx="58319" cy="5488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2"/>
            <p:cNvSpPr/>
            <p:nvPr/>
          </p:nvSpPr>
          <p:spPr>
            <a:xfrm>
              <a:off x="6577749" y="4490229"/>
              <a:ext cx="45861" cy="34982"/>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2"/>
            <p:cNvSpPr/>
            <p:nvPr/>
          </p:nvSpPr>
          <p:spPr>
            <a:xfrm>
              <a:off x="6577951" y="4501389"/>
              <a:ext cx="45653" cy="2383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2"/>
            <p:cNvSpPr/>
            <p:nvPr/>
          </p:nvSpPr>
          <p:spPr>
            <a:xfrm>
              <a:off x="6554804" y="4475155"/>
              <a:ext cx="41980" cy="32521"/>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2"/>
            <p:cNvSpPr/>
            <p:nvPr/>
          </p:nvSpPr>
          <p:spPr>
            <a:xfrm>
              <a:off x="6554997" y="4485886"/>
              <a:ext cx="41814" cy="2182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2"/>
            <p:cNvSpPr/>
            <p:nvPr/>
          </p:nvSpPr>
          <p:spPr>
            <a:xfrm>
              <a:off x="6570371" y="4307401"/>
              <a:ext cx="99964" cy="17241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2"/>
            <p:cNvSpPr/>
            <p:nvPr/>
          </p:nvSpPr>
          <p:spPr>
            <a:xfrm>
              <a:off x="6597627" y="4307742"/>
              <a:ext cx="99521" cy="186686"/>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2"/>
            <p:cNvSpPr/>
            <p:nvPr/>
          </p:nvSpPr>
          <p:spPr>
            <a:xfrm>
              <a:off x="6560564" y="4295988"/>
              <a:ext cx="148825" cy="13699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2"/>
            <p:cNvSpPr/>
            <p:nvPr/>
          </p:nvSpPr>
          <p:spPr>
            <a:xfrm>
              <a:off x="6680201" y="4215053"/>
              <a:ext cx="51721" cy="181324"/>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2"/>
            <p:cNvSpPr/>
            <p:nvPr/>
          </p:nvSpPr>
          <p:spPr>
            <a:xfrm>
              <a:off x="6690335" y="4212768"/>
              <a:ext cx="31273" cy="3977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2"/>
            <p:cNvSpPr/>
            <p:nvPr/>
          </p:nvSpPr>
          <p:spPr>
            <a:xfrm>
              <a:off x="6629015" y="4204538"/>
              <a:ext cx="26751" cy="28086"/>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5" name="Google Shape;895;p22"/>
            <p:cNvGrpSpPr/>
            <p:nvPr/>
          </p:nvGrpSpPr>
          <p:grpSpPr>
            <a:xfrm>
              <a:off x="6551528" y="4270928"/>
              <a:ext cx="147953" cy="112133"/>
              <a:chOff x="6621095" y="1452181"/>
              <a:chExt cx="330894" cy="250785"/>
            </a:xfrm>
          </p:grpSpPr>
          <p:sp>
            <p:nvSpPr>
              <p:cNvPr id="896" name="Google Shape;896;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01" name="Google Shape;901;p22"/>
          <p:cNvSpPr/>
          <p:nvPr/>
        </p:nvSpPr>
        <p:spPr>
          <a:xfrm>
            <a:off x="2891875" y="742775"/>
            <a:ext cx="4014000" cy="307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2" name="Google Shape;902;p22"/>
          <p:cNvPicPr preferRelativeResize="0"/>
          <p:nvPr/>
        </p:nvPicPr>
        <p:blipFill rotWithShape="1">
          <a:blip r:embed="rId3">
            <a:alphaModFix/>
          </a:blip>
          <a:srcRect b="6864" l="0" r="0" t="0"/>
          <a:stretch/>
        </p:blipFill>
        <p:spPr>
          <a:xfrm>
            <a:off x="3188400" y="742763"/>
            <a:ext cx="3420951" cy="297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08" name="Google Shape;908;p23"/>
          <p:cNvGrpSpPr/>
          <p:nvPr/>
        </p:nvGrpSpPr>
        <p:grpSpPr>
          <a:xfrm>
            <a:off x="5410301" y="719490"/>
            <a:ext cx="3356124" cy="3829046"/>
            <a:chOff x="2602525" y="317054"/>
            <a:chExt cx="4174283" cy="4762495"/>
          </a:xfrm>
        </p:grpSpPr>
        <p:sp>
          <p:nvSpPr>
            <p:cNvPr id="909" name="Google Shape;909;p23"/>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3"/>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3"/>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3"/>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3"/>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3"/>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3"/>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3"/>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3"/>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3"/>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3"/>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3"/>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3"/>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3"/>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3"/>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3"/>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3"/>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3"/>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3"/>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3"/>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3"/>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3"/>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3"/>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3"/>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3"/>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3"/>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3"/>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3"/>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3"/>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3"/>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3"/>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3"/>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3"/>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3"/>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3"/>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3"/>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3"/>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3"/>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3"/>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3"/>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23"/>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3"/>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3"/>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3"/>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3"/>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3"/>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3"/>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3"/>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3"/>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3"/>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3"/>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3"/>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3"/>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3"/>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3"/>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3"/>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3"/>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6" name="Google Shape;966;p23"/>
            <p:cNvGrpSpPr/>
            <p:nvPr/>
          </p:nvGrpSpPr>
          <p:grpSpPr>
            <a:xfrm>
              <a:off x="2941619" y="3895613"/>
              <a:ext cx="483621" cy="510995"/>
              <a:chOff x="4345944" y="4626313"/>
              <a:chExt cx="483621" cy="510995"/>
            </a:xfrm>
          </p:grpSpPr>
          <p:grpSp>
            <p:nvGrpSpPr>
              <p:cNvPr id="967" name="Google Shape;967;p23"/>
              <p:cNvGrpSpPr/>
              <p:nvPr/>
            </p:nvGrpSpPr>
            <p:grpSpPr>
              <a:xfrm>
                <a:off x="4345944" y="4852987"/>
                <a:ext cx="474200" cy="284321"/>
                <a:chOff x="4345944" y="4852987"/>
                <a:chExt cx="474200" cy="284321"/>
              </a:xfrm>
            </p:grpSpPr>
            <p:sp>
              <p:nvSpPr>
                <p:cNvPr id="968" name="Google Shape;968;p23"/>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3"/>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3"/>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71" name="Google Shape;971;p23"/>
                <p:cNvGrpSpPr/>
                <p:nvPr/>
              </p:nvGrpSpPr>
              <p:grpSpPr>
                <a:xfrm>
                  <a:off x="4457040" y="4985575"/>
                  <a:ext cx="133724" cy="77247"/>
                  <a:chOff x="4457040" y="4985575"/>
                  <a:chExt cx="133724" cy="77247"/>
                </a:xfrm>
              </p:grpSpPr>
              <p:sp>
                <p:nvSpPr>
                  <p:cNvPr id="972" name="Google Shape;972;p23"/>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3"/>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74" name="Google Shape;974;p23"/>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3"/>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3"/>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3"/>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3"/>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3"/>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3"/>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3"/>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3"/>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3"/>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3"/>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3"/>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3"/>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3"/>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3"/>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3"/>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3"/>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3"/>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3"/>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3"/>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23"/>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23"/>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3"/>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3"/>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3"/>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3"/>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3"/>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3"/>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3"/>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3"/>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3"/>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3"/>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3"/>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3"/>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3"/>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3"/>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3"/>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3"/>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3"/>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3"/>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3"/>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3"/>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3"/>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3"/>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3"/>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23"/>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3"/>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3"/>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3"/>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3"/>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3"/>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3"/>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23"/>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3"/>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23"/>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3"/>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3"/>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23"/>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23"/>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3"/>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3"/>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3"/>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3"/>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3"/>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8" name="Google Shape;1038;p23"/>
              <p:cNvGrpSpPr/>
              <p:nvPr/>
            </p:nvGrpSpPr>
            <p:grpSpPr>
              <a:xfrm>
                <a:off x="4543079" y="4626313"/>
                <a:ext cx="286486" cy="386884"/>
                <a:chOff x="4543079" y="4626313"/>
                <a:chExt cx="286486" cy="386884"/>
              </a:xfrm>
            </p:grpSpPr>
            <p:grpSp>
              <p:nvGrpSpPr>
                <p:cNvPr id="1039" name="Google Shape;1039;p23"/>
                <p:cNvGrpSpPr/>
                <p:nvPr/>
              </p:nvGrpSpPr>
              <p:grpSpPr>
                <a:xfrm>
                  <a:off x="4543079" y="4626313"/>
                  <a:ext cx="286486" cy="386884"/>
                  <a:chOff x="4543079" y="4626313"/>
                  <a:chExt cx="286486" cy="386884"/>
                </a:xfrm>
              </p:grpSpPr>
              <p:sp>
                <p:nvSpPr>
                  <p:cNvPr id="1040" name="Google Shape;1040;p23"/>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3"/>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3"/>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3"/>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3"/>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5" name="Google Shape;1045;p23"/>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3"/>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3"/>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48" name="Google Shape;1048;p23"/>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3"/>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3"/>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3"/>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3"/>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3"/>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4" name="Google Shape;1054;p23"/>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1055" name="Google Shape;1055;p23"/>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b="1" sz="3600">
              <a:solidFill>
                <a:schemeClr val="accent1"/>
              </a:solidFill>
              <a:latin typeface="Barlow"/>
              <a:ea typeface="Barlow"/>
              <a:cs typeface="Barlow"/>
              <a:sym typeface="Barlow"/>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Team </a:t>
            </a:r>
            <a:endParaRPr sz="4000"/>
          </a:p>
        </p:txBody>
      </p:sp>
      <p:sp>
        <p:nvSpPr>
          <p:cNvPr id="345" name="Google Shape;345;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13"/>
          <p:cNvSpPr txBox="1"/>
          <p:nvPr/>
        </p:nvSpPr>
        <p:spPr>
          <a:xfrm>
            <a:off x="244775" y="3348475"/>
            <a:ext cx="1489200" cy="225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Ayah Tharwat</a:t>
            </a:r>
            <a:endParaRPr sz="800">
              <a:solidFill>
                <a:schemeClr val="dk2"/>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47" name="Google Shape;347;p13"/>
          <p:cNvPicPr preferRelativeResize="0"/>
          <p:nvPr/>
        </p:nvPicPr>
        <p:blipFill rotWithShape="1">
          <a:blip r:embed="rId3">
            <a:alphaModFix/>
          </a:blip>
          <a:srcRect b="13094" l="0" r="0" t="13094"/>
          <a:stretch/>
        </p:blipFill>
        <p:spPr>
          <a:xfrm>
            <a:off x="1986388" y="1729450"/>
            <a:ext cx="1489200" cy="1489200"/>
          </a:xfrm>
          <a:prstGeom prst="ellipse">
            <a:avLst/>
          </a:prstGeom>
          <a:noFill/>
          <a:ln>
            <a:noFill/>
          </a:ln>
        </p:spPr>
      </p:pic>
      <p:sp>
        <p:nvSpPr>
          <p:cNvPr id="348" name="Google Shape;348;p13"/>
          <p:cNvSpPr txBox="1"/>
          <p:nvPr/>
        </p:nvSpPr>
        <p:spPr>
          <a:xfrm>
            <a:off x="2037338" y="3348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Divya Bachina</a:t>
            </a:r>
            <a:br>
              <a:rPr lang="en">
                <a:latin typeface="Barlow"/>
                <a:ea typeface="Barlow"/>
                <a:cs typeface="Barlow"/>
                <a:sym typeface="Barlow"/>
              </a:rPr>
            </a:b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49" name="Google Shape;349;p13"/>
          <p:cNvPicPr preferRelativeResize="0"/>
          <p:nvPr/>
        </p:nvPicPr>
        <p:blipFill rotWithShape="1">
          <a:blip r:embed="rId4">
            <a:alphaModFix/>
          </a:blip>
          <a:srcRect b="32951" l="19690" r="12059" t="28655"/>
          <a:stretch/>
        </p:blipFill>
        <p:spPr>
          <a:xfrm>
            <a:off x="3824888" y="1729450"/>
            <a:ext cx="1489200" cy="1489200"/>
          </a:xfrm>
          <a:prstGeom prst="ellipse">
            <a:avLst/>
          </a:prstGeom>
          <a:noFill/>
          <a:ln>
            <a:noFill/>
          </a:ln>
        </p:spPr>
      </p:pic>
      <p:sp>
        <p:nvSpPr>
          <p:cNvPr id="350" name="Google Shape;350;p13"/>
          <p:cNvSpPr txBox="1"/>
          <p:nvPr/>
        </p:nvSpPr>
        <p:spPr>
          <a:xfrm>
            <a:off x="3829913" y="3348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Jialin Yu</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51" name="Google Shape;351;p13"/>
          <p:cNvPicPr preferRelativeResize="0"/>
          <p:nvPr/>
        </p:nvPicPr>
        <p:blipFill rotWithShape="1">
          <a:blip r:embed="rId5">
            <a:alphaModFix/>
          </a:blip>
          <a:srcRect b="29872" l="0" r="0" t="3479"/>
          <a:stretch/>
        </p:blipFill>
        <p:spPr>
          <a:xfrm>
            <a:off x="7323238" y="1688300"/>
            <a:ext cx="1489200" cy="1489200"/>
          </a:xfrm>
          <a:prstGeom prst="ellipse">
            <a:avLst/>
          </a:prstGeom>
          <a:noFill/>
          <a:ln>
            <a:noFill/>
          </a:ln>
        </p:spPr>
      </p:pic>
      <p:sp>
        <p:nvSpPr>
          <p:cNvPr id="352" name="Google Shape;352;p13"/>
          <p:cNvSpPr txBox="1"/>
          <p:nvPr/>
        </p:nvSpPr>
        <p:spPr>
          <a:xfrm>
            <a:off x="7328263" y="330732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Kyra Jeckering</a:t>
            </a:r>
            <a:br>
              <a:rPr lang="en">
                <a:latin typeface="Barlow"/>
                <a:ea typeface="Barlow"/>
                <a:cs typeface="Barlow"/>
                <a:sym typeface="Barlow"/>
              </a:rPr>
            </a:b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53" name="Google Shape;353;p13"/>
          <p:cNvPicPr preferRelativeResize="0"/>
          <p:nvPr/>
        </p:nvPicPr>
        <p:blipFill rotWithShape="1">
          <a:blip r:embed="rId6">
            <a:alphaModFix/>
          </a:blip>
          <a:srcRect b="0" l="0" r="0" t="999"/>
          <a:stretch/>
        </p:blipFill>
        <p:spPr>
          <a:xfrm>
            <a:off x="239750" y="1774692"/>
            <a:ext cx="1489200" cy="1487400"/>
          </a:xfrm>
          <a:prstGeom prst="ellipse">
            <a:avLst/>
          </a:prstGeom>
          <a:noFill/>
          <a:ln>
            <a:noFill/>
          </a:ln>
        </p:spPr>
      </p:pic>
      <p:pic>
        <p:nvPicPr>
          <p:cNvPr id="354" name="Google Shape;354;p13"/>
          <p:cNvPicPr preferRelativeResize="0"/>
          <p:nvPr/>
        </p:nvPicPr>
        <p:blipFill rotWithShape="1">
          <a:blip r:embed="rId7">
            <a:alphaModFix/>
          </a:blip>
          <a:srcRect b="278" l="0" r="0" t="278"/>
          <a:stretch/>
        </p:blipFill>
        <p:spPr>
          <a:xfrm>
            <a:off x="5574075" y="1688300"/>
            <a:ext cx="1489200" cy="1489200"/>
          </a:xfrm>
          <a:prstGeom prst="ellipse">
            <a:avLst/>
          </a:prstGeom>
          <a:noFill/>
          <a:ln>
            <a:noFill/>
          </a:ln>
        </p:spPr>
      </p:pic>
      <p:sp>
        <p:nvSpPr>
          <p:cNvPr id="355" name="Google Shape;355;p13"/>
          <p:cNvSpPr txBox="1"/>
          <p:nvPr/>
        </p:nvSpPr>
        <p:spPr>
          <a:xfrm>
            <a:off x="5581600" y="330732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Chloe Jepson</a:t>
            </a:r>
            <a:br>
              <a:rPr lang="en">
                <a:latin typeface="Barlow"/>
                <a:ea typeface="Barlow"/>
                <a:cs typeface="Barlow"/>
                <a:sym typeface="Barlow"/>
              </a:rPr>
            </a:b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idx="4294967295" type="ctrTitle"/>
          </p:nvPr>
        </p:nvSpPr>
        <p:spPr>
          <a:xfrm>
            <a:off x="588525" y="20188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The Problem</a:t>
            </a:r>
            <a:endParaRPr sz="4000"/>
          </a:p>
        </p:txBody>
      </p:sp>
      <p:sp>
        <p:nvSpPr>
          <p:cNvPr id="361" name="Google Shape;361;p14"/>
          <p:cNvSpPr txBox="1"/>
          <p:nvPr>
            <p:ph idx="4294967295" type="subTitle"/>
          </p:nvPr>
        </p:nvSpPr>
        <p:spPr>
          <a:xfrm>
            <a:off x="588525" y="923225"/>
            <a:ext cx="7777200" cy="34959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2900">
                <a:solidFill>
                  <a:schemeClr val="accent1"/>
                </a:solidFill>
                <a:latin typeface="Barlow"/>
                <a:ea typeface="Barlow"/>
                <a:cs typeface="Barlow"/>
                <a:sym typeface="Barlow"/>
              </a:rPr>
              <a:t>Overbearing Expenses Related to Campus Living</a:t>
            </a:r>
            <a:endParaRPr b="1" sz="2900">
              <a:solidFill>
                <a:schemeClr val="accent1"/>
              </a:solidFill>
              <a:latin typeface="Barlow"/>
              <a:ea typeface="Barlow"/>
              <a:cs typeface="Barlow"/>
              <a:sym typeface="Barlow"/>
            </a:endParaRPr>
          </a:p>
          <a:p>
            <a:pPr indent="-355600" lvl="0" marL="457200" rtl="0" algn="l">
              <a:spcBef>
                <a:spcPts val="600"/>
              </a:spcBef>
              <a:spcAft>
                <a:spcPts val="0"/>
              </a:spcAft>
              <a:buSzPts val="2000"/>
              <a:buFont typeface="Barlow"/>
              <a:buChar char="▸"/>
            </a:pPr>
            <a:r>
              <a:rPr b="1" lang="en">
                <a:latin typeface="Barlow"/>
                <a:ea typeface="Barlow"/>
                <a:cs typeface="Barlow"/>
                <a:sym typeface="Barlow"/>
              </a:rPr>
              <a:t>High prices </a:t>
            </a:r>
            <a:r>
              <a:rPr lang="en">
                <a:latin typeface="Barlow"/>
                <a:ea typeface="Barlow"/>
                <a:cs typeface="Barlow"/>
                <a:sym typeface="Barlow"/>
              </a:rPr>
              <a:t>of textbooks, electronics, furniture, clothing, etc.</a:t>
            </a:r>
            <a:endParaRPr>
              <a:latin typeface="Barlow"/>
              <a:ea typeface="Barlow"/>
              <a:cs typeface="Barlow"/>
              <a:sym typeface="Barlow"/>
            </a:endParaRPr>
          </a:p>
          <a:p>
            <a:pPr indent="-355600" lvl="0" marL="457200" rtl="0" algn="l">
              <a:spcBef>
                <a:spcPts val="0"/>
              </a:spcBef>
              <a:spcAft>
                <a:spcPts val="0"/>
              </a:spcAft>
              <a:buSzPts val="2000"/>
              <a:buFont typeface="Barlow"/>
              <a:buChar char="▸"/>
            </a:pPr>
            <a:r>
              <a:rPr lang="en">
                <a:latin typeface="Barlow"/>
                <a:ea typeface="Barlow"/>
                <a:cs typeface="Barlow"/>
                <a:sym typeface="Barlow"/>
              </a:rPr>
              <a:t>Students </a:t>
            </a:r>
            <a:r>
              <a:rPr b="1" lang="en">
                <a:latin typeface="Barlow"/>
                <a:ea typeface="Barlow"/>
                <a:cs typeface="Barlow"/>
                <a:sym typeface="Barlow"/>
              </a:rPr>
              <a:t>don’t have access </a:t>
            </a:r>
            <a:r>
              <a:rPr lang="en">
                <a:latin typeface="Barlow"/>
                <a:ea typeface="Barlow"/>
                <a:cs typeface="Barlow"/>
                <a:sym typeface="Barlow"/>
              </a:rPr>
              <a:t>to a commonplace where they can buy used </a:t>
            </a:r>
            <a:r>
              <a:rPr lang="en">
                <a:latin typeface="Barlow"/>
                <a:ea typeface="Barlow"/>
                <a:cs typeface="Barlow"/>
                <a:sym typeface="Barlow"/>
              </a:rPr>
              <a:t>textbooks</a:t>
            </a:r>
            <a:r>
              <a:rPr lang="en">
                <a:latin typeface="Barlow"/>
                <a:ea typeface="Barlow"/>
                <a:cs typeface="Barlow"/>
                <a:sym typeface="Barlow"/>
              </a:rPr>
              <a:t> and other resources from older or graduating students</a:t>
            </a:r>
            <a:endParaRPr>
              <a:latin typeface="Barlow"/>
              <a:ea typeface="Barlow"/>
              <a:cs typeface="Barlow"/>
              <a:sym typeface="Barlow"/>
            </a:endParaRPr>
          </a:p>
          <a:p>
            <a:pPr indent="-355600" lvl="0" marL="457200" rtl="0" algn="l">
              <a:spcBef>
                <a:spcPts val="0"/>
              </a:spcBef>
              <a:spcAft>
                <a:spcPts val="0"/>
              </a:spcAft>
              <a:buSzPts val="2000"/>
              <a:buFont typeface="Barlow"/>
              <a:buChar char="▸"/>
            </a:pPr>
            <a:r>
              <a:rPr lang="en">
                <a:latin typeface="Barlow"/>
                <a:ea typeface="Barlow"/>
                <a:cs typeface="Barlow"/>
                <a:sym typeface="Barlow"/>
              </a:rPr>
              <a:t>Other websites and reselling services can compromise the safety of those </a:t>
            </a:r>
            <a:r>
              <a:rPr lang="en">
                <a:latin typeface="Barlow"/>
                <a:ea typeface="Barlow"/>
                <a:cs typeface="Barlow"/>
                <a:sym typeface="Barlow"/>
              </a:rPr>
              <a:t>selling</a:t>
            </a:r>
            <a:r>
              <a:rPr lang="en">
                <a:latin typeface="Barlow"/>
                <a:ea typeface="Barlow"/>
                <a:cs typeface="Barlow"/>
                <a:sym typeface="Barlow"/>
              </a:rPr>
              <a:t> or buying</a:t>
            </a:r>
            <a:endParaRPr>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b="1" sz="3600"/>
          </a:p>
        </p:txBody>
      </p:sp>
      <p:sp>
        <p:nvSpPr>
          <p:cNvPr id="362" name="Google Shape;362;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63" name="Google Shape;363;p14"/>
          <p:cNvGrpSpPr/>
          <p:nvPr/>
        </p:nvGrpSpPr>
        <p:grpSpPr>
          <a:xfrm>
            <a:off x="8062952" y="2254910"/>
            <a:ext cx="885996" cy="2673675"/>
            <a:chOff x="5678143" y="1151382"/>
            <a:chExt cx="345795" cy="1043508"/>
          </a:xfrm>
        </p:grpSpPr>
        <p:sp>
          <p:nvSpPr>
            <p:cNvPr id="364" name="Google Shape;364;p14"/>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4"/>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4"/>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4"/>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4"/>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4"/>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4"/>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4"/>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4"/>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4"/>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4"/>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5"/>
          <p:cNvSpPr txBox="1"/>
          <p:nvPr>
            <p:ph type="title"/>
          </p:nvPr>
        </p:nvSpPr>
        <p:spPr>
          <a:xfrm>
            <a:off x="457200" y="13312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The </a:t>
            </a:r>
            <a:r>
              <a:rPr lang="en" sz="4000"/>
              <a:t>Solution</a:t>
            </a:r>
            <a:endParaRPr sz="4000"/>
          </a:p>
        </p:txBody>
      </p:sp>
      <p:sp>
        <p:nvSpPr>
          <p:cNvPr id="386" name="Google Shape;386;p15"/>
          <p:cNvSpPr txBox="1"/>
          <p:nvPr>
            <p:ph idx="1" type="body"/>
          </p:nvPr>
        </p:nvSpPr>
        <p:spPr>
          <a:xfrm>
            <a:off x="457200" y="745050"/>
            <a:ext cx="8362200" cy="41622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2900">
                <a:solidFill>
                  <a:schemeClr val="accent1"/>
                </a:solidFill>
                <a:latin typeface="Barlow"/>
                <a:ea typeface="Barlow"/>
                <a:cs typeface="Barlow"/>
                <a:sym typeface="Barlow"/>
              </a:rPr>
              <a:t>Troyboy: </a:t>
            </a:r>
            <a:r>
              <a:rPr b="1" i="1" lang="en" sz="2600">
                <a:solidFill>
                  <a:schemeClr val="accent1"/>
                </a:solidFill>
                <a:latin typeface="Barlow"/>
                <a:ea typeface="Barlow"/>
                <a:cs typeface="Barlow"/>
                <a:sym typeface="Barlow"/>
              </a:rPr>
              <a:t>A Web Application to Aid Transactions on Campus</a:t>
            </a:r>
            <a:endParaRPr b="1" i="1" sz="2600">
              <a:solidFill>
                <a:schemeClr val="accent1"/>
              </a:solidFill>
              <a:latin typeface="Barlow"/>
              <a:ea typeface="Barlow"/>
              <a:cs typeface="Barlow"/>
              <a:sym typeface="Barlow"/>
            </a:endParaRPr>
          </a:p>
          <a:p>
            <a:pPr indent="-355600" lvl="0" marL="457200" rtl="0" algn="l">
              <a:spcBef>
                <a:spcPts val="600"/>
              </a:spcBef>
              <a:spcAft>
                <a:spcPts val="0"/>
              </a:spcAft>
              <a:buSzPts val="2000"/>
              <a:buFont typeface="Barlow"/>
              <a:buChar char="▸"/>
            </a:pPr>
            <a:r>
              <a:rPr lang="en"/>
              <a:t>A system that ensures only students and staff at the university can create an account</a:t>
            </a:r>
            <a:endParaRPr/>
          </a:p>
          <a:p>
            <a:pPr indent="-355600" lvl="0" marL="457200" rtl="0" algn="l">
              <a:spcBef>
                <a:spcPts val="0"/>
              </a:spcBef>
              <a:spcAft>
                <a:spcPts val="0"/>
              </a:spcAft>
              <a:buSzPts val="2000"/>
              <a:buChar char="▸"/>
            </a:pPr>
            <a:r>
              <a:rPr lang="en"/>
              <a:t>Items for sale can be posted to a feed for all users to view</a:t>
            </a:r>
            <a:endParaRPr/>
          </a:p>
          <a:p>
            <a:pPr indent="-355600" lvl="0" marL="457200" rtl="0" algn="l">
              <a:spcBef>
                <a:spcPts val="0"/>
              </a:spcBef>
              <a:spcAft>
                <a:spcPts val="0"/>
              </a:spcAft>
              <a:buSzPts val="2000"/>
              <a:buChar char="▸"/>
            </a:pPr>
            <a:r>
              <a:rPr lang="en"/>
              <a:t>Those looking for specific items can filter and search through the feed and related items</a:t>
            </a:r>
            <a:endParaRPr/>
          </a:p>
          <a:p>
            <a:pPr indent="-355600" lvl="0" marL="457200" rtl="0" algn="l">
              <a:spcBef>
                <a:spcPts val="0"/>
              </a:spcBef>
              <a:spcAft>
                <a:spcPts val="0"/>
              </a:spcAft>
              <a:buSzPts val="2000"/>
              <a:buChar char="▸"/>
            </a:pPr>
            <a:r>
              <a:rPr lang="en"/>
              <a:t>Gives students the opportunity to make money by selling gently owned items, as well as saving money on items that would be priced higher in bookstores and other sites</a:t>
            </a:r>
            <a:endParaRPr/>
          </a:p>
        </p:txBody>
      </p:sp>
      <p:sp>
        <p:nvSpPr>
          <p:cNvPr id="387" name="Google Shape;387;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8" name="Google Shape;388;p15"/>
          <p:cNvGrpSpPr/>
          <p:nvPr/>
        </p:nvGrpSpPr>
        <p:grpSpPr>
          <a:xfrm>
            <a:off x="7531932" y="3404673"/>
            <a:ext cx="1494511" cy="1502682"/>
            <a:chOff x="2183550" y="65875"/>
            <a:chExt cx="4483981" cy="4807045"/>
          </a:xfrm>
        </p:grpSpPr>
        <p:sp>
          <p:nvSpPr>
            <p:cNvPr id="389" name="Google Shape;389;p15"/>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5"/>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5"/>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5"/>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5"/>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5"/>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5"/>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5"/>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5"/>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1" name="Google Shape;411;p15"/>
            <p:cNvGrpSpPr/>
            <p:nvPr/>
          </p:nvGrpSpPr>
          <p:grpSpPr>
            <a:xfrm>
              <a:off x="2428704" y="3970322"/>
              <a:ext cx="350131" cy="370523"/>
              <a:chOff x="4512354" y="4952197"/>
              <a:chExt cx="350131" cy="370523"/>
            </a:xfrm>
          </p:grpSpPr>
          <p:grpSp>
            <p:nvGrpSpPr>
              <p:cNvPr id="412" name="Google Shape;412;p15"/>
              <p:cNvGrpSpPr/>
              <p:nvPr/>
            </p:nvGrpSpPr>
            <p:grpSpPr>
              <a:xfrm>
                <a:off x="4512354" y="5116449"/>
                <a:ext cx="343196" cy="206271"/>
                <a:chOff x="4512354" y="5116449"/>
                <a:chExt cx="343196" cy="206271"/>
              </a:xfrm>
            </p:grpSpPr>
            <p:sp>
              <p:nvSpPr>
                <p:cNvPr id="413" name="Google Shape;413;p15"/>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5"/>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5"/>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6" name="Google Shape;416;p15"/>
                <p:cNvGrpSpPr/>
                <p:nvPr/>
              </p:nvGrpSpPr>
              <p:grpSpPr>
                <a:xfrm>
                  <a:off x="4592868" y="5212556"/>
                  <a:ext cx="96807" cy="56007"/>
                  <a:chOff x="4592868" y="5212556"/>
                  <a:chExt cx="96807" cy="56007"/>
                </a:xfrm>
              </p:grpSpPr>
              <p:sp>
                <p:nvSpPr>
                  <p:cNvPr id="417" name="Google Shape;417;p15"/>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5"/>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9" name="Google Shape;419;p15"/>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5"/>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5"/>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5"/>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5"/>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5"/>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5"/>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5"/>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5"/>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5"/>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5"/>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5"/>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5"/>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5"/>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5"/>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5"/>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5"/>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5"/>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5"/>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5"/>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5"/>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5"/>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5"/>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5"/>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5"/>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5"/>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5"/>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5"/>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5"/>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5"/>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5"/>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5"/>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5"/>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5"/>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5"/>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5"/>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5"/>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5"/>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5"/>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5"/>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5"/>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5"/>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5"/>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5"/>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5"/>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5"/>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5"/>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5"/>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5"/>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5"/>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3" name="Google Shape;483;p15"/>
              <p:cNvGrpSpPr/>
              <p:nvPr/>
            </p:nvGrpSpPr>
            <p:grpSpPr>
              <a:xfrm>
                <a:off x="4655095" y="4952197"/>
                <a:ext cx="207390" cy="280361"/>
                <a:chOff x="4655095" y="4952197"/>
                <a:chExt cx="207390" cy="280361"/>
              </a:xfrm>
            </p:grpSpPr>
            <p:grpSp>
              <p:nvGrpSpPr>
                <p:cNvPr id="484" name="Google Shape;484;p15"/>
                <p:cNvGrpSpPr/>
                <p:nvPr/>
              </p:nvGrpSpPr>
              <p:grpSpPr>
                <a:xfrm>
                  <a:off x="4655095" y="4952197"/>
                  <a:ext cx="207390" cy="280361"/>
                  <a:chOff x="4655095" y="4952197"/>
                  <a:chExt cx="207390" cy="280361"/>
                </a:xfrm>
              </p:grpSpPr>
              <p:sp>
                <p:nvSpPr>
                  <p:cNvPr id="485" name="Google Shape;485;p15"/>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5"/>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5"/>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0" name="Google Shape;490;p15"/>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5"/>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93" name="Google Shape;493;p15"/>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22" name="Google Shape;522;p15"/>
            <p:cNvGrpSpPr/>
            <p:nvPr/>
          </p:nvGrpSpPr>
          <p:grpSpPr>
            <a:xfrm>
              <a:off x="6161836" y="4215479"/>
              <a:ext cx="350682" cy="265782"/>
              <a:chOff x="6621095" y="1452181"/>
              <a:chExt cx="330894" cy="250785"/>
            </a:xfrm>
          </p:grpSpPr>
          <p:sp>
            <p:nvSpPr>
              <p:cNvPr id="523" name="Google Shape;523;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6"/>
          <p:cNvSpPr txBox="1"/>
          <p:nvPr>
            <p:ph idx="4294967295" type="ctrTitle"/>
          </p:nvPr>
        </p:nvSpPr>
        <p:spPr>
          <a:xfrm>
            <a:off x="685800" y="371925"/>
            <a:ext cx="3867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solidFill>
                  <a:schemeClr val="accent1"/>
                </a:solidFill>
              </a:rPr>
              <a:t>Users &amp; Stakeholders</a:t>
            </a:r>
            <a:endParaRPr sz="4000">
              <a:solidFill>
                <a:schemeClr val="accent1"/>
              </a:solidFill>
            </a:endParaRPr>
          </a:p>
        </p:txBody>
      </p:sp>
      <p:sp>
        <p:nvSpPr>
          <p:cNvPr id="533" name="Google Shape;533;p16"/>
          <p:cNvSpPr txBox="1"/>
          <p:nvPr>
            <p:ph idx="4294967295" type="subTitle"/>
          </p:nvPr>
        </p:nvSpPr>
        <p:spPr>
          <a:xfrm>
            <a:off x="685800" y="1881576"/>
            <a:ext cx="3867900" cy="246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Barlow"/>
                <a:ea typeface="Barlow"/>
                <a:cs typeface="Barlow"/>
                <a:sym typeface="Barlow"/>
              </a:rPr>
              <a:t>Users</a:t>
            </a:r>
            <a:endParaRPr b="1">
              <a:latin typeface="Barlow"/>
              <a:ea typeface="Barlow"/>
              <a:cs typeface="Barlow"/>
              <a:sym typeface="Barlow"/>
            </a:endParaRPr>
          </a:p>
          <a:p>
            <a:pPr indent="-342900" lvl="0" marL="457200" rtl="0" algn="l">
              <a:spcBef>
                <a:spcPts val="600"/>
              </a:spcBef>
              <a:spcAft>
                <a:spcPts val="0"/>
              </a:spcAft>
              <a:buSzPts val="1800"/>
              <a:buChar char="▸"/>
            </a:pPr>
            <a:r>
              <a:rPr lang="en"/>
              <a:t>Students</a:t>
            </a:r>
            <a:endParaRPr/>
          </a:p>
          <a:p>
            <a:pPr indent="-342900" lvl="0" marL="457200" rtl="0" algn="l">
              <a:spcBef>
                <a:spcPts val="0"/>
              </a:spcBef>
              <a:spcAft>
                <a:spcPts val="0"/>
              </a:spcAft>
              <a:buSzPts val="1800"/>
              <a:buChar char="▸"/>
            </a:pPr>
            <a:r>
              <a:rPr lang="en"/>
              <a:t>Staff</a:t>
            </a:r>
            <a:endParaRPr/>
          </a:p>
          <a:p>
            <a:pPr indent="0" lvl="0" marL="0" rtl="0" algn="l">
              <a:spcBef>
                <a:spcPts val="600"/>
              </a:spcBef>
              <a:spcAft>
                <a:spcPts val="0"/>
              </a:spcAft>
              <a:buNone/>
            </a:pPr>
            <a:r>
              <a:rPr b="1" lang="en">
                <a:latin typeface="Barlow"/>
                <a:ea typeface="Barlow"/>
                <a:cs typeface="Barlow"/>
                <a:sym typeface="Barlow"/>
              </a:rPr>
              <a:t>Stakeholders</a:t>
            </a:r>
            <a:endParaRPr b="1">
              <a:latin typeface="Barlow"/>
              <a:ea typeface="Barlow"/>
              <a:cs typeface="Barlow"/>
              <a:sym typeface="Barlow"/>
            </a:endParaRPr>
          </a:p>
          <a:p>
            <a:pPr indent="-342900" lvl="0" marL="457200" rtl="0" algn="l">
              <a:spcBef>
                <a:spcPts val="600"/>
              </a:spcBef>
              <a:spcAft>
                <a:spcPts val="0"/>
              </a:spcAft>
              <a:buSzPts val="1800"/>
              <a:buChar char="▸"/>
            </a:pPr>
            <a:r>
              <a:rPr lang="en"/>
              <a:t>Parents</a:t>
            </a:r>
            <a:endParaRPr/>
          </a:p>
          <a:p>
            <a:pPr indent="-342900" lvl="0" marL="457200" rtl="0" algn="l">
              <a:spcBef>
                <a:spcPts val="0"/>
              </a:spcBef>
              <a:spcAft>
                <a:spcPts val="0"/>
              </a:spcAft>
              <a:buSzPts val="1800"/>
              <a:buChar char="▸"/>
            </a:pPr>
            <a:r>
              <a:rPr lang="en"/>
              <a:t>Environmentalists</a:t>
            </a:r>
            <a:endParaRPr/>
          </a:p>
        </p:txBody>
      </p:sp>
      <p:sp>
        <p:nvSpPr>
          <p:cNvPr id="534" name="Google Shape;534;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35" name="Google Shape;535;p16"/>
          <p:cNvGrpSpPr/>
          <p:nvPr/>
        </p:nvGrpSpPr>
        <p:grpSpPr>
          <a:xfrm>
            <a:off x="5038937" y="624256"/>
            <a:ext cx="3428994" cy="3803332"/>
            <a:chOff x="2152750" y="190500"/>
            <a:chExt cx="4293756" cy="4762499"/>
          </a:xfrm>
        </p:grpSpPr>
        <p:sp>
          <p:nvSpPr>
            <p:cNvPr id="536" name="Google Shape;536;p16"/>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6"/>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6"/>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6"/>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6"/>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6"/>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6"/>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6"/>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6"/>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6"/>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6"/>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6"/>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6"/>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6"/>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6"/>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6"/>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6"/>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6"/>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6"/>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6"/>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6"/>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6"/>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6"/>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6"/>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6"/>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6"/>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6"/>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6"/>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6"/>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6"/>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6"/>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6"/>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6"/>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6"/>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6"/>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6"/>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6"/>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6"/>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6"/>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6"/>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6"/>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6"/>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6"/>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6"/>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6"/>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10" name="Google Shape;610;p16"/>
            <p:cNvGrpSpPr/>
            <p:nvPr/>
          </p:nvGrpSpPr>
          <p:grpSpPr>
            <a:xfrm>
              <a:off x="3923682" y="3244965"/>
              <a:ext cx="195764" cy="131404"/>
              <a:chOff x="5733332" y="4102215"/>
              <a:chExt cx="195764" cy="131404"/>
            </a:xfrm>
          </p:grpSpPr>
          <p:sp>
            <p:nvSpPr>
              <p:cNvPr id="611" name="Google Shape;611;p16"/>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6"/>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6"/>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6"/>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6"/>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6"/>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6"/>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6"/>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6"/>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0" name="Google Shape;620;p16"/>
            <p:cNvGrpSpPr/>
            <p:nvPr/>
          </p:nvGrpSpPr>
          <p:grpSpPr>
            <a:xfrm flipH="1">
              <a:off x="3829267" y="2465054"/>
              <a:ext cx="683694" cy="518573"/>
              <a:chOff x="6621095" y="1452181"/>
              <a:chExt cx="330894" cy="250785"/>
            </a:xfrm>
          </p:grpSpPr>
          <p:sp>
            <p:nvSpPr>
              <p:cNvPr id="621" name="Google Shape;621;p1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6" name="Google Shape;626;p16"/>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6"/>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6"/>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6"/>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6"/>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6"/>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6"/>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6"/>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6"/>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6"/>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6"/>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6"/>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6"/>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6"/>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6"/>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6"/>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6"/>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6"/>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7"/>
          <p:cNvSpPr txBox="1"/>
          <p:nvPr>
            <p:ph idx="1" type="body"/>
          </p:nvPr>
        </p:nvSpPr>
        <p:spPr>
          <a:xfrm>
            <a:off x="457200" y="1760550"/>
            <a:ext cx="24834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Process</a:t>
            </a:r>
            <a:endParaRPr b="1"/>
          </a:p>
          <a:p>
            <a:pPr indent="-342900" lvl="0" marL="457200" rtl="0" algn="l">
              <a:spcBef>
                <a:spcPts val="600"/>
              </a:spcBef>
              <a:spcAft>
                <a:spcPts val="0"/>
              </a:spcAft>
              <a:buSzPts val="1800"/>
              <a:buChar char="-"/>
            </a:pPr>
            <a:r>
              <a:rPr lang="en"/>
              <a:t>The use of our (an) API</a:t>
            </a:r>
            <a:endParaRPr/>
          </a:p>
          <a:p>
            <a:pPr indent="-342900" lvl="0" marL="457200" rtl="0" algn="l">
              <a:spcBef>
                <a:spcPts val="0"/>
              </a:spcBef>
              <a:spcAft>
                <a:spcPts val="0"/>
              </a:spcAft>
              <a:buSzPts val="1800"/>
              <a:buChar char="-"/>
            </a:pPr>
            <a:r>
              <a:rPr lang="en"/>
              <a:t>Provide sale opportunities for RPI students</a:t>
            </a:r>
            <a:endParaRPr/>
          </a:p>
          <a:p>
            <a:pPr indent="0" lvl="0" marL="0" rtl="0" algn="l">
              <a:spcBef>
                <a:spcPts val="600"/>
              </a:spcBef>
              <a:spcAft>
                <a:spcPts val="0"/>
              </a:spcAft>
              <a:buNone/>
            </a:pPr>
            <a:r>
              <a:t/>
            </a:r>
            <a:endParaRPr/>
          </a:p>
        </p:txBody>
      </p:sp>
      <p:sp>
        <p:nvSpPr>
          <p:cNvPr id="649" name="Google Shape;649;p17"/>
          <p:cNvSpPr txBox="1"/>
          <p:nvPr>
            <p:ph type="title"/>
          </p:nvPr>
        </p:nvSpPr>
        <p:spPr>
          <a:xfrm>
            <a:off x="457200" y="37305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Functional </a:t>
            </a:r>
            <a:endParaRPr sz="4000"/>
          </a:p>
          <a:p>
            <a:pPr indent="0" lvl="0" marL="0" rtl="0" algn="l">
              <a:spcBef>
                <a:spcPts val="0"/>
              </a:spcBef>
              <a:spcAft>
                <a:spcPts val="0"/>
              </a:spcAft>
              <a:buNone/>
            </a:pPr>
            <a:r>
              <a:rPr lang="en" sz="3400"/>
              <a:t>Requirements</a:t>
            </a:r>
            <a:endParaRPr sz="3400"/>
          </a:p>
        </p:txBody>
      </p:sp>
      <p:sp>
        <p:nvSpPr>
          <p:cNvPr id="650" name="Google Shape;650;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51" name="Google Shape;651;p17"/>
          <p:cNvSpPr txBox="1"/>
          <p:nvPr>
            <p:ph idx="1" type="body"/>
          </p:nvPr>
        </p:nvSpPr>
        <p:spPr>
          <a:xfrm>
            <a:off x="3029250" y="1760550"/>
            <a:ext cx="24834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People</a:t>
            </a:r>
            <a:endParaRPr b="1"/>
          </a:p>
          <a:p>
            <a:pPr indent="-342900" lvl="0" marL="457200" rtl="0" algn="l">
              <a:spcBef>
                <a:spcPts val="600"/>
              </a:spcBef>
              <a:spcAft>
                <a:spcPts val="0"/>
              </a:spcAft>
              <a:buSzPts val="1800"/>
              <a:buChar char="-"/>
            </a:pPr>
            <a:r>
              <a:rPr lang="en"/>
              <a:t>Both the </a:t>
            </a:r>
            <a:r>
              <a:rPr lang="en"/>
              <a:t>buyer</a:t>
            </a:r>
            <a:r>
              <a:rPr lang="en"/>
              <a:t> and seller must have the ability to use the website</a:t>
            </a:r>
            <a:endParaRPr/>
          </a:p>
          <a:p>
            <a:pPr indent="0" lvl="0" marL="457200" rtl="0" algn="l">
              <a:spcBef>
                <a:spcPts val="600"/>
              </a:spcBef>
              <a:spcAft>
                <a:spcPts val="0"/>
              </a:spcAft>
              <a:buNone/>
            </a:pPr>
            <a:r>
              <a:t/>
            </a:r>
            <a:endParaRPr/>
          </a:p>
        </p:txBody>
      </p:sp>
      <p:sp>
        <p:nvSpPr>
          <p:cNvPr id="652" name="Google Shape;652;p17"/>
          <p:cNvSpPr txBox="1"/>
          <p:nvPr>
            <p:ph idx="1" type="body"/>
          </p:nvPr>
        </p:nvSpPr>
        <p:spPr>
          <a:xfrm>
            <a:off x="5966425" y="17605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User Interface</a:t>
            </a:r>
            <a:endParaRPr b="1"/>
          </a:p>
          <a:p>
            <a:pPr indent="-342900" lvl="0" marL="457200" rtl="0" algn="l">
              <a:spcBef>
                <a:spcPts val="600"/>
              </a:spcBef>
              <a:spcAft>
                <a:spcPts val="0"/>
              </a:spcAft>
              <a:buSzPts val="1800"/>
              <a:buChar char="-"/>
            </a:pPr>
            <a:r>
              <a:rPr lang="en"/>
              <a:t>Provide an easily accessible website to all users</a:t>
            </a:r>
            <a:endParaRPr/>
          </a:p>
          <a:p>
            <a:pPr indent="-342900" lvl="0" marL="457200" rtl="0" algn="l">
              <a:spcBef>
                <a:spcPts val="0"/>
              </a:spcBef>
              <a:spcAft>
                <a:spcPts val="0"/>
              </a:spcAft>
              <a:buSzPts val="1800"/>
              <a:buChar char="-"/>
            </a:pPr>
            <a:r>
              <a:rPr lang="en"/>
              <a:t>Design  that matches the user’s needs to sell products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6" name="Shape 656"/>
        <p:cNvGrpSpPr/>
        <p:nvPr/>
      </p:nvGrpSpPr>
      <p:grpSpPr>
        <a:xfrm>
          <a:off x="0" y="0"/>
          <a:ext cx="0" cy="0"/>
          <a:chOff x="0" y="0"/>
          <a:chExt cx="0" cy="0"/>
        </a:xfrm>
      </p:grpSpPr>
      <p:sp>
        <p:nvSpPr>
          <p:cNvPr id="657" name="Google Shape;657;p18"/>
          <p:cNvSpPr txBox="1"/>
          <p:nvPr>
            <p:ph type="title"/>
          </p:nvPr>
        </p:nvSpPr>
        <p:spPr>
          <a:xfrm>
            <a:off x="254275" y="3749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700"/>
              <a:t>Technologies</a:t>
            </a:r>
            <a:endParaRPr sz="3700"/>
          </a:p>
        </p:txBody>
      </p:sp>
      <p:sp>
        <p:nvSpPr>
          <p:cNvPr id="658" name="Google Shape;658;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59" name="Google Shape;659;p18"/>
          <p:cNvGrpSpPr/>
          <p:nvPr/>
        </p:nvGrpSpPr>
        <p:grpSpPr>
          <a:xfrm>
            <a:off x="6567023" y="700542"/>
            <a:ext cx="2377285" cy="2789296"/>
            <a:chOff x="2473900" y="225896"/>
            <a:chExt cx="3899746" cy="4762328"/>
          </a:xfrm>
        </p:grpSpPr>
        <p:sp>
          <p:nvSpPr>
            <p:cNvPr id="660" name="Google Shape;660;p18"/>
            <p:cNvSpPr/>
            <p:nvPr/>
          </p:nvSpPr>
          <p:spPr>
            <a:xfrm>
              <a:off x="3961606" y="3558431"/>
              <a:ext cx="1029717" cy="605511"/>
            </a:xfrm>
            <a:custGeom>
              <a:rect b="b" l="l" r="r" t="t"/>
              <a:pathLst>
                <a:path extrusionOk="0" h="605511" w="1029717">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8"/>
            <p:cNvSpPr/>
            <p:nvPr/>
          </p:nvSpPr>
          <p:spPr>
            <a:xfrm>
              <a:off x="4042969" y="1357120"/>
              <a:ext cx="929840" cy="2717164"/>
            </a:xfrm>
            <a:custGeom>
              <a:rect b="b" l="l" r="r" t="t"/>
              <a:pathLst>
                <a:path extrusionOk="0" h="2717164" w="92984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8"/>
            <p:cNvSpPr/>
            <p:nvPr/>
          </p:nvSpPr>
          <p:spPr>
            <a:xfrm>
              <a:off x="4875432" y="3975622"/>
              <a:ext cx="56391" cy="121443"/>
            </a:xfrm>
            <a:custGeom>
              <a:rect b="b" l="l" r="r" t="t"/>
              <a:pathLst>
                <a:path extrusionOk="0" h="121443" w="56391">
                  <a:moveTo>
                    <a:pt x="0" y="121444"/>
                  </a:moveTo>
                  <a:lnTo>
                    <a:pt x="56391" y="92869"/>
                  </a:lnTo>
                  <a:lnTo>
                    <a:pt x="2282" y="0"/>
                  </a:lnTo>
                  <a:lnTo>
                    <a:pt x="0" y="12144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8"/>
            <p:cNvSpPr/>
            <p:nvPr/>
          </p:nvSpPr>
          <p:spPr>
            <a:xfrm>
              <a:off x="4031462" y="1362819"/>
              <a:ext cx="51922" cy="76581"/>
            </a:xfrm>
            <a:custGeom>
              <a:rect b="b" l="l" r="r" t="t"/>
              <a:pathLst>
                <a:path extrusionOk="0" h="76581" w="51922">
                  <a:moveTo>
                    <a:pt x="0" y="27242"/>
                  </a:moveTo>
                  <a:lnTo>
                    <a:pt x="51922" y="0"/>
                  </a:lnTo>
                  <a:lnTo>
                    <a:pt x="41461" y="76581"/>
                  </a:lnTo>
                  <a:lnTo>
                    <a:pt x="0" y="272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8"/>
            <p:cNvSpPr/>
            <p:nvPr/>
          </p:nvSpPr>
          <p:spPr>
            <a:xfrm>
              <a:off x="3997133" y="1379805"/>
              <a:ext cx="929842" cy="2717228"/>
            </a:xfrm>
            <a:custGeom>
              <a:rect b="b" l="l" r="r" t="t"/>
              <a:pathLst>
                <a:path extrusionOk="0" h="2717228" w="929842">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8"/>
            <p:cNvSpPr/>
            <p:nvPr/>
          </p:nvSpPr>
          <p:spPr>
            <a:xfrm>
              <a:off x="3989621" y="1384880"/>
              <a:ext cx="929745" cy="2717215"/>
            </a:xfrm>
            <a:custGeom>
              <a:rect b="b" l="l" r="r" t="t"/>
              <a:pathLst>
                <a:path extrusionOk="0" h="2717215" w="929745">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8"/>
            <p:cNvSpPr/>
            <p:nvPr/>
          </p:nvSpPr>
          <p:spPr>
            <a:xfrm>
              <a:off x="4041162" y="1465160"/>
              <a:ext cx="826947" cy="2523815"/>
            </a:xfrm>
            <a:custGeom>
              <a:rect b="b" l="l" r="r" t="t"/>
              <a:pathLst>
                <a:path extrusionOk="0" h="2523815" w="826947">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8"/>
            <p:cNvSpPr/>
            <p:nvPr/>
          </p:nvSpPr>
          <p:spPr>
            <a:xfrm rot="-1790023">
              <a:off x="4443891" y="1666407"/>
              <a:ext cx="37024" cy="64039"/>
            </a:xfrm>
            <a:custGeom>
              <a:rect b="b" l="l" r="r" t="t"/>
              <a:pathLst>
                <a:path extrusionOk="0" h="64037" w="37023">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8"/>
            <p:cNvSpPr/>
            <p:nvPr/>
          </p:nvSpPr>
          <p:spPr>
            <a:xfrm>
              <a:off x="4445031" y="1680263"/>
              <a:ext cx="19019" cy="24476"/>
            </a:xfrm>
            <a:custGeom>
              <a:rect b="b" l="l" r="r" t="t"/>
              <a:pathLst>
                <a:path extrusionOk="0" h="24476" w="19019">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8"/>
            <p:cNvSpPr/>
            <p:nvPr/>
          </p:nvSpPr>
          <p:spPr>
            <a:xfrm>
              <a:off x="4937719" y="2165784"/>
              <a:ext cx="21015" cy="115427"/>
            </a:xfrm>
            <a:custGeom>
              <a:rect b="b" l="l" r="r" t="t"/>
              <a:pathLst>
                <a:path extrusionOk="0" h="115427" w="21015">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8"/>
            <p:cNvSpPr/>
            <p:nvPr/>
          </p:nvSpPr>
          <p:spPr>
            <a:xfrm>
              <a:off x="4937719" y="2304659"/>
              <a:ext cx="21015" cy="115427"/>
            </a:xfrm>
            <a:custGeom>
              <a:rect b="b" l="l" r="r" t="t"/>
              <a:pathLst>
                <a:path extrusionOk="0" h="115427" w="21015">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8"/>
            <p:cNvSpPr/>
            <p:nvPr/>
          </p:nvSpPr>
          <p:spPr>
            <a:xfrm>
              <a:off x="4126748" y="1626823"/>
              <a:ext cx="636661" cy="579135"/>
            </a:xfrm>
            <a:custGeom>
              <a:rect b="b" l="l" r="r" t="t"/>
              <a:pathLst>
                <a:path extrusionOk="0" h="579135" w="636661">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8"/>
            <p:cNvSpPr/>
            <p:nvPr/>
          </p:nvSpPr>
          <p:spPr>
            <a:xfrm>
              <a:off x="4126748" y="1794587"/>
              <a:ext cx="81591" cy="147256"/>
            </a:xfrm>
            <a:custGeom>
              <a:rect b="b" l="l" r="r" t="t"/>
              <a:pathLst>
                <a:path extrusionOk="0" h="147256" w="81591">
                  <a:moveTo>
                    <a:pt x="0" y="0"/>
                  </a:moveTo>
                  <a:lnTo>
                    <a:pt x="0" y="147256"/>
                  </a:lnTo>
                  <a:lnTo>
                    <a:pt x="81592" y="103822"/>
                  </a:lnTo>
                  <a:lnTo>
                    <a:pt x="0"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8"/>
            <p:cNvSpPr/>
            <p:nvPr/>
          </p:nvSpPr>
          <p:spPr>
            <a:xfrm>
              <a:off x="4244285" y="1743629"/>
              <a:ext cx="435820" cy="297370"/>
            </a:xfrm>
            <a:custGeom>
              <a:rect b="b" l="l" r="r" t="t"/>
              <a:pathLst>
                <a:path extrusionOk="0" h="297370" w="435820">
                  <a:moveTo>
                    <a:pt x="435821" y="297371"/>
                  </a:moveTo>
                  <a:lnTo>
                    <a:pt x="0" y="45339"/>
                  </a:lnTo>
                  <a:lnTo>
                    <a:pt x="0" y="0"/>
                  </a:lnTo>
                  <a:lnTo>
                    <a:pt x="435821" y="252032"/>
                  </a:lnTo>
                  <a:lnTo>
                    <a:pt x="435821" y="297371"/>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8"/>
            <p:cNvSpPr/>
            <p:nvPr/>
          </p:nvSpPr>
          <p:spPr>
            <a:xfrm>
              <a:off x="4244285" y="1811637"/>
              <a:ext cx="215485" cy="169925"/>
            </a:xfrm>
            <a:custGeom>
              <a:rect b="b" l="l" r="r" t="t"/>
              <a:pathLst>
                <a:path extrusionOk="0" h="169925" w="215485">
                  <a:moveTo>
                    <a:pt x="215486" y="169926"/>
                  </a:moveTo>
                  <a:lnTo>
                    <a:pt x="0" y="45244"/>
                  </a:lnTo>
                  <a:lnTo>
                    <a:pt x="0" y="0"/>
                  </a:lnTo>
                  <a:lnTo>
                    <a:pt x="215486" y="124587"/>
                  </a:lnTo>
                  <a:lnTo>
                    <a:pt x="215486" y="169926"/>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8"/>
            <p:cNvSpPr/>
            <p:nvPr/>
          </p:nvSpPr>
          <p:spPr>
            <a:xfrm>
              <a:off x="4126748" y="2516077"/>
              <a:ext cx="479945" cy="412011"/>
            </a:xfrm>
            <a:custGeom>
              <a:rect b="b" l="l" r="r" t="t"/>
              <a:pathLst>
                <a:path extrusionOk="0" h="412011" w="479945">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8"/>
            <p:cNvSpPr/>
            <p:nvPr/>
          </p:nvSpPr>
          <p:spPr>
            <a:xfrm>
              <a:off x="4126748" y="2604593"/>
              <a:ext cx="81591" cy="147256"/>
            </a:xfrm>
            <a:custGeom>
              <a:rect b="b" l="l" r="r" t="t"/>
              <a:pathLst>
                <a:path extrusionOk="0" h="147256" w="81591">
                  <a:moveTo>
                    <a:pt x="0" y="0"/>
                  </a:moveTo>
                  <a:lnTo>
                    <a:pt x="0" y="147256"/>
                  </a:lnTo>
                  <a:lnTo>
                    <a:pt x="81592" y="103822"/>
                  </a:lnTo>
                  <a:lnTo>
                    <a:pt x="0"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8"/>
            <p:cNvSpPr/>
            <p:nvPr/>
          </p:nvSpPr>
          <p:spPr>
            <a:xfrm>
              <a:off x="4215377" y="2616119"/>
              <a:ext cx="328553" cy="235362"/>
            </a:xfrm>
            <a:custGeom>
              <a:rect b="b" l="l" r="r" t="t"/>
              <a:pathLst>
                <a:path extrusionOk="0" h="235362" w="328553">
                  <a:moveTo>
                    <a:pt x="328554" y="235363"/>
                  </a:moveTo>
                  <a:lnTo>
                    <a:pt x="0" y="45339"/>
                  </a:lnTo>
                  <a:lnTo>
                    <a:pt x="0" y="0"/>
                  </a:lnTo>
                  <a:lnTo>
                    <a:pt x="328554" y="190024"/>
                  </a:lnTo>
                  <a:lnTo>
                    <a:pt x="328554" y="235363"/>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8"/>
            <p:cNvSpPr/>
            <p:nvPr/>
          </p:nvSpPr>
          <p:spPr>
            <a:xfrm>
              <a:off x="4331202" y="2188583"/>
              <a:ext cx="432207" cy="461037"/>
            </a:xfrm>
            <a:custGeom>
              <a:rect b="b" l="l" r="r" t="t"/>
              <a:pathLst>
                <a:path extrusionOk="0" h="461037" w="432207">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8"/>
            <p:cNvSpPr/>
            <p:nvPr/>
          </p:nvSpPr>
          <p:spPr>
            <a:xfrm>
              <a:off x="4681723" y="2606403"/>
              <a:ext cx="81686" cy="147256"/>
            </a:xfrm>
            <a:custGeom>
              <a:rect b="b" l="l" r="r" t="t"/>
              <a:pathLst>
                <a:path extrusionOk="0" h="147256" w="81686">
                  <a:moveTo>
                    <a:pt x="81687" y="0"/>
                  </a:moveTo>
                  <a:lnTo>
                    <a:pt x="81687" y="147256"/>
                  </a:lnTo>
                  <a:lnTo>
                    <a:pt x="0" y="9430"/>
                  </a:lnTo>
                  <a:lnTo>
                    <a:pt x="81687"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8"/>
            <p:cNvSpPr/>
            <p:nvPr/>
          </p:nvSpPr>
          <p:spPr>
            <a:xfrm>
              <a:off x="4408324" y="2282172"/>
              <a:ext cx="246676" cy="187928"/>
            </a:xfrm>
            <a:custGeom>
              <a:rect b="b" l="l" r="r" t="t"/>
              <a:pathLst>
                <a:path extrusionOk="0" h="187928" w="246676">
                  <a:moveTo>
                    <a:pt x="0" y="45244"/>
                  </a:moveTo>
                  <a:lnTo>
                    <a:pt x="246677" y="187928"/>
                  </a:lnTo>
                  <a:lnTo>
                    <a:pt x="246677" y="142589"/>
                  </a:lnTo>
                  <a:lnTo>
                    <a:pt x="0" y="0"/>
                  </a:lnTo>
                  <a:lnTo>
                    <a:pt x="0" y="452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8"/>
            <p:cNvSpPr/>
            <p:nvPr/>
          </p:nvSpPr>
          <p:spPr>
            <a:xfrm>
              <a:off x="4408324" y="2350085"/>
              <a:ext cx="132182" cy="121824"/>
            </a:xfrm>
            <a:custGeom>
              <a:rect b="b" l="l" r="r" t="t"/>
              <a:pathLst>
                <a:path extrusionOk="0" h="121824" w="132182">
                  <a:moveTo>
                    <a:pt x="0" y="45339"/>
                  </a:moveTo>
                  <a:lnTo>
                    <a:pt x="132182" y="121825"/>
                  </a:lnTo>
                  <a:lnTo>
                    <a:pt x="132182" y="76486"/>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8"/>
            <p:cNvSpPr/>
            <p:nvPr/>
          </p:nvSpPr>
          <p:spPr>
            <a:xfrm>
              <a:off x="4126748" y="2914279"/>
              <a:ext cx="633238" cy="577349"/>
            </a:xfrm>
            <a:custGeom>
              <a:rect b="b" l="l" r="r" t="t"/>
              <a:pathLst>
                <a:path extrusionOk="0" h="577349" w="633238">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8"/>
            <p:cNvSpPr/>
            <p:nvPr/>
          </p:nvSpPr>
          <p:spPr>
            <a:xfrm>
              <a:off x="4678395" y="3448413"/>
              <a:ext cx="81591" cy="147256"/>
            </a:xfrm>
            <a:custGeom>
              <a:rect b="b" l="l" r="r" t="t"/>
              <a:pathLst>
                <a:path extrusionOk="0" h="147256" w="81591">
                  <a:moveTo>
                    <a:pt x="81591" y="0"/>
                  </a:moveTo>
                  <a:lnTo>
                    <a:pt x="81591" y="147256"/>
                  </a:lnTo>
                  <a:lnTo>
                    <a:pt x="0" y="9430"/>
                  </a:lnTo>
                  <a:lnTo>
                    <a:pt x="81591"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8"/>
            <p:cNvSpPr/>
            <p:nvPr/>
          </p:nvSpPr>
          <p:spPr>
            <a:xfrm>
              <a:off x="4214901" y="3014168"/>
              <a:ext cx="406436" cy="280416"/>
            </a:xfrm>
            <a:custGeom>
              <a:rect b="b" l="l" r="r" t="t"/>
              <a:pathLst>
                <a:path extrusionOk="0" h="280416" w="406436">
                  <a:moveTo>
                    <a:pt x="0" y="45339"/>
                  </a:moveTo>
                  <a:lnTo>
                    <a:pt x="406437" y="280416"/>
                  </a:lnTo>
                  <a:lnTo>
                    <a:pt x="406437" y="235077"/>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8"/>
            <p:cNvSpPr/>
            <p:nvPr/>
          </p:nvSpPr>
          <p:spPr>
            <a:xfrm>
              <a:off x="4214901" y="3082177"/>
              <a:ext cx="378668" cy="264318"/>
            </a:xfrm>
            <a:custGeom>
              <a:rect b="b" l="l" r="r" t="t"/>
              <a:pathLst>
                <a:path extrusionOk="0" h="264318" w="378668">
                  <a:moveTo>
                    <a:pt x="0" y="45339"/>
                  </a:moveTo>
                  <a:lnTo>
                    <a:pt x="378669" y="264319"/>
                  </a:lnTo>
                  <a:lnTo>
                    <a:pt x="378669" y="218980"/>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8"/>
            <p:cNvSpPr/>
            <p:nvPr/>
          </p:nvSpPr>
          <p:spPr>
            <a:xfrm>
              <a:off x="4121803" y="3338085"/>
              <a:ext cx="646456" cy="502188"/>
            </a:xfrm>
            <a:custGeom>
              <a:rect b="b" l="l" r="r" t="t"/>
              <a:pathLst>
                <a:path extrusionOk="0" h="502188" w="646456">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8"/>
            <p:cNvSpPr/>
            <p:nvPr/>
          </p:nvSpPr>
          <p:spPr>
            <a:xfrm>
              <a:off x="4169160" y="3393740"/>
              <a:ext cx="9794" cy="81152"/>
            </a:xfrm>
            <a:custGeom>
              <a:rect b="b" l="l" r="r" t="t"/>
              <a:pathLst>
                <a:path extrusionOk="0" h="81152" w="9794">
                  <a:moveTo>
                    <a:pt x="9795" y="81153"/>
                  </a:moveTo>
                  <a:lnTo>
                    <a:pt x="0" y="75533"/>
                  </a:lnTo>
                  <a:lnTo>
                    <a:pt x="0" y="0"/>
                  </a:lnTo>
                  <a:lnTo>
                    <a:pt x="9795" y="5620"/>
                  </a:lnTo>
                  <a:lnTo>
                    <a:pt x="9795" y="811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8"/>
            <p:cNvSpPr/>
            <p:nvPr/>
          </p:nvSpPr>
          <p:spPr>
            <a:xfrm>
              <a:off x="5586458" y="2808047"/>
              <a:ext cx="658819" cy="381000"/>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8"/>
            <p:cNvSpPr/>
            <p:nvPr/>
          </p:nvSpPr>
          <p:spPr>
            <a:xfrm>
              <a:off x="5921101" y="2949869"/>
              <a:ext cx="191092" cy="147874"/>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8"/>
            <p:cNvSpPr/>
            <p:nvPr/>
          </p:nvSpPr>
          <p:spPr>
            <a:xfrm>
              <a:off x="5922144" y="2998547"/>
              <a:ext cx="190145" cy="99367"/>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8"/>
            <p:cNvSpPr/>
            <p:nvPr/>
          </p:nvSpPr>
          <p:spPr>
            <a:xfrm>
              <a:off x="5725279" y="2875668"/>
              <a:ext cx="190969" cy="142446"/>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8"/>
            <p:cNvSpPr/>
            <p:nvPr/>
          </p:nvSpPr>
          <p:spPr>
            <a:xfrm>
              <a:off x="5725677" y="2921300"/>
              <a:ext cx="190145" cy="99378"/>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8"/>
            <p:cNvSpPr/>
            <p:nvPr/>
          </p:nvSpPr>
          <p:spPr>
            <a:xfrm>
              <a:off x="5773415" y="2020234"/>
              <a:ext cx="328490" cy="94353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8"/>
            <p:cNvSpPr/>
            <p:nvPr/>
          </p:nvSpPr>
          <p:spPr>
            <a:xfrm>
              <a:off x="5847677" y="1431875"/>
              <a:ext cx="210314" cy="204988"/>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8"/>
            <p:cNvSpPr/>
            <p:nvPr/>
          </p:nvSpPr>
          <p:spPr>
            <a:xfrm>
              <a:off x="5515422" y="1497214"/>
              <a:ext cx="317332" cy="453297"/>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8"/>
            <p:cNvSpPr/>
            <p:nvPr/>
          </p:nvSpPr>
          <p:spPr>
            <a:xfrm>
              <a:off x="5490085" y="1875271"/>
              <a:ext cx="151441" cy="99116"/>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8"/>
            <p:cNvSpPr/>
            <p:nvPr/>
          </p:nvSpPr>
          <p:spPr>
            <a:xfrm>
              <a:off x="5494480" y="1896496"/>
              <a:ext cx="98885" cy="82426"/>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8"/>
            <p:cNvSpPr/>
            <p:nvPr/>
          </p:nvSpPr>
          <p:spPr>
            <a:xfrm>
              <a:off x="5773193" y="1460583"/>
              <a:ext cx="342080" cy="688737"/>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8"/>
            <p:cNvSpPr/>
            <p:nvPr/>
          </p:nvSpPr>
          <p:spPr>
            <a:xfrm>
              <a:off x="6052262" y="1601698"/>
              <a:ext cx="132559" cy="60842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8"/>
            <p:cNvSpPr/>
            <p:nvPr/>
          </p:nvSpPr>
          <p:spPr>
            <a:xfrm>
              <a:off x="5838983" y="1219006"/>
              <a:ext cx="226927" cy="276849"/>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8"/>
            <p:cNvSpPr/>
            <p:nvPr/>
          </p:nvSpPr>
          <p:spPr>
            <a:xfrm>
              <a:off x="5847630" y="1194850"/>
              <a:ext cx="239905" cy="237025"/>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8"/>
            <p:cNvSpPr/>
            <p:nvPr/>
          </p:nvSpPr>
          <p:spPr>
            <a:xfrm>
              <a:off x="6035307" y="1564524"/>
              <a:ext cx="148633" cy="20233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8"/>
            <p:cNvSpPr/>
            <p:nvPr/>
          </p:nvSpPr>
          <p:spPr>
            <a:xfrm>
              <a:off x="5727199" y="1461212"/>
              <a:ext cx="120770" cy="194746"/>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8"/>
            <p:cNvSpPr/>
            <p:nvPr/>
          </p:nvSpPr>
          <p:spPr>
            <a:xfrm>
              <a:off x="2473900" y="4607987"/>
              <a:ext cx="657677" cy="380237"/>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8"/>
            <p:cNvSpPr/>
            <p:nvPr/>
          </p:nvSpPr>
          <p:spPr>
            <a:xfrm>
              <a:off x="2526860" y="3374023"/>
              <a:ext cx="157580" cy="343757"/>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8"/>
            <p:cNvSpPr/>
            <p:nvPr/>
          </p:nvSpPr>
          <p:spPr>
            <a:xfrm>
              <a:off x="2548930" y="3232673"/>
              <a:ext cx="113353" cy="218341"/>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8"/>
            <p:cNvSpPr/>
            <p:nvPr/>
          </p:nvSpPr>
          <p:spPr>
            <a:xfrm>
              <a:off x="2798668" y="4744252"/>
              <a:ext cx="244333" cy="137739"/>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8"/>
            <p:cNvSpPr/>
            <p:nvPr/>
          </p:nvSpPr>
          <p:spPr>
            <a:xfrm>
              <a:off x="2802738" y="4767054"/>
              <a:ext cx="240222" cy="115414"/>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8"/>
            <p:cNvSpPr/>
            <p:nvPr/>
          </p:nvSpPr>
          <p:spPr>
            <a:xfrm>
              <a:off x="2619879" y="4663861"/>
              <a:ext cx="244438" cy="137739"/>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8"/>
            <p:cNvSpPr/>
            <p:nvPr/>
          </p:nvSpPr>
          <p:spPr>
            <a:xfrm>
              <a:off x="2624340" y="4686663"/>
              <a:ext cx="240317" cy="115414"/>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8"/>
            <p:cNvSpPr/>
            <p:nvPr/>
          </p:nvSpPr>
          <p:spPr>
            <a:xfrm>
              <a:off x="2619947" y="3772263"/>
              <a:ext cx="357956" cy="1010624"/>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8"/>
            <p:cNvSpPr/>
            <p:nvPr/>
          </p:nvSpPr>
          <p:spPr>
            <a:xfrm>
              <a:off x="2665909" y="2943080"/>
              <a:ext cx="259735" cy="415919"/>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8"/>
            <p:cNvSpPr/>
            <p:nvPr/>
          </p:nvSpPr>
          <p:spPr>
            <a:xfrm>
              <a:off x="2581088" y="3237593"/>
              <a:ext cx="399004" cy="661684"/>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8"/>
            <p:cNvSpPr/>
            <p:nvPr/>
          </p:nvSpPr>
          <p:spPr>
            <a:xfrm>
              <a:off x="2863826" y="3320377"/>
              <a:ext cx="503069" cy="394810"/>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8"/>
            <p:cNvSpPr/>
            <p:nvPr/>
          </p:nvSpPr>
          <p:spPr>
            <a:xfrm>
              <a:off x="2845723" y="3311820"/>
              <a:ext cx="154147" cy="225876"/>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8"/>
            <p:cNvSpPr/>
            <p:nvPr/>
          </p:nvSpPr>
          <p:spPr>
            <a:xfrm>
              <a:off x="2673955" y="2924805"/>
              <a:ext cx="251532" cy="277898"/>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8"/>
            <p:cNvSpPr/>
            <p:nvPr/>
          </p:nvSpPr>
          <p:spPr>
            <a:xfrm>
              <a:off x="3214730" y="3494025"/>
              <a:ext cx="76119" cy="66973"/>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8" name="Google Shape;718;p18"/>
            <p:cNvGrpSpPr/>
            <p:nvPr/>
          </p:nvGrpSpPr>
          <p:grpSpPr>
            <a:xfrm>
              <a:off x="3192914" y="3470000"/>
              <a:ext cx="220130" cy="132120"/>
              <a:chOff x="4865564" y="4292025"/>
              <a:chExt cx="220130" cy="132120"/>
            </a:xfrm>
          </p:grpSpPr>
          <p:sp>
            <p:nvSpPr>
              <p:cNvPr id="719" name="Google Shape;719;p18"/>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8"/>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8"/>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8"/>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8"/>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8"/>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8"/>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8"/>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8"/>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8"/>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8"/>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8"/>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8"/>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8"/>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8"/>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8"/>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8"/>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8"/>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8"/>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8"/>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9" name="Google Shape;739;p18"/>
            <p:cNvSpPr/>
            <p:nvPr/>
          </p:nvSpPr>
          <p:spPr>
            <a:xfrm>
              <a:off x="3239891" y="3511325"/>
              <a:ext cx="129087" cy="107584"/>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8"/>
            <p:cNvSpPr/>
            <p:nvPr/>
          </p:nvSpPr>
          <p:spPr>
            <a:xfrm>
              <a:off x="2547598" y="1999349"/>
              <a:ext cx="711585" cy="787458"/>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8"/>
            <p:cNvSpPr/>
            <p:nvPr/>
          </p:nvSpPr>
          <p:spPr>
            <a:xfrm>
              <a:off x="2526963" y="2038199"/>
              <a:ext cx="663763" cy="751441"/>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8"/>
            <p:cNvSpPr/>
            <p:nvPr/>
          </p:nvSpPr>
          <p:spPr>
            <a:xfrm>
              <a:off x="5660632" y="225896"/>
              <a:ext cx="713014" cy="789165"/>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8"/>
            <p:cNvSpPr/>
            <p:nvPr/>
          </p:nvSpPr>
          <p:spPr>
            <a:xfrm>
              <a:off x="5639997" y="264856"/>
              <a:ext cx="665000" cy="752811"/>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8"/>
            <p:cNvSpPr/>
            <p:nvPr/>
          </p:nvSpPr>
          <p:spPr>
            <a:xfrm rot="-1801764">
              <a:off x="5761046" y="473959"/>
              <a:ext cx="64417" cy="111724"/>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8"/>
            <p:cNvSpPr/>
            <p:nvPr/>
          </p:nvSpPr>
          <p:spPr>
            <a:xfrm rot="-1790023">
              <a:off x="5938028" y="569955"/>
              <a:ext cx="64698" cy="11221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8"/>
            <p:cNvSpPr/>
            <p:nvPr/>
          </p:nvSpPr>
          <p:spPr>
            <a:xfrm rot="-1801764">
              <a:off x="6087772" y="663001"/>
              <a:ext cx="64417" cy="111724"/>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8"/>
            <p:cNvSpPr/>
            <p:nvPr/>
          </p:nvSpPr>
          <p:spPr>
            <a:xfrm>
              <a:off x="5152444" y="952333"/>
              <a:ext cx="216911" cy="289327"/>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8"/>
            <p:cNvSpPr/>
            <p:nvPr/>
          </p:nvSpPr>
          <p:spPr>
            <a:xfrm rot="-1801764">
              <a:off x="5140687" y="961623"/>
              <a:ext cx="170828" cy="296534"/>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18"/>
            <p:cNvSpPr/>
            <p:nvPr/>
          </p:nvSpPr>
          <p:spPr>
            <a:xfrm rot="-1801764">
              <a:off x="5172664" y="1037752"/>
              <a:ext cx="24322" cy="42252"/>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8"/>
            <p:cNvSpPr/>
            <p:nvPr/>
          </p:nvSpPr>
          <p:spPr>
            <a:xfrm rot="-1801764">
              <a:off x="5253882" y="1084610"/>
              <a:ext cx="24322" cy="42252"/>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8"/>
            <p:cNvSpPr/>
            <p:nvPr/>
          </p:nvSpPr>
          <p:spPr>
            <a:xfrm>
              <a:off x="5184871" y="1123551"/>
              <a:ext cx="85015" cy="59542"/>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8"/>
            <p:cNvSpPr/>
            <p:nvPr/>
          </p:nvSpPr>
          <p:spPr>
            <a:xfrm>
              <a:off x="3424090" y="2990832"/>
              <a:ext cx="59149" cy="186880"/>
            </a:xfrm>
            <a:custGeom>
              <a:rect b="b" l="l" r="r" t="t"/>
              <a:pathLst>
                <a:path extrusionOk="0" h="186880" w="59149">
                  <a:moveTo>
                    <a:pt x="0" y="152591"/>
                  </a:moveTo>
                  <a:lnTo>
                    <a:pt x="59149" y="186881"/>
                  </a:lnTo>
                  <a:lnTo>
                    <a:pt x="59149" y="34195"/>
                  </a:lnTo>
                  <a:lnTo>
                    <a:pt x="0" y="0"/>
                  </a:lnTo>
                  <a:lnTo>
                    <a:pt x="0" y="152591"/>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8"/>
            <p:cNvSpPr/>
            <p:nvPr/>
          </p:nvSpPr>
          <p:spPr>
            <a:xfrm>
              <a:off x="3424090" y="2963209"/>
              <a:ext cx="109454" cy="62007"/>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8"/>
            <p:cNvSpPr/>
            <p:nvPr/>
          </p:nvSpPr>
          <p:spPr>
            <a:xfrm>
              <a:off x="3635011" y="3202477"/>
              <a:ext cx="34899" cy="63627"/>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8"/>
            <p:cNvSpPr/>
            <p:nvPr/>
          </p:nvSpPr>
          <p:spPr>
            <a:xfrm>
              <a:off x="3499691" y="2985265"/>
              <a:ext cx="174947" cy="281849"/>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56" name="Google Shape;756;p18"/>
          <p:cNvSpPr txBox="1"/>
          <p:nvPr/>
        </p:nvSpPr>
        <p:spPr>
          <a:xfrm>
            <a:off x="112828" y="1391625"/>
            <a:ext cx="2574600" cy="41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600">
              <a:solidFill>
                <a:srgbClr val="FFFFFF"/>
              </a:solidFill>
              <a:latin typeface="Amatic SC"/>
              <a:ea typeface="Amatic SC"/>
              <a:cs typeface="Amatic SC"/>
              <a:sym typeface="Amatic SC"/>
            </a:endParaRPr>
          </a:p>
        </p:txBody>
      </p:sp>
      <p:sp>
        <p:nvSpPr>
          <p:cNvPr id="757" name="Google Shape;757;p18"/>
          <p:cNvSpPr/>
          <p:nvPr/>
        </p:nvSpPr>
        <p:spPr>
          <a:xfrm>
            <a:off x="54725" y="1395500"/>
            <a:ext cx="1302850" cy="1569850"/>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2C3E50"/>
              </a:solidFill>
              <a:latin typeface="Calibri"/>
              <a:ea typeface="Calibri"/>
              <a:cs typeface="Calibri"/>
              <a:sym typeface="Calibri"/>
            </a:endParaRPr>
          </a:p>
        </p:txBody>
      </p:sp>
      <p:sp>
        <p:nvSpPr>
          <p:cNvPr id="758" name="Google Shape;758;p18"/>
          <p:cNvSpPr/>
          <p:nvPr/>
        </p:nvSpPr>
        <p:spPr>
          <a:xfrm>
            <a:off x="1512862" y="1391631"/>
            <a:ext cx="1379741" cy="1573734"/>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2C3E50"/>
              </a:solidFill>
              <a:latin typeface="Calibri"/>
              <a:ea typeface="Calibri"/>
              <a:cs typeface="Calibri"/>
              <a:sym typeface="Calibri"/>
            </a:endParaRPr>
          </a:p>
        </p:txBody>
      </p:sp>
      <p:sp>
        <p:nvSpPr>
          <p:cNvPr id="759" name="Google Shape;759;p18"/>
          <p:cNvSpPr/>
          <p:nvPr/>
        </p:nvSpPr>
        <p:spPr>
          <a:xfrm>
            <a:off x="4578967" y="1563771"/>
            <a:ext cx="1375843" cy="1569846"/>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2C3E50"/>
              </a:solidFill>
              <a:latin typeface="Calibri"/>
              <a:ea typeface="Calibri"/>
              <a:cs typeface="Calibri"/>
              <a:sym typeface="Calibri"/>
            </a:endParaRPr>
          </a:p>
        </p:txBody>
      </p:sp>
      <p:sp>
        <p:nvSpPr>
          <p:cNvPr id="760" name="Google Shape;760;p18"/>
          <p:cNvSpPr/>
          <p:nvPr/>
        </p:nvSpPr>
        <p:spPr>
          <a:xfrm>
            <a:off x="712200" y="2799925"/>
            <a:ext cx="1375850" cy="1571150"/>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61" name="Google Shape;761;p18"/>
          <p:cNvSpPr/>
          <p:nvPr/>
        </p:nvSpPr>
        <p:spPr>
          <a:xfrm>
            <a:off x="3694675" y="2952362"/>
            <a:ext cx="1379741" cy="1571140"/>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762" name="Google Shape;762;p18"/>
          <p:cNvPicPr preferRelativeResize="0"/>
          <p:nvPr/>
        </p:nvPicPr>
        <p:blipFill rotWithShape="1">
          <a:blip r:embed="rId3">
            <a:alphaModFix/>
          </a:blip>
          <a:srcRect b="0" l="0" r="0" t="0"/>
          <a:stretch/>
        </p:blipFill>
        <p:spPr>
          <a:xfrm>
            <a:off x="979274" y="3133637"/>
            <a:ext cx="903750" cy="903750"/>
          </a:xfrm>
          <a:prstGeom prst="rect">
            <a:avLst/>
          </a:prstGeom>
          <a:noFill/>
          <a:ln>
            <a:noFill/>
          </a:ln>
        </p:spPr>
      </p:pic>
      <p:pic>
        <p:nvPicPr>
          <p:cNvPr id="763" name="Google Shape;763;p18"/>
          <p:cNvPicPr preferRelativeResize="0"/>
          <p:nvPr/>
        </p:nvPicPr>
        <p:blipFill>
          <a:blip r:embed="rId4">
            <a:alphaModFix/>
          </a:blip>
          <a:stretch>
            <a:fillRect/>
          </a:stretch>
        </p:blipFill>
        <p:spPr>
          <a:xfrm>
            <a:off x="254275" y="1726613"/>
            <a:ext cx="903750" cy="903750"/>
          </a:xfrm>
          <a:prstGeom prst="rect">
            <a:avLst/>
          </a:prstGeom>
          <a:noFill/>
          <a:ln>
            <a:noFill/>
          </a:ln>
        </p:spPr>
      </p:pic>
      <p:pic>
        <p:nvPicPr>
          <p:cNvPr id="764" name="Google Shape;764;p18"/>
          <p:cNvPicPr preferRelativeResize="0"/>
          <p:nvPr/>
        </p:nvPicPr>
        <p:blipFill>
          <a:blip r:embed="rId5">
            <a:alphaModFix/>
          </a:blip>
          <a:stretch>
            <a:fillRect/>
          </a:stretch>
        </p:blipFill>
        <p:spPr>
          <a:xfrm>
            <a:off x="1777766" y="1646986"/>
            <a:ext cx="799209" cy="1063025"/>
          </a:xfrm>
          <a:prstGeom prst="rect">
            <a:avLst/>
          </a:prstGeom>
          <a:noFill/>
          <a:ln>
            <a:noFill/>
          </a:ln>
        </p:spPr>
      </p:pic>
      <p:pic>
        <p:nvPicPr>
          <p:cNvPr id="765" name="Google Shape;765;p18"/>
          <p:cNvPicPr preferRelativeResize="0"/>
          <p:nvPr/>
        </p:nvPicPr>
        <p:blipFill>
          <a:blip r:embed="rId6">
            <a:alphaModFix/>
          </a:blip>
          <a:stretch>
            <a:fillRect/>
          </a:stretch>
        </p:blipFill>
        <p:spPr>
          <a:xfrm>
            <a:off x="4894600" y="1866525"/>
            <a:ext cx="799200" cy="1024347"/>
          </a:xfrm>
          <a:prstGeom prst="rect">
            <a:avLst/>
          </a:prstGeom>
          <a:noFill/>
          <a:ln>
            <a:noFill/>
          </a:ln>
        </p:spPr>
      </p:pic>
      <p:pic>
        <p:nvPicPr>
          <p:cNvPr id="766" name="Google Shape;766;p18"/>
          <p:cNvPicPr preferRelativeResize="0"/>
          <p:nvPr/>
        </p:nvPicPr>
        <p:blipFill>
          <a:blip r:embed="rId7">
            <a:alphaModFix/>
          </a:blip>
          <a:stretch>
            <a:fillRect/>
          </a:stretch>
        </p:blipFill>
        <p:spPr>
          <a:xfrm>
            <a:off x="3984950" y="3239811"/>
            <a:ext cx="799200" cy="996226"/>
          </a:xfrm>
          <a:prstGeom prst="rect">
            <a:avLst/>
          </a:prstGeom>
          <a:noFill/>
          <a:ln>
            <a:noFill/>
          </a:ln>
        </p:spPr>
      </p:pic>
      <p:sp>
        <p:nvSpPr>
          <p:cNvPr id="767" name="Google Shape;767;p18"/>
          <p:cNvSpPr/>
          <p:nvPr/>
        </p:nvSpPr>
        <p:spPr>
          <a:xfrm>
            <a:off x="3882125" y="233887"/>
            <a:ext cx="1379741" cy="1571140"/>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768" name="Google Shape;768;p18"/>
          <p:cNvPicPr preferRelativeResize="0"/>
          <p:nvPr/>
        </p:nvPicPr>
        <p:blipFill>
          <a:blip r:embed="rId8">
            <a:alphaModFix/>
          </a:blip>
          <a:stretch>
            <a:fillRect/>
          </a:stretch>
        </p:blipFill>
        <p:spPr>
          <a:xfrm>
            <a:off x="3984938" y="700540"/>
            <a:ext cx="1063025" cy="637813"/>
          </a:xfrm>
          <a:prstGeom prst="rect">
            <a:avLst/>
          </a:prstGeom>
          <a:noFill/>
          <a:ln>
            <a:noFill/>
          </a:ln>
        </p:spPr>
      </p:pic>
      <p:sp>
        <p:nvSpPr>
          <p:cNvPr id="769" name="Google Shape;769;p18"/>
          <p:cNvSpPr/>
          <p:nvPr/>
        </p:nvSpPr>
        <p:spPr>
          <a:xfrm>
            <a:off x="3047867" y="1504159"/>
            <a:ext cx="1375843" cy="1569846"/>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2C3E50"/>
              </a:solidFill>
              <a:latin typeface="Calibri"/>
              <a:ea typeface="Calibri"/>
              <a:cs typeface="Calibri"/>
              <a:sym typeface="Calibri"/>
            </a:endParaRPr>
          </a:p>
        </p:txBody>
      </p:sp>
      <p:sp>
        <p:nvSpPr>
          <p:cNvPr id="770" name="Google Shape;770;p18"/>
          <p:cNvSpPr/>
          <p:nvPr/>
        </p:nvSpPr>
        <p:spPr>
          <a:xfrm>
            <a:off x="2201487" y="2799937"/>
            <a:ext cx="1379741" cy="1571140"/>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C3E5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71" name="Google Shape;771;p18"/>
          <p:cNvSpPr txBox="1"/>
          <p:nvPr/>
        </p:nvSpPr>
        <p:spPr>
          <a:xfrm>
            <a:off x="2439413" y="3223850"/>
            <a:ext cx="903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Barlow Light"/>
                <a:ea typeface="Barlow Light"/>
                <a:cs typeface="Barlow Light"/>
                <a:sym typeface="Barlow Light"/>
              </a:rPr>
              <a:t>API</a:t>
            </a:r>
            <a:endParaRPr sz="3500">
              <a:latin typeface="Barlow Light"/>
              <a:ea typeface="Barlow Light"/>
              <a:cs typeface="Barlow Light"/>
              <a:sym typeface="Barlow Light"/>
            </a:endParaRPr>
          </a:p>
        </p:txBody>
      </p:sp>
      <p:pic>
        <p:nvPicPr>
          <p:cNvPr descr="MongoDB – Bloor Research" id="772" name="Google Shape;772;p18"/>
          <p:cNvPicPr preferRelativeResize="0"/>
          <p:nvPr/>
        </p:nvPicPr>
        <p:blipFill>
          <a:blip r:embed="rId9">
            <a:alphaModFix/>
          </a:blip>
          <a:stretch>
            <a:fillRect/>
          </a:stretch>
        </p:blipFill>
        <p:spPr>
          <a:xfrm>
            <a:off x="3027850" y="1805025"/>
            <a:ext cx="1415870" cy="90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9"/>
          <p:cNvSpPr txBox="1"/>
          <p:nvPr>
            <p:ph type="title"/>
          </p:nvPr>
        </p:nvSpPr>
        <p:spPr>
          <a:xfrm>
            <a:off x="457200" y="605600"/>
            <a:ext cx="7049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Non-Functional </a:t>
            </a:r>
            <a:endParaRPr sz="4000"/>
          </a:p>
          <a:p>
            <a:pPr indent="0" lvl="0" marL="0" rtl="0" algn="l">
              <a:spcBef>
                <a:spcPts val="0"/>
              </a:spcBef>
              <a:spcAft>
                <a:spcPts val="0"/>
              </a:spcAft>
              <a:buNone/>
            </a:pPr>
            <a:r>
              <a:rPr lang="en" sz="3400"/>
              <a:t>Requirements</a:t>
            </a:r>
            <a:endParaRPr sz="3400"/>
          </a:p>
        </p:txBody>
      </p:sp>
      <p:sp>
        <p:nvSpPr>
          <p:cNvPr id="778" name="Google Shape;778;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79" name="Google Shape;779;p19"/>
          <p:cNvGrpSpPr/>
          <p:nvPr/>
        </p:nvGrpSpPr>
        <p:grpSpPr>
          <a:xfrm>
            <a:off x="2374565" y="2436062"/>
            <a:ext cx="2164145" cy="1776159"/>
            <a:chOff x="3071457" y="2013875"/>
            <a:chExt cx="1944600" cy="1569600"/>
          </a:xfrm>
        </p:grpSpPr>
        <p:sp>
          <p:nvSpPr>
            <p:cNvPr id="780" name="Google Shape;780;p19"/>
            <p:cNvSpPr/>
            <p:nvPr/>
          </p:nvSpPr>
          <p:spPr>
            <a:xfrm flipH="1" rot="10800000">
              <a:off x="3071457" y="2013875"/>
              <a:ext cx="1944600" cy="15696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Barlow"/>
                  <a:ea typeface="Barlow"/>
                  <a:cs typeface="Barlow"/>
                  <a:sym typeface="Barlow"/>
                </a:rPr>
                <a:t>Maintainability </a:t>
              </a:r>
              <a:endParaRPr sz="1300">
                <a:solidFill>
                  <a:srgbClr val="FFFFFF"/>
                </a:solidFill>
                <a:latin typeface="Barlow"/>
                <a:ea typeface="Barlow"/>
                <a:cs typeface="Barlow"/>
                <a:sym typeface="Barlow"/>
              </a:endParaRPr>
            </a:p>
          </p:txBody>
        </p:sp>
        <p:sp>
          <p:nvSpPr>
            <p:cNvPr id="782" name="Google Shape;782;p19"/>
            <p:cNvSpPr txBox="1"/>
            <p:nvPr/>
          </p:nvSpPr>
          <p:spPr>
            <a:xfrm>
              <a:off x="3071469" y="2608871"/>
              <a:ext cx="1451700" cy="512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Scalable code</a:t>
              </a:r>
              <a:endParaRPr sz="1100">
                <a:solidFill>
                  <a:srgbClr val="FFFFFF"/>
                </a:solidFill>
                <a:latin typeface="Barlow"/>
                <a:ea typeface="Barlow"/>
                <a:cs typeface="Barlow"/>
                <a:sym typeface="Barlow"/>
              </a:endParaRPr>
            </a:p>
          </p:txBody>
        </p:sp>
      </p:grpSp>
      <p:grpSp>
        <p:nvGrpSpPr>
          <p:cNvPr id="783" name="Google Shape;783;p19"/>
          <p:cNvGrpSpPr/>
          <p:nvPr/>
        </p:nvGrpSpPr>
        <p:grpSpPr>
          <a:xfrm>
            <a:off x="111908" y="2436062"/>
            <a:ext cx="2278721" cy="1776159"/>
            <a:chOff x="1023910" y="2013875"/>
            <a:chExt cx="2047552" cy="1569600"/>
          </a:xfrm>
        </p:grpSpPr>
        <p:sp>
          <p:nvSpPr>
            <p:cNvPr id="784" name="Google Shape;784;p19"/>
            <p:cNvSpPr/>
            <p:nvPr/>
          </p:nvSpPr>
          <p:spPr>
            <a:xfrm>
              <a:off x="1126863" y="2013875"/>
              <a:ext cx="19446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Barlow"/>
                  <a:ea typeface="Barlow"/>
                  <a:cs typeface="Barlow"/>
                  <a:sym typeface="Barlow"/>
                </a:rPr>
                <a:t>Privacy/Security </a:t>
              </a:r>
              <a:endParaRPr sz="1300">
                <a:solidFill>
                  <a:srgbClr val="FFFFFF"/>
                </a:solidFill>
                <a:latin typeface="Barlow"/>
                <a:ea typeface="Barlow"/>
                <a:cs typeface="Barlow"/>
                <a:sym typeface="Barlow"/>
              </a:endParaRPr>
            </a:p>
          </p:txBody>
        </p:sp>
        <p:sp>
          <p:nvSpPr>
            <p:cNvPr id="786" name="Google Shape;786;p19"/>
            <p:cNvSpPr txBox="1"/>
            <p:nvPr/>
          </p:nvSpPr>
          <p:spPr>
            <a:xfrm>
              <a:off x="1023910" y="2608874"/>
              <a:ext cx="1995000" cy="512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CAS Authentication</a:t>
              </a:r>
              <a:endParaRPr sz="1100">
                <a:solidFill>
                  <a:srgbClr val="FFFFFF"/>
                </a:solidFill>
                <a:latin typeface="Barlow"/>
                <a:ea typeface="Barlow"/>
                <a:cs typeface="Barlow"/>
                <a:sym typeface="Barlow"/>
              </a:endParaRPr>
            </a:p>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Payments through Venmo/Apple Pay</a:t>
              </a:r>
              <a:endParaRPr sz="1100">
                <a:solidFill>
                  <a:srgbClr val="FFFFFF"/>
                </a:solidFill>
                <a:latin typeface="Barlow"/>
                <a:ea typeface="Barlow"/>
                <a:cs typeface="Barlow"/>
                <a:sym typeface="Barlow"/>
              </a:endParaRPr>
            </a:p>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Display Location during pickup</a:t>
              </a:r>
              <a:endParaRPr sz="1100">
                <a:solidFill>
                  <a:srgbClr val="FFFFFF"/>
                </a:solidFill>
                <a:latin typeface="Barlow"/>
                <a:ea typeface="Barlow"/>
                <a:cs typeface="Barlow"/>
                <a:sym typeface="Barlow"/>
              </a:endParaRPr>
            </a:p>
          </p:txBody>
        </p:sp>
      </p:grpSp>
      <p:grpSp>
        <p:nvGrpSpPr>
          <p:cNvPr id="787" name="Google Shape;787;p19"/>
          <p:cNvGrpSpPr/>
          <p:nvPr/>
        </p:nvGrpSpPr>
        <p:grpSpPr>
          <a:xfrm>
            <a:off x="2234457" y="3213821"/>
            <a:ext cx="289719" cy="294612"/>
            <a:chOff x="3157188" y="909150"/>
            <a:chExt cx="470400" cy="470400"/>
          </a:xfrm>
        </p:grpSpPr>
        <p:sp>
          <p:nvSpPr>
            <p:cNvPr id="788" name="Google Shape;788;p19"/>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38543" y="2436062"/>
            <a:ext cx="2164145" cy="1776159"/>
            <a:chOff x="1126863" y="2013875"/>
            <a:chExt cx="1944600" cy="1569600"/>
          </a:xfrm>
        </p:grpSpPr>
        <p:sp>
          <p:nvSpPr>
            <p:cNvPr id="791" name="Google Shape;791;p19"/>
            <p:cNvSpPr/>
            <p:nvPr/>
          </p:nvSpPr>
          <p:spPr>
            <a:xfrm>
              <a:off x="1126863" y="2013875"/>
              <a:ext cx="19446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Barlow"/>
                  <a:ea typeface="Barlow"/>
                  <a:cs typeface="Barlow"/>
                  <a:sym typeface="Barlow"/>
                </a:rPr>
                <a:t>Performance</a:t>
              </a:r>
              <a:r>
                <a:rPr b="1" lang="en" sz="1100">
                  <a:solidFill>
                    <a:srgbClr val="FFFFFF"/>
                  </a:solidFill>
                  <a:latin typeface="Barlow"/>
                  <a:ea typeface="Barlow"/>
                  <a:cs typeface="Barlow"/>
                  <a:sym typeface="Barlow"/>
                </a:rPr>
                <a:t> </a:t>
              </a:r>
              <a:endParaRPr sz="1100">
                <a:solidFill>
                  <a:srgbClr val="FFFFFF"/>
                </a:solidFill>
                <a:latin typeface="Barlow"/>
                <a:ea typeface="Barlow"/>
                <a:cs typeface="Barlow"/>
                <a:sym typeface="Barlow"/>
              </a:endParaRPr>
            </a:p>
          </p:txBody>
        </p:sp>
        <p:sp>
          <p:nvSpPr>
            <p:cNvPr id="793" name="Google Shape;793;p19"/>
            <p:cNvSpPr txBox="1"/>
            <p:nvPr/>
          </p:nvSpPr>
          <p:spPr>
            <a:xfrm>
              <a:off x="1180181" y="2608871"/>
              <a:ext cx="1451700" cy="512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UX/UI design &amp; development</a:t>
              </a:r>
              <a:endParaRPr sz="1100">
                <a:solidFill>
                  <a:srgbClr val="FFFFFF"/>
                </a:solidFill>
                <a:latin typeface="Barlow"/>
                <a:ea typeface="Barlow"/>
                <a:cs typeface="Barlow"/>
                <a:sym typeface="Barlow"/>
              </a:endParaRPr>
            </a:p>
          </p:txBody>
        </p:sp>
      </p:grpSp>
      <p:grpSp>
        <p:nvGrpSpPr>
          <p:cNvPr id="794" name="Google Shape;794;p19"/>
          <p:cNvGrpSpPr/>
          <p:nvPr/>
        </p:nvGrpSpPr>
        <p:grpSpPr>
          <a:xfrm>
            <a:off x="4365855" y="3251971"/>
            <a:ext cx="289719" cy="294612"/>
            <a:chOff x="3157188" y="909150"/>
            <a:chExt cx="470400" cy="470400"/>
          </a:xfrm>
        </p:grpSpPr>
        <p:sp>
          <p:nvSpPr>
            <p:cNvPr id="795" name="Google Shape;795;p19"/>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19"/>
          <p:cNvGrpSpPr/>
          <p:nvPr/>
        </p:nvGrpSpPr>
        <p:grpSpPr>
          <a:xfrm>
            <a:off x="6702702" y="2436050"/>
            <a:ext cx="2277311" cy="1776159"/>
            <a:chOff x="5015938" y="2013875"/>
            <a:chExt cx="3001200" cy="1569600"/>
          </a:xfrm>
        </p:grpSpPr>
        <p:sp>
          <p:nvSpPr>
            <p:cNvPr id="798" name="Google Shape;798;p19"/>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9" name="Google Shape;799;p19"/>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Barlow"/>
                  <a:ea typeface="Barlow"/>
                  <a:cs typeface="Barlow"/>
                  <a:sym typeface="Barlow"/>
                </a:rPr>
                <a:t>Usability</a:t>
              </a:r>
              <a:endParaRPr sz="1300">
                <a:solidFill>
                  <a:srgbClr val="FFFFFF"/>
                </a:solidFill>
                <a:latin typeface="Barlow"/>
                <a:ea typeface="Barlow"/>
                <a:cs typeface="Barlow"/>
                <a:sym typeface="Barlow"/>
              </a:endParaRPr>
            </a:p>
          </p:txBody>
        </p:sp>
        <p:sp>
          <p:nvSpPr>
            <p:cNvPr id="800" name="Google Shape;800;p19"/>
            <p:cNvSpPr txBox="1"/>
            <p:nvPr/>
          </p:nvSpPr>
          <p:spPr>
            <a:xfrm>
              <a:off x="5163829" y="2608884"/>
              <a:ext cx="2417100" cy="512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Barlow"/>
                <a:buChar char="❖"/>
              </a:pPr>
              <a:r>
                <a:rPr lang="en" sz="1100">
                  <a:solidFill>
                    <a:srgbClr val="FFFFFF"/>
                  </a:solidFill>
                  <a:latin typeface="Barlow"/>
                  <a:ea typeface="Barlow"/>
                  <a:cs typeface="Barlow"/>
                  <a:sym typeface="Barlow"/>
                </a:rPr>
                <a:t>Clean and efficient code, design, &amp; development</a:t>
              </a:r>
              <a:endParaRPr sz="1100">
                <a:solidFill>
                  <a:srgbClr val="FFFFFF"/>
                </a:solidFill>
                <a:latin typeface="Barlow"/>
                <a:ea typeface="Barlow"/>
                <a:cs typeface="Barlow"/>
                <a:sym typeface="Barlow"/>
              </a:endParaRPr>
            </a:p>
          </p:txBody>
        </p:sp>
      </p:grpSp>
      <p:grpSp>
        <p:nvGrpSpPr>
          <p:cNvPr id="801" name="Google Shape;801;p19"/>
          <p:cNvGrpSpPr/>
          <p:nvPr/>
        </p:nvGrpSpPr>
        <p:grpSpPr>
          <a:xfrm>
            <a:off x="6551944" y="3213790"/>
            <a:ext cx="295999" cy="294651"/>
            <a:chOff x="4858109" y="2631368"/>
            <a:chExt cx="316442" cy="315000"/>
          </a:xfrm>
        </p:grpSpPr>
        <p:sp>
          <p:nvSpPr>
            <p:cNvPr id="802" name="Google Shape;802;p19"/>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4858109" y="2739300"/>
              <a:ext cx="239100" cy="99000"/>
            </a:xfrm>
            <a:prstGeom prst="rightArrow">
              <a:avLst>
                <a:gd fmla="val 32020" name="adj1"/>
                <a:gd fmla="val 66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0"/>
          <p:cNvSpPr txBox="1"/>
          <p:nvPr>
            <p:ph idx="4294967295" type="body"/>
          </p:nvPr>
        </p:nvSpPr>
        <p:spPr>
          <a:xfrm>
            <a:off x="299600" y="1428950"/>
            <a:ext cx="2997000" cy="20871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solidFill>
                  <a:schemeClr val="lt1"/>
                </a:solidFill>
                <a:latin typeface="Raleway SemiBold"/>
                <a:ea typeface="Raleway SemiBold"/>
                <a:cs typeface="Raleway SemiBold"/>
                <a:sym typeface="Raleway SemiBold"/>
              </a:rPr>
              <a:t>Homepage</a:t>
            </a:r>
            <a:endParaRPr sz="3000">
              <a:solidFill>
                <a:schemeClr val="lt1"/>
              </a:solidFill>
              <a:latin typeface="Raleway SemiBold"/>
              <a:ea typeface="Raleway SemiBold"/>
              <a:cs typeface="Raleway SemiBold"/>
              <a:sym typeface="Raleway SemiBold"/>
            </a:endParaRPr>
          </a:p>
          <a:p>
            <a:pPr indent="0" lvl="0" marL="0" rtl="0" algn="l">
              <a:spcBef>
                <a:spcPts val="600"/>
              </a:spcBef>
              <a:spcAft>
                <a:spcPts val="0"/>
              </a:spcAft>
              <a:buNone/>
            </a:pPr>
            <a:r>
              <a:rPr lang="en" sz="2400">
                <a:solidFill>
                  <a:schemeClr val="lt1"/>
                </a:solidFill>
              </a:rPr>
              <a:t>HTML, CSS, JS</a:t>
            </a:r>
            <a:endParaRPr sz="2400">
              <a:solidFill>
                <a:schemeClr val="lt1"/>
              </a:solidFill>
            </a:endParaRPr>
          </a:p>
        </p:txBody>
      </p:sp>
      <p:sp>
        <p:nvSpPr>
          <p:cNvPr id="809" name="Google Shape;809;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810" name="Google Shape;810;p20"/>
          <p:cNvGrpSpPr/>
          <p:nvPr/>
        </p:nvGrpSpPr>
        <p:grpSpPr>
          <a:xfrm>
            <a:off x="3011846" y="307802"/>
            <a:ext cx="4288596" cy="4372785"/>
            <a:chOff x="2547150" y="238125"/>
            <a:chExt cx="2525675" cy="5238750"/>
          </a:xfrm>
        </p:grpSpPr>
        <p:sp>
          <p:nvSpPr>
            <p:cNvPr id="811" name="Google Shape;811;p2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0"/>
          <p:cNvGrpSpPr/>
          <p:nvPr/>
        </p:nvGrpSpPr>
        <p:grpSpPr>
          <a:xfrm>
            <a:off x="7453765" y="2095925"/>
            <a:ext cx="1041945" cy="2747812"/>
            <a:chOff x="2217389" y="2145281"/>
            <a:chExt cx="771754" cy="2035265"/>
          </a:xfrm>
        </p:grpSpPr>
        <p:sp>
          <p:nvSpPr>
            <p:cNvPr id="816" name="Google Shape;816;p20"/>
            <p:cNvSpPr/>
            <p:nvPr/>
          </p:nvSpPr>
          <p:spPr>
            <a:xfrm>
              <a:off x="2315715" y="3791112"/>
              <a:ext cx="673428" cy="389434"/>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0"/>
            <p:cNvSpPr/>
            <p:nvPr/>
          </p:nvSpPr>
          <p:spPr>
            <a:xfrm>
              <a:off x="2657140" y="3935803"/>
              <a:ext cx="195329" cy="151148"/>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0"/>
            <p:cNvSpPr/>
            <p:nvPr/>
          </p:nvSpPr>
          <p:spPr>
            <a:xfrm>
              <a:off x="2658204" y="3985466"/>
              <a:ext cx="194361" cy="101567"/>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0"/>
            <p:cNvSpPr/>
            <p:nvPr/>
          </p:nvSpPr>
          <p:spPr>
            <a:xfrm>
              <a:off x="2457350" y="3860101"/>
              <a:ext cx="195204" cy="145599"/>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0"/>
            <p:cNvSpPr/>
            <p:nvPr/>
          </p:nvSpPr>
          <p:spPr>
            <a:xfrm>
              <a:off x="2457756" y="3906656"/>
              <a:ext cx="194361" cy="101578"/>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0"/>
            <p:cNvSpPr/>
            <p:nvPr/>
          </p:nvSpPr>
          <p:spPr>
            <a:xfrm>
              <a:off x="2506461" y="2987362"/>
              <a:ext cx="335774" cy="964424"/>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0"/>
            <p:cNvSpPr/>
            <p:nvPr/>
          </p:nvSpPr>
          <p:spPr>
            <a:xfrm>
              <a:off x="2582229" y="2387101"/>
              <a:ext cx="214978" cy="209526"/>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0"/>
            <p:cNvSpPr/>
            <p:nvPr/>
          </p:nvSpPr>
          <p:spPr>
            <a:xfrm>
              <a:off x="2243240" y="2453762"/>
              <a:ext cx="324369" cy="463332"/>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0"/>
            <p:cNvSpPr/>
            <p:nvPr/>
          </p:nvSpPr>
          <p:spPr>
            <a:xfrm>
              <a:off x="2217389" y="2839467"/>
              <a:ext cx="154799" cy="101310"/>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0"/>
            <p:cNvSpPr/>
            <p:nvPr/>
          </p:nvSpPr>
          <p:spPr>
            <a:xfrm>
              <a:off x="2221873" y="2861121"/>
              <a:ext cx="101078" cy="84251"/>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0"/>
            <p:cNvSpPr/>
            <p:nvPr/>
          </p:nvSpPr>
          <p:spPr>
            <a:xfrm>
              <a:off x="2506235" y="2416390"/>
              <a:ext cx="349666" cy="70398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0"/>
            <p:cNvSpPr/>
            <p:nvPr/>
          </p:nvSpPr>
          <p:spPr>
            <a:xfrm>
              <a:off x="2790960" y="2560359"/>
              <a:ext cx="135498" cy="621896"/>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0"/>
            <p:cNvSpPr/>
            <p:nvPr/>
          </p:nvSpPr>
          <p:spPr>
            <a:xfrm>
              <a:off x="2573358" y="2169926"/>
              <a:ext cx="231959" cy="2829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0"/>
            <p:cNvSpPr/>
            <p:nvPr/>
          </p:nvSpPr>
          <p:spPr>
            <a:xfrm>
              <a:off x="2582180" y="2145281"/>
              <a:ext cx="245225" cy="242272"/>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0"/>
            <p:cNvSpPr/>
            <p:nvPr/>
          </p:nvSpPr>
          <p:spPr>
            <a:xfrm>
              <a:off x="2773661" y="2522433"/>
              <a:ext cx="151929" cy="206815"/>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0"/>
            <p:cNvSpPr/>
            <p:nvPr/>
          </p:nvSpPr>
          <p:spPr>
            <a:xfrm>
              <a:off x="2459309" y="2417031"/>
              <a:ext cx="123448" cy="199057"/>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832" name="Google Shape;832;p20"/>
          <p:cNvPicPr preferRelativeResize="0"/>
          <p:nvPr/>
        </p:nvPicPr>
        <p:blipFill rotWithShape="1">
          <a:blip r:embed="rId3">
            <a:alphaModFix/>
          </a:blip>
          <a:srcRect b="0" l="0" r="3744" t="0"/>
          <a:stretch/>
        </p:blipFill>
        <p:spPr>
          <a:xfrm>
            <a:off x="3109917" y="914696"/>
            <a:ext cx="4092473" cy="3159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