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E1DA721-5A8D-464F-A686-9A2189920327}"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04F7181-DBFD-4784-8785-AEC5EEFA5E2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5" name="PlaceHolder 1"/>
          <p:cNvSpPr>
            <a:spLocks noGrp="1"/>
          </p:cNvSpPr>
          <p:nvPr>
            <p:ph type="sldImg"/>
          </p:nvPr>
        </p:nvSpPr>
        <p:spPr>
          <a:xfrm>
            <a:off x="1143000" y="685800"/>
            <a:ext cx="4572000" cy="3429000"/>
          </a:xfrm>
          <a:prstGeom prst="rect">
            <a:avLst/>
          </a:prstGeom>
          <a:ln w="0">
            <a:noFill/>
          </a:ln>
        </p:spPr>
      </p:sp>
      <p:sp>
        <p:nvSpPr>
          <p:cNvPr id="17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EB0821B-BA6B-439D-B6EE-7BA33807589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8" name="PlaceHolder 1"/>
          <p:cNvSpPr>
            <a:spLocks noGrp="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3C8673F-FCF2-4E1C-80DA-F4EA4509859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1" name="PlaceHolder 1"/>
          <p:cNvSpPr>
            <a:spLocks noGrp="1"/>
          </p:cNvSpPr>
          <p:nvPr>
            <p:ph type="sldImg"/>
          </p:nvPr>
        </p:nvSpPr>
        <p:spPr>
          <a:xfrm>
            <a:off x="1143000" y="685800"/>
            <a:ext cx="4572000" cy="3429000"/>
          </a:xfrm>
          <a:prstGeom prst="rect">
            <a:avLst/>
          </a:prstGeom>
          <a:ln w="0">
            <a:noFill/>
          </a:ln>
        </p:spPr>
      </p:sp>
      <p:sp>
        <p:nvSpPr>
          <p:cNvPr id="18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CD5FA62-9C99-4938-B170-BE3577F0D60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4" name="PlaceHolder 1"/>
          <p:cNvSpPr>
            <a:spLocks noGrp="1"/>
          </p:cNvSpPr>
          <p:nvPr>
            <p:ph type="sldImg"/>
          </p:nvPr>
        </p:nvSpPr>
        <p:spPr>
          <a:xfrm>
            <a:off x="1143000" y="685800"/>
            <a:ext cx="4572000" cy="3429000"/>
          </a:xfrm>
          <a:prstGeom prst="rect">
            <a:avLst/>
          </a:prstGeom>
          <a:ln w="0">
            <a:noFill/>
          </a:ln>
        </p:spPr>
      </p:sp>
      <p:sp>
        <p:nvSpPr>
          <p:cNvPr id="18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2462A13-2C57-4DA0-AEAA-1B9A3D6A3D0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7" name="PlaceHolder 1"/>
          <p:cNvSpPr>
            <a:spLocks noGrp="1"/>
          </p:cNvSpPr>
          <p:nvPr>
            <p:ph type="sldImg"/>
          </p:nvPr>
        </p:nvSpPr>
        <p:spPr>
          <a:xfrm>
            <a:off x="1143000" y="685800"/>
            <a:ext cx="4572000" cy="3429000"/>
          </a:xfrm>
          <a:prstGeom prst="rect">
            <a:avLst/>
          </a:prstGeom>
          <a:ln w="0">
            <a:noFill/>
          </a:ln>
        </p:spPr>
      </p:sp>
      <p:sp>
        <p:nvSpPr>
          <p:cNvPr id="18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A1830DE-5F1C-444C-8ECB-2403E7E0558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0" name="PlaceHolder 1"/>
          <p:cNvSpPr>
            <a:spLocks noGrp="1"/>
          </p:cNvSpPr>
          <p:nvPr>
            <p:ph type="sldImg"/>
          </p:nvPr>
        </p:nvSpPr>
        <p:spPr>
          <a:xfrm>
            <a:off x="1143000" y="685800"/>
            <a:ext cx="4572000" cy="3429000"/>
          </a:xfrm>
          <a:prstGeom prst="rect">
            <a:avLst/>
          </a:prstGeom>
          <a:ln w="0">
            <a:noFill/>
          </a:ln>
        </p:spPr>
      </p:sp>
      <p:sp>
        <p:nvSpPr>
          <p:cNvPr id="19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B290F63-43C8-48E2-A8E1-91EFF620060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3" name="PlaceHolder 1"/>
          <p:cNvSpPr>
            <a:spLocks noGrp="1"/>
          </p:cNvSpPr>
          <p:nvPr>
            <p:ph type="sldImg"/>
          </p:nvPr>
        </p:nvSpPr>
        <p:spPr>
          <a:xfrm>
            <a:off x="1143000" y="685800"/>
            <a:ext cx="4572000" cy="3429000"/>
          </a:xfrm>
          <a:prstGeom prst="rect">
            <a:avLst/>
          </a:prstGeom>
          <a:ln w="0">
            <a:noFill/>
          </a:ln>
        </p:spPr>
      </p:sp>
      <p:sp>
        <p:nvSpPr>
          <p:cNvPr id="19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05C615E-D558-4799-BCB0-42D9D034A9A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6" name="PlaceHolder 1"/>
          <p:cNvSpPr>
            <a:spLocks noGrp="1"/>
          </p:cNvSpPr>
          <p:nvPr>
            <p:ph type="sldImg"/>
          </p:nvPr>
        </p:nvSpPr>
        <p:spPr>
          <a:xfrm>
            <a:off x="1143000" y="685800"/>
            <a:ext cx="4572000" cy="3429000"/>
          </a:xfrm>
          <a:prstGeom prst="rect">
            <a:avLst/>
          </a:prstGeom>
          <a:ln w="0">
            <a:noFill/>
          </a:ln>
        </p:spPr>
      </p:sp>
      <p:sp>
        <p:nvSpPr>
          <p:cNvPr id="19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D5147FF-7120-4142-BBE2-CFDCE553F8F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9" name="PlaceHolder 1"/>
          <p:cNvSpPr>
            <a:spLocks noGrp="1"/>
          </p:cNvSpPr>
          <p:nvPr>
            <p:ph type="sldImg"/>
          </p:nvPr>
        </p:nvSpPr>
        <p:spPr>
          <a:xfrm>
            <a:off x="1143000" y="685800"/>
            <a:ext cx="4572000" cy="3429000"/>
          </a:xfrm>
          <a:prstGeom prst="rect">
            <a:avLst/>
          </a:prstGeom>
          <a:ln w="0">
            <a:noFill/>
          </a:ln>
        </p:spPr>
      </p:sp>
      <p:sp>
        <p:nvSpPr>
          <p:cNvPr id="20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97BDD8E-B649-46EA-8434-E0293B575EB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2" name="PlaceHolder 1"/>
          <p:cNvSpPr>
            <a:spLocks noGrp="1"/>
          </p:cNvSpPr>
          <p:nvPr>
            <p:ph type="sldImg"/>
          </p:nvPr>
        </p:nvSpPr>
        <p:spPr>
          <a:xfrm>
            <a:off x="1143000" y="685800"/>
            <a:ext cx="4572000" cy="3429000"/>
          </a:xfrm>
          <a:prstGeom prst="rect">
            <a:avLst/>
          </a:prstGeom>
          <a:ln w="0">
            <a:noFill/>
          </a:ln>
        </p:spPr>
      </p:sp>
      <p:sp>
        <p:nvSpPr>
          <p:cNvPr id="20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FA90323-B7E9-4C1C-B1DD-AC7A0ACA5E9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1" name="PlaceHolder 1"/>
          <p:cNvSpPr>
            <a:spLocks noGrp="1"/>
          </p:cNvSpPr>
          <p:nvPr>
            <p:ph type="sldImg"/>
          </p:nvPr>
        </p:nvSpPr>
        <p:spPr>
          <a:xfrm>
            <a:off x="1143000" y="685800"/>
            <a:ext cx="4572000" cy="3429000"/>
          </a:xfrm>
          <a:prstGeom prst="rect">
            <a:avLst/>
          </a:prstGeom>
          <a:ln w="0">
            <a:noFill/>
          </a:ln>
        </p:spPr>
      </p:sp>
      <p:sp>
        <p:nvSpPr>
          <p:cNvPr id="15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E46E44E-3697-48CE-A1A5-5C4881E0ABE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5" name="PlaceHolder 1"/>
          <p:cNvSpPr>
            <a:spLocks noGrp="1"/>
          </p:cNvSpPr>
          <p:nvPr>
            <p:ph type="sldImg"/>
          </p:nvPr>
        </p:nvSpPr>
        <p:spPr>
          <a:xfrm>
            <a:off x="1143000" y="685800"/>
            <a:ext cx="4572000" cy="3429000"/>
          </a:xfrm>
          <a:prstGeom prst="rect">
            <a:avLst/>
          </a:prstGeom>
          <a:ln w="0">
            <a:noFill/>
          </a:ln>
        </p:spPr>
      </p:sp>
      <p:sp>
        <p:nvSpPr>
          <p:cNvPr id="20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E766E0C-1AC0-4232-A0EB-AB2B5D93337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8" name="PlaceHolder 1"/>
          <p:cNvSpPr>
            <a:spLocks noGrp="1"/>
          </p:cNvSpPr>
          <p:nvPr>
            <p:ph type="sldImg"/>
          </p:nvPr>
        </p:nvSpPr>
        <p:spPr>
          <a:xfrm>
            <a:off x="1143000" y="685800"/>
            <a:ext cx="4572000" cy="3429000"/>
          </a:xfrm>
          <a:prstGeom prst="rect">
            <a:avLst/>
          </a:prstGeom>
          <a:ln w="0">
            <a:noFill/>
          </a:ln>
        </p:spPr>
      </p:sp>
      <p:sp>
        <p:nvSpPr>
          <p:cNvPr id="20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32DDDA0-A266-408F-8996-26A7D3C8454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1" name="PlaceHolder 1"/>
          <p:cNvSpPr>
            <a:spLocks noGrp="1"/>
          </p:cNvSpPr>
          <p:nvPr>
            <p:ph type="sldImg"/>
          </p:nvPr>
        </p:nvSpPr>
        <p:spPr>
          <a:xfrm>
            <a:off x="1143000" y="685800"/>
            <a:ext cx="4572000" cy="3429000"/>
          </a:xfrm>
          <a:prstGeom prst="rect">
            <a:avLst/>
          </a:prstGeom>
          <a:ln w="0">
            <a:noFill/>
          </a:ln>
        </p:spPr>
      </p:sp>
      <p:sp>
        <p:nvSpPr>
          <p:cNvPr id="21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3C27BEA-347D-4D59-81EE-92C9FF28A94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4" name="PlaceHolder 1"/>
          <p:cNvSpPr>
            <a:spLocks noGrp="1"/>
          </p:cNvSpPr>
          <p:nvPr>
            <p:ph type="sldImg"/>
          </p:nvPr>
        </p:nvSpPr>
        <p:spPr>
          <a:xfrm>
            <a:off x="1143000" y="685800"/>
            <a:ext cx="4572000" cy="3429000"/>
          </a:xfrm>
          <a:prstGeom prst="rect">
            <a:avLst/>
          </a:prstGeom>
          <a:ln w="0">
            <a:noFill/>
          </a:ln>
        </p:spPr>
      </p:sp>
      <p:sp>
        <p:nvSpPr>
          <p:cNvPr id="21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6EEBAA7-041A-480B-868E-3FF9E633A80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7" name="PlaceHolder 1"/>
          <p:cNvSpPr>
            <a:spLocks noGrp="1"/>
          </p:cNvSpPr>
          <p:nvPr>
            <p:ph type="sldImg"/>
          </p:nvPr>
        </p:nvSpPr>
        <p:spPr>
          <a:xfrm>
            <a:off x="1143000" y="685800"/>
            <a:ext cx="4572000" cy="3429000"/>
          </a:xfrm>
          <a:prstGeom prst="rect">
            <a:avLst/>
          </a:prstGeom>
          <a:ln w="0">
            <a:noFill/>
          </a:ln>
        </p:spPr>
      </p:sp>
      <p:sp>
        <p:nvSpPr>
          <p:cNvPr id="21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20D640-B576-4A0B-BFA5-3874C9C6BB2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0" name="PlaceHolder 1"/>
          <p:cNvSpPr>
            <a:spLocks noGrp="1"/>
          </p:cNvSpPr>
          <p:nvPr>
            <p:ph type="sldImg"/>
          </p:nvPr>
        </p:nvSpPr>
        <p:spPr>
          <a:xfrm>
            <a:off x="1143000" y="685800"/>
            <a:ext cx="4572000" cy="3429000"/>
          </a:xfrm>
          <a:prstGeom prst="rect">
            <a:avLst/>
          </a:prstGeom>
          <a:ln w="0">
            <a:noFill/>
          </a:ln>
        </p:spPr>
      </p:sp>
      <p:sp>
        <p:nvSpPr>
          <p:cNvPr id="22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5274A64-C905-4752-9EDA-064C9EB8FED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3" name="PlaceHolder 1"/>
          <p:cNvSpPr>
            <a:spLocks noGrp="1"/>
          </p:cNvSpPr>
          <p:nvPr>
            <p:ph type="sldImg"/>
          </p:nvPr>
        </p:nvSpPr>
        <p:spPr>
          <a:xfrm>
            <a:off x="1143000" y="685800"/>
            <a:ext cx="4572000" cy="3429000"/>
          </a:xfrm>
          <a:prstGeom prst="rect">
            <a:avLst/>
          </a:prstGeom>
          <a:ln w="0">
            <a:noFill/>
          </a:ln>
        </p:spPr>
      </p:sp>
      <p:sp>
        <p:nvSpPr>
          <p:cNvPr id="22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D4F528C-1C54-4383-AE9C-6EF6AA029A4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6" name="PlaceHolder 1"/>
          <p:cNvSpPr>
            <a:spLocks noGrp="1"/>
          </p:cNvSpPr>
          <p:nvPr>
            <p:ph type="sldImg"/>
          </p:nvPr>
        </p:nvSpPr>
        <p:spPr>
          <a:xfrm>
            <a:off x="1143000" y="685800"/>
            <a:ext cx="4572000" cy="3429000"/>
          </a:xfrm>
          <a:prstGeom prst="rect">
            <a:avLst/>
          </a:prstGeom>
          <a:ln w="0">
            <a:noFill/>
          </a:ln>
        </p:spPr>
      </p:sp>
      <p:sp>
        <p:nvSpPr>
          <p:cNvPr id="22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A4FF2E6-6EC2-43C1-A8B6-0F6B2C8D189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9" name="PlaceHolder 1"/>
          <p:cNvSpPr>
            <a:spLocks noGrp="1"/>
          </p:cNvSpPr>
          <p:nvPr>
            <p:ph type="sldImg"/>
          </p:nvPr>
        </p:nvSpPr>
        <p:spPr>
          <a:xfrm>
            <a:off x="1143000" y="685800"/>
            <a:ext cx="4572000" cy="3429000"/>
          </a:xfrm>
          <a:prstGeom prst="rect">
            <a:avLst/>
          </a:prstGeom>
          <a:ln w="0">
            <a:noFill/>
          </a:ln>
        </p:spPr>
      </p:sp>
      <p:sp>
        <p:nvSpPr>
          <p:cNvPr id="23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DD94BBC-E9B2-4EDA-B295-29442482BD2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2" name="PlaceHolder 1"/>
          <p:cNvSpPr>
            <a:spLocks noGrp="1"/>
          </p:cNvSpPr>
          <p:nvPr>
            <p:ph type="sldImg"/>
          </p:nvPr>
        </p:nvSpPr>
        <p:spPr>
          <a:xfrm>
            <a:off x="1143000" y="685800"/>
            <a:ext cx="4572000" cy="3429000"/>
          </a:xfrm>
          <a:prstGeom prst="rect">
            <a:avLst/>
          </a:prstGeom>
          <a:ln w="0">
            <a:noFill/>
          </a:ln>
        </p:spPr>
      </p:sp>
      <p:sp>
        <p:nvSpPr>
          <p:cNvPr id="23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CA1FDD6-0378-44D8-A535-5651A015019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4" name="PlaceHolder 1"/>
          <p:cNvSpPr>
            <a:spLocks noGrp="1"/>
          </p:cNvSpPr>
          <p:nvPr>
            <p:ph type="sldImg"/>
          </p:nvPr>
        </p:nvSpPr>
        <p:spPr>
          <a:xfrm>
            <a:off x="1143000" y="685800"/>
            <a:ext cx="4572000" cy="3429000"/>
          </a:xfrm>
          <a:prstGeom prst="rect">
            <a:avLst/>
          </a:prstGeom>
          <a:ln w="0">
            <a:noFill/>
          </a:ln>
        </p:spPr>
      </p:sp>
      <p:sp>
        <p:nvSpPr>
          <p:cNvPr id="15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7245793-FAF2-448A-803D-AD5CC2997C3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5" name="PlaceHolder 1"/>
          <p:cNvSpPr>
            <a:spLocks noGrp="1"/>
          </p:cNvSpPr>
          <p:nvPr>
            <p:ph type="sldImg"/>
          </p:nvPr>
        </p:nvSpPr>
        <p:spPr>
          <a:xfrm>
            <a:off x="1143000" y="685800"/>
            <a:ext cx="4572000" cy="3429000"/>
          </a:xfrm>
          <a:prstGeom prst="rect">
            <a:avLst/>
          </a:prstGeom>
          <a:ln w="0">
            <a:noFill/>
          </a:ln>
        </p:spPr>
      </p:sp>
      <p:sp>
        <p:nvSpPr>
          <p:cNvPr id="23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61C5657-AEA9-4FFE-ACA6-8135CFE0E44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8" name="PlaceHolder 1"/>
          <p:cNvSpPr>
            <a:spLocks noGrp="1"/>
          </p:cNvSpPr>
          <p:nvPr>
            <p:ph type="sldImg"/>
          </p:nvPr>
        </p:nvSpPr>
        <p:spPr>
          <a:xfrm>
            <a:off x="1143000" y="685800"/>
            <a:ext cx="4572000" cy="3429000"/>
          </a:xfrm>
          <a:prstGeom prst="rect">
            <a:avLst/>
          </a:prstGeom>
          <a:ln w="0">
            <a:noFill/>
          </a:ln>
        </p:spPr>
      </p:sp>
      <p:sp>
        <p:nvSpPr>
          <p:cNvPr id="23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0C1FF1-B15D-466D-9EB0-3C9C0977379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1" name="PlaceHolder 1"/>
          <p:cNvSpPr>
            <a:spLocks noGrp="1"/>
          </p:cNvSpPr>
          <p:nvPr>
            <p:ph type="sldImg"/>
          </p:nvPr>
        </p:nvSpPr>
        <p:spPr>
          <a:xfrm>
            <a:off x="1143000" y="685800"/>
            <a:ext cx="4572000" cy="3429000"/>
          </a:xfrm>
          <a:prstGeom prst="rect">
            <a:avLst/>
          </a:prstGeom>
          <a:ln w="0">
            <a:noFill/>
          </a:ln>
        </p:spPr>
      </p:sp>
      <p:sp>
        <p:nvSpPr>
          <p:cNvPr id="24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AA82E6B-46FE-4ED9-A771-FFCF0EBA2DC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4" name="PlaceHolder 1"/>
          <p:cNvSpPr>
            <a:spLocks noGrp="1"/>
          </p:cNvSpPr>
          <p:nvPr>
            <p:ph type="sldImg"/>
          </p:nvPr>
        </p:nvSpPr>
        <p:spPr>
          <a:xfrm>
            <a:off x="1143000" y="685800"/>
            <a:ext cx="4572000" cy="3429000"/>
          </a:xfrm>
          <a:prstGeom prst="rect">
            <a:avLst/>
          </a:prstGeom>
          <a:ln w="0">
            <a:noFill/>
          </a:ln>
        </p:spPr>
      </p:sp>
      <p:sp>
        <p:nvSpPr>
          <p:cNvPr id="24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AED20DA-B937-49A1-B4FD-7D932D13C2B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7" name="PlaceHolder 1"/>
          <p:cNvSpPr>
            <a:spLocks noGrp="1"/>
          </p:cNvSpPr>
          <p:nvPr>
            <p:ph type="sldImg"/>
          </p:nvPr>
        </p:nvSpPr>
        <p:spPr>
          <a:xfrm>
            <a:off x="1143000" y="685800"/>
            <a:ext cx="4572000" cy="3429000"/>
          </a:xfrm>
          <a:prstGeom prst="rect">
            <a:avLst/>
          </a:prstGeom>
          <a:ln w="0">
            <a:noFill/>
          </a:ln>
        </p:spPr>
      </p:sp>
      <p:sp>
        <p:nvSpPr>
          <p:cNvPr id="24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226F380-D01F-48EB-9FF2-A858865F482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0" name="PlaceHolder 1"/>
          <p:cNvSpPr>
            <a:spLocks noGrp="1"/>
          </p:cNvSpPr>
          <p:nvPr>
            <p:ph type="sldImg"/>
          </p:nvPr>
        </p:nvSpPr>
        <p:spPr>
          <a:xfrm>
            <a:off x="1143000" y="685800"/>
            <a:ext cx="4572000" cy="3429000"/>
          </a:xfrm>
          <a:prstGeom prst="rect">
            <a:avLst/>
          </a:prstGeom>
          <a:ln w="0">
            <a:noFill/>
          </a:ln>
        </p:spPr>
      </p:sp>
      <p:sp>
        <p:nvSpPr>
          <p:cNvPr id="25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7130215-6F69-4F76-84C8-85A65EA68B2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3" name="PlaceHolder 1"/>
          <p:cNvSpPr>
            <a:spLocks noGrp="1"/>
          </p:cNvSpPr>
          <p:nvPr>
            <p:ph type="sldImg"/>
          </p:nvPr>
        </p:nvSpPr>
        <p:spPr>
          <a:xfrm>
            <a:off x="1143000" y="685800"/>
            <a:ext cx="4572000" cy="3429000"/>
          </a:xfrm>
          <a:prstGeom prst="rect">
            <a:avLst/>
          </a:prstGeom>
          <a:ln w="0">
            <a:noFill/>
          </a:ln>
        </p:spPr>
      </p:sp>
      <p:sp>
        <p:nvSpPr>
          <p:cNvPr id="25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BBD8C16-2A2D-4ABD-8E15-2CB857D123D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6" name="PlaceHolder 1"/>
          <p:cNvSpPr>
            <a:spLocks noGrp="1"/>
          </p:cNvSpPr>
          <p:nvPr>
            <p:ph type="sldImg"/>
          </p:nvPr>
        </p:nvSpPr>
        <p:spPr>
          <a:xfrm>
            <a:off x="1143000" y="685800"/>
            <a:ext cx="4572000" cy="3429000"/>
          </a:xfrm>
          <a:prstGeom prst="rect">
            <a:avLst/>
          </a:prstGeom>
          <a:ln w="0">
            <a:noFill/>
          </a:ln>
        </p:spPr>
      </p:sp>
      <p:sp>
        <p:nvSpPr>
          <p:cNvPr id="25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169F5F8-63CB-4765-8698-237DB8883A3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9" name="PlaceHolder 1"/>
          <p:cNvSpPr>
            <a:spLocks noGrp="1"/>
          </p:cNvSpPr>
          <p:nvPr>
            <p:ph type="sldImg"/>
          </p:nvPr>
        </p:nvSpPr>
        <p:spPr>
          <a:xfrm>
            <a:off x="1143000" y="685800"/>
            <a:ext cx="4572000" cy="3429000"/>
          </a:xfrm>
          <a:prstGeom prst="rect">
            <a:avLst/>
          </a:prstGeom>
          <a:ln w="0">
            <a:noFill/>
          </a:ln>
        </p:spPr>
      </p:sp>
      <p:sp>
        <p:nvSpPr>
          <p:cNvPr id="26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5F20FB1-F3CB-45E8-910F-7E49DA1BFF9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2" name="PlaceHolder 1"/>
          <p:cNvSpPr>
            <a:spLocks noGrp="1"/>
          </p:cNvSpPr>
          <p:nvPr>
            <p:ph type="sldImg"/>
          </p:nvPr>
        </p:nvSpPr>
        <p:spPr>
          <a:xfrm>
            <a:off x="1143000" y="685800"/>
            <a:ext cx="4572000" cy="3429000"/>
          </a:xfrm>
          <a:prstGeom prst="rect">
            <a:avLst/>
          </a:prstGeom>
          <a:ln w="0">
            <a:noFill/>
          </a:ln>
        </p:spPr>
      </p:sp>
      <p:sp>
        <p:nvSpPr>
          <p:cNvPr id="26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1607826-A51A-45A0-95CF-D9CC9B5E45B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7" name="PlaceHolder 1"/>
          <p:cNvSpPr>
            <a:spLocks noGrp="1"/>
          </p:cNvSpPr>
          <p:nvPr>
            <p:ph type="sldImg"/>
          </p:nvPr>
        </p:nvSpPr>
        <p:spPr>
          <a:xfrm>
            <a:off x="1143000" y="685800"/>
            <a:ext cx="4572000" cy="3429000"/>
          </a:xfrm>
          <a:prstGeom prst="rect">
            <a:avLst/>
          </a:prstGeom>
          <a:ln w="0">
            <a:noFill/>
          </a:ln>
        </p:spPr>
      </p:sp>
      <p:sp>
        <p:nvSpPr>
          <p:cNvPr id="15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3CA477F-2AF2-448C-AE82-3AEBBA487CC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5" name="PlaceHolder 1"/>
          <p:cNvSpPr>
            <a:spLocks noGrp="1"/>
          </p:cNvSpPr>
          <p:nvPr>
            <p:ph type="sldImg"/>
          </p:nvPr>
        </p:nvSpPr>
        <p:spPr>
          <a:xfrm>
            <a:off x="1143000" y="685800"/>
            <a:ext cx="4572000" cy="3429000"/>
          </a:xfrm>
          <a:prstGeom prst="rect">
            <a:avLst/>
          </a:prstGeom>
          <a:ln w="0">
            <a:noFill/>
          </a:ln>
        </p:spPr>
      </p:sp>
      <p:sp>
        <p:nvSpPr>
          <p:cNvPr id="26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F878B55-8BCE-4785-9043-A9D172044D0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0" name="PlaceHolder 1"/>
          <p:cNvSpPr>
            <a:spLocks noGrp="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C0BB962-C7E9-4A7F-BC55-2587184419FF}"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3" name="PlaceHolder 1"/>
          <p:cNvSpPr>
            <a:spLocks noGrp="1"/>
          </p:cNvSpPr>
          <p:nvPr>
            <p:ph type="sldImg"/>
          </p:nvPr>
        </p:nvSpPr>
        <p:spPr>
          <a:xfrm>
            <a:off x="1143000" y="685800"/>
            <a:ext cx="4572000" cy="3429000"/>
          </a:xfrm>
          <a:prstGeom prst="rect">
            <a:avLst/>
          </a:prstGeom>
          <a:ln w="0">
            <a:noFill/>
          </a:ln>
        </p:spPr>
      </p:sp>
      <p:sp>
        <p:nvSpPr>
          <p:cNvPr id="16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5A1734F-F3EB-42E1-8002-A910BDFA657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6" name="PlaceHolder 1"/>
          <p:cNvSpPr>
            <a:spLocks noGrp="1"/>
          </p:cNvSpPr>
          <p:nvPr>
            <p:ph type="sldImg"/>
          </p:nvPr>
        </p:nvSpPr>
        <p:spPr>
          <a:xfrm>
            <a:off x="1143000" y="685800"/>
            <a:ext cx="4572000" cy="3429000"/>
          </a:xfrm>
          <a:prstGeom prst="rect">
            <a:avLst/>
          </a:prstGeom>
          <a:ln w="0">
            <a:noFill/>
          </a:ln>
        </p:spPr>
      </p:sp>
      <p:sp>
        <p:nvSpPr>
          <p:cNvPr id="16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58312DD-CBFE-467D-A77C-0F747457297F}"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9" name="PlaceHolder 1"/>
          <p:cNvSpPr>
            <a:spLocks noGrp="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B952FAA-F5F6-42B7-A1AA-9F689AA375A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2" name="PlaceHolder 1"/>
          <p:cNvSpPr>
            <a:spLocks noGrp="1"/>
          </p:cNvSpPr>
          <p:nvPr>
            <p:ph type="sldImg"/>
          </p:nvPr>
        </p:nvSpPr>
        <p:spPr>
          <a:xfrm>
            <a:off x="1143000" y="685800"/>
            <a:ext cx="4572000" cy="3429000"/>
          </a:xfrm>
          <a:prstGeom prst="rect">
            <a:avLst/>
          </a:prstGeom>
          <a:ln w="0">
            <a:noFill/>
          </a:ln>
        </p:spPr>
      </p:sp>
      <p:sp>
        <p:nvSpPr>
          <p:cNvPr id="17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1908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0" y="6672240"/>
            <a:ext cx="190008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2F6C188E-688A-4F1A-BBD9-C567639042C1}"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46</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5819040" y="1047600"/>
            <a:ext cx="316548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Introduction to Java &amp; OOP</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docs.oracle.com/javase/8/docs/api/" TargetMode="External"/><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wombat.doc.ic.ac.uk/foldoc/foldoc.cgi?Java" TargetMode="External"/><Relationship Id="rId2" Type="http://schemas.openxmlformats.org/officeDocument/2006/relationships/hyperlink" Target="http://wombat.doc.ic.ac.uk/foldoc/foldoc.cgi?World-Wide+Web" TargetMode="External"/><Relationship Id="rId3" Type="http://schemas.openxmlformats.org/officeDocument/2006/relationships/hyperlink" Target="http://wombat.doc.ic.ac.uk/foldoc/foldoc.cgi?web+browser" TargetMode="External"/><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269568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Introduction to Java Programming</a:t>
            </a:r>
            <a:endParaRPr b="0" lang="en-MY"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42"/>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8" name="Rectangle 3"/>
          <p:cNvSpPr/>
          <p:nvPr/>
        </p:nvSpPr>
        <p:spPr>
          <a:xfrm>
            <a:off x="399960" y="1447920"/>
            <a:ext cx="849636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
        <p:nvSpPr>
          <p:cNvPr id="49" name="Rectangle 4"/>
          <p:cNvSpPr/>
          <p:nvPr/>
        </p:nvSpPr>
        <p:spPr>
          <a:xfrm>
            <a:off x="399960" y="2457360"/>
            <a:ext cx="8705880" cy="3905280"/>
          </a:xfrm>
          <a:prstGeom prst="rect">
            <a:avLst/>
          </a:prstGeom>
          <a:noFill/>
          <a:ln w="0">
            <a:noFill/>
          </a:ln>
        </p:spPr>
        <p:style>
          <a:lnRef idx="0"/>
          <a:fillRef idx="0"/>
          <a:effectRef idx="0"/>
          <a:fontRef idx="minor"/>
        </p:style>
        <p:txBody>
          <a:bodyPr lIns="90000" rIns="90000" tIns="46800" bIns="46800" anchor="t">
            <a:normAutofit lnSpcReduction="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Simple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powerful functionality without the confusing features(eg.</a:t>
            </a:r>
            <a:br>
              <a:rPr sz="2400"/>
            </a:br>
            <a:r>
              <a:rPr b="0" lang="en-US" sz="2400" strike="noStrike" u="none">
                <a:solidFill>
                  <a:srgbClr val="000000"/>
                </a:solidFill>
                <a:effectLst/>
                <a:uFillTx/>
                <a:latin typeface="Arial"/>
              </a:rPr>
              <a:t>   pointers)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reduce 50 % of the bugs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Objected oriented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implements the basic object technology of C++ with </a:t>
            </a:r>
            <a:br>
              <a:rPr sz="2400"/>
            </a:br>
            <a:r>
              <a:rPr b="0" lang="en-US" sz="2400" strike="noStrike" u="none">
                <a:solidFill>
                  <a:srgbClr val="000000"/>
                </a:solidFill>
                <a:effectLst/>
                <a:uFillTx/>
                <a:latin typeface="Arial"/>
              </a:rPr>
              <a:t>     enhancement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Distributed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built-in extensive TCP/IP networking capabilities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nodeType="clickEffect" fill="hold">
                      <p:stCondLst>
                        <p:cond delay="indefinite"/>
                      </p:stCondLst>
                      <p:childTnLst>
                        <p:par>
                          <p:cTn id="156" nodeType="withEffect" fill="hold">
                            <p:stCondLst>
                              <p:cond delay="0"/>
                            </p:stCondLst>
                            <p:childTnLst>
                              <p:par>
                                <p:cTn id="157" nodeType="clickEffect" fill="hold" presetClass="entr" presetID="1">
                                  <p:stCondLst>
                                    <p:cond delay="0"/>
                                  </p:stCondLst>
                                  <p:childTnLst>
                                    <p:set>
                                      <p:cBhvr>
                                        <p:cTn id="158" dur="1" fill="hold">
                                          <p:stCondLst>
                                            <p:cond delay="499"/>
                                          </p:stCondLst>
                                        </p:cTn>
                                        <p:tgtEl>
                                          <p:spTgt spid="48"/>
                                        </p:tgtEl>
                                        <p:attrNameLst>
                                          <p:attrName>style.visibility</p:attrName>
                                        </p:attrNameLst>
                                      </p:cBhvr>
                                      <p:to>
                                        <p:strVal val="visible"/>
                                      </p:to>
                                    </p:set>
                                  </p:childTnLst>
                                </p:cTn>
                              </p:par>
                            </p:childTnLst>
                          </p:cTn>
                        </p:par>
                      </p:childTnLst>
                    </p:cTn>
                  </p:par>
                  <p:par>
                    <p:cTn id="159" nodeType="clickEffect" fill="hold">
                      <p:stCondLst>
                        <p:cond delay="indefinite"/>
                      </p:stCondLst>
                      <p:childTnLst>
                        <p:par>
                          <p:cTn id="160" nodeType="withEffect" fill="hold">
                            <p:stCondLst>
                              <p:cond delay="0"/>
                            </p:stCondLst>
                            <p:childTnLst>
                              <p:par>
                                <p:cTn id="161" nodeType="clickEffect" fill="hold" presetClass="entr" presetID="1">
                                  <p:stCondLst>
                                    <p:cond delay="0"/>
                                  </p:stCondLst>
                                  <p:childTnLst>
                                    <p:set>
                                      <p:cBhvr>
                                        <p:cTn id="16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163" nodeType="clickEffect" fill="hold">
                      <p:stCondLst>
                        <p:cond delay="indefinite"/>
                      </p:stCondLst>
                      <p:childTnLst>
                        <p:par>
                          <p:cTn id="164" nodeType="withEffect" fill="hold">
                            <p:stCondLst>
                              <p:cond delay="0"/>
                            </p:stCondLst>
                            <p:childTnLst>
                              <p:par>
                                <p:cTn id="165" nodeType="clickEffect" fill="hold" presetClass="entr" presetID="1">
                                  <p:stCondLst>
                                    <p:cond delay="0"/>
                                  </p:stCondLst>
                                  <p:childTnLst>
                                    <p:set>
                                      <p:cBhvr>
                                        <p:cTn id="166" dur="1" fill="hold">
                                          <p:stCondLst>
                                            <p:cond delay="499"/>
                                          </p:stCondLst>
                                        </p:cTn>
                                        <p:tgtEl>
                                          <p:spTgt spid="49">
                                            <p:txEl>
                                              <p:pRg st="1" end="1"/>
                                            </p:txEl>
                                          </p:spTgt>
                                        </p:tgtEl>
                                        <p:attrNameLst>
                                          <p:attrName>style.visibility</p:attrName>
                                        </p:attrNameLst>
                                      </p:cBhvr>
                                      <p:to>
                                        <p:strVal val="visible"/>
                                      </p:to>
                                    </p:set>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1">
                                  <p:stCondLst>
                                    <p:cond delay="0"/>
                                  </p:stCondLst>
                                  <p:childTnLst>
                                    <p:set>
                                      <p:cBhvr>
                                        <p:cTn id="170" dur="1" fill="hold">
                                          <p:stCondLst>
                                            <p:cond delay="499"/>
                                          </p:stCondLst>
                                        </p:cTn>
                                        <p:tgtEl>
                                          <p:spTgt spid="49">
                                            <p:txEl>
                                              <p:pRg st="2" end="2"/>
                                            </p:txEl>
                                          </p:spTgt>
                                        </p:tgtEl>
                                        <p:attrNameLst>
                                          <p:attrName>style.visibility</p:attrName>
                                        </p:attrNameLst>
                                      </p:cBhvr>
                                      <p:to>
                                        <p:strVal val="visible"/>
                                      </p:to>
                                    </p:set>
                                  </p:childTnLst>
                                </p:cTn>
                              </p:par>
                            </p:childTnLst>
                          </p:cTn>
                        </p:par>
                      </p:childTnLst>
                    </p:cTn>
                  </p:par>
                  <p:par>
                    <p:cTn id="171" nodeType="clickEffect" fill="hold">
                      <p:stCondLst>
                        <p:cond delay="indefinite"/>
                      </p:stCondLst>
                      <p:childTnLst>
                        <p:par>
                          <p:cTn id="172" nodeType="withEffect" fill="hold">
                            <p:stCondLst>
                              <p:cond delay="0"/>
                            </p:stCondLst>
                            <p:childTnLst>
                              <p:par>
                                <p:cTn id="173" nodeType="clickEffect" fill="hold" presetClass="entr" presetID="1">
                                  <p:stCondLst>
                                    <p:cond delay="0"/>
                                  </p:stCondLst>
                                  <p:childTnLst>
                                    <p:set>
                                      <p:cBhvr>
                                        <p:cTn id="174" dur="1" fill="hold">
                                          <p:stCondLst>
                                            <p:cond delay="499"/>
                                          </p:stCondLst>
                                        </p:cTn>
                                        <p:tgtEl>
                                          <p:spTgt spid="49">
                                            <p:txEl>
                                              <p:pRg st="4" end="4"/>
                                            </p:txEl>
                                          </p:spTgt>
                                        </p:tgtEl>
                                        <p:attrNameLst>
                                          <p:attrName>style.visibility</p:attrName>
                                        </p:attrNameLst>
                                      </p:cBhvr>
                                      <p:to>
                                        <p:strVal val="visible"/>
                                      </p:to>
                                    </p:se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1">
                                  <p:stCondLst>
                                    <p:cond delay="0"/>
                                  </p:stCondLst>
                                  <p:childTnLst>
                                    <p:set>
                                      <p:cBhvr>
                                        <p:cTn id="178" dur="1" fill="hold">
                                          <p:stCondLst>
                                            <p:cond delay="499"/>
                                          </p:stCondLst>
                                        </p:cTn>
                                        <p:tgtEl>
                                          <p:spTgt spid="49">
                                            <p:txEl>
                                              <p:pRg st="5" end="5"/>
                                            </p:txEl>
                                          </p:spTgt>
                                        </p:tgtEl>
                                        <p:attrNameLst>
                                          <p:attrName>style.visibility</p:attrName>
                                        </p:attrNameLst>
                                      </p:cBhvr>
                                      <p:to>
                                        <p:strVal val="visible"/>
                                      </p:to>
                                    </p:set>
                                  </p:childTnLst>
                                </p:cTn>
                              </p:par>
                            </p:childTnLst>
                          </p:cTn>
                        </p:par>
                      </p:childTnLst>
                    </p:cTn>
                  </p:par>
                  <p:par>
                    <p:cTn id="179" nodeType="clickEffect" fill="hold">
                      <p:stCondLst>
                        <p:cond delay="indefinite"/>
                      </p:stCondLst>
                      <p:childTnLst>
                        <p:par>
                          <p:cTn id="180" nodeType="withEffect" fill="hold">
                            <p:stCondLst>
                              <p:cond delay="0"/>
                            </p:stCondLst>
                            <p:childTnLst>
                              <p:par>
                                <p:cTn id="181" nodeType="clickEffect" fill="hold" presetClass="entr" presetID="1">
                                  <p:stCondLst>
                                    <p:cond delay="0"/>
                                  </p:stCondLst>
                                  <p:childTnLst>
                                    <p:set>
                                      <p:cBhvr>
                                        <p:cTn id="182" dur="1" fill="hold">
                                          <p:stCondLst>
                                            <p:cond delay="499"/>
                                          </p:stCondLst>
                                        </p:cTn>
                                        <p:tgtEl>
                                          <p:spTgt spid="49">
                                            <p:txEl>
                                              <p:pRg st="7" end="7"/>
                                            </p:txEl>
                                          </p:spTgt>
                                        </p:tgtEl>
                                        <p:attrNameLst>
                                          <p:attrName>style.visibility</p:attrName>
                                        </p:attrNameLst>
                                      </p:cBhvr>
                                      <p:to>
                                        <p:strVal val="visible"/>
                                      </p:to>
                                    </p:se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1">
                                  <p:stCondLst>
                                    <p:cond delay="0"/>
                                  </p:stCondLst>
                                  <p:childTnLst>
                                    <p:set>
                                      <p:cBhvr>
                                        <p:cTn id="186" dur="1" fill="hold">
                                          <p:stCondLst>
                                            <p:cond delay="499"/>
                                          </p:stCondLst>
                                        </p:cTn>
                                        <p:tgtEl>
                                          <p:spTgt spid="4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1" name="Rectangle 9"/>
          <p:cNvSpPr/>
          <p:nvPr/>
        </p:nvSpPr>
        <p:spPr>
          <a:xfrm>
            <a:off x="399960" y="2552760"/>
            <a:ext cx="7720200" cy="390528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Robust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check for problems at compile and run-time - help </a:t>
            </a:r>
            <a:br>
              <a:rPr sz="2400"/>
            </a:br>
            <a:r>
              <a:rPr b="0" lang="en-US" sz="2400" strike="noStrike" u="none">
                <a:solidFill>
                  <a:srgbClr val="000000"/>
                </a:solidFill>
                <a:effectLst/>
                <a:uFillTx/>
                <a:latin typeface="Arial"/>
              </a:rPr>
              <a:t>   catch the bugs at the early stage of development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handles own memory - no worries on freeing &amp; </a:t>
            </a:r>
            <a:br>
              <a:rPr sz="2400"/>
            </a:br>
            <a:r>
              <a:rPr b="0" lang="en-US" sz="2400" strike="noStrike" u="none">
                <a:solidFill>
                  <a:srgbClr val="000000"/>
                </a:solidFill>
                <a:effectLst/>
                <a:uFillTx/>
                <a:latin typeface="Arial"/>
              </a:rPr>
              <a:t>    corrupting memory</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reduce development time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Secure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codes passes several tests before executing</a:t>
            </a:r>
            <a:br>
              <a:rPr sz="2400"/>
            </a:br>
            <a:r>
              <a:rPr b="0" lang="en-US" sz="2400" strike="noStrike" u="none">
                <a:solidFill>
                  <a:srgbClr val="000000"/>
                </a:solidFill>
                <a:effectLst/>
                <a:uFillTx/>
                <a:latin typeface="Arial"/>
              </a:rPr>
              <a:t>   on machine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eg. Byte-code verifier, class loader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2" name="Rectangle 10"/>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nodeType="clickEffect" fill="hold">
                      <p:stCondLst>
                        <p:cond delay="indefinite"/>
                      </p:stCondLst>
                      <p:childTnLst>
                        <p:par>
                          <p:cTn id="190" nodeType="withEffect" fill="hold">
                            <p:stCondLst>
                              <p:cond delay="0"/>
                            </p:stCondLst>
                            <p:childTnLst>
                              <p:par>
                                <p:cTn id="191" nodeType="clickEffect" fill="hold" presetClass="entr" presetID="1">
                                  <p:stCondLst>
                                    <p:cond delay="0"/>
                                  </p:stCondLst>
                                  <p:childTnLst>
                                    <p:set>
                                      <p:cBhvr>
                                        <p:cTn id="192" dur="1" fill="hold">
                                          <p:stCondLst>
                                            <p:cond delay="499"/>
                                          </p:stCondLst>
                                        </p:cTn>
                                        <p:tgtEl>
                                          <p:spTgt spid="52"/>
                                        </p:tgtEl>
                                        <p:attrNameLst>
                                          <p:attrName>style.visibility</p:attrName>
                                        </p:attrNameLst>
                                      </p:cBhvr>
                                      <p:to>
                                        <p:strVal val="visible"/>
                                      </p:to>
                                    </p:set>
                                  </p:childTnLst>
                                </p:cTn>
                              </p:par>
                            </p:childTnLst>
                          </p:cTn>
                        </p:par>
                      </p:childTnLst>
                    </p:cTn>
                  </p:par>
                  <p:par>
                    <p:cTn id="193" nodeType="clickEffect" fill="hold">
                      <p:stCondLst>
                        <p:cond delay="indefinite"/>
                      </p:stCondLst>
                      <p:childTnLst>
                        <p:par>
                          <p:cTn id="194" nodeType="withEffect" fill="hold">
                            <p:stCondLst>
                              <p:cond delay="0"/>
                            </p:stCondLst>
                            <p:childTnLst>
                              <p:par>
                                <p:cTn id="195" nodeType="clickEffect" fill="hold" presetClass="entr" presetID="1">
                                  <p:stCondLst>
                                    <p:cond delay="0"/>
                                  </p:stCondLst>
                                  <p:childTnLst>
                                    <p:set>
                                      <p:cBhvr>
                                        <p:cTn id="196"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197" nodeType="clickEffect" fill="hold">
                      <p:stCondLst>
                        <p:cond delay="indefinite"/>
                      </p:stCondLst>
                      <p:childTnLst>
                        <p:par>
                          <p:cTn id="198" nodeType="withEffect" fill="hold">
                            <p:stCondLst>
                              <p:cond delay="0"/>
                            </p:stCondLst>
                            <p:childTnLst>
                              <p:par>
                                <p:cTn id="199" nodeType="clickEffect" fill="hold" presetClass="entr" presetID="1">
                                  <p:stCondLst>
                                    <p:cond delay="0"/>
                                  </p:stCondLst>
                                  <p:childTnLst>
                                    <p:set>
                                      <p:cBhvr>
                                        <p:cTn id="200" dur="1" fill="hold">
                                          <p:stCondLst>
                                            <p:cond delay="499"/>
                                          </p:stCondLst>
                                        </p:cTn>
                                        <p:tgtEl>
                                          <p:spTgt spid="51">
                                            <p:txEl>
                                              <p:pRg st="1" end="1"/>
                                            </p:txEl>
                                          </p:spTgt>
                                        </p:tgtEl>
                                        <p:attrNameLst>
                                          <p:attrName>style.visibility</p:attrName>
                                        </p:attrNameLst>
                                      </p:cBhvr>
                                      <p:to>
                                        <p:strVal val="visible"/>
                                      </p:to>
                                    </p:set>
                                  </p:childTnLst>
                                </p:cTn>
                              </p:par>
                            </p:childTnLst>
                          </p:cTn>
                        </p:par>
                      </p:childTnLst>
                    </p:cTn>
                  </p:par>
                  <p:par>
                    <p:cTn id="201" nodeType="clickEffect" fill="hold">
                      <p:stCondLst>
                        <p:cond delay="indefinite"/>
                      </p:stCondLst>
                      <p:childTnLst>
                        <p:par>
                          <p:cTn id="202" nodeType="withEffect" fill="hold">
                            <p:stCondLst>
                              <p:cond delay="0"/>
                            </p:stCondLst>
                            <p:childTnLst>
                              <p:par>
                                <p:cTn id="203" nodeType="clickEffect" fill="hold" presetClass="entr" presetID="1">
                                  <p:stCondLst>
                                    <p:cond delay="0"/>
                                  </p:stCondLst>
                                  <p:childTnLst>
                                    <p:set>
                                      <p:cBhvr>
                                        <p:cTn id="204" dur="1" fill="hold">
                                          <p:stCondLst>
                                            <p:cond delay="499"/>
                                          </p:stCondLst>
                                        </p:cTn>
                                        <p:tgtEl>
                                          <p:spTgt spid="51">
                                            <p:txEl>
                                              <p:pRg st="2" end="2"/>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499"/>
                                          </p:stCondLst>
                                        </p:cTn>
                                        <p:tgtEl>
                                          <p:spTgt spid="51">
                                            <p:txEl>
                                              <p:pRg st="3" end="3"/>
                                            </p:txEl>
                                          </p:spTgt>
                                        </p:tgtEl>
                                        <p:attrNameLst>
                                          <p:attrName>style.visibility</p:attrName>
                                        </p:attrNameLst>
                                      </p:cBhvr>
                                      <p:to>
                                        <p:strVal val="visible"/>
                                      </p:to>
                                    </p:set>
                                  </p:childTnLst>
                                </p:cTn>
                              </p:par>
                            </p:childTnLst>
                          </p:cTn>
                        </p:par>
                      </p:childTnLst>
                    </p:cTn>
                  </p:par>
                  <p:par>
                    <p:cTn id="207" nodeType="clickEffect" fill="hold">
                      <p:stCondLst>
                        <p:cond delay="indefinite"/>
                      </p:stCondLst>
                      <p:childTnLst>
                        <p:par>
                          <p:cTn id="208" nodeType="withEffect" fill="hold">
                            <p:stCondLst>
                              <p:cond delay="0"/>
                            </p:stCondLst>
                            <p:childTnLst>
                              <p:par>
                                <p:cTn id="209" nodeType="clickEffect" fill="hold" presetClass="entr" presetID="1">
                                  <p:stCondLst>
                                    <p:cond delay="0"/>
                                  </p:stCondLst>
                                  <p:childTnLst>
                                    <p:set>
                                      <p:cBhvr>
                                        <p:cTn id="210" dur="1" fill="hold">
                                          <p:stCondLst>
                                            <p:cond delay="499"/>
                                          </p:stCondLst>
                                        </p:cTn>
                                        <p:tgtEl>
                                          <p:spTgt spid="51">
                                            <p:txEl>
                                              <p:pRg st="5" end="5"/>
                                            </p:txEl>
                                          </p:spTgt>
                                        </p:tgtEl>
                                        <p:attrNameLst>
                                          <p:attrName>style.visibility</p:attrName>
                                        </p:attrNameLst>
                                      </p:cBhvr>
                                      <p:to>
                                        <p:strVal val="visible"/>
                                      </p:to>
                                    </p:set>
                                  </p:childTnLst>
                                </p:cTn>
                              </p:par>
                            </p:childTnLst>
                          </p:cTn>
                        </p:par>
                      </p:childTnLst>
                    </p:cTn>
                  </p:par>
                  <p:par>
                    <p:cTn id="211" nodeType="clickEffect" fill="hold">
                      <p:stCondLst>
                        <p:cond delay="indefinite"/>
                      </p:stCondLst>
                      <p:childTnLst>
                        <p:par>
                          <p:cTn id="212" nodeType="withEffect" fill="hold">
                            <p:stCondLst>
                              <p:cond delay="0"/>
                            </p:stCondLst>
                            <p:childTnLst>
                              <p:par>
                                <p:cTn id="213" nodeType="clickEffect" fill="hold" presetClass="entr" presetID="1">
                                  <p:stCondLst>
                                    <p:cond delay="0"/>
                                  </p:stCondLst>
                                  <p:childTnLst>
                                    <p:set>
                                      <p:cBhvr>
                                        <p:cTn id="214" dur="1" fill="hold">
                                          <p:stCondLst>
                                            <p:cond delay="499"/>
                                          </p:stCondLst>
                                        </p:cTn>
                                        <p:tgtEl>
                                          <p:spTgt spid="51">
                                            <p:txEl>
                                              <p:pRg st="6" end="6"/>
                                            </p:txEl>
                                          </p:spTgt>
                                        </p:tgtEl>
                                        <p:attrNameLst>
                                          <p:attrName>style.visibility</p:attrName>
                                        </p:attrNameLst>
                                      </p:cBhvr>
                                      <p:to>
                                        <p:strVal val="visible"/>
                                      </p:to>
                                    </p:set>
                                  </p:childTnLst>
                                </p:cTn>
                              </p:par>
                            </p:childTnLst>
                          </p:cTn>
                        </p:par>
                      </p:childTnLst>
                    </p:cTn>
                  </p:par>
                  <p:par>
                    <p:cTn id="215" nodeType="clickEffect" fill="hold">
                      <p:stCondLst>
                        <p:cond delay="indefinite"/>
                      </p:stCondLst>
                      <p:childTnLst>
                        <p:par>
                          <p:cTn id="216" nodeType="withEffect" fill="hold">
                            <p:stCondLst>
                              <p:cond delay="0"/>
                            </p:stCondLst>
                            <p:childTnLst>
                              <p:par>
                                <p:cTn id="217" nodeType="clickEffect" fill="hold" presetClass="entr" presetID="1">
                                  <p:stCondLst>
                                    <p:cond delay="0"/>
                                  </p:stCondLst>
                                  <p:childTnLst>
                                    <p:set>
                                      <p:cBhvr>
                                        <p:cTn id="218" dur="1" fill="hold">
                                          <p:stCondLst>
                                            <p:cond delay="499"/>
                                          </p:stCondLst>
                                        </p:cTn>
                                        <p:tgtEl>
                                          <p:spTgt spid="5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4" name="Rectangle 6"/>
          <p:cNvSpPr/>
          <p:nvPr/>
        </p:nvSpPr>
        <p:spPr>
          <a:xfrm>
            <a:off x="228600" y="2616120"/>
            <a:ext cx="9144000" cy="314640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Multithreaded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threads - light-weighted processes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allows many simultaneous activities in 1 program</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better interactive performance and real-time behaviour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Portable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basic portability of being architecture neutral / independent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builds its user interfaces via an abstract window </a:t>
            </a:r>
            <a:br>
              <a:rPr sz="2400"/>
            </a:br>
            <a:r>
              <a:rPr b="0" lang="en-US" sz="2400" strike="noStrike" u="none">
                <a:solidFill>
                  <a:srgbClr val="000000"/>
                </a:solidFill>
                <a:effectLst/>
                <a:uFillTx/>
                <a:latin typeface="Arial"/>
              </a:rPr>
              <a:t>     system so the windows can be implemented on UNIX, PC </a:t>
            </a:r>
            <a:br>
              <a:rPr sz="2400"/>
            </a:br>
            <a:r>
              <a:rPr b="0" lang="en-US" sz="2400" strike="noStrike" u="none">
                <a:solidFill>
                  <a:srgbClr val="000000"/>
                </a:solidFill>
                <a:effectLst/>
                <a:uFillTx/>
                <a:latin typeface="Arial"/>
              </a:rPr>
              <a:t>     &amp; MAC environments         </a:t>
            </a:r>
            <a:endParaRPr b="0" lang="en-MY" sz="2400" strike="noStrike" u="none">
              <a:solidFill>
                <a:srgbClr val="000000"/>
              </a:solidFill>
              <a:effectLst/>
              <a:uFillTx/>
              <a:latin typeface="Arial"/>
            </a:endParaRPr>
          </a:p>
        </p:txBody>
      </p:sp>
      <p:sp>
        <p:nvSpPr>
          <p:cNvPr id="55" name="Rectangle 8"/>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nodeType="clickEffect" fill="hold">
                      <p:stCondLst>
                        <p:cond delay="indefinite"/>
                      </p:stCondLst>
                      <p:childTnLst>
                        <p:par>
                          <p:cTn id="222" nodeType="withEffect" fill="hold">
                            <p:stCondLst>
                              <p:cond delay="0"/>
                            </p:stCondLst>
                            <p:childTnLst>
                              <p:par>
                                <p:cTn id="223" nodeType="clickEffect" fill="hold" presetClass="entr" presetID="1">
                                  <p:stCondLst>
                                    <p:cond delay="0"/>
                                  </p:stCondLst>
                                  <p:childTnLst>
                                    <p:set>
                                      <p:cBhvr>
                                        <p:cTn id="224" dur="1" fill="hold">
                                          <p:stCondLst>
                                            <p:cond delay="499"/>
                                          </p:stCondLst>
                                        </p:cTn>
                                        <p:tgtEl>
                                          <p:spTgt spid="55"/>
                                        </p:tgtEl>
                                        <p:attrNameLst>
                                          <p:attrName>style.visibility</p:attrName>
                                        </p:attrNameLst>
                                      </p:cBhvr>
                                      <p:to>
                                        <p:strVal val="visible"/>
                                      </p:to>
                                    </p:set>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1">
                                  <p:stCondLst>
                                    <p:cond delay="0"/>
                                  </p:stCondLst>
                                  <p:childTnLst>
                                    <p:set>
                                      <p:cBhvr>
                                        <p:cTn id="228" dur="1" fill="hold">
                                          <p:stCondLst>
                                            <p:cond delay="499"/>
                                          </p:stCondLst>
                                        </p:cTn>
                                        <p:tgtEl>
                                          <p:spTgt spid="54">
                                            <p:txEl>
                                              <p:pRg st="0" end="0"/>
                                            </p:txEl>
                                          </p:spTgt>
                                        </p:tgtEl>
                                        <p:attrNameLst>
                                          <p:attrName>style.visibility</p:attrName>
                                        </p:attrNameLst>
                                      </p:cBhvr>
                                      <p:to>
                                        <p:strVal val="visible"/>
                                      </p:to>
                                    </p:set>
                                  </p:childTnLst>
                                </p:cTn>
                              </p:par>
                            </p:childTnLst>
                          </p:cTn>
                        </p:par>
                      </p:childTnLst>
                    </p:cTn>
                  </p:par>
                  <p:par>
                    <p:cTn id="229" nodeType="clickEffect" fill="hold">
                      <p:stCondLst>
                        <p:cond delay="indefinite"/>
                      </p:stCondLst>
                      <p:childTnLst>
                        <p:par>
                          <p:cTn id="230" nodeType="withEffect" fill="hold">
                            <p:stCondLst>
                              <p:cond delay="0"/>
                            </p:stCondLst>
                            <p:childTnLst>
                              <p:par>
                                <p:cTn id="231" nodeType="clickEffect" fill="hold" presetClass="entr" presetID="1">
                                  <p:stCondLst>
                                    <p:cond delay="0"/>
                                  </p:stCondLst>
                                  <p:childTnLst>
                                    <p:set>
                                      <p:cBhvr>
                                        <p:cTn id="23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233" nodeType="clickEffect" fill="hold">
                      <p:stCondLst>
                        <p:cond delay="indefinite"/>
                      </p:stCondLst>
                      <p:childTnLst>
                        <p:par>
                          <p:cTn id="234" nodeType="withEffect" fill="hold">
                            <p:stCondLst>
                              <p:cond delay="0"/>
                            </p:stCondLst>
                            <p:childTnLst>
                              <p:par>
                                <p:cTn id="235" nodeType="clickEffect" fill="hold" presetClass="entr" presetID="1">
                                  <p:stCondLst>
                                    <p:cond delay="0"/>
                                  </p:stCondLst>
                                  <p:childTnLst>
                                    <p:set>
                                      <p:cBhvr>
                                        <p:cTn id="236" dur="1" fill="hold">
                                          <p:stCondLst>
                                            <p:cond delay="499"/>
                                          </p:stCondLst>
                                        </p:cTn>
                                        <p:tgtEl>
                                          <p:spTgt spid="54">
                                            <p:txEl>
                                              <p:pRg st="2" end="2"/>
                                            </p:txEl>
                                          </p:spTgt>
                                        </p:tgtEl>
                                        <p:attrNameLst>
                                          <p:attrName>style.visibility</p:attrName>
                                        </p:attrNameLst>
                                      </p:cBhvr>
                                      <p:to>
                                        <p:strVal val="visible"/>
                                      </p:to>
                                    </p:set>
                                  </p:childTnLst>
                                </p:cTn>
                              </p:par>
                            </p:childTnLst>
                          </p:cTn>
                        </p:par>
                      </p:childTnLst>
                    </p:cTn>
                  </p:par>
                  <p:par>
                    <p:cTn id="237" nodeType="clickEffect" fill="hold">
                      <p:stCondLst>
                        <p:cond delay="indefinite"/>
                      </p:stCondLst>
                      <p:childTnLst>
                        <p:par>
                          <p:cTn id="238" nodeType="withEffect" fill="hold">
                            <p:stCondLst>
                              <p:cond delay="0"/>
                            </p:stCondLst>
                            <p:childTnLst>
                              <p:par>
                                <p:cTn id="239" nodeType="clickEffect" fill="hold" presetClass="entr" presetID="1">
                                  <p:stCondLst>
                                    <p:cond delay="0"/>
                                  </p:stCondLst>
                                  <p:childTnLst>
                                    <p:set>
                                      <p:cBhvr>
                                        <p:cTn id="240" dur="1" fill="hold">
                                          <p:stCondLst>
                                            <p:cond delay="499"/>
                                          </p:stCondLst>
                                        </p:cTn>
                                        <p:tgtEl>
                                          <p:spTgt spid="54">
                                            <p:txEl>
                                              <p:pRg st="3" end="3"/>
                                            </p:txEl>
                                          </p:spTgt>
                                        </p:tgtEl>
                                        <p:attrNameLst>
                                          <p:attrName>style.visibility</p:attrName>
                                        </p:attrNameLst>
                                      </p:cBhvr>
                                      <p:to>
                                        <p:strVal val="visible"/>
                                      </p:to>
                                    </p:set>
                                  </p:childTnLst>
                                </p:cTn>
                              </p:par>
                            </p:childTnLst>
                          </p:cTn>
                        </p:par>
                      </p:childTnLst>
                    </p:cTn>
                  </p:par>
                  <p:par>
                    <p:cTn id="241" nodeType="clickEffect" fill="hold">
                      <p:stCondLst>
                        <p:cond delay="indefinite"/>
                      </p:stCondLst>
                      <p:childTnLst>
                        <p:par>
                          <p:cTn id="242" nodeType="withEffect" fill="hold">
                            <p:stCondLst>
                              <p:cond delay="0"/>
                            </p:stCondLst>
                            <p:childTnLst>
                              <p:par>
                                <p:cTn id="243" nodeType="clickEffect" fill="hold" presetClass="entr" presetID="1">
                                  <p:stCondLst>
                                    <p:cond delay="0"/>
                                  </p:stCondLst>
                                  <p:childTnLst>
                                    <p:set>
                                      <p:cBhvr>
                                        <p:cTn id="244" dur="1" fill="hold">
                                          <p:stCondLst>
                                            <p:cond delay="499"/>
                                          </p:stCondLst>
                                        </p:cTn>
                                        <p:tgtEl>
                                          <p:spTgt spid="54">
                                            <p:txEl>
                                              <p:pRg st="5" end="5"/>
                                            </p:txEl>
                                          </p:spTgt>
                                        </p:tgtEl>
                                        <p:attrNameLst>
                                          <p:attrName>style.visibility</p:attrName>
                                        </p:attrNameLst>
                                      </p:cBhvr>
                                      <p:to>
                                        <p:strVal val="visible"/>
                                      </p:to>
                                    </p:set>
                                  </p:childTnLst>
                                </p:cTn>
                              </p:par>
                            </p:childTnLst>
                          </p:cTn>
                        </p:par>
                      </p:childTnLst>
                    </p:cTn>
                  </p:par>
                  <p:par>
                    <p:cTn id="245" nodeType="clickEffect" fill="hold">
                      <p:stCondLst>
                        <p:cond delay="indefinite"/>
                      </p:stCondLst>
                      <p:childTnLst>
                        <p:par>
                          <p:cTn id="246" nodeType="withEffect" fill="hold">
                            <p:stCondLst>
                              <p:cond delay="0"/>
                            </p:stCondLst>
                            <p:childTnLst>
                              <p:par>
                                <p:cTn id="247" nodeType="clickEffect" fill="hold" presetClass="entr" presetID="1">
                                  <p:stCondLst>
                                    <p:cond delay="0"/>
                                  </p:stCondLst>
                                  <p:childTnLst>
                                    <p:set>
                                      <p:cBhvr>
                                        <p:cTn id="248" dur="1" fill="hold">
                                          <p:stCondLst>
                                            <p:cond delay="499"/>
                                          </p:stCondLst>
                                        </p:cTn>
                                        <p:tgtEl>
                                          <p:spTgt spid="54">
                                            <p:txEl>
                                              <p:pRg st="6" end="6"/>
                                            </p:txEl>
                                          </p:spTgt>
                                        </p:tgtEl>
                                        <p:attrNameLst>
                                          <p:attrName>style.visibility</p:attrName>
                                        </p:attrNameLst>
                                      </p:cBhvr>
                                      <p:to>
                                        <p:strVal val="visible"/>
                                      </p:to>
                                    </p:set>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1">
                                  <p:stCondLst>
                                    <p:cond delay="0"/>
                                  </p:stCondLst>
                                  <p:childTnLst>
                                    <p:set>
                                      <p:cBhvr>
                                        <p:cTn id="252" dur="1" fill="hold">
                                          <p:stCondLst>
                                            <p:cond delay="499"/>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7" name="Rectangle 3"/>
          <p:cNvSpPr/>
          <p:nvPr/>
        </p:nvSpPr>
        <p:spPr>
          <a:xfrm>
            <a:off x="304920" y="3314880"/>
            <a:ext cx="8610480" cy="19224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both </a:t>
            </a:r>
            <a:r>
              <a:rPr b="0" lang="en-US" sz="2400" strike="noStrike" u="none">
                <a:solidFill>
                  <a:srgbClr val="009999"/>
                </a:solidFill>
                <a:effectLst/>
                <a:uFillTx/>
                <a:latin typeface="Arial"/>
              </a:rPr>
              <a:t>compiled</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interpreted</a:t>
            </a:r>
            <a:br>
              <a:rPr sz="2400"/>
            </a:b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compiler, a Java program is translated into Java bytecodes</a:t>
            </a:r>
            <a:br>
              <a:rPr sz="2400"/>
            </a:b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interpreter,each Java bytecode instruction is parsed and run on computers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8" name="Rectangle 10"/>
          <p:cNvSpPr/>
          <p:nvPr/>
        </p:nvSpPr>
        <p:spPr>
          <a:xfrm>
            <a:off x="410040" y="266868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
        <p:nvSpPr>
          <p:cNvPr id="59" name="Rectangle 11"/>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nodeType="clickEffect" fill="hold">
                      <p:stCondLst>
                        <p:cond delay="indefinite"/>
                      </p:stCondLst>
                      <p:childTnLst>
                        <p:par>
                          <p:cTn id="256" nodeType="withEffect" fill="hold">
                            <p:stCondLst>
                              <p:cond delay="0"/>
                            </p:stCondLst>
                            <p:childTnLst>
                              <p:par>
                                <p:cTn id="257" nodeType="clickEffect" fill="hold" presetClass="entr" presetID="1">
                                  <p:stCondLst>
                                    <p:cond delay="0"/>
                                  </p:stCondLst>
                                  <p:childTnLst>
                                    <p:set>
                                      <p:cBhvr>
                                        <p:cTn id="258" dur="1" fill="hold">
                                          <p:stCondLst>
                                            <p:cond delay="499"/>
                                          </p:stCondLst>
                                        </p:cTn>
                                        <p:tgtEl>
                                          <p:spTgt spid="59"/>
                                        </p:tgtEl>
                                        <p:attrNameLst>
                                          <p:attrName>style.visibility</p:attrName>
                                        </p:attrNameLst>
                                      </p:cBhvr>
                                      <p:to>
                                        <p:strVal val="visible"/>
                                      </p:to>
                                    </p:set>
                                  </p:childTnLst>
                                </p:cTn>
                              </p:par>
                            </p:childTnLst>
                          </p:cTn>
                        </p:par>
                      </p:childTnLst>
                    </p:cTn>
                  </p:par>
                  <p:par>
                    <p:cTn id="259" nodeType="clickEffect" fill="hold">
                      <p:stCondLst>
                        <p:cond delay="indefinite"/>
                      </p:stCondLst>
                      <p:childTnLst>
                        <p:par>
                          <p:cTn id="260" nodeType="withEffect" fill="hold">
                            <p:stCondLst>
                              <p:cond delay="0"/>
                            </p:stCondLst>
                            <p:childTnLst>
                              <p:par>
                                <p:cTn id="261" nodeType="clickEffect" fill="hold" presetClass="entr" presetID="3" presetSubtype="10">
                                  <p:stCondLst>
                                    <p:cond delay="0"/>
                                  </p:stCondLst>
                                  <p:childTnLst>
                                    <p:set>
                                      <p:cBhvr>
                                        <p:cTn id="262" dur="1" fill="hold">
                                          <p:stCondLst>
                                            <p:cond delay="0"/>
                                          </p:stCondLst>
                                        </p:cTn>
                                        <p:tgtEl>
                                          <p:spTgt spid="58"/>
                                        </p:tgtEl>
                                        <p:attrNameLst>
                                          <p:attrName>style.visibility</p:attrName>
                                        </p:attrNameLst>
                                      </p:cBhvr>
                                      <p:to>
                                        <p:strVal val="visible"/>
                                      </p:to>
                                    </p:set>
                                    <p:animEffect filter="blinds(horizontal)" transition="in">
                                      <p:cBhvr additive="repl">
                                        <p:cTn id="263" dur="500"/>
                                        <p:tgtEl>
                                          <p:spTgt spid="58"/>
                                        </p:tgtEl>
                                      </p:cBhvr>
                                    </p:animEffect>
                                  </p:childTnLst>
                                </p:cTn>
                              </p:par>
                            </p:childTnLst>
                          </p:cTn>
                        </p:par>
                      </p:childTnLst>
                    </p:cTn>
                  </p:par>
                  <p:par>
                    <p:cTn id="264" nodeType="clickEffect" fill="hold">
                      <p:stCondLst>
                        <p:cond delay="indefinite"/>
                      </p:stCondLst>
                      <p:childTnLst>
                        <p:par>
                          <p:cTn id="265" nodeType="withEffect" fill="hold">
                            <p:stCondLst>
                              <p:cond delay="0"/>
                            </p:stCondLst>
                            <p:childTnLst>
                              <p:par>
                                <p:cTn id="266" nodeType="clickEffect" fill="hold" presetClass="entr" presetID="1">
                                  <p:stCondLst>
                                    <p:cond delay="0"/>
                                  </p:stCondLst>
                                  <p:childTnLst>
                                    <p:set>
                                      <p:cBhvr>
                                        <p:cTn id="267"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1" name="Group 5"/>
          <p:cNvGrpSpPr/>
          <p:nvPr/>
        </p:nvGrpSpPr>
        <p:grpSpPr>
          <a:xfrm>
            <a:off x="609480" y="2533680"/>
            <a:ext cx="7467840" cy="2669400"/>
            <a:chOff x="609480" y="2533680"/>
            <a:chExt cx="7467840" cy="2669400"/>
          </a:xfrm>
        </p:grpSpPr>
        <p:pic>
          <p:nvPicPr>
            <p:cNvPr id="62" name="Picture 6" descr="1flow"/>
            <p:cNvPicPr/>
            <p:nvPr/>
          </p:nvPicPr>
          <p:blipFill>
            <a:blip r:embed="rId1"/>
            <a:stretch/>
          </p:blipFill>
          <p:spPr>
            <a:xfrm>
              <a:off x="1752480" y="2533680"/>
              <a:ext cx="5315040" cy="1533240"/>
            </a:xfrm>
            <a:prstGeom prst="rect">
              <a:avLst/>
            </a:prstGeom>
            <a:noFill/>
            <a:ln w="0">
              <a:noFill/>
            </a:ln>
          </p:spPr>
        </p:pic>
        <p:sp>
          <p:nvSpPr>
            <p:cNvPr id="63" name="Rectangle 7"/>
            <p:cNvSpPr/>
            <p:nvPr/>
          </p:nvSpPr>
          <p:spPr>
            <a:xfrm>
              <a:off x="609480" y="4451040"/>
              <a:ext cx="7467840" cy="7520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Bytecodes</a:t>
              </a:r>
              <a:r>
                <a:rPr b="0" lang="en-US" sz="2400" strike="noStrike" u="none">
                  <a:solidFill>
                    <a:srgbClr val="000000"/>
                  </a:solidFill>
                  <a:effectLst/>
                  <a:uFillTx/>
                  <a:latin typeface="Arial"/>
                </a:rPr>
                <a:t> - machine code instructions for </a:t>
              </a:r>
              <a:r>
                <a:rPr b="0" lang="en-US" sz="2400" strike="noStrike" u="none">
                  <a:solidFill>
                    <a:srgbClr val="009999"/>
                  </a:solidFill>
                  <a:effectLst/>
                  <a:uFillTx/>
                  <a:latin typeface="Arial"/>
                </a:rPr>
                <a:t>the Java Virtual Machine (Java VM)</a:t>
              </a:r>
              <a:r>
                <a:rPr b="0" lang="en-US" sz="2400" strike="noStrike" u="none">
                  <a:solidFill>
                    <a:srgbClr val="000000"/>
                  </a:solidFill>
                  <a:effectLst/>
                  <a:uFillTx/>
                  <a:latin typeface="Arial"/>
                </a:rPr>
                <a:t>.</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grpSp>
      <p:sp>
        <p:nvSpPr>
          <p:cNvPr id="64" name="Rectangle 8"/>
          <p:cNvSpPr/>
          <p:nvPr/>
        </p:nvSpPr>
        <p:spPr>
          <a:xfrm>
            <a:off x="448200" y="146844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nodeType="clickEffect" fill="hold">
                      <p:stCondLst>
                        <p:cond delay="indefinite"/>
                      </p:stCondLst>
                      <p:childTnLst>
                        <p:par>
                          <p:cTn id="271" nodeType="withEffect" fill="hold">
                            <p:stCondLst>
                              <p:cond delay="0"/>
                            </p:stCondLst>
                            <p:childTnLst>
                              <p:par>
                                <p:cTn id="272" nodeType="clickEffect" fill="hold" presetClass="entr" presetID="1">
                                  <p:stCondLst>
                                    <p:cond delay="0"/>
                                  </p:stCondLst>
                                  <p:childTnLst>
                                    <p:set>
                                      <p:cBhvr>
                                        <p:cTn id="273"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6" name="Group 7"/>
          <p:cNvGrpSpPr/>
          <p:nvPr/>
        </p:nvGrpSpPr>
        <p:grpSpPr>
          <a:xfrm>
            <a:off x="380880" y="1295280"/>
            <a:ext cx="8457840" cy="1371600"/>
            <a:chOff x="380880" y="1295280"/>
            <a:chExt cx="8457840" cy="1371600"/>
          </a:xfrm>
        </p:grpSpPr>
        <p:sp>
          <p:nvSpPr>
            <p:cNvPr id="67" name="Rectangle 8"/>
            <p:cNvSpPr/>
            <p:nvPr/>
          </p:nvSpPr>
          <p:spPr>
            <a:xfrm>
              <a:off x="380880" y="1371600"/>
              <a:ext cx="349164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Architectural Neutral</a:t>
              </a:r>
              <a:endParaRPr b="0" lang="en-MY" sz="2400" strike="noStrike" u="none">
                <a:solidFill>
                  <a:srgbClr val="000000"/>
                </a:solidFill>
                <a:effectLst/>
                <a:uFillTx/>
                <a:latin typeface="Arial"/>
              </a:endParaRPr>
            </a:p>
          </p:txBody>
        </p:sp>
        <p:sp>
          <p:nvSpPr>
            <p:cNvPr id="68" name="Rectangle 9"/>
            <p:cNvSpPr/>
            <p:nvPr/>
          </p:nvSpPr>
          <p:spPr>
            <a:xfrm>
              <a:off x="4881600" y="1371600"/>
              <a:ext cx="395712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fontScale="92500" lnSpcReduction="9999"/>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Portable (abstract window)</a:t>
              </a:r>
              <a:endParaRPr b="0" lang="en-MY" sz="2400" strike="noStrike" u="none">
                <a:solidFill>
                  <a:srgbClr val="000000"/>
                </a:solidFill>
                <a:effectLst/>
                <a:uFillTx/>
                <a:latin typeface="Arial"/>
              </a:endParaRPr>
            </a:p>
          </p:txBody>
        </p:sp>
        <p:sp>
          <p:nvSpPr>
            <p:cNvPr id="69" name="Rectangle 10"/>
            <p:cNvSpPr/>
            <p:nvPr/>
          </p:nvSpPr>
          <p:spPr>
            <a:xfrm>
              <a:off x="3872520" y="1295280"/>
              <a:ext cx="85356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70" name="Line 11"/>
            <p:cNvSpPr/>
            <p:nvPr/>
          </p:nvSpPr>
          <p:spPr>
            <a:xfrm>
              <a:off x="34070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1" name="Line 12"/>
            <p:cNvSpPr/>
            <p:nvPr/>
          </p:nvSpPr>
          <p:spPr>
            <a:xfrm>
              <a:off x="38725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2" name="Line 13"/>
            <p:cNvSpPr/>
            <p:nvPr/>
          </p:nvSpPr>
          <p:spPr>
            <a:xfrm>
              <a:off x="433800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3" name="Line 14"/>
            <p:cNvSpPr/>
            <p:nvPr/>
          </p:nvSpPr>
          <p:spPr>
            <a:xfrm>
              <a:off x="48038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4" name="Line 15"/>
            <p:cNvSpPr/>
            <p:nvPr/>
          </p:nvSpPr>
          <p:spPr>
            <a:xfrm>
              <a:off x="52693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75" name="Group 16"/>
          <p:cNvGrpSpPr/>
          <p:nvPr/>
        </p:nvGrpSpPr>
        <p:grpSpPr>
          <a:xfrm>
            <a:off x="457200" y="2732040"/>
            <a:ext cx="8153280" cy="3505320"/>
            <a:chOff x="457200" y="2732040"/>
            <a:chExt cx="8153280" cy="3505320"/>
          </a:xfrm>
        </p:grpSpPr>
        <p:sp>
          <p:nvSpPr>
            <p:cNvPr id="76" name="Rectangle 17"/>
            <p:cNvSpPr/>
            <p:nvPr/>
          </p:nvSpPr>
          <p:spPr>
            <a:xfrm>
              <a:off x="457200" y="2732040"/>
              <a:ext cx="815328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Once, Run Anywhere - Platform Independent”</a:t>
              </a:r>
              <a:endParaRPr b="0" lang="en-MY" sz="2400" strike="noStrike" u="none">
                <a:solidFill>
                  <a:srgbClr val="000000"/>
                </a:solidFill>
                <a:effectLst/>
                <a:uFillTx/>
                <a:latin typeface="Arial"/>
              </a:endParaRPr>
            </a:p>
          </p:txBody>
        </p:sp>
        <p:pic>
          <p:nvPicPr>
            <p:cNvPr id="77" name="Picture 18" descr="2comp"/>
            <p:cNvPicPr/>
            <p:nvPr/>
          </p:nvPicPr>
          <p:blipFill>
            <a:blip r:embed="rId1"/>
            <a:stretch/>
          </p:blipFill>
          <p:spPr>
            <a:xfrm>
              <a:off x="1981080" y="3484440"/>
              <a:ext cx="5029200" cy="2752920"/>
            </a:xfrm>
            <a:prstGeom prst="rect">
              <a:avLst/>
            </a:prstGeom>
            <a:noFill/>
            <a:ln w="0">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79" name="Rectangle 16"/>
          <p:cNvSpPr/>
          <p:nvPr/>
        </p:nvSpPr>
        <p:spPr>
          <a:xfrm>
            <a:off x="533520" y="1628640"/>
            <a:ext cx="8610480" cy="192276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cc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
        <p:nvSpPr>
          <p:cNvPr id="80" name="Rectangle 17"/>
          <p:cNvSpPr/>
          <p:nvPr/>
        </p:nvSpPr>
        <p:spPr>
          <a:xfrm>
            <a:off x="533520" y="4206960"/>
            <a:ext cx="8458200" cy="825480"/>
          </a:xfrm>
          <a:prstGeom prst="rect">
            <a:avLst/>
          </a:prstGeom>
          <a:noFill/>
          <a:ln w="0">
            <a:noFill/>
          </a:ln>
        </p:spPr>
        <p:style>
          <a:lnRef idx="0"/>
          <a:fillRef idx="0"/>
          <a:effectRef idx="0"/>
          <a:fontRef idx="minor"/>
        </p:style>
        <p:txBody>
          <a:bodyPr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Virtual Machine</a:t>
            </a:r>
            <a:r>
              <a:rPr b="0" lang="en-US" sz="2400" strike="noStrike" u="none">
                <a:solidFill>
                  <a:srgbClr val="000000"/>
                </a:solidFill>
                <a:effectLst/>
                <a:uFillTx/>
                <a:latin typeface="Arial"/>
              </a:rPr>
              <a:t> (Java 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Application Programming Interface</a:t>
            </a:r>
            <a:r>
              <a:rPr b="0" lang="en-US" sz="2400" strike="noStrike" u="none">
                <a:solidFill>
                  <a:srgbClr val="000000"/>
                </a:solidFill>
                <a:effectLst/>
                <a:uFillTx/>
                <a:latin typeface="Arial"/>
              </a:rPr>
              <a:t> (Java API)</a:t>
            </a:r>
            <a:endParaRPr b="0" lang="en-MY" sz="2400" strike="noStrike" u="none">
              <a:solidFill>
                <a:srgbClr val="000000"/>
              </a:solidFill>
              <a:effectLst/>
              <a:uFillTx/>
              <a:latin typeface="Arial"/>
            </a:endParaRPr>
          </a:p>
        </p:txBody>
      </p:sp>
      <p:sp>
        <p:nvSpPr>
          <p:cNvPr id="81" name="Rectangle 18"/>
          <p:cNvSpPr/>
          <p:nvPr/>
        </p:nvSpPr>
        <p:spPr>
          <a:xfrm>
            <a:off x="495360" y="3503520"/>
            <a:ext cx="553860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a:t>
            </a:r>
            <a:r>
              <a:rPr b="0" lang="en-US" sz="2400" strike="noStrike" u="none">
                <a:solidFill>
                  <a:srgbClr val="cc0000"/>
                </a:solidFill>
                <a:effectLst/>
                <a:uFillTx/>
                <a:latin typeface="Arial"/>
              </a:rPr>
              <a:t>Java platform</a:t>
            </a:r>
            <a:r>
              <a:rPr b="0" lang="en-US" sz="2400" strike="noStrike" u="none">
                <a:solidFill>
                  <a:srgbClr val="000000"/>
                </a:solidFill>
                <a:effectLst/>
                <a:uFillTx/>
                <a:latin typeface="Arial"/>
              </a:rPr>
              <a:t> has 2 components :</a:t>
            </a:r>
            <a:endParaRPr b="0" lang="en-MY" sz="2400" strike="noStrike" u="none">
              <a:solidFill>
                <a:srgbClr val="000000"/>
              </a:solidFill>
              <a:effectLst/>
              <a:uFillTx/>
              <a:latin typeface="Arial"/>
            </a:endParaRPr>
          </a:p>
        </p:txBody>
      </p:sp>
      <p:pic>
        <p:nvPicPr>
          <p:cNvPr id="82" name="Picture 19" descr="3play"/>
          <p:cNvPicPr/>
          <p:nvPr/>
        </p:nvPicPr>
        <p:blipFill>
          <a:blip r:embed="rId1"/>
          <a:stretch/>
        </p:blipFill>
        <p:spPr>
          <a:xfrm>
            <a:off x="3476520" y="5315040"/>
            <a:ext cx="2190960" cy="876240"/>
          </a:xfrm>
          <a:prstGeom prst="rect">
            <a:avLst/>
          </a:prstGeom>
          <a:noFill/>
          <a:ln w="0">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nodeType="clickEffect" fill="hold">
                      <p:stCondLst>
                        <p:cond delay="indefinite"/>
                      </p:stCondLst>
                      <p:childTnLst>
                        <p:par>
                          <p:cTn id="277" nodeType="withEffect" fill="hold">
                            <p:stCondLst>
                              <p:cond delay="0"/>
                            </p:stCondLst>
                            <p:childTnLst>
                              <p:par>
                                <p:cTn id="278" nodeType="clickEffect" fill="hold" presetClass="entr" presetID="3" presetSubtype="10">
                                  <p:stCondLst>
                                    <p:cond delay="0"/>
                                  </p:stCondLst>
                                  <p:childTnLst>
                                    <p:set>
                                      <p:cBhvr>
                                        <p:cTn id="279" dur="1" fill="hold">
                                          <p:stCondLst>
                                            <p:cond delay="0"/>
                                          </p:stCondLst>
                                        </p:cTn>
                                        <p:tgtEl>
                                          <p:spTgt spid="79"/>
                                        </p:tgtEl>
                                        <p:attrNameLst>
                                          <p:attrName>style.visibility</p:attrName>
                                        </p:attrNameLst>
                                      </p:cBhvr>
                                      <p:to>
                                        <p:strVal val="visible"/>
                                      </p:to>
                                    </p:set>
                                    <p:animEffect filter="blinds(horizontal)" transition="in">
                                      <p:cBhvr additive="repl">
                                        <p:cTn id="280" dur="500"/>
                                        <p:tgtEl>
                                          <p:spTgt spid="79"/>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3" presetSubtype="10">
                                  <p:stCondLst>
                                    <p:cond delay="0"/>
                                  </p:stCondLst>
                                  <p:childTnLst>
                                    <p:set>
                                      <p:cBhvr>
                                        <p:cTn id="284" dur="1" fill="hold">
                                          <p:stCondLst>
                                            <p:cond delay="0"/>
                                          </p:stCondLst>
                                        </p:cTn>
                                        <p:tgtEl>
                                          <p:spTgt spid="81"/>
                                        </p:tgtEl>
                                        <p:attrNameLst>
                                          <p:attrName>style.visibility</p:attrName>
                                        </p:attrNameLst>
                                      </p:cBhvr>
                                      <p:to>
                                        <p:strVal val="visible"/>
                                      </p:to>
                                    </p:set>
                                    <p:animEffect filter="blinds(horizontal)" transition="in">
                                      <p:cBhvr additive="repl">
                                        <p:cTn id="285" dur="500"/>
                                        <p:tgtEl>
                                          <p:spTgt spid="81"/>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3" presetSubtype="10">
                                  <p:stCondLst>
                                    <p:cond delay="0"/>
                                  </p:stCondLst>
                                  <p:childTnLst>
                                    <p:set>
                                      <p:cBhvr>
                                        <p:cTn id="289" dur="1" fill="hold">
                                          <p:stCondLst>
                                            <p:cond delay="0"/>
                                          </p:stCondLst>
                                        </p:cTn>
                                        <p:tgtEl>
                                          <p:spTgt spid="80"/>
                                        </p:tgtEl>
                                        <p:attrNameLst>
                                          <p:attrName>style.visibility</p:attrName>
                                        </p:attrNameLst>
                                      </p:cBhvr>
                                      <p:to>
                                        <p:strVal val="visible"/>
                                      </p:to>
                                    </p:set>
                                    <p:animEffect filter="blinds(horizontal)" transition="in">
                                      <p:cBhvr additive="repl">
                                        <p:cTn id="290" dur="500"/>
                                        <p:tgtEl>
                                          <p:spTgt spid="80"/>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3" presetSubtype="10">
                                  <p:stCondLst>
                                    <p:cond delay="0"/>
                                  </p:stCondLst>
                                  <p:childTnLst>
                                    <p:set>
                                      <p:cBhvr>
                                        <p:cTn id="294" dur="1" fill="hold">
                                          <p:stCondLst>
                                            <p:cond delay="0"/>
                                          </p:stCondLst>
                                        </p:cTn>
                                        <p:tgtEl>
                                          <p:spTgt spid="82"/>
                                        </p:tgtEl>
                                        <p:attrNameLst>
                                          <p:attrName>style.visibility</p:attrName>
                                        </p:attrNameLst>
                                      </p:cBhvr>
                                      <p:to>
                                        <p:strVal val="visible"/>
                                      </p:to>
                                    </p:set>
                                    <p:animEffect filter="blinds(horizontal)" transition="in">
                                      <p:cBhvr additive="repl">
                                        <p:cTn id="295"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4" name="Rectangle 3"/>
          <p:cNvSpPr/>
          <p:nvPr/>
        </p:nvSpPr>
        <p:spPr>
          <a:xfrm>
            <a:off x="789120" y="1619280"/>
            <a:ext cx="7097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6" name="Rectangle 3"/>
          <p:cNvSpPr/>
          <p:nvPr/>
        </p:nvSpPr>
        <p:spPr>
          <a:xfrm>
            <a:off x="789120" y="1619280"/>
            <a:ext cx="7592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88" name="Text Box 3"/>
          <p:cNvSpPr/>
          <p:nvPr/>
        </p:nvSpPr>
        <p:spPr>
          <a:xfrm>
            <a:off x="879480" y="1731960"/>
            <a:ext cx="7419600" cy="411732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Name 2 OOP languages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Java a language or a platform?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Give 3 features of the Java Programming language</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a Java program compiled or interpreted?</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JVM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Java achieve platform independence?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1">
                                  <p:stCondLst>
                                    <p:cond delay="0"/>
                                  </p:stCondLst>
                                  <p:childTnLst>
                                    <p:set>
                                      <p:cBhvr>
                                        <p:cTn id="30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302" nodeType="clickEffect" fill="hold">
                      <p:stCondLst>
                        <p:cond delay="indefinite"/>
                      </p:stCondLst>
                      <p:childTnLst>
                        <p:par>
                          <p:cTn id="303" nodeType="withEffect" fill="hold">
                            <p:stCondLst>
                              <p:cond delay="0"/>
                            </p:stCondLst>
                            <p:childTnLst>
                              <p:par>
                                <p:cTn id="304" nodeType="clickEffect" fill="hold" presetClass="entr" presetID="1">
                                  <p:stCondLst>
                                    <p:cond delay="0"/>
                                  </p:stCondLst>
                                  <p:childTnLst>
                                    <p:set>
                                      <p:cBhvr>
                                        <p:cTn id="305"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06" nodeType="clickEffect" fill="hold">
                      <p:stCondLst>
                        <p:cond delay="indefinite"/>
                      </p:stCondLst>
                      <p:childTnLst>
                        <p:par>
                          <p:cTn id="307" nodeType="withEffect" fill="hold">
                            <p:stCondLst>
                              <p:cond delay="0"/>
                            </p:stCondLst>
                            <p:childTnLst>
                              <p:par>
                                <p:cTn id="308" nodeType="clickEffect" fill="hold" presetClass="entr" presetID="1">
                                  <p:stCondLst>
                                    <p:cond delay="0"/>
                                  </p:stCondLst>
                                  <p:childTnLst>
                                    <p:set>
                                      <p:cBhvr>
                                        <p:cTn id="309"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310" nodeType="clickEffect" fill="hold">
                      <p:stCondLst>
                        <p:cond delay="indefinite"/>
                      </p:stCondLst>
                      <p:childTnLst>
                        <p:par>
                          <p:cTn id="311" nodeType="withEffect" fill="hold">
                            <p:stCondLst>
                              <p:cond delay="0"/>
                            </p:stCondLst>
                            <p:childTnLst>
                              <p:par>
                                <p:cTn id="312" nodeType="clickEffect" fill="hold" presetClass="entr" presetID="1">
                                  <p:stCondLst>
                                    <p:cond delay="0"/>
                                  </p:stCondLst>
                                  <p:childTnLst>
                                    <p:set>
                                      <p:cBhvr>
                                        <p:cTn id="313"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ntr" presetID="1">
                                  <p:stCondLst>
                                    <p:cond delay="0"/>
                                  </p:stCondLst>
                                  <p:childTnLst>
                                    <p:set>
                                      <p:cBhvr>
                                        <p:cTn id="317"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18" nodeType="clickEffect" fill="hold">
                      <p:stCondLst>
                        <p:cond delay="indefinite"/>
                      </p:stCondLst>
                      <p:childTnLst>
                        <p:par>
                          <p:cTn id="319" nodeType="withEffect" fill="hold">
                            <p:stCondLst>
                              <p:cond delay="0"/>
                            </p:stCondLst>
                            <p:childTnLst>
                              <p:par>
                                <p:cTn id="320" nodeType="clickEffect" fill="hold" presetClass="entr" presetID="1">
                                  <p:stCondLst>
                                    <p:cond delay="0"/>
                                  </p:stCondLst>
                                  <p:childTnLst>
                                    <p:set>
                                      <p:cBhvr>
                                        <p:cTn id="321" dur="1" fill="hold">
                                          <p:stCondLst>
                                            <p:cond delay="0"/>
                                          </p:stCondLst>
                                        </p:cTn>
                                        <p:tgtEl>
                                          <p:spTgt spid="88">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8" name="Text Box 87"/>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What is Java ?</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filter="blinds(horizontal)" transition="in">
                                      <p:cBhvr additive="repl">
                                        <p:cTn id="7" dur="500"/>
                                        <p:tgtEl>
                                          <p:spTgt spid="28">
                                            <p:txEl>
                                              <p:pRg st="0" end="0"/>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filter="blinds(horizontal)" transition="in">
                                      <p:cBhvr additive="repl">
                                        <p:cTn id="12" dur="500"/>
                                        <p:tgtEl>
                                          <p:spTgt spid="28">
                                            <p:txEl>
                                              <p:pRg st="1" end="1"/>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3" presetSubtype="10">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filter="blinds(horizontal)" transition="in">
                                      <p:cBhvr additive="repl">
                                        <p:cTn id="17" dur="500"/>
                                        <p:tgtEl>
                                          <p:spTgt spid="28">
                                            <p:txEl>
                                              <p:pRg st="2" end="2"/>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filter="blinds(horizontal)" transition="in">
                                      <p:cBhvr additive="repl">
                                        <p:cTn id="22" dur="500"/>
                                        <p:tgtEl>
                                          <p:spTgt spid="28">
                                            <p:txEl>
                                              <p:pRg st="3" end="3"/>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filter="blinds(horizontal)" transition="in">
                                      <p:cBhvr additive="repl">
                                        <p:cTn id="27" dur="500"/>
                                        <p:tgtEl>
                                          <p:spTgt spid="28">
                                            <p:txEl>
                                              <p:pRg st="4" end="4"/>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filter="blinds(horizontal)" transition="in">
                                      <p:cBhvr additive="repl">
                                        <p:cTn id="32" dur="500"/>
                                        <p:tgtEl>
                                          <p:spTgt spid="28">
                                            <p:txEl>
                                              <p:pRg st="5" end="5"/>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filter="blinds(horizontal)" transition="in">
                                      <p:cBhvr additive="repl">
                                        <p:cTn id="37" dur="500"/>
                                        <p:tgtEl>
                                          <p:spTgt spid="2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Box 2"/>
          <p:cNvSpPr/>
          <p:nvPr/>
        </p:nvSpPr>
        <p:spPr>
          <a:xfrm>
            <a:off x="1714320" y="411120"/>
            <a:ext cx="413928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Java and The Internet</a:t>
            </a:r>
            <a:endParaRPr b="0" lang="en-MY" sz="3200" strike="noStrike" u="none">
              <a:solidFill>
                <a:srgbClr val="000000"/>
              </a:solidFill>
              <a:effectLst/>
              <a:uFillTx/>
              <a:latin typeface="Arial"/>
            </a:endParaRPr>
          </a:p>
        </p:txBody>
      </p:sp>
      <p:sp>
        <p:nvSpPr>
          <p:cNvPr id="90" name="Text Box 3"/>
          <p:cNvSpPr/>
          <p:nvPr/>
        </p:nvSpPr>
        <p:spPr>
          <a:xfrm>
            <a:off x="609480" y="2000160"/>
            <a:ext cx="8153640" cy="359136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ea typeface="Times New Roman"/>
              </a:rPr>
              <a:t>  Java is becoming a </a:t>
            </a:r>
            <a:r>
              <a:rPr b="0" lang="en-US" sz="2400" strike="noStrike" u="none">
                <a:solidFill>
                  <a:srgbClr val="009999"/>
                </a:solidFill>
                <a:effectLst/>
                <a:uFillTx/>
                <a:latin typeface="Arial"/>
                <a:ea typeface="Times New Roman"/>
              </a:rPr>
              <a:t>computing platform-base</a:t>
            </a:r>
            <a:r>
              <a:rPr b="0" lang="en-US" sz="2400" strike="noStrike" u="none">
                <a:solidFill>
                  <a:srgbClr val="000000"/>
                </a:solidFill>
                <a:effectLst/>
                <a:uFillTx/>
                <a:latin typeface="Arial"/>
                <a:ea typeface="Times New Roman"/>
              </a:rPr>
              <a:t> for    </a:t>
            </a:r>
            <a:br>
              <a:rPr sz="2400"/>
            </a:br>
            <a:r>
              <a:rPr b="0" lang="en-US" sz="2400" strike="noStrike" u="none">
                <a:solidFill>
                  <a:srgbClr val="000000"/>
                </a:solidFill>
                <a:effectLst/>
                <a:uFillTx/>
                <a:latin typeface="Arial"/>
                <a:ea typeface="Times New Roman"/>
              </a:rPr>
              <a:t>   software developers to build applications</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these applications can execute on </a:t>
            </a:r>
            <a:r>
              <a:rPr b="0" lang="en-US" sz="2400" strike="noStrike" u="none">
                <a:solidFill>
                  <a:srgbClr val="009999"/>
                </a:solidFill>
                <a:effectLst/>
                <a:uFillTx/>
                <a:latin typeface="Arial"/>
              </a:rPr>
              <a:t>any computing </a:t>
            </a:r>
            <a:br>
              <a:rPr sz="2400"/>
            </a:br>
            <a:r>
              <a:rPr b="0" lang="en-US" sz="2400" strike="noStrike" u="none">
                <a:solidFill>
                  <a:srgbClr val="009999"/>
                </a:solidFill>
                <a:effectLst/>
                <a:uFillTx/>
                <a:latin typeface="Arial"/>
              </a:rPr>
              <a:t>   platform</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ea typeface="Times New Roman"/>
              </a:rPr>
              <a:t>a </a:t>
            </a:r>
            <a:r>
              <a:rPr b="0" lang="en-US" sz="2400" strike="noStrike" u="none">
                <a:solidFill>
                  <a:srgbClr val="009999"/>
                </a:solidFill>
                <a:effectLst/>
                <a:uFillTx/>
                <a:latin typeface="Arial"/>
                <a:ea typeface="Times New Roman"/>
              </a:rPr>
              <a:t>variety of applications</a:t>
            </a:r>
            <a:r>
              <a:rPr b="0" lang="en-US" sz="2400" strike="noStrike" u="none">
                <a:solidFill>
                  <a:srgbClr val="000000"/>
                </a:solidFill>
                <a:effectLst/>
                <a:uFillTx/>
                <a:latin typeface="Arial"/>
                <a:ea typeface="Times New Roman"/>
              </a:rPr>
              <a:t> can be built eg. critical </a:t>
            </a:r>
            <a:br>
              <a:rPr sz="2400"/>
            </a:br>
            <a:r>
              <a:rPr b="0" lang="en-US" sz="2400" strike="noStrike" u="none">
                <a:solidFill>
                  <a:srgbClr val="000000"/>
                </a:solidFill>
                <a:effectLst/>
                <a:uFillTx/>
                <a:latin typeface="Arial"/>
                <a:ea typeface="Times New Roman"/>
              </a:rPr>
              <a:t>   applications used by big companies, accounting, asset</a:t>
            </a:r>
            <a:br>
              <a:rPr sz="2400"/>
            </a:br>
            <a:r>
              <a:rPr b="0" lang="en-US" sz="2400" strike="noStrike" u="none">
                <a:solidFill>
                  <a:srgbClr val="000000"/>
                </a:solidFill>
                <a:effectLst/>
                <a:uFillTx/>
                <a:latin typeface="Arial"/>
                <a:ea typeface="Times New Roman"/>
              </a:rPr>
              <a:t>   management, databases, human resources and sales</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nodeType="clickEffect" fill="hold">
                      <p:stCondLst>
                        <p:cond delay="indefinite"/>
                      </p:stCondLst>
                      <p:childTnLst>
                        <p:par>
                          <p:cTn id="325" nodeType="withEffect" fill="hold">
                            <p:stCondLst>
                              <p:cond delay="0"/>
                            </p:stCondLst>
                            <p:childTnLst>
                              <p:par>
                                <p:cTn id="326" nodeType="clickEffect" fill="hold" presetClass="entr" presetID="3" presetSubtype="10">
                                  <p:stCondLst>
                                    <p:cond delay="0"/>
                                  </p:stCondLst>
                                  <p:childTnLst>
                                    <p:set>
                                      <p:cBhvr>
                                        <p:cTn id="327" dur="1" fill="hold">
                                          <p:stCondLst>
                                            <p:cond delay="0"/>
                                          </p:stCondLst>
                                        </p:cTn>
                                        <p:tgtEl>
                                          <p:spTgt spid="90">
                                            <p:txEl>
                                              <p:pRg st="0" end="0"/>
                                            </p:txEl>
                                          </p:spTgt>
                                        </p:tgtEl>
                                        <p:attrNameLst>
                                          <p:attrName>style.visibility</p:attrName>
                                        </p:attrNameLst>
                                      </p:cBhvr>
                                      <p:to>
                                        <p:strVal val="visible"/>
                                      </p:to>
                                    </p:set>
                                    <p:animEffect filter="blinds(horizontal)" transition="in">
                                      <p:cBhvr additive="repl">
                                        <p:cTn id="328" dur="500"/>
                                        <p:tgtEl>
                                          <p:spTgt spid="90">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3" presetSubtype="10">
                                  <p:stCondLst>
                                    <p:cond delay="0"/>
                                  </p:stCondLst>
                                  <p:childTnLst>
                                    <p:set>
                                      <p:cBhvr>
                                        <p:cTn id="332" dur="1" fill="hold">
                                          <p:stCondLst>
                                            <p:cond delay="0"/>
                                          </p:stCondLst>
                                        </p:cTn>
                                        <p:tgtEl>
                                          <p:spTgt spid="90">
                                            <p:txEl>
                                              <p:pRg st="1" end="1"/>
                                            </p:txEl>
                                          </p:spTgt>
                                        </p:tgtEl>
                                        <p:attrNameLst>
                                          <p:attrName>style.visibility</p:attrName>
                                        </p:attrNameLst>
                                      </p:cBhvr>
                                      <p:to>
                                        <p:strVal val="visible"/>
                                      </p:to>
                                    </p:set>
                                    <p:animEffect filter="blinds(horizontal)" transition="in">
                                      <p:cBhvr additive="repl">
                                        <p:cTn id="333" dur="500"/>
                                        <p:tgtEl>
                                          <p:spTgt spid="90">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3" presetSubtype="10">
                                  <p:stCondLst>
                                    <p:cond delay="0"/>
                                  </p:stCondLst>
                                  <p:childTnLst>
                                    <p:set>
                                      <p:cBhvr>
                                        <p:cTn id="337" dur="1" fill="hold">
                                          <p:stCondLst>
                                            <p:cond delay="0"/>
                                          </p:stCondLst>
                                        </p:cTn>
                                        <p:tgtEl>
                                          <p:spTgt spid="90">
                                            <p:txEl>
                                              <p:pRg st="2" end="2"/>
                                            </p:txEl>
                                          </p:spTgt>
                                        </p:tgtEl>
                                        <p:attrNameLst>
                                          <p:attrName>style.visibility</p:attrName>
                                        </p:attrNameLst>
                                      </p:cBhvr>
                                      <p:to>
                                        <p:strVal val="visible"/>
                                      </p:to>
                                    </p:set>
                                    <p:animEffect filter="blinds(horizontal)" transition="in">
                                      <p:cBhvr additive="repl">
                                        <p:cTn id="338" dur="500"/>
                                        <p:tgtEl>
                                          <p:spTgt spid="9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2" name="Text Box 3"/>
          <p:cNvSpPr/>
          <p:nvPr/>
        </p:nvSpPr>
        <p:spPr>
          <a:xfrm>
            <a:off x="685800" y="1508040"/>
            <a:ext cx="79246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preprocessor</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Java does not require constructs such as </a:t>
            </a:r>
            <a:r>
              <a:rPr b="0" lang="en-US" sz="2400" strike="noStrike" u="none">
                <a:solidFill>
                  <a:srgbClr val="009999"/>
                </a:solidFill>
                <a:effectLst/>
                <a:uFillTx/>
                <a:latin typeface="Arial"/>
              </a:rPr>
              <a:t>#define</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#include</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#ifdef</a:t>
            </a:r>
            <a:endParaRPr b="0" lang="en-MY" sz="2400" strike="noStrike" u="none">
              <a:solidFill>
                <a:srgbClr val="000000"/>
              </a:solidFill>
              <a:effectLst/>
              <a:uFillTx/>
              <a:latin typeface="Arial"/>
            </a:endParaRPr>
          </a:p>
        </p:txBody>
      </p:sp>
      <p:sp>
        <p:nvSpPr>
          <p:cNvPr id="93" name="Text Box 4"/>
          <p:cNvSpPr/>
          <p:nvPr/>
        </p:nvSpPr>
        <p:spPr>
          <a:xfrm>
            <a:off x="685800" y="2971800"/>
            <a:ext cx="72388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JAVA uses 16-bit Unicode characters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compatible with </a:t>
            </a:r>
            <a:r>
              <a:rPr b="0" lang="en-US" sz="2400" strike="noStrike" u="none">
                <a:solidFill>
                  <a:srgbClr val="009999"/>
                </a:solidFill>
                <a:effectLst/>
                <a:uFillTx/>
                <a:latin typeface="Arial"/>
              </a:rPr>
              <a:t>ASCII</a:t>
            </a:r>
            <a:r>
              <a:rPr b="0" lang="en-US" sz="2400" strike="noStrike" u="none">
                <a:solidFill>
                  <a:srgbClr val="000000"/>
                </a:solidFill>
                <a:effectLst/>
                <a:uFillTx/>
                <a:latin typeface="Arial"/>
              </a:rPr>
              <a:t> and to the </a:t>
            </a:r>
            <a:r>
              <a:rPr b="0" lang="en-US" sz="2400" strike="noStrike" u="none">
                <a:solidFill>
                  <a:srgbClr val="009999"/>
                </a:solidFill>
                <a:effectLst/>
                <a:uFillTx/>
                <a:latin typeface="Arial"/>
              </a:rPr>
              <a:t>ISO8859-1</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(Latin-1) characters</a:t>
            </a:r>
            <a:endParaRPr b="0" lang="en-MY" sz="2400" strike="noStrike" u="none">
              <a:solidFill>
                <a:srgbClr val="000000"/>
              </a:solidFill>
              <a:effectLst/>
              <a:uFillTx/>
              <a:latin typeface="Arial"/>
            </a:endParaRPr>
          </a:p>
        </p:txBody>
      </p:sp>
      <p:sp>
        <p:nvSpPr>
          <p:cNvPr id="94" name="Text Box 5"/>
          <p:cNvSpPr/>
          <p:nvPr/>
        </p:nvSpPr>
        <p:spPr>
          <a:xfrm>
            <a:off x="762120" y="4389480"/>
            <a:ext cx="739116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pointers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referencing and dereferencing of objects are </a:t>
            </a:r>
            <a:br>
              <a:rPr sz="2400"/>
            </a:br>
            <a:r>
              <a:rPr b="0" lang="en-US" sz="2400" strike="noStrike" u="none">
                <a:solidFill>
                  <a:srgbClr val="000000"/>
                </a:solidFill>
                <a:effectLst/>
                <a:uFillTx/>
                <a:latin typeface="Arial"/>
              </a:rPr>
              <a:t>   handled </a:t>
            </a:r>
            <a:r>
              <a:rPr b="0" lang="en-US" sz="2400" strike="noStrike" u="none">
                <a:solidFill>
                  <a:srgbClr val="009999"/>
                </a:solidFill>
                <a:effectLst/>
                <a:uFillTx/>
                <a:latin typeface="Arial"/>
              </a:rPr>
              <a:t>automatically</a:t>
            </a:r>
            <a:r>
              <a:rPr b="0" lang="en-US" sz="2400" strike="noStrike" u="none">
                <a:solidFill>
                  <a:srgbClr val="000000"/>
                </a:solidFill>
                <a:effectLst/>
                <a:uFillTx/>
                <a:latin typeface="Arial"/>
              </a:rPr>
              <a:t> by JAVA</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nodeType="clickEffect" fill="hold">
                      <p:stCondLst>
                        <p:cond delay="indefinite"/>
                      </p:stCondLst>
                      <p:childTnLst>
                        <p:par>
                          <p:cTn id="342" nodeType="withEffect" fill="hold">
                            <p:stCondLst>
                              <p:cond delay="0"/>
                            </p:stCondLst>
                            <p:childTnLst>
                              <p:par>
                                <p:cTn id="343" nodeType="clickEffect" fill="hold" presetClass="entr" presetID="1">
                                  <p:stCondLst>
                                    <p:cond delay="0"/>
                                  </p:stCondLst>
                                  <p:childTnLst>
                                    <p:set>
                                      <p:cBhvr>
                                        <p:cTn id="34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45" nodeType="clickEffect" fill="hold">
                      <p:stCondLst>
                        <p:cond delay="indefinite"/>
                      </p:stCondLst>
                      <p:childTnLst>
                        <p:par>
                          <p:cTn id="346" nodeType="withEffect" fill="hold">
                            <p:stCondLst>
                              <p:cond delay="0"/>
                            </p:stCondLst>
                            <p:childTnLst>
                              <p:par>
                                <p:cTn id="347" nodeType="clickEffect" fill="hold" presetClass="entr" presetID="1">
                                  <p:stCondLst>
                                    <p:cond delay="0"/>
                                  </p:stCondLst>
                                  <p:childTnLst>
                                    <p:set>
                                      <p:cBhvr>
                                        <p:cTn id="348" dur="1" fill="hold">
                                          <p:stCondLst>
                                            <p:cond delay="0"/>
                                          </p:stCondLst>
                                        </p:cTn>
                                        <p:tgtEl>
                                          <p:spTgt spid="93"/>
                                        </p:tgtEl>
                                        <p:attrNameLst>
                                          <p:attrName>style.visibility</p:attrName>
                                        </p:attrNameLst>
                                      </p:cBhvr>
                                      <p:to>
                                        <p:strVal val="visible"/>
                                      </p:to>
                                    </p:set>
                                  </p:childTnLst>
                                </p:cTn>
                              </p:par>
                            </p:childTnLst>
                          </p:cTn>
                        </p:par>
                      </p:childTnLst>
                    </p:cTn>
                  </p:par>
                  <p:par>
                    <p:cTn id="349" nodeType="clickEffect" fill="hold">
                      <p:stCondLst>
                        <p:cond delay="indefinite"/>
                      </p:stCondLst>
                      <p:childTnLst>
                        <p:par>
                          <p:cTn id="350" nodeType="withEffect" fill="hold">
                            <p:stCondLst>
                              <p:cond delay="0"/>
                            </p:stCondLst>
                            <p:childTnLst>
                              <p:par>
                                <p:cTn id="351" nodeType="clickEffect" fill="hold" presetClass="entr" presetID="1">
                                  <p:stCondLst>
                                    <p:cond delay="0"/>
                                  </p:stCondLst>
                                  <p:childTnLst>
                                    <p:set>
                                      <p:cBhvr>
                                        <p:cTn id="3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6" name="Text Box 4"/>
          <p:cNvSpPr/>
          <p:nvPr/>
        </p:nvSpPr>
        <p:spPr>
          <a:xfrm>
            <a:off x="838080" y="1447920"/>
            <a:ext cx="7963200" cy="155700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multiple inheritances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JAVA does not support multiple inheritances, features</a:t>
            </a:r>
            <a:br>
              <a:rPr sz="2400"/>
            </a:br>
            <a:r>
              <a:rPr b="0" lang="en-US" sz="2400" strike="noStrike" u="none">
                <a:solidFill>
                  <a:srgbClr val="000000"/>
                </a:solidFill>
                <a:effectLst/>
                <a:uFillTx/>
                <a:latin typeface="Arial"/>
              </a:rPr>
              <a:t>   of multiple inheritance are supported in the form of</a:t>
            </a:r>
            <a:br>
              <a:rPr sz="2400"/>
            </a:br>
            <a:r>
              <a:rPr b="0" lang="en-US" sz="2400" strike="noStrike" u="none">
                <a:solidFill>
                  <a:srgbClr val="000000"/>
                </a:solidFill>
                <a:effectLst/>
                <a:uFillTx/>
                <a:latin typeface="Arial"/>
              </a:rPr>
              <a:t>   interfaces</a:t>
            </a:r>
            <a:endParaRPr b="0" lang="en-MY" sz="2400" strike="noStrike" u="none">
              <a:solidFill>
                <a:srgbClr val="000000"/>
              </a:solidFill>
              <a:effectLst/>
              <a:uFillTx/>
              <a:latin typeface="Arial"/>
            </a:endParaRPr>
          </a:p>
        </p:txBody>
      </p:sp>
      <p:sp>
        <p:nvSpPr>
          <p:cNvPr id="97" name="Text Box 5"/>
          <p:cNvSpPr/>
          <p:nvPr/>
        </p:nvSpPr>
        <p:spPr>
          <a:xfrm>
            <a:off x="838080" y="2997360"/>
            <a:ext cx="7829640" cy="228852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Garbage Collection</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in C you need to make explicit calls to </a:t>
            </a:r>
            <a:r>
              <a:rPr b="0" lang="en-US" sz="2400" strike="noStrike" u="none">
                <a:solidFill>
                  <a:srgbClr val="009999"/>
                </a:solidFill>
                <a:effectLst/>
                <a:uFillTx/>
                <a:latin typeface="Arial"/>
              </a:rPr>
              <a:t>malloc()</a:t>
            </a:r>
            <a:r>
              <a:rPr b="0" lang="en-US" sz="2400" strike="noStrike" u="none">
                <a:solidFill>
                  <a:srgbClr val="000000"/>
                </a:solidFill>
                <a:effectLst/>
                <a:uFillTx/>
                <a:latin typeface="Arial"/>
              </a:rPr>
              <a:t> to</a:t>
            </a:r>
            <a:br>
              <a:rPr sz="2400"/>
            </a:br>
            <a:r>
              <a:rPr b="0" lang="en-US" sz="2400" strike="noStrike" u="none">
                <a:solidFill>
                  <a:srgbClr val="000000"/>
                </a:solidFill>
                <a:effectLst/>
                <a:uFillTx/>
                <a:latin typeface="Arial"/>
              </a:rPr>
              <a:t>  allocate memory. Use </a:t>
            </a:r>
            <a:r>
              <a:rPr b="0" lang="en-US" sz="2400" strike="noStrike" u="none">
                <a:solidFill>
                  <a:srgbClr val="009999"/>
                </a:solidFill>
                <a:effectLst/>
                <a:uFillTx/>
                <a:latin typeface="Arial"/>
              </a:rPr>
              <a:t>free()</a:t>
            </a:r>
            <a:r>
              <a:rPr b="0" lang="en-US" sz="2400" strike="noStrike" u="none">
                <a:solidFill>
                  <a:srgbClr val="000000"/>
                </a:solidFill>
                <a:effectLst/>
                <a:uFillTx/>
                <a:latin typeface="Arial"/>
              </a:rPr>
              <a:t> to deallocate memory.</a:t>
            </a:r>
            <a:br>
              <a:rPr sz="2400"/>
            </a:br>
            <a:r>
              <a:rPr b="0" lang="en-US" sz="2400" strike="noStrike" u="none">
                <a:solidFill>
                  <a:srgbClr val="000000"/>
                </a:solidFill>
                <a:effectLst/>
                <a:uFillTx/>
                <a:latin typeface="Arial"/>
              </a:rPr>
              <a:t>  In Java, there is a </a:t>
            </a:r>
            <a:r>
              <a:rPr b="0" lang="en-US" sz="2400" strike="noStrike" u="none">
                <a:solidFill>
                  <a:srgbClr val="009999"/>
                </a:solidFill>
                <a:effectLst/>
                <a:uFillTx/>
                <a:latin typeface="Arial"/>
              </a:rPr>
              <a:t>new</a:t>
            </a:r>
            <a:r>
              <a:rPr b="0" lang="en-US" sz="2400" strike="noStrike" u="none">
                <a:solidFill>
                  <a:srgbClr val="000000"/>
                </a:solidFill>
                <a:effectLst/>
                <a:uFillTx/>
                <a:latin typeface="Arial"/>
              </a:rPr>
              <a:t> keyword, but no delete. Objects</a:t>
            </a:r>
            <a:br>
              <a:rPr sz="2400"/>
            </a:br>
            <a:r>
              <a:rPr b="0" lang="en-US" sz="2400" strike="noStrike" u="none">
                <a:solidFill>
                  <a:srgbClr val="000000"/>
                </a:solidFill>
                <a:effectLst/>
                <a:uFillTx/>
                <a:latin typeface="Arial"/>
              </a:rPr>
              <a:t>  are implicitly deleted when they go out of scope or are</a:t>
            </a:r>
            <a:br>
              <a:rPr sz="2400"/>
            </a:br>
            <a:r>
              <a:rPr b="0" lang="en-US" sz="2400" strike="noStrike" u="none">
                <a:solidFill>
                  <a:srgbClr val="000000"/>
                </a:solidFill>
                <a:effectLst/>
                <a:uFillTx/>
                <a:latin typeface="Arial"/>
              </a:rPr>
              <a:t>  no longer needed. </a:t>
            </a:r>
            <a:endParaRPr b="0" lang="en-MY" sz="2400" strike="noStrike" u="none">
              <a:solidFill>
                <a:srgbClr val="000000"/>
              </a:solidFill>
              <a:effectLst/>
              <a:uFillTx/>
              <a:latin typeface="Arial"/>
            </a:endParaRPr>
          </a:p>
        </p:txBody>
      </p:sp>
      <p:sp>
        <p:nvSpPr>
          <p:cNvPr id="98" name="Text Box 6"/>
          <p:cNvSpPr/>
          <p:nvPr/>
        </p:nvSpPr>
        <p:spPr>
          <a:xfrm>
            <a:off x="971640" y="5340240"/>
            <a:ext cx="73911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Note :  There are many more differences between JAVA and C</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nodeType="clickEffect" fill="hold">
                      <p:stCondLst>
                        <p:cond delay="indefinite"/>
                      </p:stCondLst>
                      <p:childTnLst>
                        <p:par>
                          <p:cTn id="356" nodeType="withEffect" fill="hold">
                            <p:stCondLst>
                              <p:cond delay="0"/>
                            </p:stCondLst>
                            <p:childTnLst>
                              <p:par>
                                <p:cTn id="357" nodeType="clickEffect" fill="hold" presetClass="entr" presetID="1">
                                  <p:stCondLst>
                                    <p:cond delay="0"/>
                                  </p:stCondLst>
                                  <p:childTnLst>
                                    <p:set>
                                      <p:cBhvr>
                                        <p:cTn id="358" dur="1" fill="hold">
                                          <p:stCondLst>
                                            <p:cond delay="0"/>
                                          </p:stCondLst>
                                        </p:cTn>
                                        <p:tgtEl>
                                          <p:spTgt spid="96"/>
                                        </p:tgtEl>
                                        <p:attrNameLst>
                                          <p:attrName>style.visibility</p:attrName>
                                        </p:attrNameLst>
                                      </p:cBhvr>
                                      <p:to>
                                        <p:strVal val="visible"/>
                                      </p:to>
                                    </p:set>
                                  </p:childTnLst>
                                </p:cTn>
                              </p:par>
                            </p:childTnLst>
                          </p:cTn>
                        </p:par>
                      </p:childTnLst>
                    </p:cTn>
                  </p:par>
                  <p:par>
                    <p:cTn id="359" nodeType="clickEffect" fill="hold">
                      <p:stCondLst>
                        <p:cond delay="indefinite"/>
                      </p:stCondLst>
                      <p:childTnLst>
                        <p:par>
                          <p:cTn id="360" nodeType="withEffect" fill="hold">
                            <p:stCondLst>
                              <p:cond delay="0"/>
                            </p:stCondLst>
                            <p:childTnLst>
                              <p:par>
                                <p:cTn id="361" nodeType="clickEffect" fill="hold" presetClass="entr" presetID="1">
                                  <p:stCondLst>
                                    <p:cond delay="0"/>
                                  </p:stCondLst>
                                  <p:childTnLst>
                                    <p:set>
                                      <p:cBhvr>
                                        <p:cTn id="362" dur="1" fill="hold">
                                          <p:stCondLst>
                                            <p:cond delay="0"/>
                                          </p:stCondLst>
                                        </p:cTn>
                                        <p:tgtEl>
                                          <p:spTgt spid="97"/>
                                        </p:tgtEl>
                                        <p:attrNameLst>
                                          <p:attrName>style.visibility</p:attrName>
                                        </p:attrNameLst>
                                      </p:cBhvr>
                                      <p:to>
                                        <p:strVal val="visible"/>
                                      </p:to>
                                    </p:set>
                                  </p:childTnLst>
                                </p:cTn>
                              </p:par>
                            </p:childTnLst>
                          </p:cTn>
                        </p:par>
                      </p:childTnLst>
                    </p:cTn>
                  </p:par>
                  <p:par>
                    <p:cTn id="363" nodeType="clickEffect" fill="hold">
                      <p:stCondLst>
                        <p:cond delay="indefinite"/>
                      </p:stCondLst>
                      <p:childTnLst>
                        <p:par>
                          <p:cTn id="364" nodeType="withEffect" fill="hold">
                            <p:stCondLst>
                              <p:cond delay="0"/>
                            </p:stCondLst>
                            <p:childTnLst>
                              <p:par>
                                <p:cTn id="365" nodeType="clickEffect" fill="hold" presetClass="entr" presetID="1">
                                  <p:stCondLst>
                                    <p:cond delay="0"/>
                                  </p:stCondLst>
                                  <p:childTnLst>
                                    <p:set>
                                      <p:cBhvr>
                                        <p:cTn id="36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00" name="Text Box 3"/>
          <p:cNvSpPr/>
          <p:nvPr/>
        </p:nvSpPr>
        <p:spPr>
          <a:xfrm>
            <a:off x="1127160" y="1731960"/>
            <a:ext cx="7673760" cy="302004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the 5 differences between Java and C/C++</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of these differences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childTnLst>
                  <p:par>
                    <p:cTn id="369" nodeType="clickEffect" fill="hold">
                      <p:stCondLst>
                        <p:cond delay="indefinite"/>
                      </p:stCondLst>
                      <p:childTnLst>
                        <p:par>
                          <p:cTn id="370" nodeType="withEffect" fill="hold">
                            <p:stCondLst>
                              <p:cond delay="0"/>
                            </p:stCondLst>
                            <p:childTnLst>
                              <p:par>
                                <p:cTn id="371" nodeType="clickEffect" fill="hold" presetClass="entr" presetID="4" presetSubtype="16">
                                  <p:stCondLst>
                                    <p:cond delay="0"/>
                                  </p:stCondLst>
                                  <p:childTnLst>
                                    <p:set>
                                      <p:cBhvr>
                                        <p:cTn id="372" dur="1" fill="hold">
                                          <p:stCondLst>
                                            <p:cond delay="0"/>
                                          </p:stCondLst>
                                        </p:cTn>
                                        <p:tgtEl>
                                          <p:spTgt spid="100">
                                            <p:txEl>
                                              <p:pRg st="1" end="1"/>
                                            </p:txEl>
                                          </p:spTgt>
                                        </p:tgtEl>
                                        <p:attrNameLst>
                                          <p:attrName>style.visibility</p:attrName>
                                        </p:attrNameLst>
                                      </p:cBhvr>
                                      <p:to>
                                        <p:strVal val="visible"/>
                                      </p:to>
                                    </p:set>
                                    <p:animEffect filter="box(in)" transition="in">
                                      <p:cBhvr additive="repl">
                                        <p:cTn id="373" dur="500"/>
                                        <p:tgtEl>
                                          <p:spTgt spid="100">
                                            <p:txEl>
                                              <p:pRg st="1" end="1"/>
                                            </p:txEl>
                                          </p:spTgt>
                                        </p:tgtEl>
                                      </p:cBhvr>
                                    </p:animEffect>
                                  </p:childTnLst>
                                </p:cTn>
                              </p:par>
                            </p:childTnLst>
                          </p:cTn>
                        </p:par>
                      </p:childTnLst>
                    </p:cTn>
                  </p:par>
                  <p:par>
                    <p:cTn id="374" nodeType="clickEffect" fill="hold">
                      <p:stCondLst>
                        <p:cond delay="indefinite"/>
                      </p:stCondLst>
                      <p:childTnLst>
                        <p:par>
                          <p:cTn id="375" nodeType="withEffect" fill="hold">
                            <p:stCondLst>
                              <p:cond delay="0"/>
                            </p:stCondLst>
                            <p:childTnLst>
                              <p:par>
                                <p:cTn id="376" nodeType="clickEffect" fill="hold" presetClass="entr" presetID="1">
                                  <p:stCondLst>
                                    <p:cond delay="0"/>
                                  </p:stCondLst>
                                  <p:childTnLst>
                                    <p:set>
                                      <p:cBhvr>
                                        <p:cTn id="377"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378" nodeType="clickEffect" fill="hold">
                      <p:stCondLst>
                        <p:cond delay="indefinite"/>
                      </p:stCondLst>
                      <p:childTnLst>
                        <p:par>
                          <p:cTn id="379" nodeType="withEffect" fill="hold">
                            <p:stCondLst>
                              <p:cond delay="0"/>
                            </p:stCondLst>
                            <p:childTnLst>
                              <p:par>
                                <p:cTn id="380" nodeType="clickEffect" fill="hold" presetClass="entr" presetID="1">
                                  <p:stCondLst>
                                    <p:cond delay="0"/>
                                  </p:stCondLst>
                                  <p:childTnLst>
                                    <p:set>
                                      <p:cBhvr>
                                        <p:cTn id="381"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 Box 2"/>
          <p:cNvSpPr/>
          <p:nvPr/>
        </p:nvSpPr>
        <p:spPr>
          <a:xfrm>
            <a:off x="1715400" y="411120"/>
            <a:ext cx="45468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Applets and Applcations</a:t>
            </a:r>
            <a:endParaRPr b="0" lang="en-MY" sz="3200" strike="noStrike" u="none">
              <a:solidFill>
                <a:srgbClr val="000000"/>
              </a:solidFill>
              <a:effectLst/>
              <a:uFillTx/>
              <a:latin typeface="Arial"/>
            </a:endParaRPr>
          </a:p>
        </p:txBody>
      </p:sp>
      <p:sp>
        <p:nvSpPr>
          <p:cNvPr id="102" name="Rectangle 3"/>
          <p:cNvSpPr/>
          <p:nvPr/>
        </p:nvSpPr>
        <p:spPr>
          <a:xfrm>
            <a:off x="533520" y="1582560"/>
            <a:ext cx="7848360" cy="53352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most common types of Java programs are :</a:t>
            </a:r>
            <a:endParaRPr b="0" lang="en-MY" sz="2400" strike="noStrike" u="none">
              <a:solidFill>
                <a:srgbClr val="000000"/>
              </a:solidFill>
              <a:effectLst/>
              <a:uFillTx/>
              <a:latin typeface="Arial"/>
            </a:endParaRPr>
          </a:p>
        </p:txBody>
      </p:sp>
      <p:sp>
        <p:nvSpPr>
          <p:cNvPr id="103" name="Rectangle 4"/>
          <p:cNvSpPr/>
          <p:nvPr/>
        </p:nvSpPr>
        <p:spPr>
          <a:xfrm>
            <a:off x="762120" y="2257560"/>
            <a:ext cx="8001000" cy="155700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Applets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 Java program that adheres to certain conventions</a:t>
            </a:r>
            <a:br>
              <a:rPr sz="2400"/>
            </a:br>
            <a:r>
              <a:rPr b="0" lang="en-US" sz="2400" strike="noStrike" u="none">
                <a:solidFill>
                  <a:srgbClr val="000000"/>
                </a:solidFill>
                <a:effectLst/>
                <a:uFillTx/>
                <a:latin typeface="Arial"/>
              </a:rPr>
              <a:t>        that allow it to run within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Java-enabled web </a:t>
            </a:r>
            <a:br>
              <a:rPr sz="2400"/>
            </a:br>
            <a:r>
              <a:rPr b="0" lang="en-US" sz="2400" strike="noStrike" u="none">
                <a:solidFill>
                  <a:srgbClr val="009999"/>
                </a:solidFill>
                <a:effectLst/>
                <a:uFillTx/>
                <a:latin typeface="Arial"/>
              </a:rPr>
              <a:t>        browser</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104" name="Rectangle 5"/>
          <p:cNvSpPr/>
          <p:nvPr/>
        </p:nvSpPr>
        <p:spPr>
          <a:xfrm>
            <a:off x="685800" y="3887640"/>
            <a:ext cx="8458200" cy="228852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Applications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standalone</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Java program that runs directly on a java</a:t>
            </a:r>
            <a:br>
              <a:rPr sz="2400"/>
            </a:br>
            <a:r>
              <a:rPr b="0" lang="en-US" sz="2400" strike="noStrike" u="none">
                <a:solidFill>
                  <a:srgbClr val="000000"/>
                </a:solidFill>
                <a:effectLst/>
                <a:uFillTx/>
                <a:latin typeface="Arial"/>
              </a:rPr>
              <a:t>        platform.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As Java is a general purpose, high-level programming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language and a powerful software platform, we can </a:t>
            </a:r>
            <a:br>
              <a:rPr sz="2400"/>
            </a:br>
            <a:r>
              <a:rPr b="0" lang="en-US" sz="2400" strike="noStrike" u="none">
                <a:solidFill>
                  <a:srgbClr val="000000"/>
                </a:solidFill>
                <a:effectLst/>
                <a:uFillTx/>
                <a:latin typeface="Arial"/>
              </a:rPr>
              <a:t>        write many types of programs.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2" dur="indefinite" restart="never" nodeType="tmRoot">
          <p:childTnLst>
            <p:seq>
              <p:cTn id="383" dur="indefinite" nodeType="mainSeq">
                <p:childTnLst>
                  <p:par>
                    <p:cTn id="384" nodeType="clickEffect" fill="hold">
                      <p:stCondLst>
                        <p:cond delay="indefinite"/>
                      </p:stCondLst>
                      <p:childTnLst>
                        <p:par>
                          <p:cTn id="385" nodeType="withEffect" fill="hold">
                            <p:stCondLst>
                              <p:cond delay="0"/>
                            </p:stCondLst>
                            <p:childTnLst>
                              <p:par>
                                <p:cTn id="386" nodeType="clickEffect" fill="hold" presetClass="entr" presetID="1">
                                  <p:stCondLst>
                                    <p:cond delay="0"/>
                                  </p:stCondLst>
                                  <p:childTnLst>
                                    <p:set>
                                      <p:cBhvr>
                                        <p:cTn id="387"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388" nodeType="clickEffect" fill="hold">
                      <p:stCondLst>
                        <p:cond delay="indefinite"/>
                      </p:stCondLst>
                      <p:childTnLst>
                        <p:par>
                          <p:cTn id="389" nodeType="withEffect" fill="hold">
                            <p:stCondLst>
                              <p:cond delay="0"/>
                            </p:stCondLst>
                            <p:childTnLst>
                              <p:par>
                                <p:cTn id="390" nodeType="clickEffect" fill="hold" presetClass="entr" presetID="1">
                                  <p:stCondLst>
                                    <p:cond delay="0"/>
                                  </p:stCondLst>
                                  <p:childTnLst>
                                    <p:set>
                                      <p:cBhvr>
                                        <p:cTn id="391" dur="1" fill="hold">
                                          <p:stCondLst>
                                            <p:cond delay="0"/>
                                          </p:stCondLst>
                                        </p:cTn>
                                        <p:tgtEl>
                                          <p:spTgt spid="103"/>
                                        </p:tgtEl>
                                        <p:attrNameLst>
                                          <p:attrName>style.visibility</p:attrName>
                                        </p:attrNameLst>
                                      </p:cBhvr>
                                      <p:to>
                                        <p:strVal val="visible"/>
                                      </p:to>
                                    </p:set>
                                  </p:childTnLst>
                                </p:cTn>
                              </p:par>
                            </p:childTnLst>
                          </p:cTn>
                        </p:par>
                      </p:childTnLst>
                    </p:cTn>
                  </p:par>
                  <p:par>
                    <p:cTn id="392" nodeType="clickEffect" fill="hold">
                      <p:stCondLst>
                        <p:cond delay="indefinite"/>
                      </p:stCondLst>
                      <p:childTnLst>
                        <p:par>
                          <p:cTn id="393" nodeType="withEffect" fill="hold">
                            <p:stCondLst>
                              <p:cond delay="0"/>
                            </p:stCondLst>
                            <p:childTnLst>
                              <p:par>
                                <p:cTn id="394" nodeType="clickEffect" fill="hold" presetClass="entr" presetID="1">
                                  <p:stCondLst>
                                    <p:cond delay="0"/>
                                  </p:stCondLst>
                                  <p:childTnLst>
                                    <p:set>
                                      <p:cBhvr>
                                        <p:cTn id="39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6" name="Text Box 3"/>
          <p:cNvSpPr/>
          <p:nvPr/>
        </p:nvSpPr>
        <p:spPr>
          <a:xfrm>
            <a:off x="533520" y="1828800"/>
            <a:ext cx="80769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JDK contains what one needs to start building and executing JAVA applications and applets.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96" dur="indefinite" restart="never" nodeType="tmRoot">
          <p:childTnLst>
            <p:seq>
              <p:cTn id="397" dur="indefinite" nodeType="mainSeq">
                <p:childTnLst>
                  <p:par>
                    <p:cTn id="398" nodeType="clickEffect" fill="hold">
                      <p:stCondLst>
                        <p:cond delay="indefinite"/>
                      </p:stCondLst>
                      <p:childTnLst>
                        <p:par>
                          <p:cTn id="399" nodeType="withEffect" fill="hold">
                            <p:stCondLst>
                              <p:cond delay="0"/>
                            </p:stCondLst>
                            <p:childTnLst>
                              <p:par>
                                <p:cTn id="400" nodeType="clickEffect" fill="hold" presetClass="entr" presetID="1">
                                  <p:stCondLst>
                                    <p:cond delay="0"/>
                                  </p:stCondLst>
                                  <p:childTnLst>
                                    <p:set>
                                      <p:cBhvr>
                                        <p:cTn id="401"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8" name="Text Box 3"/>
          <p:cNvSpPr/>
          <p:nvPr/>
        </p:nvSpPr>
        <p:spPr>
          <a:xfrm>
            <a:off x="324000" y="1828800"/>
            <a:ext cx="807696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is how you can set up and program in Java</a:t>
            </a:r>
            <a:endParaRPr b="0" lang="en-MY" sz="2400" strike="noStrike" u="none">
              <a:solidFill>
                <a:srgbClr val="000000"/>
              </a:solidFill>
              <a:effectLst/>
              <a:uFillTx/>
              <a:latin typeface="Arial"/>
            </a:endParaRPr>
          </a:p>
        </p:txBody>
      </p:sp>
      <p:sp>
        <p:nvSpPr>
          <p:cNvPr id="109" name="Rectangle 4"/>
          <p:cNvSpPr/>
          <p:nvPr/>
        </p:nvSpPr>
        <p:spPr>
          <a:xfrm>
            <a:off x="324000" y="2438280"/>
            <a:ext cx="8153280" cy="112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marL="609480" indent="-6094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Download the Java Development Kit (JDK)</a:t>
            </a:r>
            <a:br>
              <a:rPr sz="2400"/>
            </a:br>
            <a:br>
              <a:rPr sz="2400"/>
            </a:br>
            <a:r>
              <a:rPr b="1" lang="en-US" sz="2400" strike="noStrike" u="none">
                <a:solidFill>
                  <a:srgbClr val="000000"/>
                </a:solidFill>
                <a:effectLst/>
                <a:uFillTx/>
                <a:latin typeface="Arial"/>
              </a:rPr>
              <a:t>http://www.oracle.com/technetwork/java/javase/downloads/index.html</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11" name="Rectangle 16"/>
          <p:cNvSpPr/>
          <p:nvPr/>
        </p:nvSpPr>
        <p:spPr>
          <a:xfrm>
            <a:off x="457200" y="1447920"/>
            <a:ext cx="8381880" cy="11048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JAVA API documentation is the standard on-line help for the JAVA platform. You will get most of what you need from this API  (online : </a:t>
            </a:r>
            <a:r>
              <a:rPr b="0" lang="en-US" sz="2400" strike="noStrike" u="sng">
                <a:solidFill>
                  <a:srgbClr val="009999"/>
                </a:solidFill>
                <a:effectLst/>
                <a:uFillTx/>
                <a:latin typeface="Arial"/>
                <a:hlinkClick r:id="rId1"/>
              </a:rPr>
              <a:t>http://docs.oracle.com/javase/8/docs/api/</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pic>
        <p:nvPicPr>
          <p:cNvPr id="112" name="Picture 17" descr="jdk-2"/>
          <p:cNvPicPr/>
          <p:nvPr/>
        </p:nvPicPr>
        <p:blipFill>
          <a:blip r:embed="rId2"/>
          <a:stretch/>
        </p:blipFill>
        <p:spPr>
          <a:xfrm>
            <a:off x="1557360" y="2976480"/>
            <a:ext cx="6029280" cy="3591000"/>
          </a:xfrm>
          <a:prstGeom prst="rect">
            <a:avLst/>
          </a:prstGeom>
          <a:noFill/>
          <a:ln w="0">
            <a:noFill/>
          </a:ln>
        </p:spPr>
      </p:pic>
    </p:spTree>
  </p:cSld>
  <mc:AlternateContent>
    <mc:Choice Requires="p14">
      <p:transition spd="slow" p14:dur="2000"/>
    </mc:Choice>
    <mc:Fallback>
      <p:transition spd="slow"/>
    </mc:Fallback>
  </mc:AlternateContent>
  <p:timing>
    <p:tnLst>
      <p:par>
        <p:cTn id="402" dur="indefinite" restart="never" nodeType="tmRoot">
          <p:childTnLst>
            <p:seq>
              <p:cTn id="403" dur="indefinite" nodeType="mainSeq">
                <p:childTnLst>
                  <p:par>
                    <p:cTn id="404" nodeType="clickEffect" fill="hold">
                      <p:stCondLst>
                        <p:cond delay="indefinite"/>
                      </p:stCondLst>
                      <p:childTnLst>
                        <p:par>
                          <p:cTn id="405" nodeType="withEffect" fill="hold">
                            <p:stCondLst>
                              <p:cond delay="0"/>
                            </p:stCondLst>
                            <p:childTnLst>
                              <p:par>
                                <p:cTn id="406" nodeType="clickEffect" fill="hold" presetClass="entr" presetID="1">
                                  <p:stCondLst>
                                    <p:cond delay="0"/>
                                  </p:stCondLst>
                                  <p:childTnLst>
                                    <p:set>
                                      <p:cBhvr>
                                        <p:cTn id="40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grpSp>
        <p:nvGrpSpPr>
          <p:cNvPr id="114" name="Group 4"/>
          <p:cNvGrpSpPr/>
          <p:nvPr/>
        </p:nvGrpSpPr>
        <p:grpSpPr>
          <a:xfrm>
            <a:off x="380880" y="1943280"/>
            <a:ext cx="8534520" cy="4481280"/>
            <a:chOff x="380880" y="1943280"/>
            <a:chExt cx="8534520" cy="4481280"/>
          </a:xfrm>
        </p:grpSpPr>
        <p:pic>
          <p:nvPicPr>
            <p:cNvPr id="115" name="Picture 5" descr="jdk-3"/>
            <p:cNvPicPr/>
            <p:nvPr/>
          </p:nvPicPr>
          <p:blipFill>
            <a:blip r:embed="rId1"/>
            <a:stretch/>
          </p:blipFill>
          <p:spPr>
            <a:xfrm>
              <a:off x="1676520" y="1943280"/>
              <a:ext cx="5914800" cy="4481280"/>
            </a:xfrm>
            <a:prstGeom prst="rect">
              <a:avLst/>
            </a:prstGeom>
            <a:noFill/>
            <a:ln w="0">
              <a:noFill/>
            </a:ln>
          </p:spPr>
        </p:pic>
        <p:sp>
          <p:nvSpPr>
            <p:cNvPr id="116" name="Line 6"/>
            <p:cNvSpPr/>
            <p:nvPr/>
          </p:nvSpPr>
          <p:spPr>
            <a:xfrm flipH="1">
              <a:off x="1371600" y="316224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7" name="Line 7"/>
            <p:cNvSpPr/>
            <p:nvPr/>
          </p:nvSpPr>
          <p:spPr>
            <a:xfrm flipH="1">
              <a:off x="1371600" y="491508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8" name="Line 8"/>
            <p:cNvSpPr/>
            <p:nvPr/>
          </p:nvSpPr>
          <p:spPr>
            <a:xfrm flipH="1">
              <a:off x="7162560" y="3772080"/>
              <a:ext cx="6858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9" name="Text Box 9"/>
            <p:cNvSpPr/>
            <p:nvPr/>
          </p:nvSpPr>
          <p:spPr>
            <a:xfrm>
              <a:off x="380880" y="3009960"/>
              <a:ext cx="1067040" cy="30744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Packages</a:t>
              </a:r>
              <a:endParaRPr b="0" lang="en-MY" sz="1400" strike="noStrike" u="none">
                <a:solidFill>
                  <a:srgbClr val="000000"/>
                </a:solidFill>
                <a:effectLst/>
                <a:uFillTx/>
                <a:latin typeface="Arial"/>
              </a:endParaRPr>
            </a:p>
          </p:txBody>
        </p:sp>
        <p:sp>
          <p:nvSpPr>
            <p:cNvPr id="120" name="Text Box 10"/>
            <p:cNvSpPr/>
            <p:nvPr/>
          </p:nvSpPr>
          <p:spPr>
            <a:xfrm>
              <a:off x="380880" y="4626000"/>
              <a:ext cx="1067040" cy="52092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Classes/ Interfaces</a:t>
              </a:r>
              <a:endParaRPr b="0" lang="en-MY" sz="1400" strike="noStrike" u="none">
                <a:solidFill>
                  <a:srgbClr val="000000"/>
                </a:solidFill>
                <a:effectLst/>
                <a:uFillTx/>
                <a:latin typeface="Arial"/>
              </a:endParaRPr>
            </a:p>
          </p:txBody>
        </p:sp>
        <p:sp>
          <p:nvSpPr>
            <p:cNvPr id="121" name="Text Box 11"/>
            <p:cNvSpPr/>
            <p:nvPr/>
          </p:nvSpPr>
          <p:spPr>
            <a:xfrm>
              <a:off x="7848720" y="3543480"/>
              <a:ext cx="1066680" cy="127260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Detail of Classes/ Interfaces</a:t>
              </a:r>
              <a:endParaRPr b="0" lang="en-MY" sz="1400" strike="noStrike" u="none">
                <a:solidFill>
                  <a:srgbClr val="000000"/>
                </a:solidFill>
                <a:effectLst/>
                <a:uFillTx/>
                <a:latin typeface="Arial"/>
              </a:endParaRPr>
            </a:p>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Methods /Variables</a:t>
              </a:r>
              <a:endParaRPr b="0" lang="en-MY" sz="1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23" name="Text Box 3"/>
          <p:cNvSpPr/>
          <p:nvPr/>
        </p:nvSpPr>
        <p:spPr>
          <a:xfrm>
            <a:off x="193320" y="1332000"/>
            <a:ext cx="9084600" cy="521460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are a couple quick questions before we plunge into our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Java program.</a:t>
            </a:r>
            <a:endParaRPr b="0" lang="en-MY" sz="2400" strike="noStrike" u="none">
              <a:solidFill>
                <a:srgbClr val="000000"/>
              </a:solidFill>
              <a:effectLst/>
              <a:uFillTx/>
              <a:latin typeface="Arial"/>
            </a:endParaRPr>
          </a:p>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difference between an applet and an application?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application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applet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 browser need the JVM for executing Java applets?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the JVM get embedded/installed in a browser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or CPU?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08" dur="indefinite" restart="never" nodeType="tmRoot">
          <p:childTnLst>
            <p:seq>
              <p:cTn id="409" dur="indefinite" nodeType="mainSeq">
                <p:childTnLst>
                  <p:par>
                    <p:cTn id="410" nodeType="clickEffect" fill="hold">
                      <p:stCondLst>
                        <p:cond delay="indefinite"/>
                      </p:stCondLst>
                      <p:childTnLst>
                        <p:par>
                          <p:cTn id="411" nodeType="withEffect" fill="hold">
                            <p:stCondLst>
                              <p:cond delay="0"/>
                            </p:stCondLst>
                            <p:childTnLst>
                              <p:par>
                                <p:cTn id="412" nodeType="clickEffect" fill="hold" presetClass="entr" presetID="3" presetSubtype="10">
                                  <p:stCondLst>
                                    <p:cond delay="0"/>
                                  </p:stCondLst>
                                  <p:childTnLst>
                                    <p:set>
                                      <p:cBhvr>
                                        <p:cTn id="413" dur="1" fill="hold">
                                          <p:stCondLst>
                                            <p:cond delay="0"/>
                                          </p:stCondLst>
                                        </p:cTn>
                                        <p:tgtEl>
                                          <p:spTgt spid="123">
                                            <p:txEl>
                                              <p:pRg st="1" end="1"/>
                                            </p:txEl>
                                          </p:spTgt>
                                        </p:tgtEl>
                                        <p:attrNameLst>
                                          <p:attrName>style.visibility</p:attrName>
                                        </p:attrNameLst>
                                      </p:cBhvr>
                                      <p:to>
                                        <p:strVal val="visible"/>
                                      </p:to>
                                    </p:set>
                                    <p:animEffect filter="blinds(horizontal)" transition="in">
                                      <p:cBhvr additive="repl">
                                        <p:cTn id="414" dur="500"/>
                                        <p:tgtEl>
                                          <p:spTgt spid="123">
                                            <p:txEl>
                                              <p:pRg st="1" end="1"/>
                                            </p:txEl>
                                          </p:spTgt>
                                        </p:tgtEl>
                                      </p:cBhvr>
                                    </p:animEffect>
                                  </p:childTnLst>
                                </p:cTn>
                              </p:par>
                            </p:childTnLst>
                          </p:cTn>
                        </p:par>
                      </p:childTnLst>
                    </p:cTn>
                  </p:par>
                  <p:par>
                    <p:cTn id="415" nodeType="clickEffect" fill="hold">
                      <p:stCondLst>
                        <p:cond delay="indefinite"/>
                      </p:stCondLst>
                      <p:childTnLst>
                        <p:par>
                          <p:cTn id="416" nodeType="withEffect" fill="hold">
                            <p:stCondLst>
                              <p:cond delay="0"/>
                            </p:stCondLst>
                            <p:childTnLst>
                              <p:par>
                                <p:cTn id="417" nodeType="clickEffect" fill="hold" presetClass="entr" presetID="3" presetSubtype="10">
                                  <p:stCondLst>
                                    <p:cond delay="0"/>
                                  </p:stCondLst>
                                  <p:childTnLst>
                                    <p:set>
                                      <p:cBhvr>
                                        <p:cTn id="418"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419" dur="500"/>
                                        <p:tgtEl>
                                          <p:spTgt spid="123">
                                            <p:txEl>
                                              <p:pRg st="2" end="2"/>
                                            </p:txEl>
                                          </p:spTgt>
                                        </p:tgtEl>
                                      </p:cBhvr>
                                    </p:animEffect>
                                  </p:childTnLst>
                                </p:cTn>
                              </p:par>
                            </p:childTnLst>
                          </p:cTn>
                        </p:par>
                      </p:childTnLst>
                    </p:cTn>
                  </p:par>
                  <p:par>
                    <p:cTn id="420" nodeType="clickEffect" fill="hold">
                      <p:stCondLst>
                        <p:cond delay="indefinite"/>
                      </p:stCondLst>
                      <p:childTnLst>
                        <p:par>
                          <p:cTn id="421" nodeType="withEffect" fill="hold">
                            <p:stCondLst>
                              <p:cond delay="0"/>
                            </p:stCondLst>
                            <p:childTnLst>
                              <p:par>
                                <p:cTn id="422" nodeType="clickEffect" fill="hold" presetClass="entr" presetID="3" presetSubtype="10">
                                  <p:stCondLst>
                                    <p:cond delay="0"/>
                                  </p:stCondLst>
                                  <p:childTnLst>
                                    <p:set>
                                      <p:cBhvr>
                                        <p:cTn id="423" dur="1" fill="hold">
                                          <p:stCondLst>
                                            <p:cond delay="0"/>
                                          </p:stCondLst>
                                        </p:cTn>
                                        <p:tgtEl>
                                          <p:spTgt spid="123">
                                            <p:txEl>
                                              <p:pRg st="4" end="4"/>
                                            </p:txEl>
                                          </p:spTgt>
                                        </p:tgtEl>
                                        <p:attrNameLst>
                                          <p:attrName>style.visibility</p:attrName>
                                        </p:attrNameLst>
                                      </p:cBhvr>
                                      <p:to>
                                        <p:strVal val="visible"/>
                                      </p:to>
                                    </p:set>
                                    <p:animEffect filter="blinds(horizontal)" transition="in">
                                      <p:cBhvr additive="repl">
                                        <p:cTn id="424" dur="500"/>
                                        <p:tgtEl>
                                          <p:spTgt spid="123">
                                            <p:txEl>
                                              <p:pRg st="4" end="4"/>
                                            </p:txEl>
                                          </p:spTgt>
                                        </p:tgtEl>
                                      </p:cBhvr>
                                    </p:animEffect>
                                  </p:childTnLst>
                                </p:cTn>
                              </p:par>
                            </p:childTnLst>
                          </p:cTn>
                        </p:par>
                      </p:childTnLst>
                    </p:cTn>
                  </p:par>
                  <p:par>
                    <p:cTn id="425" nodeType="clickEffect" fill="hold">
                      <p:stCondLst>
                        <p:cond delay="indefinite"/>
                      </p:stCondLst>
                      <p:childTnLst>
                        <p:par>
                          <p:cTn id="426" nodeType="withEffect" fill="hold">
                            <p:stCondLst>
                              <p:cond delay="0"/>
                            </p:stCondLst>
                            <p:childTnLst>
                              <p:par>
                                <p:cTn id="427" nodeType="clickEffect" fill="hold" presetClass="entr" presetID="3" presetSubtype="10">
                                  <p:stCondLst>
                                    <p:cond delay="0"/>
                                  </p:stCondLst>
                                  <p:childTnLst>
                                    <p:set>
                                      <p:cBhvr>
                                        <p:cTn id="428" dur="1" fill="hold">
                                          <p:stCondLst>
                                            <p:cond delay="0"/>
                                          </p:stCondLst>
                                        </p:cTn>
                                        <p:tgtEl>
                                          <p:spTgt spid="123">
                                            <p:txEl>
                                              <p:pRg st="6" end="6"/>
                                            </p:txEl>
                                          </p:spTgt>
                                        </p:tgtEl>
                                        <p:attrNameLst>
                                          <p:attrName>style.visibility</p:attrName>
                                        </p:attrNameLst>
                                      </p:cBhvr>
                                      <p:to>
                                        <p:strVal val="visible"/>
                                      </p:to>
                                    </p:set>
                                    <p:animEffect filter="blinds(horizontal)" transition="in">
                                      <p:cBhvr additive="repl">
                                        <p:cTn id="429" dur="500"/>
                                        <p:tgtEl>
                                          <p:spTgt spid="123">
                                            <p:txEl>
                                              <p:pRg st="6" end="6"/>
                                            </p:txEl>
                                          </p:spTgt>
                                        </p:tgtEl>
                                      </p:cBhvr>
                                    </p:animEffect>
                                  </p:childTnLst>
                                </p:cTn>
                              </p:par>
                            </p:childTnLst>
                          </p:cTn>
                        </p:par>
                      </p:childTnLst>
                    </p:cTn>
                  </p:par>
                  <p:par>
                    <p:cTn id="430" nodeType="clickEffect" fill="hold">
                      <p:stCondLst>
                        <p:cond delay="indefinite"/>
                      </p:stCondLst>
                      <p:childTnLst>
                        <p:par>
                          <p:cTn id="431" nodeType="withEffect" fill="hold">
                            <p:stCondLst>
                              <p:cond delay="0"/>
                            </p:stCondLst>
                            <p:childTnLst>
                              <p:par>
                                <p:cTn id="432" nodeType="clickEffect" fill="hold" presetClass="entr" presetID="3" presetSubtype="10">
                                  <p:stCondLst>
                                    <p:cond delay="0"/>
                                  </p:stCondLst>
                                  <p:childTnLst>
                                    <p:set>
                                      <p:cBhvr>
                                        <p:cTn id="433" dur="1" fill="hold">
                                          <p:stCondLst>
                                            <p:cond delay="0"/>
                                          </p:stCondLst>
                                        </p:cTn>
                                        <p:tgtEl>
                                          <p:spTgt spid="123">
                                            <p:txEl>
                                              <p:pRg st="8" end="8"/>
                                            </p:txEl>
                                          </p:spTgt>
                                        </p:tgtEl>
                                        <p:attrNameLst>
                                          <p:attrName>style.visibility</p:attrName>
                                        </p:attrNameLst>
                                      </p:cBhvr>
                                      <p:to>
                                        <p:strVal val="visible"/>
                                      </p:to>
                                    </p:set>
                                    <p:animEffect filter="blinds(horizontal)" transition="in">
                                      <p:cBhvr additive="repl">
                                        <p:cTn id="434" dur="500"/>
                                        <p:tgtEl>
                                          <p:spTgt spid="123">
                                            <p:txEl>
                                              <p:pRg st="8" end="8"/>
                                            </p:txEl>
                                          </p:spTgt>
                                        </p:tgtEl>
                                      </p:cBhvr>
                                    </p:animEffect>
                                  </p:childTnLst>
                                </p:cTn>
                              </p:par>
                            </p:childTnLst>
                          </p:cTn>
                        </p:par>
                      </p:childTnLst>
                    </p:cTn>
                  </p:par>
                  <p:par>
                    <p:cTn id="435" nodeType="clickEffect" fill="hold">
                      <p:stCondLst>
                        <p:cond delay="indefinite"/>
                      </p:stCondLst>
                      <p:childTnLst>
                        <p:par>
                          <p:cTn id="436" nodeType="withEffect" fill="hold">
                            <p:stCondLst>
                              <p:cond delay="0"/>
                            </p:stCondLst>
                            <p:childTnLst>
                              <p:par>
                                <p:cTn id="437" nodeType="clickEffect" fill="hold" presetClass="entr" presetID="3" presetSubtype="10">
                                  <p:stCondLst>
                                    <p:cond delay="0"/>
                                  </p:stCondLst>
                                  <p:childTnLst>
                                    <p:set>
                                      <p:cBhvr>
                                        <p:cTn id="438" dur="1" fill="hold">
                                          <p:stCondLst>
                                            <p:cond delay="0"/>
                                          </p:stCondLst>
                                        </p:cTn>
                                        <p:tgtEl>
                                          <p:spTgt spid="123">
                                            <p:txEl>
                                              <p:pRg st="10" end="10"/>
                                            </p:txEl>
                                          </p:spTgt>
                                        </p:tgtEl>
                                        <p:attrNameLst>
                                          <p:attrName>style.visibility</p:attrName>
                                        </p:attrNameLst>
                                      </p:cBhvr>
                                      <p:to>
                                        <p:strVal val="visible"/>
                                      </p:to>
                                    </p:set>
                                    <p:animEffect filter="blinds(horizontal)" transition="in">
                                      <p:cBhvr additive="repl">
                                        <p:cTn id="439" dur="500"/>
                                        <p:tgtEl>
                                          <p:spTgt spid="123">
                                            <p:txEl>
                                              <p:pRg st="10" end="10"/>
                                            </p:txEl>
                                          </p:spTgt>
                                        </p:tgtEl>
                                      </p:cBhvr>
                                    </p:animEffect>
                                  </p:childTnLst>
                                </p:cTn>
                              </p:par>
                            </p:childTnLst>
                          </p:cTn>
                        </p:par>
                      </p:childTnLst>
                    </p:cTn>
                  </p:par>
                  <p:par>
                    <p:cTn id="440" nodeType="clickEffect" fill="hold">
                      <p:stCondLst>
                        <p:cond delay="indefinite"/>
                      </p:stCondLst>
                      <p:childTnLst>
                        <p:par>
                          <p:cTn id="441" nodeType="withEffect" fill="hold">
                            <p:stCondLst>
                              <p:cond delay="0"/>
                            </p:stCondLst>
                            <p:childTnLst>
                              <p:par>
                                <p:cTn id="442" nodeType="clickEffect" fill="hold" presetClass="entr" presetID="3" presetSubtype="10">
                                  <p:stCondLst>
                                    <p:cond delay="0"/>
                                  </p:stCondLst>
                                  <p:childTnLst>
                                    <p:set>
                                      <p:cBhvr>
                                        <p:cTn id="443" dur="1" fill="hold">
                                          <p:stCondLst>
                                            <p:cond delay="0"/>
                                          </p:stCondLst>
                                        </p:cTn>
                                        <p:tgtEl>
                                          <p:spTgt spid="123">
                                            <p:txEl>
                                              <p:pRg st="12" end="12"/>
                                            </p:txEl>
                                          </p:spTgt>
                                        </p:tgtEl>
                                        <p:attrNameLst>
                                          <p:attrName>style.visibility</p:attrName>
                                        </p:attrNameLst>
                                      </p:cBhvr>
                                      <p:to>
                                        <p:strVal val="visible"/>
                                      </p:to>
                                    </p:set>
                                    <p:animEffect filter="blinds(horizontal)" transition="in">
                                      <p:cBhvr additive="repl">
                                        <p:cTn id="444" dur="500"/>
                                        <p:tgtEl>
                                          <p:spTgt spid="123">
                                            <p:txEl>
                                              <p:pRg st="12" end="12"/>
                                            </p:txEl>
                                          </p:spTgt>
                                        </p:tgtEl>
                                      </p:cBhvr>
                                    </p:animEffect>
                                  </p:childTnLst>
                                </p:cTn>
                              </p:par>
                            </p:childTnLst>
                          </p:cTn>
                        </p:par>
                      </p:childTnLst>
                    </p:cTn>
                  </p:par>
                  <p:par>
                    <p:cTn id="445" nodeType="clickEffect" fill="hold">
                      <p:stCondLst>
                        <p:cond delay="indefinite"/>
                      </p:stCondLst>
                      <p:childTnLst>
                        <p:par>
                          <p:cTn id="446" nodeType="withEffect" fill="hold">
                            <p:stCondLst>
                              <p:cond delay="0"/>
                            </p:stCondLst>
                            <p:childTnLst>
                              <p:par>
                                <p:cTn id="447" nodeType="clickEffect" fill="hold" presetClass="entr" presetID="3" presetSubtype="10">
                                  <p:stCondLst>
                                    <p:cond delay="0"/>
                                  </p:stCondLst>
                                  <p:childTnLst>
                                    <p:set>
                                      <p:cBhvr>
                                        <p:cTn id="448" dur="1" fill="hold">
                                          <p:stCondLst>
                                            <p:cond delay="0"/>
                                          </p:stCondLst>
                                        </p:cTn>
                                        <p:tgtEl>
                                          <p:spTgt spid="123">
                                            <p:txEl>
                                              <p:pRg st="13" end="13"/>
                                            </p:txEl>
                                          </p:spTgt>
                                        </p:tgtEl>
                                        <p:attrNameLst>
                                          <p:attrName>style.visibility</p:attrName>
                                        </p:attrNameLst>
                                      </p:cBhvr>
                                      <p:to>
                                        <p:strVal val="visible"/>
                                      </p:to>
                                    </p:set>
                                    <p:animEffect filter="blinds(horizontal)" transition="in">
                                      <p:cBhvr additive="repl">
                                        <p:cTn id="449" dur="500"/>
                                        <p:tgtEl>
                                          <p:spTgt spid="123">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0" name="Rectangle 11"/>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1">
                                  <p:stCondLst>
                                    <p:cond delay="0"/>
                                  </p:stCondLst>
                                  <p:childTnLst>
                                    <p:set>
                                      <p:cBhvr>
                                        <p:cTn id="43"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4" nodeType="clickEffect" fill="hold">
                      <p:stCondLst>
                        <p:cond delay="indefinite"/>
                      </p:stCondLst>
                      <p:childTnLst>
                        <p:par>
                          <p:cTn id="45" nodeType="withEffect" fill="hold">
                            <p:stCondLst>
                              <p:cond delay="0"/>
                            </p:stCondLst>
                            <p:childTnLst>
                              <p:par>
                                <p:cTn id="46" nodeType="clickEffect" fill="hold" presetClass="entr" presetID="1">
                                  <p:stCondLst>
                                    <p:cond delay="0"/>
                                  </p:stCondLst>
                                  <p:childTnLst>
                                    <p:set>
                                      <p:cBhvr>
                                        <p:cTn id="47"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48" nodeType="clickEffect" fill="hold">
                      <p:stCondLst>
                        <p:cond delay="indefinite"/>
                      </p:stCondLst>
                      <p:childTnLst>
                        <p:par>
                          <p:cTn id="49" nodeType="withEffect" fill="hold">
                            <p:stCondLst>
                              <p:cond delay="0"/>
                            </p:stCondLst>
                            <p:childTnLst>
                              <p:par>
                                <p:cTn id="50" nodeType="clickEffect" fill="hold" presetClass="entr" presetID="1">
                                  <p:stCondLst>
                                    <p:cond delay="0"/>
                                  </p:stCondLst>
                                  <p:childTnLst>
                                    <p:set>
                                      <p:cBhvr>
                                        <p:cTn id="51"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ntr" presetID="1">
                                  <p:stCondLst>
                                    <p:cond delay="0"/>
                                  </p:stCondLst>
                                  <p:childTnLst>
                                    <p:set>
                                      <p:cBhvr>
                                        <p:cTn id="55"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5" name="Rectangle 3"/>
          <p:cNvSpPr/>
          <p:nvPr/>
        </p:nvSpPr>
        <p:spPr>
          <a:xfrm>
            <a:off x="457200" y="1562040"/>
            <a:ext cx="868680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1.</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Create a Java Source File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Using a text editor (eg. Notepad), create a file named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HelloWorldApp.java with the following Java code: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7" name="Rectangle 3"/>
          <p:cNvSpPr/>
          <p:nvPr/>
        </p:nvSpPr>
        <p:spPr>
          <a:xfrm>
            <a:off x="0" y="1428840"/>
            <a:ext cx="885816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r>
              <a:rPr b="1" lang="en-US" sz="2400" strike="noStrike" u="none">
                <a:solidFill>
                  <a:srgbClr val="009999"/>
                </a:solidFill>
                <a:effectLst/>
                <a:uFillTx/>
                <a:latin typeface="Arial"/>
              </a:rPr>
              <a:t>/*Sample_01</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The HelloWorldApp class implements an application</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that simply displays "Hello World!" to the standard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output.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class HelloWorldApp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public static void main(String[] args)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System.out.println("Hello World!"); //Display the string.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9" name="Rectangle 4"/>
          <p:cNvSpPr/>
          <p:nvPr/>
        </p:nvSpPr>
        <p:spPr>
          <a:xfrm>
            <a:off x="380880" y="1542960"/>
            <a:ext cx="8077320" cy="647640"/>
          </a:xfrm>
          <a:prstGeom prst="rect">
            <a:avLst/>
          </a:prstGeom>
          <a:noFill/>
          <a:ln w="0">
            <a:noFill/>
          </a:ln>
        </p:spPr>
        <p:style>
          <a:lnRef idx="0"/>
          <a:fillRef idx="0"/>
          <a:effectRef idx="0"/>
          <a:fontRef idx="minor"/>
        </p:style>
        <p:txBody>
          <a:bodyPr lIns="90000" rIns="90000" tIns="46800" bIns="46800" anchor="t">
            <a:normAutofit fontScale="5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you use the NoteTab Light editor to type 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programs, here is how it looks like;</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0" name="Picture 5" descr="HelloWorldApp"/>
          <p:cNvPicPr/>
          <p:nvPr/>
        </p:nvPicPr>
        <p:blipFill>
          <a:blip r:embed="rId1"/>
          <a:stretch/>
        </p:blipFill>
        <p:spPr>
          <a:xfrm>
            <a:off x="1943280" y="2438280"/>
            <a:ext cx="5067000" cy="339120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2" name="Rectangle 6"/>
          <p:cNvSpPr/>
          <p:nvPr/>
        </p:nvSpPr>
        <p:spPr>
          <a:xfrm>
            <a:off x="457200" y="1695600"/>
            <a:ext cx="8001000" cy="12189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2.  Compile the Source File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Compile the source file using the Java compiler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javac HelloWorldApp.java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4" name="Rectangle 4"/>
          <p:cNvSpPr/>
          <p:nvPr/>
        </p:nvSpPr>
        <p:spPr>
          <a:xfrm>
            <a:off x="628560" y="1749600"/>
            <a:ext cx="784872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succeeds</a:t>
            </a:r>
            <a:r>
              <a:rPr b="1" lang="en-US" sz="2400" strike="noStrike" u="none">
                <a:solidFill>
                  <a:srgbClr val="000000"/>
                </a:solidFill>
                <a:effectLst/>
                <a:uFillTx/>
                <a:latin typeface="Arial"/>
              </a:rPr>
              <a:t>, the compiler creates a file named </a:t>
            </a:r>
            <a:r>
              <a:rPr b="1" lang="en-US" sz="2400" strike="noStrike" u="none">
                <a:solidFill>
                  <a:srgbClr val="009999"/>
                </a:solidFill>
                <a:effectLst/>
                <a:uFillTx/>
                <a:latin typeface="Arial"/>
              </a:rPr>
              <a:t>HelloWorldApp.class</a:t>
            </a:r>
            <a:r>
              <a:rPr b="1" lang="en-US" sz="2400" strike="noStrike" u="none">
                <a:solidFill>
                  <a:srgbClr val="000000"/>
                </a:solidFill>
                <a:effectLst/>
                <a:uFillTx/>
                <a:latin typeface="Arial"/>
              </a:rPr>
              <a:t> in the same directory (folder) as the Java source file (</a:t>
            </a:r>
            <a:r>
              <a:rPr b="1" lang="en-US" sz="2400" strike="noStrike" u="none">
                <a:solidFill>
                  <a:srgbClr val="009999"/>
                </a:solidFill>
                <a:effectLst/>
                <a:uFillTx/>
                <a:latin typeface="Arial"/>
              </a:rPr>
              <a:t>HelloWorldApp.java</a:t>
            </a:r>
            <a:r>
              <a:rPr b="1" lang="en-US" sz="2400" strike="noStrike" u="none">
                <a:solidFill>
                  <a:srgbClr val="000000"/>
                </a:solidFill>
                <a:effectLst/>
                <a:uFillTx/>
                <a:latin typeface="Arial"/>
              </a:rPr>
              <a:t>). This class file contains Java bytecodes, which are platform-independent codes interpreted by the Java runtime system.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9999"/>
                </a:solidFill>
                <a:effectLst/>
                <a:uFillTx/>
                <a:latin typeface="Arial"/>
              </a:rPr>
              <a:t> fails</a:t>
            </a:r>
            <a:r>
              <a:rPr b="1" lang="en-US" sz="2400" strike="noStrike" u="none">
                <a:solidFill>
                  <a:srgbClr val="000000"/>
                </a:solidFill>
                <a:effectLst/>
                <a:uFillTx/>
                <a:latin typeface="Arial"/>
              </a:rPr>
              <a:t>, make sure you typed in and named the program exactly as shown above, using the capitalization shown. If you can't find the problem, Compiler Problems might be able to help you</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6" name="Rectangle 5"/>
          <p:cNvSpPr/>
          <p:nvPr/>
        </p:nvSpPr>
        <p:spPr>
          <a:xfrm>
            <a:off x="533520" y="1523880"/>
            <a:ext cx="8001000" cy="121932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3.  Run The Application</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Run the application using the command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 HelloWorldApp</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7" name="Picture 10" descr="HelloWorldApp2"/>
          <p:cNvPicPr/>
          <p:nvPr/>
        </p:nvPicPr>
        <p:blipFill>
          <a:blip r:embed="rId1"/>
          <a:stretch/>
        </p:blipFill>
        <p:spPr>
          <a:xfrm>
            <a:off x="2081160" y="2836800"/>
            <a:ext cx="5389560" cy="2212920"/>
          </a:xfrm>
          <a:prstGeom prst="rect">
            <a:avLst/>
          </a:prstGeom>
          <a:noFill/>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9"/>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139" name="Text Box 11"/>
          <p:cNvSpPr/>
          <p:nvPr/>
        </p:nvSpPr>
        <p:spPr>
          <a:xfrm>
            <a:off x="476280" y="1652760"/>
            <a:ext cx="7889760" cy="4117320"/>
          </a:xfrm>
          <a:prstGeom prst="rect">
            <a:avLst/>
          </a:prstGeom>
          <a:noFill/>
          <a:ln w="0">
            <a:noFill/>
          </a:ln>
        </p:spPr>
        <p:style>
          <a:lnRef idx="0"/>
          <a:fillRef idx="0"/>
          <a:effectRef idx="0"/>
          <a:fontRef idx="minor"/>
        </p:style>
        <p:txBody>
          <a:bodyPr lIns="90000" rIns="90000" tIns="46800" bIns="46800" anchor="t">
            <a:spAutoFit/>
          </a:bodyPr>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Using any text editor, write a Java application that </a:t>
            </a:r>
            <a:br>
              <a:rPr sz="2400"/>
            </a:br>
            <a:r>
              <a:rPr b="0" lang="en-US" sz="2400" strike="noStrike" u="none">
                <a:solidFill>
                  <a:srgbClr val="000000"/>
                </a:solidFill>
                <a:effectLst/>
                <a:uFillTx/>
                <a:latin typeface="Arial"/>
              </a:rPr>
              <a:t>  display the message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Surely the best Java programmers come from Java!</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Test your application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Show your app on the board at the beginning of the </a:t>
            </a:r>
            <a:br>
              <a:rPr sz="2400"/>
            </a:br>
            <a:r>
              <a:rPr b="0" lang="en-US" sz="2400" strike="noStrike" u="none">
                <a:solidFill>
                  <a:srgbClr val="000000"/>
                </a:solidFill>
                <a:effectLst/>
                <a:uFillTx/>
                <a:latin typeface="Arial"/>
              </a:rPr>
              <a:t>  next lesson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
        <p:nvSpPr>
          <p:cNvPr id="141" name="Text Box 3"/>
          <p:cNvSpPr/>
          <p:nvPr/>
        </p:nvSpPr>
        <p:spPr>
          <a:xfrm>
            <a:off x="552600" y="1581120"/>
            <a:ext cx="7848360" cy="432252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What is Java?</a:t>
            </a:r>
            <a:endParaRPr b="0" lang="en-MY" sz="2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comparison</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Platform independence</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features</a:t>
            </a:r>
            <a:endParaRPr b="0" lang="en-MY" sz="1800" strike="noStrike" u="none">
              <a:solidFill>
                <a:srgbClr val="000000"/>
              </a:solidFill>
              <a:effectLst/>
              <a:uFillTx/>
              <a:latin typeface="Arial"/>
            </a:endParaRPr>
          </a:p>
          <a:p>
            <a:pPr lvl="2" marL="13716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a:t>
            </a:r>
            <a:r>
              <a:rPr b="1" i="1" lang="en-US" sz="1800" strike="noStrike" u="none">
                <a:solidFill>
                  <a:srgbClr val="000000"/>
                </a:solidFill>
                <a:effectLst/>
                <a:uFillTx/>
                <a:latin typeface="Arial"/>
              </a:rPr>
              <a:t>Simple, secure, muti-threaded,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Computing platform base,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No pointers, no multiple inheritence (C++),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nodeType="clickEffect" fill="hold">
                      <p:stCondLst>
                        <p:cond delay="indefinite"/>
                      </p:stCondLst>
                      <p:childTnLst>
                        <p:par>
                          <p:cTn id="453" nodeType="withEffect" fill="hold">
                            <p:stCondLst>
                              <p:cond delay="0"/>
                            </p:stCondLst>
                            <p:childTnLst>
                              <p:par>
                                <p:cTn id="454" nodeType="clickEffect" fill="hold" presetClass="entr" presetID="1">
                                  <p:stCondLst>
                                    <p:cond delay="0"/>
                                  </p:stCondLst>
                                  <p:childTnLst>
                                    <p:set>
                                      <p:cBhvr>
                                        <p:cTn id="455"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456" nodeType="clickEffect" fill="hold">
                      <p:stCondLst>
                        <p:cond delay="indefinite"/>
                      </p:stCondLst>
                      <p:childTnLst>
                        <p:par>
                          <p:cTn id="457" nodeType="withEffect" fill="hold">
                            <p:stCondLst>
                              <p:cond delay="0"/>
                            </p:stCondLst>
                            <p:childTnLst>
                              <p:par>
                                <p:cTn id="458" nodeType="clickEffect" fill="hold" presetClass="entr" presetID="1">
                                  <p:stCondLst>
                                    <p:cond delay="0"/>
                                  </p:stCondLst>
                                  <p:childTnLst>
                                    <p:set>
                                      <p:cBhvr>
                                        <p:cTn id="459"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460" nodeType="clickEffect" fill="hold">
                      <p:stCondLst>
                        <p:cond delay="indefinite"/>
                      </p:stCondLst>
                      <p:childTnLst>
                        <p:par>
                          <p:cTn id="461" nodeType="withEffect" fill="hold">
                            <p:stCondLst>
                              <p:cond delay="0"/>
                            </p:stCondLst>
                            <p:childTnLst>
                              <p:par>
                                <p:cTn id="462" nodeType="clickEffect" fill="hold" presetClass="entr" presetID="1">
                                  <p:stCondLst>
                                    <p:cond delay="0"/>
                                  </p:stCondLst>
                                  <p:childTnLst>
                                    <p:set>
                                      <p:cBhvr>
                                        <p:cTn id="463"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464" nodeType="clickEffect" fill="hold">
                      <p:stCondLst>
                        <p:cond delay="indefinite"/>
                      </p:stCondLst>
                      <p:childTnLst>
                        <p:par>
                          <p:cTn id="465" nodeType="withEffect" fill="hold">
                            <p:stCondLst>
                              <p:cond delay="0"/>
                            </p:stCondLst>
                            <p:childTnLst>
                              <p:par>
                                <p:cTn id="466" nodeType="clickEffect" fill="hold" presetClass="entr" presetID="1">
                                  <p:stCondLst>
                                    <p:cond delay="0"/>
                                  </p:stCondLst>
                                  <p:childTnLst>
                                    <p:set>
                                      <p:cBhvr>
                                        <p:cTn id="467"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468" nodeType="clickEffect" fill="hold">
                      <p:stCondLst>
                        <p:cond delay="indefinite"/>
                      </p:stCondLst>
                      <p:childTnLst>
                        <p:par>
                          <p:cTn id="469" nodeType="withEffect" fill="hold">
                            <p:stCondLst>
                              <p:cond delay="0"/>
                            </p:stCondLst>
                            <p:childTnLst>
                              <p:par>
                                <p:cTn id="470" nodeType="clickEffect" fill="hold" presetClass="entr" presetID="1">
                                  <p:stCondLst>
                                    <p:cond delay="0"/>
                                  </p:stCondLst>
                                  <p:childTnLst>
                                    <p:set>
                                      <p:cBhvr>
                                        <p:cTn id="471"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472" nodeType="clickEffect" fill="hold">
                      <p:stCondLst>
                        <p:cond delay="indefinite"/>
                      </p:stCondLst>
                      <p:childTnLst>
                        <p:par>
                          <p:cTn id="473" nodeType="withEffect" fill="hold">
                            <p:stCondLst>
                              <p:cond delay="0"/>
                            </p:stCondLst>
                            <p:childTnLst>
                              <p:par>
                                <p:cTn id="474" nodeType="clickEffect" fill="hold" presetClass="entr" presetID="1">
                                  <p:stCondLst>
                                    <p:cond delay="0"/>
                                  </p:stCondLst>
                                  <p:childTnLst>
                                    <p:set>
                                      <p:cBhvr>
                                        <p:cTn id="475"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476" nodeType="clickEffect" fill="hold">
                      <p:stCondLst>
                        <p:cond delay="indefinite"/>
                      </p:stCondLst>
                      <p:childTnLst>
                        <p:par>
                          <p:cTn id="477" nodeType="withEffect" fill="hold">
                            <p:stCondLst>
                              <p:cond delay="0"/>
                            </p:stCondLst>
                            <p:childTnLst>
                              <p:par>
                                <p:cTn id="478" nodeType="clickEffect" fill="hold" presetClass="entr" presetID="1">
                                  <p:stCondLst>
                                    <p:cond delay="0"/>
                                  </p:stCondLst>
                                  <p:childTnLst>
                                    <p:set>
                                      <p:cBhvr>
                                        <p:cTn id="479"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480" nodeType="clickEffect" fill="hold">
                      <p:stCondLst>
                        <p:cond delay="indefinite"/>
                      </p:stCondLst>
                      <p:childTnLst>
                        <p:par>
                          <p:cTn id="481" nodeType="withEffect" fill="hold">
                            <p:stCondLst>
                              <p:cond delay="0"/>
                            </p:stCondLst>
                            <p:childTnLst>
                              <p:par>
                                <p:cTn id="482" nodeType="clickEffect" fill="hold" presetClass="entr" presetID="1">
                                  <p:stCondLst>
                                    <p:cond delay="0"/>
                                  </p:stCondLst>
                                  <p:childTnLst>
                                    <p:set>
                                      <p:cBhvr>
                                        <p:cTn id="483"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484" nodeType="clickEffect" fill="hold">
                      <p:stCondLst>
                        <p:cond delay="indefinite"/>
                      </p:stCondLst>
                      <p:childTnLst>
                        <p:par>
                          <p:cTn id="485" nodeType="withEffect" fill="hold">
                            <p:stCondLst>
                              <p:cond delay="0"/>
                            </p:stCondLst>
                            <p:childTnLst>
                              <p:par>
                                <p:cTn id="486" nodeType="clickEffect" fill="hold" presetClass="entr" presetID="1">
                                  <p:stCondLst>
                                    <p:cond delay="0"/>
                                  </p:stCondLst>
                                  <p:childTnLst>
                                    <p:set>
                                      <p:cBhvr>
                                        <p:cTn id="487"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 Box 3"/>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
        <p:nvSpPr>
          <p:cNvPr id="143" name="Text Box 4"/>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145" name="Rectangle 3"/>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88" dur="indefinite" restart="never" nodeType="tmRoot">
          <p:childTnLst>
            <p:seq>
              <p:cTn id="489" dur="indefinite" nodeType="mainSeq">
                <p:childTnLst>
                  <p:par>
                    <p:cTn id="490" nodeType="clickEffect" fill="hold">
                      <p:stCondLst>
                        <p:cond delay="indefinite"/>
                      </p:stCondLst>
                      <p:childTnLst>
                        <p:par>
                          <p:cTn id="491" nodeType="withEffect" fill="hold">
                            <p:stCondLst>
                              <p:cond delay="0"/>
                            </p:stCondLst>
                            <p:childTnLst>
                              <p:par>
                                <p:cTn id="492" nodeType="clickEffect" fill="hold" presetClass="entr" presetID="1">
                                  <p:stCondLst>
                                    <p:cond delay="0"/>
                                  </p:stCondLst>
                                  <p:childTnLst>
                                    <p:set>
                                      <p:cBhvr>
                                        <p:cTn id="493"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494" nodeType="clickEffect" fill="hold">
                      <p:stCondLst>
                        <p:cond delay="indefinite"/>
                      </p:stCondLst>
                      <p:childTnLst>
                        <p:par>
                          <p:cTn id="495" nodeType="withEffect" fill="hold">
                            <p:stCondLst>
                              <p:cond delay="0"/>
                            </p:stCondLst>
                            <p:childTnLst>
                              <p:par>
                                <p:cTn id="496" nodeType="clickEffect" fill="hold" presetClass="entr" presetID="1">
                                  <p:stCondLst>
                                    <p:cond delay="0"/>
                                  </p:stCondLst>
                                  <p:childTnLst>
                                    <p:set>
                                      <p:cBhvr>
                                        <p:cTn id="497"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498" nodeType="clickEffect" fill="hold">
                      <p:stCondLst>
                        <p:cond delay="indefinite"/>
                      </p:stCondLst>
                      <p:childTnLst>
                        <p:par>
                          <p:cTn id="499" nodeType="withEffect" fill="hold">
                            <p:stCondLst>
                              <p:cond delay="0"/>
                            </p:stCondLst>
                            <p:childTnLst>
                              <p:par>
                                <p:cTn id="500" nodeType="clickEffect" fill="hold" presetClass="entr" presetID="1">
                                  <p:stCondLst>
                                    <p:cond delay="0"/>
                                  </p:stCondLst>
                                  <p:childTnLst>
                                    <p:set>
                                      <p:cBhvr>
                                        <p:cTn id="501"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502" nodeType="clickEffect" fill="hold">
                      <p:stCondLst>
                        <p:cond delay="indefinite"/>
                      </p:stCondLst>
                      <p:childTnLst>
                        <p:par>
                          <p:cTn id="503" nodeType="withEffect" fill="hold">
                            <p:stCondLst>
                              <p:cond delay="0"/>
                            </p:stCondLst>
                            <p:childTnLst>
                              <p:par>
                                <p:cTn id="504" nodeType="clickEffect" fill="hold" presetClass="entr" presetID="1">
                                  <p:stCondLst>
                                    <p:cond delay="0"/>
                                  </p:stCondLst>
                                  <p:childTnLst>
                                    <p:set>
                                      <p:cBhvr>
                                        <p:cTn id="505"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506" nodeType="clickEffect" fill="hold">
                      <p:stCondLst>
                        <p:cond delay="indefinite"/>
                      </p:stCondLst>
                      <p:childTnLst>
                        <p:par>
                          <p:cTn id="507" nodeType="withEffect" fill="hold">
                            <p:stCondLst>
                              <p:cond delay="0"/>
                            </p:stCondLst>
                            <p:childTnLst>
                              <p:par>
                                <p:cTn id="508" nodeType="clickEffect" fill="hold" presetClass="entr" presetID="1">
                                  <p:stCondLst>
                                    <p:cond delay="0"/>
                                  </p:stCondLst>
                                  <p:childTnLst>
                                    <p:set>
                                      <p:cBhvr>
                                        <p:cTn id="509"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510" nodeType="clickEffect" fill="hold">
                      <p:stCondLst>
                        <p:cond delay="indefinite"/>
                      </p:stCondLst>
                      <p:childTnLst>
                        <p:par>
                          <p:cTn id="511" nodeType="withEffect" fill="hold">
                            <p:stCondLst>
                              <p:cond delay="0"/>
                            </p:stCondLst>
                            <p:childTnLst>
                              <p:par>
                                <p:cTn id="512" nodeType="clickEffect" fill="hold" presetClass="entr" presetID="1">
                                  <p:stCondLst>
                                    <p:cond delay="0"/>
                                  </p:stCondLst>
                                  <p:childTnLst>
                                    <p:set>
                                      <p:cBhvr>
                                        <p:cTn id="513"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2" name="Text Box 13"/>
          <p:cNvSpPr/>
          <p:nvPr/>
        </p:nvSpPr>
        <p:spPr>
          <a:xfrm>
            <a:off x="466560" y="1805040"/>
            <a:ext cx="8102880" cy="41173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Application</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complete, self-contained program that performs a specific function directly for the user.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Applet</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a:t>
            </a:r>
            <a:r>
              <a:rPr b="0" lang="en-GB" sz="2400" strike="noStrike" u="sng">
                <a:solidFill>
                  <a:srgbClr val="009999"/>
                </a:solidFill>
                <a:effectLst/>
                <a:uFillTx/>
                <a:latin typeface="Arial"/>
                <a:hlinkClick r:id="rId1"/>
              </a:rPr>
              <a:t>Java</a:t>
            </a:r>
            <a:r>
              <a:rPr b="0" lang="en-GB" sz="2400" strike="noStrike" u="none">
                <a:solidFill>
                  <a:srgbClr val="000000"/>
                </a:solidFill>
                <a:effectLst/>
                <a:uFillTx/>
                <a:latin typeface="Arial"/>
              </a:rPr>
              <a:t> program which can be distributed as an attachment in a </a:t>
            </a:r>
            <a:r>
              <a:rPr b="0" lang="en-GB" sz="2400" strike="noStrike" u="sng">
                <a:solidFill>
                  <a:srgbClr val="009999"/>
                </a:solidFill>
                <a:effectLst/>
                <a:uFillTx/>
                <a:latin typeface="Arial"/>
                <a:hlinkClick r:id="rId2"/>
              </a:rPr>
              <a:t>World-Wide Web</a:t>
            </a:r>
            <a:r>
              <a:rPr b="0" lang="en-GB" sz="2400" strike="noStrike" u="none">
                <a:solidFill>
                  <a:srgbClr val="000000"/>
                </a:solidFill>
                <a:effectLst/>
                <a:uFillTx/>
                <a:latin typeface="Arial"/>
              </a:rPr>
              <a:t> document and executed by a Java-enabled </a:t>
            </a:r>
            <a:r>
              <a:rPr b="0" lang="en-GB" sz="2400" strike="noStrike" u="sng">
                <a:solidFill>
                  <a:srgbClr val="009999"/>
                </a:solidFill>
                <a:effectLst/>
                <a:uFillTx/>
                <a:latin typeface="Arial"/>
                <a:hlinkClick r:id="rId3"/>
              </a:rPr>
              <a:t>web browser</a:t>
            </a:r>
            <a:r>
              <a:rPr b="0" lang="en-GB"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nodeType="clickEffect" fill="hold">
                      <p:stCondLst>
                        <p:cond delay="indefinite"/>
                      </p:stCondLst>
                      <p:childTnLst>
                        <p:par>
                          <p:cTn id="67" nodeType="withEffect" fill="hold">
                            <p:stCondLst>
                              <p:cond delay="0"/>
                            </p:stCondLst>
                            <p:childTnLst>
                              <p:par>
                                <p:cTn id="68" nodeType="clickEffect" fill="hold" presetClass="entr" presetID="1">
                                  <p:stCondLst>
                                    <p:cond delay="0"/>
                                  </p:stCondLst>
                                  <p:childTnLst>
                                    <p:set>
                                      <p:cBhvr>
                                        <p:cTn id="6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0" nodeType="clickEffect" fill="hold">
                      <p:stCondLst>
                        <p:cond delay="indefinite"/>
                      </p:stCondLst>
                      <p:childTnLst>
                        <p:par>
                          <p:cTn id="71" nodeType="withEffect" fill="hold">
                            <p:stCondLst>
                              <p:cond delay="0"/>
                            </p:stCondLst>
                            <p:childTnLst>
                              <p:par>
                                <p:cTn id="72" nodeType="clickEffect" fill="hold" presetClass="entr" presetID="1">
                                  <p:stCondLst>
                                    <p:cond delay="0"/>
                                  </p:stCondLst>
                                  <p:childTnLst>
                                    <p:set>
                                      <p:cBhvr>
                                        <p:cTn id="7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74" nodeType="clickEffect" fill="hold">
                      <p:stCondLst>
                        <p:cond delay="indefinite"/>
                      </p:stCondLst>
                      <p:childTnLst>
                        <p:par>
                          <p:cTn id="75" nodeType="withEffect" fill="hold">
                            <p:stCondLst>
                              <p:cond delay="0"/>
                            </p:stCondLst>
                            <p:childTnLst>
                              <p:par>
                                <p:cTn id="76" nodeType="clickEffect" fill="hold" presetClass="entr" presetID="1">
                                  <p:stCondLst>
                                    <p:cond delay="0"/>
                                  </p:stCondLst>
                                  <p:childTnLst>
                                    <p:set>
                                      <p:cBhvr>
                                        <p:cTn id="77"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nodeType="clickEffect" fill="hold">
                      <p:stCondLst>
                        <p:cond delay="indefinite"/>
                      </p:stCondLst>
                      <p:childTnLst>
                        <p:par>
                          <p:cTn id="83" nodeType="withEffect" fill="hold">
                            <p:stCondLst>
                              <p:cond delay="0"/>
                            </p:stCondLst>
                            <p:childTnLst>
                              <p:par>
                                <p:cTn id="84" nodeType="clickEffect" fill="hold" presetClass="entr" presetID="1">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147"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149" name="Rectangle 5"/>
          <p:cNvSpPr/>
          <p:nvPr/>
        </p:nvSpPr>
        <p:spPr>
          <a:xfrm>
            <a:off x="1200240" y="158112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Overview of</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Identifiers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Data types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Operators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Expressions</a:t>
            </a:r>
            <a:endParaRPr b="0" lang="en-MY" sz="2000" strike="noStrike" u="none">
              <a:solidFill>
                <a:srgbClr val="000000"/>
              </a:solidFill>
              <a:effectLst/>
              <a:uFillTx/>
              <a:latin typeface="Arial"/>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4" name="Text Box 3"/>
          <p:cNvSpPr/>
          <p:nvPr/>
        </p:nvSpPr>
        <p:spPr>
          <a:xfrm>
            <a:off x="466560" y="1805040"/>
            <a:ext cx="8102880" cy="33858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00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6" dur="indefinite" restart="never" nodeType="tmRoot">
          <p:childTnLst>
            <p:seq>
              <p:cTn id="87" dur="indefinite" nodeType="mainSeq">
                <p:childTnLst>
                  <p:par>
                    <p:cTn id="88" nodeType="clickEffect" fill="hold">
                      <p:stCondLst>
                        <p:cond delay="indefinite"/>
                      </p:stCondLst>
                      <p:childTnLst>
                        <p:par>
                          <p:cTn id="89" nodeType="withEffect" fill="hold">
                            <p:stCondLst>
                              <p:cond delay="0"/>
                            </p:stCondLst>
                            <p:childTnLst>
                              <p:par>
                                <p:cTn id="90" nodeType="clickEffect" fill="hold" presetClass="entr" presetID="3" presetSubtype="10">
                                  <p:stCondLst>
                                    <p:cond delay="0"/>
                                  </p:stCondLst>
                                  <p:childTnLst>
                                    <p:set>
                                      <p:cBhvr>
                                        <p:cTn id="91" dur="1" fill="hold">
                                          <p:stCondLst>
                                            <p:cond delay="0"/>
                                          </p:stCondLst>
                                        </p:cTn>
                                        <p:tgtEl>
                                          <p:spTgt spid="34">
                                            <p:txEl>
                                              <p:pRg st="0" end="0"/>
                                            </p:txEl>
                                          </p:spTgt>
                                        </p:tgtEl>
                                        <p:attrNameLst>
                                          <p:attrName>style.visibility</p:attrName>
                                        </p:attrNameLst>
                                      </p:cBhvr>
                                      <p:to>
                                        <p:strVal val="visible"/>
                                      </p:to>
                                    </p:set>
                                    <p:animEffect filter="blinds(horizontal)" transition="in">
                                      <p:cBhvr additive="repl">
                                        <p:cTn id="92" dur="500"/>
                                        <p:tgtEl>
                                          <p:spTgt spid="34">
                                            <p:txEl>
                                              <p:pRg st="0" end="0"/>
                                            </p:txEl>
                                          </p:spTgt>
                                        </p:tgtEl>
                                      </p:cBhvr>
                                    </p:animEffect>
                                  </p:childTnLst>
                                </p:cTn>
                              </p:par>
                            </p:childTnLst>
                          </p:cTn>
                        </p:par>
                      </p:childTnLst>
                    </p:cTn>
                  </p:par>
                  <p:par>
                    <p:cTn id="93" nodeType="clickEffect" fill="hold">
                      <p:stCondLst>
                        <p:cond delay="indefinite"/>
                      </p:stCondLst>
                      <p:childTnLst>
                        <p:par>
                          <p:cTn id="94" nodeType="withEffect" fill="hold">
                            <p:stCondLst>
                              <p:cond delay="0"/>
                            </p:stCondLst>
                            <p:childTnLst>
                              <p:par>
                                <p:cTn id="95" nodeType="clickEffect" fill="hold" presetClass="entr" presetID="3" presetSubtype="10">
                                  <p:stCondLst>
                                    <p:cond delay="0"/>
                                  </p:stCondLst>
                                  <p:childTnLst>
                                    <p:set>
                                      <p:cBhvr>
                                        <p:cTn id="96" dur="1" fill="hold">
                                          <p:stCondLst>
                                            <p:cond delay="0"/>
                                          </p:stCondLst>
                                        </p:cTn>
                                        <p:tgtEl>
                                          <p:spTgt spid="34">
                                            <p:txEl>
                                              <p:pRg st="2" end="2"/>
                                            </p:txEl>
                                          </p:spTgt>
                                        </p:tgtEl>
                                        <p:attrNameLst>
                                          <p:attrName>style.visibility</p:attrName>
                                        </p:attrNameLst>
                                      </p:cBhvr>
                                      <p:to>
                                        <p:strVal val="visible"/>
                                      </p:to>
                                    </p:set>
                                    <p:animEffect filter="blinds(horizontal)" transition="in">
                                      <p:cBhvr additive="repl">
                                        <p:cTn id="97" dur="500"/>
                                        <p:tgtEl>
                                          <p:spTgt spid="34">
                                            <p:txEl>
                                              <p:pRg st="2" end="2"/>
                                            </p:txEl>
                                          </p:spTgt>
                                        </p:tgtEl>
                                      </p:cBhvr>
                                    </p:animEffect>
                                  </p:childTnLst>
                                </p:cTn>
                              </p:par>
                            </p:childTnLst>
                          </p:cTn>
                        </p:par>
                      </p:childTnLst>
                    </p:cTn>
                  </p:par>
                  <p:par>
                    <p:cTn id="98" nodeType="clickEffect" fill="hold">
                      <p:stCondLst>
                        <p:cond delay="indefinite"/>
                      </p:stCondLst>
                      <p:childTnLst>
                        <p:par>
                          <p:cTn id="99" nodeType="withEffect" fill="hold">
                            <p:stCondLst>
                              <p:cond delay="0"/>
                            </p:stCondLst>
                            <p:childTnLst>
                              <p:par>
                                <p:cTn id="100" nodeType="clickEffect" fill="hold" presetClass="entr" presetID="3" presetSubtype="10">
                                  <p:stCondLst>
                                    <p:cond delay="0"/>
                                  </p:stCondLst>
                                  <p:childTnLst>
                                    <p:set>
                                      <p:cBhvr>
                                        <p:cTn id="101" dur="1" fill="hold">
                                          <p:stCondLst>
                                            <p:cond delay="0"/>
                                          </p:stCondLst>
                                        </p:cTn>
                                        <p:tgtEl>
                                          <p:spTgt spid="34">
                                            <p:txEl>
                                              <p:pRg st="4" end="4"/>
                                            </p:txEl>
                                          </p:spTgt>
                                        </p:tgtEl>
                                        <p:attrNameLst>
                                          <p:attrName>style.visibility</p:attrName>
                                        </p:attrNameLst>
                                      </p:cBhvr>
                                      <p:to>
                                        <p:strVal val="visible"/>
                                      </p:to>
                                    </p:set>
                                    <p:animEffect filter="blinds(horizontal)" transition="in">
                                      <p:cBhvr additive="repl">
                                        <p:cTn id="102" dur="500"/>
                                        <p:tgtEl>
                                          <p:spTgt spid="3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6" name="Rectangle 4"/>
          <p:cNvSpPr/>
          <p:nvPr/>
        </p:nvSpPr>
        <p:spPr>
          <a:xfrm>
            <a:off x="826920" y="1657440"/>
            <a:ext cx="7097760" cy="44146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nodeType="clickEffect" fill="hold">
                      <p:stCondLst>
                        <p:cond delay="indefinite"/>
                      </p:stCondLst>
                      <p:childTnLst>
                        <p:par>
                          <p:cTn id="106" nodeType="withEffect" fill="hold">
                            <p:stCondLst>
                              <p:cond delay="0"/>
                            </p:stCondLst>
                            <p:childTnLst>
                              <p:par>
                                <p:cTn id="107" nodeType="clickEffect" fill="hold" presetClass="entr" presetID="1">
                                  <p:stCondLst>
                                    <p:cond delay="0"/>
                                  </p:stCondLst>
                                  <p:childTnLst>
                                    <p:set>
                                      <p:cBhvr>
                                        <p:cTn id="10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1">
                                  <p:stCondLst>
                                    <p:cond delay="0"/>
                                  </p:stCondLst>
                                  <p:childTnLst>
                                    <p:set>
                                      <p:cBhvr>
                                        <p:cTn id="1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1">
                                  <p:stCondLst>
                                    <p:cond delay="0"/>
                                  </p:stCondLst>
                                  <p:childTnLst>
                                    <p:set>
                                      <p:cBhvr>
                                        <p:cTn id="116"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8" name="Rectangle 3"/>
          <p:cNvSpPr/>
          <p:nvPr/>
        </p:nvSpPr>
        <p:spPr>
          <a:xfrm>
            <a:off x="826920" y="2076480"/>
            <a:ext cx="7802640" cy="26622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nodeType="clickEffect" fill="hold">
                      <p:stCondLst>
                        <p:cond delay="indefinite"/>
                      </p:stCondLst>
                      <p:childTnLst>
                        <p:par>
                          <p:cTn id="120" nodeType="withEffect" fill="hold">
                            <p:stCondLst>
                              <p:cond delay="0"/>
                            </p:stCondLst>
                            <p:childTnLst>
                              <p:par>
                                <p:cTn id="121" nodeType="clickEffect" fill="hold" presetClass="entr" presetID="1">
                                  <p:stCondLst>
                                    <p:cond delay="0"/>
                                  </p:stCondLst>
                                  <p:childTnLst>
                                    <p:set>
                                      <p:cBhvr>
                                        <p:cTn id="1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1">
                                  <p:stCondLst>
                                    <p:cond delay="0"/>
                                  </p:stCondLst>
                                  <p:childTnLst>
                                    <p:set>
                                      <p:cBhvr>
                                        <p:cTn id="12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27" nodeType="clickEffect" fill="hold">
                      <p:stCondLst>
                        <p:cond delay="indefinite"/>
                      </p:stCondLst>
                      <p:childTnLst>
                        <p:par>
                          <p:cTn id="128" nodeType="withEffect" fill="hold">
                            <p:stCondLst>
                              <p:cond delay="0"/>
                            </p:stCondLst>
                            <p:childTnLst>
                              <p:par>
                                <p:cTn id="129" nodeType="clickEffect" fill="hold" presetClass="entr" presetID="1">
                                  <p:stCondLst>
                                    <p:cond delay="0"/>
                                  </p:stCondLst>
                                  <p:childTnLst>
                                    <p:set>
                                      <p:cBhvr>
                                        <p:cTn id="13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0" name="Text Box 3"/>
          <p:cNvSpPr/>
          <p:nvPr/>
        </p:nvSpPr>
        <p:spPr>
          <a:xfrm>
            <a:off x="1905120" y="2281320"/>
            <a:ext cx="6495840" cy="265428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Let us examine what Java is in terms of </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Platform independence</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nodeType="clickEffect" fill="hold">
                      <p:stCondLst>
                        <p:cond delay="indefinite"/>
                      </p:stCondLst>
                      <p:childTnLst>
                        <p:par>
                          <p:cTn id="134" nodeType="withEffect"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137" dur="500"/>
                                        <p:tgtEl>
                                          <p:spTgt spid="40">
                                            <p:txEl>
                                              <p:pRg st="0" end="0"/>
                                            </p:txEl>
                                          </p:spTgt>
                                        </p:tgtEl>
                                      </p:cBhvr>
                                    </p:animEffect>
                                  </p:childTnLst>
                                </p:cTn>
                              </p:par>
                            </p:childTnLst>
                          </p:cTn>
                        </p:par>
                      </p:childTnLst>
                    </p:cTn>
                  </p:par>
                  <p:par>
                    <p:cTn id="138" nodeType="clickEffect" fill="hold">
                      <p:stCondLst>
                        <p:cond delay="indefinite"/>
                      </p:stCondLst>
                      <p:childTnLst>
                        <p:par>
                          <p:cTn id="139" nodeType="withEffect" fill="hold">
                            <p:stCondLst>
                              <p:cond delay="0"/>
                            </p:stCondLst>
                            <p:childTnLst>
                              <p:par>
                                <p:cTn id="140" nodeType="clickEffect" fill="hold" presetClass="entr" presetID="3" presetSubtype="10">
                                  <p:stCondLst>
                                    <p:cond delay="0"/>
                                  </p:stCondLst>
                                  <p:childTnLst>
                                    <p:set>
                                      <p:cBhvr>
                                        <p:cTn id="141"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142" dur="500"/>
                                        <p:tgtEl>
                                          <p:spTgt spid="40">
                                            <p:txEl>
                                              <p:pRg st="2" end="2"/>
                                            </p:txEl>
                                          </p:spTgt>
                                        </p:tgtEl>
                                      </p:cBhvr>
                                    </p:animEffect>
                                  </p:childTnLst>
                                </p:cTn>
                              </p:par>
                            </p:childTnLst>
                          </p:cTn>
                        </p:par>
                      </p:childTnLst>
                    </p:cTn>
                  </p:par>
                  <p:par>
                    <p:cTn id="143" nodeType="clickEffect" fill="hold">
                      <p:stCondLst>
                        <p:cond delay="indefinite"/>
                      </p:stCondLst>
                      <p:childTnLst>
                        <p:par>
                          <p:cTn id="144" nodeType="withEffect" fill="hold">
                            <p:stCondLst>
                              <p:cond delay="0"/>
                            </p:stCondLst>
                            <p:childTnLst>
                              <p:par>
                                <p:cTn id="145" nodeType="clickEffect" fill="hold" presetClass="entr" presetID="3" presetSubtype="10">
                                  <p:stCondLst>
                                    <p:cond delay="0"/>
                                  </p:stCondLst>
                                  <p:childTnLst>
                                    <p:set>
                                      <p:cBhvr>
                                        <p:cTn id="146" dur="1" fill="hold">
                                          <p:stCondLst>
                                            <p:cond delay="0"/>
                                          </p:stCondLst>
                                        </p:cTn>
                                        <p:tgtEl>
                                          <p:spTgt spid="40">
                                            <p:txEl>
                                              <p:pRg st="4" end="4"/>
                                            </p:txEl>
                                          </p:spTgt>
                                        </p:tgtEl>
                                        <p:attrNameLst>
                                          <p:attrName>style.visibility</p:attrName>
                                        </p:attrNameLst>
                                      </p:cBhvr>
                                      <p:to>
                                        <p:strVal val="visible"/>
                                      </p:to>
                                    </p:set>
                                    <p:animEffect filter="blinds(horizontal)" transition="in">
                                      <p:cBhvr additive="repl">
                                        <p:cTn id="147" dur="500"/>
                                        <p:tgtEl>
                                          <p:spTgt spid="40">
                                            <p:txEl>
                                              <p:pRg st="4" end="4"/>
                                            </p:txEl>
                                          </p:spTgt>
                                        </p:tgtEl>
                                      </p:cBhvr>
                                    </p:animEffect>
                                  </p:childTnLst>
                                </p:cTn>
                              </p:par>
                            </p:childTnLst>
                          </p:cTn>
                        </p:par>
                      </p:childTnLst>
                    </p:cTn>
                  </p:par>
                  <p:par>
                    <p:cTn id="148" nodeType="clickEffect" fill="hold">
                      <p:stCondLst>
                        <p:cond delay="indefinite"/>
                      </p:stCondLst>
                      <p:childTnLst>
                        <p:par>
                          <p:cTn id="149" nodeType="withEffect" fill="hold">
                            <p:stCondLst>
                              <p:cond delay="0"/>
                            </p:stCondLst>
                            <p:childTnLst>
                              <p:par>
                                <p:cTn id="150" nodeType="clickEffect" fill="hold" presetClass="entr" presetID="3" presetSubtype="10">
                                  <p:stCondLst>
                                    <p:cond delay="0"/>
                                  </p:stCondLst>
                                  <p:childTnLst>
                                    <p:set>
                                      <p:cBhvr>
                                        <p:cTn id="151" dur="1" fill="hold">
                                          <p:stCondLst>
                                            <p:cond delay="0"/>
                                          </p:stCondLst>
                                        </p:cTn>
                                        <p:tgtEl>
                                          <p:spTgt spid="40">
                                            <p:txEl>
                                              <p:pRg st="6" end="6"/>
                                            </p:txEl>
                                          </p:spTgt>
                                        </p:tgtEl>
                                        <p:attrNameLst>
                                          <p:attrName>style.visibility</p:attrName>
                                        </p:attrNameLst>
                                      </p:cBhvr>
                                      <p:to>
                                        <p:strVal val="visible"/>
                                      </p:to>
                                    </p:set>
                                    <p:animEffect filter="blinds(horizontal)" transition="in">
                                      <p:cBhvr additive="repl">
                                        <p:cTn id="152" dur="500"/>
                                        <p:tgtEl>
                                          <p:spTgt spid="4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42" name="Group 13"/>
          <p:cNvGrpSpPr/>
          <p:nvPr/>
        </p:nvGrpSpPr>
        <p:grpSpPr>
          <a:xfrm>
            <a:off x="569880" y="2460600"/>
            <a:ext cx="8307360" cy="3836880"/>
            <a:chOff x="569880" y="2460600"/>
            <a:chExt cx="8307360" cy="3836880"/>
          </a:xfrm>
        </p:grpSpPr>
        <p:sp>
          <p:nvSpPr>
            <p:cNvPr id="43" name="Rectangle 6"/>
            <p:cNvSpPr/>
            <p:nvPr/>
          </p:nvSpPr>
          <p:spPr>
            <a:xfrm>
              <a:off x="569880" y="2460600"/>
              <a:ext cx="8307360" cy="38368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SmallTalk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true OO Language.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Powerful  systems language.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Secure type-checking.        Familiar to many  programmers.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JAVA</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Combines the best of both, leaving out the difficulties) </a:t>
              </a:r>
              <a:endParaRPr b="0" lang="en-MY" sz="2400" strike="noStrike" u="none">
                <a:solidFill>
                  <a:srgbClr val="000000"/>
                </a:solidFill>
                <a:effectLst/>
                <a:uFillTx/>
                <a:latin typeface="Arial"/>
              </a:endParaRPr>
            </a:p>
          </p:txBody>
        </p:sp>
        <p:sp>
          <p:nvSpPr>
            <p:cNvPr id="44" name="Line 7"/>
            <p:cNvSpPr/>
            <p:nvPr/>
          </p:nvSpPr>
          <p:spPr>
            <a:xfrm>
              <a:off x="1960560" y="4133880"/>
              <a:ext cx="101592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45" name="Line 8"/>
            <p:cNvSpPr/>
            <p:nvPr/>
          </p:nvSpPr>
          <p:spPr>
            <a:xfrm flipH="1">
              <a:off x="4819320" y="4172040"/>
              <a:ext cx="156204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sp>
        <p:nvSpPr>
          <p:cNvPr id="46" name="Text Box 10"/>
          <p:cNvSpPr/>
          <p:nvPr/>
        </p:nvSpPr>
        <p:spPr>
          <a:xfrm>
            <a:off x="590400" y="1809720"/>
            <a:ext cx="7391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4494</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2024-09-12T09:30:56Z</dcterms:modified>
  <cp:revision>186</cp:revision>
  <dc:subject/>
  <dc:title>Introduction to Java Programming</dc:title>
</cp:coreProperties>
</file>