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30.xml.rels" ContentType="application/vnd.openxmlformats-package.relationships+xml"/>
  <Override PartName="/ppt/embeddings/oleObject1.docx" ContentType="application/vnd.openxmlformats-officedocument.wordprocessingml.document"/>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media/image12.wmf" ContentType="image/x-wmf"/>
  <Override PartName="/ppt/media/image1.png" ContentType="image/png"/>
  <Override PartName="/ppt/media/image8.wmf" ContentType="image/x-wmf"/>
  <Override PartName="/ppt/media/image2.png" ContentType="image/png"/>
  <Override PartName="/ppt/media/image4.jpeg" ContentType="image/jpeg"/>
  <Override PartName="/ppt/media/image3.png" ContentType="image/png"/>
  <Override PartName="/ppt/media/image11.png" ContentType="image/png"/>
  <Override PartName="/ppt/media/image5.jpeg" ContentType="image/jpeg"/>
  <Override PartName="/ppt/media/image6.png" ContentType="image/png"/>
  <Override PartName="/ppt/media/image7.wmf" ContentType="image/x-wmf"/>
  <Override PartName="/ppt/media/image9.wmf" ContentType="image/x-wmf"/>
  <Override PartName="/ppt/media/image10.png" ContentType="image/png"/>
  <Override PartName="/ppt/media/image13.png" ContentType="image/png"/>
  <Override PartName="/ppt/media/image14.png" ContentType="image/png"/>
  <Override PartName="/ppt/media/image15.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MY" sz="1800" strike="noStrike" u="none">
              <a:solidFill>
                <a:srgbClr val="000000"/>
              </a:solidFill>
              <a:effectLst/>
              <a:uFillTx/>
              <a:latin typeface="Arial"/>
            </a:endParaRPr>
          </a:p>
        </p:txBody>
      </p:sp>
      <p:sp>
        <p:nvSpPr>
          <p:cNvPr id="18"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19" name="PlaceHolder 2"/>
          <p:cNvSpPr>
            <a:spLocks noGrp="1"/>
          </p:cNvSpPr>
          <p:nvPr>
            <p:ph type="dt" idx="3"/>
          </p:nvPr>
        </p:nvSpPr>
        <p:spPr>
          <a:xfrm>
            <a:off x="388440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20"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move the slide</a:t>
            </a:r>
            <a:endParaRPr b="0" lang="en-MY" sz="4400" strike="noStrike" u="none">
              <a:solidFill>
                <a:srgbClr val="000000"/>
              </a:solidFill>
              <a:effectLst/>
              <a:uFillTx/>
              <a:latin typeface="Arial"/>
            </a:endParaRPr>
          </a:p>
        </p:txBody>
      </p:sp>
      <p:sp>
        <p:nvSpPr>
          <p:cNvPr id="21"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1200" strike="noStrike" u="none">
                <a:solidFill>
                  <a:srgbClr val="000000"/>
                </a:solidFill>
                <a:effectLst/>
                <a:uFillTx/>
                <a:latin typeface="Arial"/>
              </a:rPr>
              <a:t>Click to edit the notes format</a:t>
            </a:r>
            <a:endParaRPr b="0" lang="en-MY" sz="1200" strike="noStrike" u="none">
              <a:solidFill>
                <a:srgbClr val="000000"/>
              </a:solidFill>
              <a:effectLst/>
              <a:uFillTx/>
              <a:latin typeface="Arial"/>
            </a:endParaRPr>
          </a:p>
        </p:txBody>
      </p:sp>
      <p:sp>
        <p:nvSpPr>
          <p:cNvPr id="22" name="PlaceHolder 5"/>
          <p:cNvSpPr>
            <a:spLocks noGrp="1"/>
          </p:cNvSpPr>
          <p:nvPr>
            <p:ph type="ftr" idx="4"/>
          </p:nvPr>
        </p:nvSpPr>
        <p:spPr>
          <a:xfrm>
            <a:off x="-360" y="8685360"/>
            <a:ext cx="2971800" cy="457200"/>
          </a:xfrm>
          <a:prstGeom prst="rect">
            <a:avLst/>
          </a:prstGeom>
          <a:noFill/>
          <a:ln w="0">
            <a:noFill/>
          </a:ln>
        </p:spPr>
        <p:txBody>
          <a:bodyPr lIns="90000" rIns="90000" tIns="46800" bIns="46800" anchor="b">
            <a:noAutofit/>
          </a:bodyPr>
          <a:p>
            <a:pPr indent="0">
              <a:buNone/>
            </a:pPr>
            <a:endParaRPr b="0" lang="en-MY" sz="2400" strike="noStrike" u="none">
              <a:solidFill>
                <a:srgbClr val="000000"/>
              </a:solidFill>
              <a:effectLst/>
              <a:uFillTx/>
              <a:latin typeface="Times New Roman"/>
            </a:endParaRPr>
          </a:p>
        </p:txBody>
      </p:sp>
      <p:sp>
        <p:nvSpPr>
          <p:cNvPr id="23" name="PlaceHolder 6"/>
          <p:cNvSpPr>
            <a:spLocks noGrp="1"/>
          </p:cNvSpPr>
          <p:nvPr>
            <p:ph type="sldNum" idx="5"/>
          </p:nvPr>
        </p:nvSpPr>
        <p:spPr>
          <a:xfrm>
            <a:off x="3884400" y="8685360"/>
            <a:ext cx="2971800" cy="457200"/>
          </a:xfrm>
          <a:prstGeom prst="rect">
            <a:avLst/>
          </a:prstGeom>
          <a:noFill/>
          <a:ln w="0">
            <a:noFill/>
          </a:ln>
        </p:spPr>
        <p:txBody>
          <a:bodyPr lIns="90000" rIns="90000" tIns="46800" bIns="46800" anchor="b">
            <a:noAutofit/>
          </a:bodyPr>
          <a:lstStyle>
            <a:lvl1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trike="noStrike" u="none">
                <a:solidFill>
                  <a:srgbClr val="000000"/>
                </a:solidFill>
                <a:effectLst/>
                <a:uFillTx/>
                <a:latin typeface="Times New Roman"/>
              </a:defRPr>
            </a:lvl1pPr>
          </a:lstStyle>
          <a:p>
            <a: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12772BA-D491-4E7A-BD65-B39C57FE26E7}" type="slidenum">
              <a:rPr b="0" lang="en-US" sz="1200" strike="noStrike" u="none">
                <a:solidFill>
                  <a:srgbClr val="000000"/>
                </a:solidFill>
                <a:effectLst/>
                <a:uFillTx/>
                <a:latin typeface="Times New Roman"/>
              </a:rPr>
              <a:t>&lt;number&gt;</a:t>
            </a:fld>
            <a:endParaRPr b="0" lang="en-MY" sz="12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8C034BC-A030-4005-A9F2-56B7E9F8271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95" name="PlaceHolder 1"/>
          <p:cNvSpPr>
            <a:spLocks noGrp="1"/>
          </p:cNvSpPr>
          <p:nvPr>
            <p:ph type="sldImg"/>
          </p:nvPr>
        </p:nvSpPr>
        <p:spPr>
          <a:xfrm>
            <a:off x="1143000" y="685800"/>
            <a:ext cx="4572000" cy="3429000"/>
          </a:xfrm>
          <a:prstGeom prst="rect">
            <a:avLst/>
          </a:prstGeom>
          <a:ln w="0">
            <a:noFill/>
          </a:ln>
        </p:spPr>
      </p:sp>
      <p:sp>
        <p:nvSpPr>
          <p:cNvPr id="29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1F53965-EFDE-4906-A0B1-8A0F5DB0864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98" name="PlaceHolder 1"/>
          <p:cNvSpPr>
            <a:spLocks noGrp="1"/>
          </p:cNvSpPr>
          <p:nvPr>
            <p:ph type="sldImg"/>
          </p:nvPr>
        </p:nvSpPr>
        <p:spPr>
          <a:xfrm>
            <a:off x="1143000" y="685800"/>
            <a:ext cx="4572000" cy="3429000"/>
          </a:xfrm>
          <a:prstGeom prst="rect">
            <a:avLst/>
          </a:prstGeom>
          <a:ln w="0">
            <a:noFill/>
          </a:ln>
        </p:spPr>
      </p:sp>
      <p:sp>
        <p:nvSpPr>
          <p:cNvPr id="29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B13AFB7-3C8B-4806-AC00-655BDCF3767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01" name="PlaceHolder 1"/>
          <p:cNvSpPr>
            <a:spLocks noGrp="1"/>
          </p:cNvSpPr>
          <p:nvPr>
            <p:ph type="sldImg"/>
          </p:nvPr>
        </p:nvSpPr>
        <p:spPr>
          <a:xfrm>
            <a:off x="1143000" y="685800"/>
            <a:ext cx="4572000" cy="3429000"/>
          </a:xfrm>
          <a:prstGeom prst="rect">
            <a:avLst/>
          </a:prstGeom>
          <a:ln w="0">
            <a:noFill/>
          </a:ln>
        </p:spPr>
      </p:sp>
      <p:sp>
        <p:nvSpPr>
          <p:cNvPr id="30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0B72968-6424-4E8F-8027-63B381BD11A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04" name="PlaceHolder 1"/>
          <p:cNvSpPr>
            <a:spLocks noGrp="1"/>
          </p:cNvSpPr>
          <p:nvPr>
            <p:ph type="sldImg"/>
          </p:nvPr>
        </p:nvSpPr>
        <p:spPr>
          <a:xfrm>
            <a:off x="1143000" y="685800"/>
            <a:ext cx="4572000" cy="3429000"/>
          </a:xfrm>
          <a:prstGeom prst="rect">
            <a:avLst/>
          </a:prstGeom>
          <a:ln w="0">
            <a:noFill/>
          </a:ln>
        </p:spPr>
      </p:sp>
      <p:sp>
        <p:nvSpPr>
          <p:cNvPr id="30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9E05DAA-ABA7-4EE6-81CC-87FE00BA6CE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07" name="PlaceHolder 1"/>
          <p:cNvSpPr>
            <a:spLocks noGrp="1"/>
          </p:cNvSpPr>
          <p:nvPr>
            <p:ph type="sldImg"/>
          </p:nvPr>
        </p:nvSpPr>
        <p:spPr>
          <a:xfrm>
            <a:off x="1143000" y="685800"/>
            <a:ext cx="4572000" cy="3429000"/>
          </a:xfrm>
          <a:prstGeom prst="rect">
            <a:avLst/>
          </a:prstGeom>
          <a:ln w="0">
            <a:noFill/>
          </a:ln>
        </p:spPr>
      </p:sp>
      <p:sp>
        <p:nvSpPr>
          <p:cNvPr id="30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3FA5783-0DBE-4D29-AAE8-9EFBA4C6C3A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10" name="PlaceHolder 1"/>
          <p:cNvSpPr>
            <a:spLocks noGrp="1"/>
          </p:cNvSpPr>
          <p:nvPr>
            <p:ph type="sldImg"/>
          </p:nvPr>
        </p:nvSpPr>
        <p:spPr>
          <a:xfrm>
            <a:off x="1143000" y="685800"/>
            <a:ext cx="4572000" cy="3429000"/>
          </a:xfrm>
          <a:prstGeom prst="rect">
            <a:avLst/>
          </a:prstGeom>
          <a:ln w="0">
            <a:noFill/>
          </a:ln>
        </p:spPr>
      </p:sp>
      <p:sp>
        <p:nvSpPr>
          <p:cNvPr id="31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C2E2CD9-C19A-41F6-8F40-5C9C7FB7D2DC}"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13" name="PlaceHolder 1"/>
          <p:cNvSpPr>
            <a:spLocks noGrp="1"/>
          </p:cNvSpPr>
          <p:nvPr>
            <p:ph type="sldImg"/>
          </p:nvPr>
        </p:nvSpPr>
        <p:spPr>
          <a:xfrm>
            <a:off x="1143000" y="685800"/>
            <a:ext cx="4572000" cy="3429000"/>
          </a:xfrm>
          <a:prstGeom prst="rect">
            <a:avLst/>
          </a:prstGeom>
          <a:ln w="0">
            <a:noFill/>
          </a:ln>
        </p:spPr>
      </p:sp>
      <p:sp>
        <p:nvSpPr>
          <p:cNvPr id="31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C4BB658-5B2F-4D06-BB95-9FA5797230A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16" name="PlaceHolder 1"/>
          <p:cNvSpPr>
            <a:spLocks noGrp="1"/>
          </p:cNvSpPr>
          <p:nvPr>
            <p:ph type="sldImg"/>
          </p:nvPr>
        </p:nvSpPr>
        <p:spPr>
          <a:xfrm>
            <a:off x="1143000" y="685800"/>
            <a:ext cx="4572000" cy="3429000"/>
          </a:xfrm>
          <a:prstGeom prst="rect">
            <a:avLst/>
          </a:prstGeom>
          <a:ln w="0">
            <a:noFill/>
          </a:ln>
        </p:spPr>
      </p:sp>
      <p:sp>
        <p:nvSpPr>
          <p:cNvPr id="31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EC004D2-7C4D-4034-AD70-36A6C46C078F}"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19" name="PlaceHolder 1"/>
          <p:cNvSpPr>
            <a:spLocks noGrp="1"/>
          </p:cNvSpPr>
          <p:nvPr>
            <p:ph type="sldImg"/>
          </p:nvPr>
        </p:nvSpPr>
        <p:spPr>
          <a:xfrm>
            <a:off x="1143000" y="685800"/>
            <a:ext cx="4572000" cy="3429000"/>
          </a:xfrm>
          <a:prstGeom prst="rect">
            <a:avLst/>
          </a:prstGeom>
          <a:ln w="0">
            <a:noFill/>
          </a:ln>
        </p:spPr>
      </p:sp>
      <p:sp>
        <p:nvSpPr>
          <p:cNvPr id="32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9D64D88-ED38-49C6-B9AD-1AFFC127490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22" name="PlaceHolder 1"/>
          <p:cNvSpPr>
            <a:spLocks noGrp="1"/>
          </p:cNvSpPr>
          <p:nvPr>
            <p:ph type="sldImg"/>
          </p:nvPr>
        </p:nvSpPr>
        <p:spPr>
          <a:xfrm>
            <a:off x="1143000" y="685800"/>
            <a:ext cx="4572000" cy="3429000"/>
          </a:xfrm>
          <a:prstGeom prst="rect">
            <a:avLst/>
          </a:prstGeom>
          <a:ln w="0">
            <a:noFill/>
          </a:ln>
        </p:spPr>
      </p:sp>
      <p:sp>
        <p:nvSpPr>
          <p:cNvPr id="32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9BE89C0-B8D4-4088-93DA-D7DEA2AB013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71" name="PlaceHolder 1"/>
          <p:cNvSpPr>
            <a:spLocks noGrp="1"/>
          </p:cNvSpPr>
          <p:nvPr>
            <p:ph type="sldImg"/>
          </p:nvPr>
        </p:nvSpPr>
        <p:spPr>
          <a:xfrm>
            <a:off x="1143000" y="685800"/>
            <a:ext cx="4572000" cy="3429000"/>
          </a:xfrm>
          <a:prstGeom prst="rect">
            <a:avLst/>
          </a:prstGeom>
          <a:ln w="0">
            <a:noFill/>
          </a:ln>
        </p:spPr>
      </p:sp>
      <p:sp>
        <p:nvSpPr>
          <p:cNvPr id="27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B36B5D1-06B1-4491-BAC7-D03D5AF782E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25" name="PlaceHolder 1"/>
          <p:cNvSpPr>
            <a:spLocks noGrp="1"/>
          </p:cNvSpPr>
          <p:nvPr>
            <p:ph type="sldImg"/>
          </p:nvPr>
        </p:nvSpPr>
        <p:spPr>
          <a:xfrm>
            <a:off x="1143000" y="685800"/>
            <a:ext cx="4572000" cy="3429000"/>
          </a:xfrm>
          <a:prstGeom prst="rect">
            <a:avLst/>
          </a:prstGeom>
          <a:ln w="0">
            <a:noFill/>
          </a:ln>
        </p:spPr>
      </p:sp>
      <p:sp>
        <p:nvSpPr>
          <p:cNvPr id="32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D051CE2-FDEA-4869-A39B-E89A3E5DC64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28" name="PlaceHolder 1"/>
          <p:cNvSpPr>
            <a:spLocks noGrp="1"/>
          </p:cNvSpPr>
          <p:nvPr>
            <p:ph type="sldImg"/>
          </p:nvPr>
        </p:nvSpPr>
        <p:spPr>
          <a:xfrm>
            <a:off x="1143000" y="685800"/>
            <a:ext cx="4572000" cy="3429000"/>
          </a:xfrm>
          <a:prstGeom prst="rect">
            <a:avLst/>
          </a:prstGeom>
          <a:ln w="0">
            <a:noFill/>
          </a:ln>
        </p:spPr>
      </p:sp>
      <p:sp>
        <p:nvSpPr>
          <p:cNvPr id="32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7EB6D0B-241F-410A-83F3-60363E4EE32C}"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31" name="PlaceHolder 1"/>
          <p:cNvSpPr>
            <a:spLocks noGrp="1"/>
          </p:cNvSpPr>
          <p:nvPr>
            <p:ph type="sldImg"/>
          </p:nvPr>
        </p:nvSpPr>
        <p:spPr>
          <a:xfrm>
            <a:off x="1143000" y="685800"/>
            <a:ext cx="4572000" cy="3429000"/>
          </a:xfrm>
          <a:prstGeom prst="rect">
            <a:avLst/>
          </a:prstGeom>
          <a:ln w="0">
            <a:noFill/>
          </a:ln>
        </p:spPr>
      </p:sp>
      <p:sp>
        <p:nvSpPr>
          <p:cNvPr id="33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90EE075-DE69-44D5-8EEE-6879DF80AFF8}"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34" name="PlaceHolder 1"/>
          <p:cNvSpPr>
            <a:spLocks noGrp="1"/>
          </p:cNvSpPr>
          <p:nvPr>
            <p:ph type="sldImg"/>
          </p:nvPr>
        </p:nvSpPr>
        <p:spPr>
          <a:xfrm>
            <a:off x="1143000" y="685800"/>
            <a:ext cx="4572000" cy="3429000"/>
          </a:xfrm>
          <a:prstGeom prst="rect">
            <a:avLst/>
          </a:prstGeom>
          <a:ln w="0">
            <a:noFill/>
          </a:ln>
        </p:spPr>
      </p:sp>
      <p:sp>
        <p:nvSpPr>
          <p:cNvPr id="33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80895AF-177F-4742-B6F2-935F2A7EBF2C}"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37" name="PlaceHolder 1"/>
          <p:cNvSpPr>
            <a:spLocks noGrp="1"/>
          </p:cNvSpPr>
          <p:nvPr>
            <p:ph type="sldImg"/>
          </p:nvPr>
        </p:nvSpPr>
        <p:spPr>
          <a:xfrm>
            <a:off x="1143000" y="685800"/>
            <a:ext cx="4572000" cy="3429000"/>
          </a:xfrm>
          <a:prstGeom prst="rect">
            <a:avLst/>
          </a:prstGeom>
          <a:ln w="0">
            <a:noFill/>
          </a:ln>
        </p:spPr>
      </p:sp>
      <p:sp>
        <p:nvSpPr>
          <p:cNvPr id="33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70BB28A-BC88-4C6C-82EE-D636C2F16F3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40" name="PlaceHolder 1"/>
          <p:cNvSpPr>
            <a:spLocks noGrp="1"/>
          </p:cNvSpPr>
          <p:nvPr>
            <p:ph type="sldImg"/>
          </p:nvPr>
        </p:nvSpPr>
        <p:spPr>
          <a:xfrm>
            <a:off x="1143000" y="685800"/>
            <a:ext cx="4572000" cy="3429000"/>
          </a:xfrm>
          <a:prstGeom prst="rect">
            <a:avLst/>
          </a:prstGeom>
          <a:ln w="0">
            <a:noFill/>
          </a:ln>
        </p:spPr>
      </p:sp>
      <p:sp>
        <p:nvSpPr>
          <p:cNvPr id="34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BCEA307-5153-496A-939E-E14BF17DB57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43" name="PlaceHolder 1"/>
          <p:cNvSpPr>
            <a:spLocks noGrp="1"/>
          </p:cNvSpPr>
          <p:nvPr>
            <p:ph type="sldImg"/>
          </p:nvPr>
        </p:nvSpPr>
        <p:spPr>
          <a:xfrm>
            <a:off x="1143000" y="685800"/>
            <a:ext cx="4572000" cy="3429000"/>
          </a:xfrm>
          <a:prstGeom prst="rect">
            <a:avLst/>
          </a:prstGeom>
          <a:ln w="0">
            <a:noFill/>
          </a:ln>
        </p:spPr>
      </p:sp>
      <p:sp>
        <p:nvSpPr>
          <p:cNvPr id="34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A9D5F99-D55B-40FB-9039-B910CE6CDF7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46" name="PlaceHolder 1"/>
          <p:cNvSpPr>
            <a:spLocks noGrp="1"/>
          </p:cNvSpPr>
          <p:nvPr>
            <p:ph type="sldImg"/>
          </p:nvPr>
        </p:nvSpPr>
        <p:spPr>
          <a:xfrm>
            <a:off x="1143000" y="685800"/>
            <a:ext cx="4572000" cy="3429000"/>
          </a:xfrm>
          <a:prstGeom prst="rect">
            <a:avLst/>
          </a:prstGeom>
          <a:ln w="0">
            <a:noFill/>
          </a:ln>
        </p:spPr>
      </p:sp>
      <p:sp>
        <p:nvSpPr>
          <p:cNvPr id="34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D9BF5F2-155D-46C2-BB5C-CEEEBD26437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49" name="PlaceHolder 1"/>
          <p:cNvSpPr>
            <a:spLocks noGrp="1"/>
          </p:cNvSpPr>
          <p:nvPr>
            <p:ph type="sldImg"/>
          </p:nvPr>
        </p:nvSpPr>
        <p:spPr>
          <a:xfrm>
            <a:off x="1143000" y="685800"/>
            <a:ext cx="4572000" cy="3429000"/>
          </a:xfrm>
          <a:prstGeom prst="rect">
            <a:avLst/>
          </a:prstGeom>
          <a:ln w="0">
            <a:noFill/>
          </a:ln>
        </p:spPr>
      </p:sp>
      <p:sp>
        <p:nvSpPr>
          <p:cNvPr id="35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4C6CA43-AE57-40F2-9144-F255FD567F4C}"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74" name="PlaceHolder 1"/>
          <p:cNvSpPr>
            <a:spLocks noGrp="1"/>
          </p:cNvSpPr>
          <p:nvPr>
            <p:ph type="sldImg"/>
          </p:nvPr>
        </p:nvSpPr>
        <p:spPr>
          <a:xfrm>
            <a:off x="1143000" y="685800"/>
            <a:ext cx="4572000" cy="3429000"/>
          </a:xfrm>
          <a:prstGeom prst="rect">
            <a:avLst/>
          </a:prstGeom>
          <a:ln w="0">
            <a:noFill/>
          </a:ln>
        </p:spPr>
      </p:sp>
      <p:sp>
        <p:nvSpPr>
          <p:cNvPr id="27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19163DB-1F11-4378-9273-62A1F7B376C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52" name="PlaceHolder 1"/>
          <p:cNvSpPr>
            <a:spLocks noGrp="1"/>
          </p:cNvSpPr>
          <p:nvPr>
            <p:ph type="sldImg"/>
          </p:nvPr>
        </p:nvSpPr>
        <p:spPr>
          <a:xfrm>
            <a:off x="1143000" y="685800"/>
            <a:ext cx="4572000" cy="3429000"/>
          </a:xfrm>
          <a:prstGeom prst="rect">
            <a:avLst/>
          </a:prstGeom>
          <a:ln w="0">
            <a:noFill/>
          </a:ln>
        </p:spPr>
      </p:sp>
      <p:sp>
        <p:nvSpPr>
          <p:cNvPr id="35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EF3A01A-27F5-475C-A3B7-300F9ECE08E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77" name="PlaceHolder 1"/>
          <p:cNvSpPr>
            <a:spLocks noGrp="1"/>
          </p:cNvSpPr>
          <p:nvPr>
            <p:ph type="sldImg"/>
          </p:nvPr>
        </p:nvSpPr>
        <p:spPr>
          <a:xfrm>
            <a:off x="1143000" y="685800"/>
            <a:ext cx="4572000" cy="3429000"/>
          </a:xfrm>
          <a:prstGeom prst="rect">
            <a:avLst/>
          </a:prstGeom>
          <a:ln w="0">
            <a:noFill/>
          </a:ln>
        </p:spPr>
      </p:sp>
      <p:sp>
        <p:nvSpPr>
          <p:cNvPr id="27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AA47792-1515-4AA1-85AD-50C260A496B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80" name="PlaceHolder 1"/>
          <p:cNvSpPr>
            <a:spLocks noGrp="1"/>
          </p:cNvSpPr>
          <p:nvPr>
            <p:ph type="sldImg"/>
          </p:nvPr>
        </p:nvSpPr>
        <p:spPr>
          <a:xfrm>
            <a:off x="1143000" y="685800"/>
            <a:ext cx="4572000" cy="3429000"/>
          </a:xfrm>
          <a:prstGeom prst="rect">
            <a:avLst/>
          </a:prstGeom>
          <a:ln w="0">
            <a:noFill/>
          </a:ln>
        </p:spPr>
      </p:sp>
      <p:sp>
        <p:nvSpPr>
          <p:cNvPr id="28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29C6E30-67B8-4E47-B4F0-9C297D47C5D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83" name="PlaceHolder 1"/>
          <p:cNvSpPr>
            <a:spLocks noGrp="1"/>
          </p:cNvSpPr>
          <p:nvPr>
            <p:ph type="sldImg"/>
          </p:nvPr>
        </p:nvSpPr>
        <p:spPr>
          <a:xfrm>
            <a:off x="1143000" y="685800"/>
            <a:ext cx="4572000" cy="3429000"/>
          </a:xfrm>
          <a:prstGeom prst="rect">
            <a:avLst/>
          </a:prstGeom>
          <a:ln w="0">
            <a:noFill/>
          </a:ln>
        </p:spPr>
      </p:sp>
      <p:sp>
        <p:nvSpPr>
          <p:cNvPr id="28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C1F8CBF-FB67-462D-9067-13DF4CA8A71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86" name="PlaceHolder 1"/>
          <p:cNvSpPr>
            <a:spLocks noGrp="1"/>
          </p:cNvSpPr>
          <p:nvPr>
            <p:ph type="sldImg"/>
          </p:nvPr>
        </p:nvSpPr>
        <p:spPr>
          <a:xfrm>
            <a:off x="1143000" y="685800"/>
            <a:ext cx="4572000" cy="3429000"/>
          </a:xfrm>
          <a:prstGeom prst="rect">
            <a:avLst/>
          </a:prstGeom>
          <a:ln w="0">
            <a:noFill/>
          </a:ln>
        </p:spPr>
      </p:sp>
      <p:sp>
        <p:nvSpPr>
          <p:cNvPr id="28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B98880D-D076-49F8-A166-D0572A1DD8D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89" name="PlaceHolder 1"/>
          <p:cNvSpPr>
            <a:spLocks noGrp="1"/>
          </p:cNvSpPr>
          <p:nvPr>
            <p:ph type="sldImg"/>
          </p:nvPr>
        </p:nvSpPr>
        <p:spPr>
          <a:xfrm>
            <a:off x="1143000" y="685800"/>
            <a:ext cx="4572000" cy="3429000"/>
          </a:xfrm>
          <a:prstGeom prst="rect">
            <a:avLst/>
          </a:prstGeom>
          <a:ln w="0">
            <a:noFill/>
          </a:ln>
        </p:spPr>
      </p:sp>
      <p:sp>
        <p:nvSpPr>
          <p:cNvPr id="29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A0C01BE-4F7D-474B-AAA5-A15D7C95A93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92" name="PlaceHolder 1"/>
          <p:cNvSpPr>
            <a:spLocks noGrp="1"/>
          </p:cNvSpPr>
          <p:nvPr>
            <p:ph type="sldImg"/>
          </p:nvPr>
        </p:nvSpPr>
        <p:spPr>
          <a:xfrm>
            <a:off x="1143000" y="685800"/>
            <a:ext cx="4572000" cy="3429000"/>
          </a:xfrm>
          <a:prstGeom prst="rect">
            <a:avLst/>
          </a:prstGeom>
          <a:ln w="0">
            <a:noFill/>
          </a:ln>
        </p:spPr>
      </p:sp>
      <p:sp>
        <p:nvSpPr>
          <p:cNvPr id="29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apiit.edu.my/"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hyperlink" Target="http://www.apiit.edu.my/" TargetMode="External"/><Relationship Id="rId4" Type="http://schemas.openxmlformats.org/officeDocument/2006/relationships/image" Target="../media/image5.jpeg"/><Relationship Id="rId5" Type="http://schemas.openxmlformats.org/officeDocument/2006/relationships/image" Target="../media/image3.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0" y="6705720"/>
            <a:ext cx="9144000" cy="152280"/>
          </a:xfrm>
          <a:prstGeom prst="rect">
            <a:avLst/>
          </a:prstGeom>
          <a:solidFill>
            <a:srgbClr val="003366"/>
          </a:solidFill>
          <a:ln w="0">
            <a:noFill/>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 name="Text Box 8"/>
          <p:cNvSpPr/>
          <p:nvPr/>
        </p:nvSpPr>
        <p:spPr>
          <a:xfrm>
            <a:off x="76320" y="6683400"/>
            <a:ext cx="1719000" cy="2156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Object Oriented Programming</a:t>
            </a:r>
            <a:endParaRPr b="0" lang="en-MY" sz="800" strike="noStrike" u="none">
              <a:solidFill>
                <a:srgbClr val="000000"/>
              </a:solidFill>
              <a:effectLst/>
              <a:uFillTx/>
              <a:latin typeface="Arial"/>
            </a:endParaRPr>
          </a:p>
        </p:txBody>
      </p:sp>
      <p:sp>
        <p:nvSpPr>
          <p:cNvPr id="2"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3"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4" name="PlaceHolder 3"/>
          <p:cNvSpPr>
            <a:spLocks noGrp="1"/>
          </p:cNvSpPr>
          <p:nvPr>
            <p:ph type="sldNum" idx="1"/>
          </p:nvPr>
        </p:nvSpPr>
        <p:spPr>
          <a:xfrm>
            <a:off x="7009920" y="6672240"/>
            <a:ext cx="2133720" cy="24768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1" lang="en-US" sz="800" strike="noStrike" u="none">
                <a:solidFill>
                  <a:srgbClr val="ffffff"/>
                </a:solidFill>
                <a:effectLst/>
                <a:uFillTx/>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Times New Roman"/>
              </a:rPr>
              <a:t>Slide </a:t>
            </a:r>
            <a:fld id="{8BFD3626-53AD-4587-96E9-BCEFC5F15CDF}" type="slidenum">
              <a:rPr b="1" lang="en-US" sz="800" strike="noStrike" u="none">
                <a:solidFill>
                  <a:srgbClr val="ffffff"/>
                </a:solidFill>
                <a:effectLst/>
                <a:uFillTx/>
                <a:latin typeface="Times New Roman"/>
              </a:rPr>
              <a:t>&lt;number&gt;</a:t>
            </a:fld>
            <a:r>
              <a:rPr b="1" lang="en-US" sz="800" strike="noStrike" u="none">
                <a:solidFill>
                  <a:srgbClr val="ffffff"/>
                </a:solidFill>
                <a:effectLst/>
                <a:uFillTx/>
                <a:latin typeface="Times New Roman"/>
              </a:rPr>
              <a:t> of 35</a:t>
            </a:r>
            <a:endParaRPr b="0" lang="en-MY" sz="800" strike="noStrike" u="none">
              <a:solidFill>
                <a:srgbClr val="000000"/>
              </a:solidFill>
              <a:effectLst/>
              <a:uFillTx/>
              <a:latin typeface="Times New Roman"/>
            </a:endParaRPr>
          </a:p>
        </p:txBody>
      </p:sp>
      <p:sp>
        <p:nvSpPr>
          <p:cNvPr id="5" name="Rectangle 10"/>
          <p:cNvSpPr/>
          <p:nvPr/>
        </p:nvSpPr>
        <p:spPr>
          <a:xfrm>
            <a:off x="0" y="0"/>
            <a:ext cx="9144000" cy="990720"/>
          </a:xfrm>
          <a:prstGeom prst="rect">
            <a:avLst/>
          </a:prstGeom>
          <a:gradFill rotWithShape="0">
            <a:gsLst>
              <a:gs pos="0">
                <a:srgbClr val="003366"/>
              </a:gs>
              <a:gs pos="100000">
                <a:srgbClr val="ffffff"/>
              </a:gs>
            </a:gsLst>
            <a:lin ang="5400000"/>
          </a:gradFill>
          <a:ln w="0">
            <a:noFill/>
          </a:ln>
        </p:spPr>
        <p:style>
          <a:lnRef idx="0"/>
          <a:fillRef idx="0"/>
          <a:effectRef idx="0"/>
          <a:fontRef idx="minor"/>
        </p:style>
        <p:txBody>
          <a:bodyPr wrap="none"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6" name="Picture 11" descr="APIIT Logo">
            <a:hlinkClick r:id="rId2"/>
          </p:cNvPr>
          <p:cNvPicPr/>
          <p:nvPr/>
        </p:nvPicPr>
        <p:blipFill>
          <a:blip r:embed="rId3"/>
          <a:srcRect l="0" t="71173" r="0" b="0"/>
          <a:stretch/>
        </p:blipFill>
        <p:spPr>
          <a:xfrm>
            <a:off x="76320" y="1106640"/>
            <a:ext cx="1404720" cy="417240"/>
          </a:xfrm>
          <a:prstGeom prst="rect">
            <a:avLst/>
          </a:prstGeom>
          <a:noFill/>
          <a:ln w="0">
            <a:noFill/>
          </a:ln>
        </p:spPr>
      </p:pic>
      <p:sp>
        <p:nvSpPr>
          <p:cNvPr id="7" name="Line 12"/>
          <p:cNvSpPr/>
          <p:nvPr/>
        </p:nvSpPr>
        <p:spPr>
          <a:xfrm>
            <a:off x="1795320" y="990720"/>
            <a:ext cx="7348680" cy="0"/>
          </a:xfrm>
          <a:prstGeom prst="line">
            <a:avLst/>
          </a:prstGeom>
          <a:ln w="38160">
            <a:solidFill>
              <a:srgbClr val="808080"/>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8" name="Text Box 13"/>
          <p:cNvSpPr/>
          <p:nvPr/>
        </p:nvSpPr>
        <p:spPr>
          <a:xfrm>
            <a:off x="4758840" y="1063800"/>
            <a:ext cx="3801240" cy="64260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Identifiers, Data types, operators </a:t>
            </a:r>
            <a:br>
              <a:rPr sz="1800"/>
            </a:br>
            <a:r>
              <a:rPr b="1" lang="en-US" sz="1800" strike="noStrike" u="none">
                <a:solidFill>
                  <a:srgbClr val="000000"/>
                </a:solidFill>
                <a:effectLst/>
                <a:uFillTx/>
                <a:latin typeface="Arial"/>
              </a:rPr>
              <a:t>and expressions</a:t>
            </a:r>
            <a:endParaRPr b="0" lang="en-MY" sz="1800" strike="noStrike" u="none">
              <a:solidFill>
                <a:srgbClr val="000000"/>
              </a:solidFill>
              <a:effectLst/>
              <a:uFillTx/>
              <a:latin typeface="Arial"/>
            </a:endParaRPr>
          </a:p>
        </p:txBody>
      </p:sp>
      <p:pic>
        <p:nvPicPr>
          <p:cNvPr id="9" name="Picture 17" descr="background"/>
          <p:cNvPicPr/>
          <p:nvPr/>
        </p:nvPicPr>
        <p:blipFill>
          <a:blip r:embed="rId4"/>
          <a:stretch/>
        </p:blipFill>
        <p:spPr>
          <a:xfrm>
            <a:off x="6329520" y="2944800"/>
            <a:ext cx="4562280" cy="3695760"/>
          </a:xfrm>
          <a:prstGeom prst="rect">
            <a:avLst/>
          </a:prstGeom>
          <a:noFill/>
          <a:ln w="0">
            <a:noFill/>
          </a:ln>
        </p:spPr>
      </p:pic>
      <p:pic>
        <p:nvPicPr>
          <p:cNvPr id="10" name="Picture 18" descr="logo"/>
          <p:cNvPicPr/>
          <p:nvPr/>
        </p:nvPicPr>
        <p:blipFill>
          <a:blip r:embed="rId5"/>
          <a:stretch/>
        </p:blipFill>
        <p:spPr>
          <a:xfrm>
            <a:off x="142920" y="58680"/>
            <a:ext cx="1289160" cy="1044720"/>
          </a:xfrm>
          <a:prstGeom prst="rect">
            <a:avLst/>
          </a:prstGeom>
          <a:noFill/>
          <a:ln w="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1">
    <p:bg>
      <p:bgPr>
        <a:solidFill>
          <a:srgbClr val="ffffff"/>
        </a:solidFill>
      </p:bgPr>
    </p:bg>
    <p:spTree>
      <p:nvGrpSpPr>
        <p:cNvPr id="1" name=""/>
        <p:cNvGrpSpPr/>
        <p:nvPr/>
      </p:nvGrpSpPr>
      <p:grpSpPr>
        <a:xfrm>
          <a:off x="0" y="0"/>
          <a:ext cx="0" cy="0"/>
          <a:chOff x="0" y="0"/>
          <a:chExt cx="0" cy="0"/>
        </a:xfrm>
      </p:grpSpPr>
      <p:sp>
        <p:nvSpPr>
          <p:cNvPr id="11" name="Rectangle 1034" descr="blue"/>
          <p:cNvSpPr/>
          <p:nvPr/>
        </p:nvSpPr>
        <p:spPr>
          <a:xfrm>
            <a:off x="0" y="0"/>
            <a:ext cx="9144000" cy="3429000"/>
          </a:xfrm>
          <a:prstGeom prst="rect">
            <a:avLst/>
          </a:prstGeom>
          <a:blipFill rotWithShape="0">
            <a:blip r:embed="rId2"/>
            <a:srcRect/>
            <a:stretch/>
          </a:blip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12" name="Picture 1035" descr="APIIT Logo">
            <a:hlinkClick r:id="rId3"/>
          </p:cNvPr>
          <p:cNvPicPr/>
          <p:nvPr/>
        </p:nvPicPr>
        <p:blipFill>
          <a:blip r:embed="rId4"/>
          <a:srcRect l="0" t="72737" r="0" b="0"/>
          <a:stretch/>
        </p:blipFill>
        <p:spPr>
          <a:xfrm>
            <a:off x="914400" y="4309920"/>
            <a:ext cx="1892160" cy="532080"/>
          </a:xfrm>
          <a:prstGeom prst="rect">
            <a:avLst/>
          </a:prstGeom>
          <a:noFill/>
          <a:ln w="0">
            <a:noFill/>
          </a:ln>
        </p:spPr>
      </p:pic>
      <p:pic>
        <p:nvPicPr>
          <p:cNvPr id="13" name="Picture 1036" descr="logo"/>
          <p:cNvPicPr/>
          <p:nvPr/>
        </p:nvPicPr>
        <p:blipFill>
          <a:blip r:embed="rId5"/>
          <a:stretch/>
        </p:blipFill>
        <p:spPr>
          <a:xfrm>
            <a:off x="795240" y="2567160"/>
            <a:ext cx="2133720" cy="1728720"/>
          </a:xfrm>
          <a:prstGeom prst="rect">
            <a:avLst/>
          </a:prstGeom>
          <a:noFill/>
          <a:ln w="0">
            <a:noFill/>
          </a:ln>
        </p:spPr>
      </p:pic>
      <p:sp>
        <p:nvSpPr>
          <p:cNvPr id="14"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15"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16" name="PlaceHolder 3"/>
          <p:cNvSpPr>
            <a:spLocks noGrp="1"/>
          </p:cNvSpPr>
          <p:nvPr>
            <p:ph type="ftr" idx="2"/>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7.wmf"/><Relationship Id="rId3" Type="http://schemas.openxmlformats.org/officeDocument/2006/relationships/slideLayout" Target="../slideLayouts/slideLayout1.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8.wmf"/><Relationship Id="rId3" Type="http://schemas.openxmlformats.org/officeDocument/2006/relationships/slideLayout" Target="../slideLayouts/slideLayout1.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9.wmf"/><Relationship Id="rId3" Type="http://schemas.openxmlformats.org/officeDocument/2006/relationships/image" Target="../media/image10.png"/><Relationship Id="rId4" Type="http://schemas.openxmlformats.org/officeDocument/2006/relationships/slideLayout" Target="../slideLayouts/slideLayout1.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2.wmf"/><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1971720" y="2571480"/>
            <a:ext cx="6781680" cy="78084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ffffcc"/>
                </a:solidFill>
                <a:effectLst/>
                <a:uFillTx/>
                <a:latin typeface="Arial"/>
              </a:rPr>
              <a:t>Data Types, Operators and Expressions</a:t>
            </a:r>
            <a:endParaRPr b="0" lang="en-MY" sz="3200" strike="noStrike" u="none">
              <a:solidFill>
                <a:srgbClr val="000000"/>
              </a:solidFill>
              <a:effectLst/>
              <a:uFillTx/>
              <a:latin typeface="Arial"/>
            </a:endParaRPr>
          </a:p>
        </p:txBody>
      </p:sp>
      <p:sp>
        <p:nvSpPr>
          <p:cNvPr id="25" name="Text Box 34"/>
          <p:cNvSpPr/>
          <p:nvPr/>
        </p:nvSpPr>
        <p:spPr>
          <a:xfrm>
            <a:off x="2691360" y="6280200"/>
            <a:ext cx="3363840" cy="23148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trike="noStrike" u="none">
                <a:solidFill>
                  <a:srgbClr val="000000"/>
                </a:solidFill>
                <a:effectLst/>
                <a:uFillTx/>
                <a:latin typeface="Arial"/>
              </a:rPr>
              <a:t>Copyright 2016 Asia Pacific Institute of Information Technology</a:t>
            </a:r>
            <a:endParaRPr b="0" lang="en-MY" sz="900" strike="noStrike" u="none">
              <a:solidFill>
                <a:srgbClr val="000000"/>
              </a:solidFill>
              <a:effectLst/>
              <a:uFillTx/>
              <a:latin typeface="Arial"/>
            </a:endParaRPr>
          </a:p>
        </p:txBody>
      </p:sp>
      <p:sp>
        <p:nvSpPr>
          <p:cNvPr id="26" name="Text Box 50"/>
          <p:cNvSpPr/>
          <p:nvPr/>
        </p:nvSpPr>
        <p:spPr>
          <a:xfrm>
            <a:off x="570240" y="800280"/>
            <a:ext cx="7610040" cy="977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ffffcc"/>
                </a:solidFill>
                <a:effectLst/>
                <a:uFillTx/>
                <a:latin typeface="Arial"/>
              </a:rPr>
              <a:t>Object Oriented Programming</a:t>
            </a:r>
            <a:endParaRPr b="0" lang="en-MY" sz="4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ffffcc"/>
                </a:solidFill>
                <a:effectLst/>
                <a:uFillTx/>
                <a:latin typeface="Arial"/>
              </a:rPr>
              <a:t>AAPP013-4-2</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CB3572BF-A56B-4E9B-98AA-808E4590008B}"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71" name="Text Box 2"/>
          <p:cNvSpPr/>
          <p:nvPr/>
        </p:nvSpPr>
        <p:spPr>
          <a:xfrm>
            <a:off x="1717560" y="411120"/>
            <a:ext cx="2238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a:t>
            </a:r>
            <a:endParaRPr b="0" lang="en-MY" sz="3200" strike="noStrike" u="none">
              <a:solidFill>
                <a:srgbClr val="000000"/>
              </a:solidFill>
              <a:effectLst/>
              <a:uFillTx/>
              <a:latin typeface="Arial"/>
            </a:endParaRPr>
          </a:p>
        </p:txBody>
      </p:sp>
      <p:sp>
        <p:nvSpPr>
          <p:cNvPr id="72" name="Rectangle 3"/>
          <p:cNvSpPr/>
          <p:nvPr/>
        </p:nvSpPr>
        <p:spPr>
          <a:xfrm>
            <a:off x="704880" y="1981080"/>
            <a:ext cx="8001000" cy="3733920"/>
          </a:xfrm>
          <a:prstGeom prst="rect">
            <a:avLst/>
          </a:prstGeom>
          <a:noFill/>
          <a:ln w="0">
            <a:noFill/>
          </a:ln>
        </p:spPr>
        <p:style>
          <a:lnRef idx="0"/>
          <a:fillRef idx="0"/>
          <a:effectRef idx="0"/>
          <a:fontRef idx="minor"/>
        </p:style>
        <p:txBody>
          <a:bodyPr lIns="90000" rIns="90000" tIns="46800" bIns="46800" anchor="t">
            <a:normAutofit fontScale="92500" lnSpcReduction="9999"/>
          </a:bodyPr>
          <a:p>
            <a:pPr>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  Java language is rich in its data types.</a:t>
            </a:r>
            <a:endParaRPr b="0" lang="en-MY" sz="2800" strike="noStrike" u="none">
              <a:solidFill>
                <a:srgbClr val="000000"/>
              </a:solidFill>
              <a:effectLst/>
              <a:uFillTx/>
              <a:latin typeface="Arial"/>
            </a:endParaRPr>
          </a:p>
          <a:p>
            <a:pPr>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  The variety of data types available allow the </a:t>
            </a:r>
            <a:br>
              <a:rPr sz="2800"/>
            </a:br>
            <a:r>
              <a:rPr b="0" lang="en-US" sz="2800" strike="noStrike" u="none">
                <a:solidFill>
                  <a:srgbClr val="000000"/>
                </a:solidFill>
                <a:effectLst/>
                <a:uFillTx/>
                <a:latin typeface="Arial"/>
              </a:rPr>
              <a:t>    programmer to select the type appropriate to</a:t>
            </a:r>
            <a:br>
              <a:rPr sz="2800"/>
            </a:br>
            <a:r>
              <a:rPr b="0" lang="en-US" sz="2800" strike="noStrike" u="none">
                <a:solidFill>
                  <a:srgbClr val="000000"/>
                </a:solidFill>
                <a:effectLst/>
                <a:uFillTx/>
                <a:latin typeface="Arial"/>
              </a:rPr>
              <a:t>    the needs of the application.</a:t>
            </a:r>
            <a:endParaRPr b="0" lang="en-MY" sz="2800" strike="noStrike" u="none">
              <a:solidFill>
                <a:srgbClr val="000000"/>
              </a:solidFill>
              <a:effectLst/>
              <a:uFillTx/>
              <a:latin typeface="Arial"/>
            </a:endParaRPr>
          </a:p>
          <a:p>
            <a:pPr>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  Two major </a:t>
            </a:r>
            <a:r>
              <a:rPr b="0" lang="en-US" sz="2800" strike="noStrike" u="none">
                <a:solidFill>
                  <a:srgbClr val="cc0000"/>
                </a:solidFill>
                <a:effectLst/>
                <a:uFillTx/>
                <a:latin typeface="Arial"/>
              </a:rPr>
              <a:t>categories of data type :</a:t>
            </a:r>
            <a:endParaRPr b="0" lang="en-MY" sz="2800" strike="noStrike" u="none">
              <a:solidFill>
                <a:srgbClr val="000000"/>
              </a:solidFill>
              <a:effectLst/>
              <a:uFillTx/>
              <a:latin typeface="Arial"/>
            </a:endParaRPr>
          </a:p>
          <a:p>
            <a:pPr lvl="2" marL="914400">
              <a:spcBef>
                <a:spcPts val="700"/>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 Primitive (Built in types)</a:t>
            </a:r>
            <a:endParaRPr b="0" lang="en-MY" sz="2800" strike="noStrike" u="none">
              <a:solidFill>
                <a:srgbClr val="000000"/>
              </a:solidFill>
              <a:effectLst/>
              <a:uFillTx/>
              <a:latin typeface="Arial"/>
            </a:endParaRPr>
          </a:p>
          <a:p>
            <a:pPr lvl="2" marL="914400">
              <a:spcBef>
                <a:spcPts val="700"/>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 Reference / Object (Derived Types)</a:t>
            </a:r>
            <a:endParaRPr b="0" lang="en-MY" sz="2800" strike="noStrike" u="none">
              <a:solidFill>
                <a:srgbClr val="000000"/>
              </a:solidFill>
              <a:effectLst/>
              <a:uFillTx/>
              <a:latin typeface="Arial"/>
            </a:endParaRPr>
          </a:p>
          <a:p>
            <a:pPr>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2" dur="indefinite" restart="never" nodeType="tmRoot">
          <p:childTnLst>
            <p:seq>
              <p:cTn id="33" dur="indefinite" nodeType="mainSeq">
                <p:childTnLst>
                  <p:par>
                    <p:cTn id="34" nodeType="clickEffect" fill="hold">
                      <p:stCondLst>
                        <p:cond delay="indefinite"/>
                      </p:stCondLst>
                      <p:childTnLst>
                        <p:par>
                          <p:cTn id="35" nodeType="withEffect" fill="hold">
                            <p:stCondLst>
                              <p:cond delay="0"/>
                            </p:stCondLst>
                            <p:childTnLst>
                              <p:par>
                                <p:cTn id="36" nodeType="clickEffect" fill="hold" presetClass="entr" presetID="1">
                                  <p:stCondLst>
                                    <p:cond delay="0"/>
                                  </p:stCondLst>
                                  <p:childTnLst>
                                    <p:set>
                                      <p:cBhvr>
                                        <p:cTn id="37"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38" nodeType="clickEffect" fill="hold">
                      <p:stCondLst>
                        <p:cond delay="indefinite"/>
                      </p:stCondLst>
                      <p:childTnLst>
                        <p:par>
                          <p:cTn id="39" nodeType="withEffect" fill="hold">
                            <p:stCondLst>
                              <p:cond delay="0"/>
                            </p:stCondLst>
                            <p:childTnLst>
                              <p:par>
                                <p:cTn id="40" nodeType="clickEffect" fill="hold" presetClass="entr" presetID="1">
                                  <p:stCondLst>
                                    <p:cond delay="0"/>
                                  </p:stCondLst>
                                  <p:childTnLst>
                                    <p:set>
                                      <p:cBhvr>
                                        <p:cTn id="41"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42" nodeType="clickEffect" fill="hold">
                      <p:stCondLst>
                        <p:cond delay="indefinite"/>
                      </p:stCondLst>
                      <p:childTnLst>
                        <p:par>
                          <p:cTn id="43" nodeType="withEffect" fill="hold">
                            <p:stCondLst>
                              <p:cond delay="0"/>
                            </p:stCondLst>
                            <p:childTnLst>
                              <p:par>
                                <p:cTn id="44" nodeType="clickEffect" fill="hold" presetClass="entr" presetID="1">
                                  <p:stCondLst>
                                    <p:cond delay="0"/>
                                  </p:stCondLst>
                                  <p:childTnLst>
                                    <p:set>
                                      <p:cBhvr>
                                        <p:cTn id="45"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46" nodeType="clickEffect" fill="hold">
                      <p:stCondLst>
                        <p:cond delay="indefinite"/>
                      </p:stCondLst>
                      <p:childTnLst>
                        <p:par>
                          <p:cTn id="47" nodeType="withEffect" fill="hold">
                            <p:stCondLst>
                              <p:cond delay="0"/>
                            </p:stCondLst>
                            <p:childTnLst>
                              <p:par>
                                <p:cTn id="48" nodeType="clickEffect" fill="hold" presetClass="entr" presetID="1">
                                  <p:stCondLst>
                                    <p:cond delay="0"/>
                                  </p:stCondLst>
                                  <p:childTnLst>
                                    <p:set>
                                      <p:cBhvr>
                                        <p:cTn id="49" dur="1" fill="hold">
                                          <p:stCondLst>
                                            <p:cond delay="0"/>
                                          </p:stCondLst>
                                        </p:cTn>
                                        <p:tgtEl>
                                          <p:spTgt spid="72">
                                            <p:txEl>
                                              <p:pRg st="3" end="3"/>
                                            </p:txEl>
                                          </p:spTgt>
                                        </p:tgtEl>
                                        <p:attrNameLst>
                                          <p:attrName>style.visibility</p:attrName>
                                        </p:attrNameLst>
                                      </p:cBhvr>
                                      <p:to>
                                        <p:strVal val="visible"/>
                                      </p:to>
                                    </p:set>
                                  </p:childTnLst>
                                </p:cTn>
                              </p:par>
                            </p:childTnLst>
                          </p:cTn>
                        </p:par>
                      </p:childTnLst>
                    </p:cTn>
                  </p:par>
                  <p:par>
                    <p:cTn id="50" nodeType="clickEffect" fill="hold">
                      <p:stCondLst>
                        <p:cond delay="indefinite"/>
                      </p:stCondLst>
                      <p:childTnLst>
                        <p:par>
                          <p:cTn id="51" nodeType="withEffect" fill="hold">
                            <p:stCondLst>
                              <p:cond delay="0"/>
                            </p:stCondLst>
                            <p:childTnLst>
                              <p:par>
                                <p:cTn id="52" nodeType="clickEffect" fill="hold" presetClass="entr" presetID="1">
                                  <p:stCondLst>
                                    <p:cond delay="0"/>
                                  </p:stCondLst>
                                  <p:childTnLst>
                                    <p:set>
                                      <p:cBhvr>
                                        <p:cTn id="53" dur="1" fill="hold">
                                          <p:stCondLst>
                                            <p:cond delay="0"/>
                                          </p:stCondLst>
                                        </p:cTn>
                                        <p:tgtEl>
                                          <p:spTgt spid="7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C54B3E65-FD2C-4193-A517-DB443831C7DB}"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74" name="Text Box 2"/>
          <p:cNvSpPr/>
          <p:nvPr/>
        </p:nvSpPr>
        <p:spPr>
          <a:xfrm>
            <a:off x="1711080" y="411120"/>
            <a:ext cx="6512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primitive data types</a:t>
            </a:r>
            <a:endParaRPr b="0" lang="en-MY" sz="3200" strike="noStrike" u="none">
              <a:solidFill>
                <a:srgbClr val="000000"/>
              </a:solidFill>
              <a:effectLst/>
              <a:uFillTx/>
              <a:latin typeface="Arial"/>
            </a:endParaRPr>
          </a:p>
        </p:txBody>
      </p:sp>
      <p:graphicFrame>
        <p:nvGraphicFramePr>
          <p:cNvPr id="75" name="Object 4"/>
          <p:cNvGraphicFramePr/>
          <p:nvPr/>
        </p:nvGraphicFramePr>
        <p:xfrm>
          <a:off x="765000" y="1933560"/>
          <a:ext cx="7321680" cy="4440240"/>
        </p:xfrm>
        <a:graphic>
          <a:graphicData uri="http://schemas.openxmlformats.org/presentationml/2006/ole">
            <p:oleObj progId="Word.Document.12" r:id="rId1" spid="">
              <p:embed/>
              <p:pic>
                <p:nvPicPr>
                  <p:cNvPr id="76" name="Object 4" descr=""/>
                  <p:cNvPicPr/>
                  <p:nvPr/>
                </p:nvPicPr>
                <p:blipFill>
                  <a:blip r:embed="rId2"/>
                  <a:stretch/>
                </p:blipFill>
                <p:spPr>
                  <a:xfrm>
                    <a:off x="765000" y="1933560"/>
                    <a:ext cx="7321680" cy="4440240"/>
                  </a:xfrm>
                  <a:prstGeom prst="rect">
                    <a:avLst/>
                  </a:prstGeom>
                  <a:noFill/>
                  <a:ln w="0">
                    <a:noFill/>
                  </a:ln>
                </p:spPr>
              </p:pic>
            </p:oleObj>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A0745929-556A-4E23-AF1D-2E7812D5B059}"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78" name="Text Box 2"/>
          <p:cNvSpPr/>
          <p:nvPr/>
        </p:nvSpPr>
        <p:spPr>
          <a:xfrm>
            <a:off x="1711080" y="411120"/>
            <a:ext cx="6512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primitive data types</a:t>
            </a:r>
            <a:endParaRPr b="0" lang="en-MY" sz="3200" strike="noStrike" u="none">
              <a:solidFill>
                <a:srgbClr val="000000"/>
              </a:solidFill>
              <a:effectLst/>
              <a:uFillTx/>
              <a:latin typeface="Arial"/>
            </a:endParaRPr>
          </a:p>
        </p:txBody>
      </p:sp>
      <p:sp>
        <p:nvSpPr>
          <p:cNvPr id="79" name="Rectangle 4"/>
          <p:cNvSpPr/>
          <p:nvPr/>
        </p:nvSpPr>
        <p:spPr>
          <a:xfrm>
            <a:off x="723960" y="1657440"/>
            <a:ext cx="8077320" cy="3448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Examples of </a:t>
            </a:r>
            <a:r>
              <a:rPr b="1" lang="en-US" sz="2800" strike="noStrike" u="none">
                <a:solidFill>
                  <a:srgbClr val="000000"/>
                </a:solidFill>
                <a:effectLst/>
                <a:uFillTx/>
                <a:latin typeface="Arial"/>
              </a:rPr>
              <a:t>double </a:t>
            </a:r>
            <a:r>
              <a:rPr b="0" lang="en-US" sz="2800" strike="noStrike" u="none">
                <a:solidFill>
                  <a:srgbClr val="000000"/>
                </a:solidFill>
                <a:effectLst/>
                <a:uFillTx/>
                <a:latin typeface="Arial"/>
              </a:rPr>
              <a:t>values in Java :</a:t>
            </a:r>
            <a:endParaRPr b="0" lang="en-MY" sz="2800" strike="noStrike" u="none">
              <a:solidFill>
                <a:srgbClr val="000000"/>
              </a:solidFill>
              <a:effectLst/>
              <a:uFillTx/>
              <a:latin typeface="Arial"/>
            </a:endParaRPr>
          </a:p>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cc0000"/>
                </a:solidFill>
                <a:effectLst/>
                <a:uFillTx/>
                <a:latin typeface="Arial"/>
              </a:rPr>
              <a:t>3.14159      7.12     9.0     0.5e001    -16.3e+002</a:t>
            </a:r>
            <a:endParaRPr b="0" lang="en-MY" sz="2800" strike="noStrike" u="none">
              <a:solidFill>
                <a:srgbClr val="000000"/>
              </a:solidFill>
              <a:effectLst/>
              <a:uFillTx/>
              <a:latin typeface="Arial"/>
            </a:endParaRPr>
          </a:p>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a:t>
            </a:r>
            <a:r>
              <a:rPr b="0" i="1" lang="en-US" sz="2800" strike="noStrike" u="none">
                <a:solidFill>
                  <a:srgbClr val="000000"/>
                </a:solidFill>
                <a:effectLst/>
                <a:uFillTx/>
                <a:latin typeface="Arial"/>
              </a:rPr>
              <a:t>e</a:t>
            </a:r>
            <a:r>
              <a:rPr b="0" lang="en-US" sz="2800" strike="noStrike" u="none">
                <a:solidFill>
                  <a:srgbClr val="000000"/>
                </a:solidFill>
                <a:effectLst/>
                <a:uFillTx/>
                <a:latin typeface="Arial"/>
              </a:rPr>
              <a:t> is called the </a:t>
            </a:r>
            <a:r>
              <a:rPr b="0" i="1" lang="en-US" sz="2800" strike="noStrike" u="none">
                <a:solidFill>
                  <a:srgbClr val="000000"/>
                </a:solidFill>
                <a:effectLst/>
                <a:uFillTx/>
                <a:latin typeface="Arial"/>
              </a:rPr>
              <a:t>e-notation</a:t>
            </a:r>
            <a:r>
              <a:rPr b="0" lang="en-US" sz="2800" strike="noStrike" u="none">
                <a:solidFill>
                  <a:srgbClr val="000000"/>
                </a:solidFill>
                <a:effectLst/>
                <a:uFillTx/>
                <a:latin typeface="Arial"/>
              </a:rPr>
              <a:t> in Java; </a:t>
            </a:r>
            <a:br>
              <a:rPr sz="2800"/>
            </a:br>
            <a:r>
              <a:rPr b="0" i="1" lang="en-US" sz="2800" strike="noStrike" u="none">
                <a:solidFill>
                  <a:srgbClr val="cc0000"/>
                </a:solidFill>
                <a:effectLst/>
                <a:uFillTx/>
                <a:latin typeface="Arial"/>
              </a:rPr>
              <a:t>e</a:t>
            </a:r>
            <a:r>
              <a:rPr b="0" lang="en-US" sz="2800" strike="noStrike" u="none">
                <a:solidFill>
                  <a:srgbClr val="000000"/>
                </a:solidFill>
                <a:effectLst/>
                <a:uFillTx/>
                <a:latin typeface="Arial"/>
              </a:rPr>
              <a:t> separates the number from the exponent.</a:t>
            </a:r>
            <a:endParaRPr b="0" lang="en-MY" sz="2800" strike="noStrike" u="none">
              <a:solidFill>
                <a:srgbClr val="000000"/>
              </a:solidFill>
              <a:effectLst/>
              <a:uFillTx/>
              <a:latin typeface="Arial"/>
            </a:endParaRPr>
          </a:p>
          <a:p>
            <a:pPr marL="343080" indent="-343080">
              <a:lnSpc>
                <a:spcPct val="130000"/>
              </a:lnSpc>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cc0000"/>
                </a:solidFill>
                <a:effectLst/>
                <a:uFillTx/>
                <a:latin typeface="Arial"/>
              </a:rPr>
              <a:t>2.829281 x 10</a:t>
            </a:r>
            <a:r>
              <a:rPr b="1" lang="en-US" sz="2800" strike="noStrike" u="none" baseline="30000">
                <a:solidFill>
                  <a:srgbClr val="cc0000"/>
                </a:solidFill>
                <a:effectLst/>
                <a:uFillTx/>
                <a:latin typeface="Arial"/>
              </a:rPr>
              <a:t>8  &lt;=&gt; </a:t>
            </a:r>
            <a:r>
              <a:rPr b="1" lang="en-US" sz="2800" strike="noStrike" u="none">
                <a:solidFill>
                  <a:srgbClr val="cc0000"/>
                </a:solidFill>
                <a:effectLst/>
                <a:uFillTx/>
                <a:latin typeface="Arial"/>
              </a:rPr>
              <a:t>2.829281e8</a:t>
            </a:r>
            <a:endParaRPr b="0" lang="en-MY" sz="2800" strike="noStrike" u="none">
              <a:solidFill>
                <a:srgbClr val="000000"/>
              </a:solidFill>
              <a:effectLst/>
              <a:uFillTx/>
              <a:latin typeface="Arial"/>
            </a:endParaRPr>
          </a:p>
          <a:p>
            <a:pPr marL="343080" indent="-343080">
              <a:lnSpc>
                <a:spcPct val="130000"/>
              </a:lnSpc>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cc0000"/>
                </a:solidFill>
                <a:effectLst/>
                <a:uFillTx/>
                <a:latin typeface="Arial"/>
              </a:rPr>
              <a:t>2. 13898121 x 10</a:t>
            </a:r>
            <a:r>
              <a:rPr b="1" lang="en-US" sz="2800" strike="noStrike" u="none" baseline="30000">
                <a:solidFill>
                  <a:srgbClr val="cc0000"/>
                </a:solidFill>
                <a:effectLst/>
                <a:uFillTx/>
                <a:latin typeface="Arial"/>
              </a:rPr>
              <a:t>-15  &lt;=&gt; </a:t>
            </a:r>
            <a:r>
              <a:rPr b="1" lang="en-US" sz="2800" strike="noStrike" u="none">
                <a:solidFill>
                  <a:srgbClr val="cc0000"/>
                </a:solidFill>
                <a:effectLst/>
                <a:uFillTx/>
                <a:latin typeface="Arial"/>
              </a:rPr>
              <a:t>2. 13898121e-15</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B664E3E9-4890-48EE-8C6D-7B22AFDEC92F}"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81" name="Text Box 2"/>
          <p:cNvSpPr/>
          <p:nvPr/>
        </p:nvSpPr>
        <p:spPr>
          <a:xfrm>
            <a:off x="1710360" y="411120"/>
            <a:ext cx="6649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reference data types</a:t>
            </a:r>
            <a:endParaRPr b="0" lang="en-MY" sz="3200" strike="noStrike" u="none">
              <a:solidFill>
                <a:srgbClr val="000000"/>
              </a:solidFill>
              <a:effectLst/>
              <a:uFillTx/>
              <a:latin typeface="Arial"/>
            </a:endParaRPr>
          </a:p>
        </p:txBody>
      </p:sp>
      <p:sp>
        <p:nvSpPr>
          <p:cNvPr id="82" name="Rectangle 3"/>
          <p:cNvSpPr/>
          <p:nvPr/>
        </p:nvSpPr>
        <p:spPr>
          <a:xfrm>
            <a:off x="228600" y="1981080"/>
            <a:ext cx="8686800" cy="283860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Reference types :</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Arrays</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Classes</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value of a reference type variable, is </a:t>
            </a:r>
            <a:r>
              <a:rPr b="1" i="1" lang="en-US" sz="2400" strike="noStrike" u="none">
                <a:solidFill>
                  <a:srgbClr val="cc0000"/>
                </a:solidFill>
                <a:effectLst/>
                <a:uFillTx/>
                <a:latin typeface="Arial"/>
              </a:rPr>
              <a:t>a reference to the actual value or set of values represented by the variable</a:t>
            </a:r>
            <a:r>
              <a:rPr b="1" lang="en-US" sz="2400" strike="noStrike" u="none">
                <a:solidFill>
                  <a:srgbClr val="cc0000"/>
                </a:solidFill>
                <a:effectLst/>
                <a:uFillTx/>
                <a:latin typeface="Arial"/>
              </a:rPr>
              <a: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CB40D13C-E5E6-4149-9CC4-99C8D6734E8F}"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84" name="Text Box 2"/>
          <p:cNvSpPr/>
          <p:nvPr/>
        </p:nvSpPr>
        <p:spPr>
          <a:xfrm>
            <a:off x="1710360" y="411120"/>
            <a:ext cx="6649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reference data types</a:t>
            </a:r>
            <a:endParaRPr b="0" lang="en-MY" sz="3200" strike="noStrike" u="none">
              <a:solidFill>
                <a:srgbClr val="000000"/>
              </a:solidFill>
              <a:effectLst/>
              <a:uFillTx/>
              <a:latin typeface="Arial"/>
            </a:endParaRPr>
          </a:p>
        </p:txBody>
      </p:sp>
      <p:sp>
        <p:nvSpPr>
          <p:cNvPr id="85" name="Rectangle 3"/>
          <p:cNvSpPr/>
          <p:nvPr/>
        </p:nvSpPr>
        <p:spPr>
          <a:xfrm>
            <a:off x="228600" y="1809720"/>
            <a:ext cx="8686800" cy="3333960"/>
          </a:xfrm>
          <a:prstGeom prst="rect">
            <a:avLst/>
          </a:prstGeom>
          <a:noFill/>
          <a:ln w="0">
            <a:noFill/>
          </a:ln>
        </p:spPr>
        <p:style>
          <a:lnRef idx="0"/>
          <a:fillRef idx="0"/>
          <a:effectRef idx="0"/>
          <a:fontRef idx="minor"/>
        </p:style>
        <p:txBody>
          <a:bodyPr lIns="90000" rIns="90000" tIns="46800" bIns="46800" anchor="t">
            <a:normAutofit fontScale="62500" lnSpcReduction="19999"/>
          </a:bodyPr>
          <a:p>
            <a:pPr lvl="1" marL="743040" indent="-285840">
              <a:lnSpc>
                <a:spcPct val="90000"/>
              </a:lnSpc>
              <a:spcBef>
                <a:spcPts val="601"/>
              </a:spcBef>
              <a:buClr>
                <a:srgbClr val="000000"/>
              </a:buClr>
              <a:buFont typeface="Arial"/>
              <a:buChar char="–"/>
              <a:tabLst>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Example – class references</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116208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Classes are the templates for creating objects.</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1" lang="en-US" sz="2400" strike="noStrike" u="none">
                <a:solidFill>
                  <a:srgbClr val="cc0000"/>
                </a:solidFill>
                <a:effectLst/>
                <a:uFillTx/>
                <a:latin typeface="Arial"/>
              </a:rPr>
              <a:t>class A</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variables</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constructors </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methods</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 a = new A( )</a:t>
            </a:r>
            <a:r>
              <a:rPr b="0" lang="en-US" sz="2400" strike="noStrike" u="none">
                <a:solidFill>
                  <a:srgbClr val="000000"/>
                </a:solidFill>
                <a:effectLst/>
                <a:uFillTx/>
                <a:latin typeface="Arial"/>
              </a:rPr>
              <a:t>       a is a reference to an object of class A</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116208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54" dur="indefinite" restart="never" nodeType="tmRoot">
          <p:childTnLst>
            <p:seq>
              <p:cTn id="55" dur="indefinite" nodeType="mainSeq">
                <p:childTnLst>
                  <p:par>
                    <p:cTn id="56" nodeType="clickEffect" fill="hold">
                      <p:stCondLst>
                        <p:cond delay="indefinite"/>
                      </p:stCondLst>
                      <p:childTnLst>
                        <p:par>
                          <p:cTn id="57" nodeType="withEffect" fill="hold">
                            <p:stCondLst>
                              <p:cond delay="0"/>
                            </p:stCondLst>
                            <p:childTnLst>
                              <p:par>
                                <p:cTn id="58" nodeType="clickEffect" fill="hold" presetClass="entr" presetID="1">
                                  <p:stCondLst>
                                    <p:cond delay="0"/>
                                  </p:stCondLst>
                                  <p:childTnLst>
                                    <p:set>
                                      <p:cBhvr>
                                        <p:cTn id="59"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60" nodeType="clickEffect" fill="hold">
                      <p:stCondLst>
                        <p:cond delay="indefinite"/>
                      </p:stCondLst>
                      <p:childTnLst>
                        <p:par>
                          <p:cTn id="61" nodeType="withEffect" fill="hold">
                            <p:stCondLst>
                              <p:cond delay="0"/>
                            </p:stCondLst>
                            <p:childTnLst>
                              <p:par>
                                <p:cTn id="62" nodeType="clickEffect" fill="hold" presetClass="entr" presetID="1">
                                  <p:stCondLst>
                                    <p:cond delay="0"/>
                                  </p:stCondLst>
                                  <p:childTnLst>
                                    <p:set>
                                      <p:cBhvr>
                                        <p:cTn id="63"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par>
                    <p:cTn id="64" nodeType="clickEffect" fill="hold">
                      <p:stCondLst>
                        <p:cond delay="indefinite"/>
                      </p:stCondLst>
                      <p:childTnLst>
                        <p:par>
                          <p:cTn id="65" nodeType="withEffect" fill="hold">
                            <p:stCondLst>
                              <p:cond delay="0"/>
                            </p:stCondLst>
                            <p:childTnLst>
                              <p:par>
                                <p:cTn id="66" nodeType="clickEffect" fill="hold" presetClass="entr" presetID="1">
                                  <p:stCondLst>
                                    <p:cond delay="0"/>
                                  </p:stCondLst>
                                  <p:childTnLst>
                                    <p:set>
                                      <p:cBhvr>
                                        <p:cTn id="67" dur="1" fill="hold">
                                          <p:stCondLst>
                                            <p:cond delay="0"/>
                                          </p:stCondLst>
                                        </p:cTn>
                                        <p:tgtEl>
                                          <p:spTgt spid="85">
                                            <p:txEl>
                                              <p:pRg st="3" end="3"/>
                                            </p:txEl>
                                          </p:spTgt>
                                        </p:tgtEl>
                                        <p:attrNameLst>
                                          <p:attrName>style.visibility</p:attrName>
                                        </p:attrNameLst>
                                      </p:cBhvr>
                                      <p:to>
                                        <p:strVal val="visible"/>
                                      </p:to>
                                    </p:set>
                                  </p:childTnLst>
                                </p:cTn>
                              </p:par>
                              <p:par>
                                <p:cTn id="68" nodeType="withEffect" fill="hold" presetClass="entr" presetID="1">
                                  <p:stCondLst>
                                    <p:cond delay="0"/>
                                  </p:stCondLst>
                                  <p:childTnLst>
                                    <p:set>
                                      <p:cBhvr>
                                        <p:cTn id="69" dur="1" fill="hold">
                                          <p:stCondLst>
                                            <p:cond delay="0"/>
                                          </p:stCondLst>
                                        </p:cTn>
                                        <p:tgtEl>
                                          <p:spTgt spid="85">
                                            <p:txEl>
                                              <p:pRg st="4" end="4"/>
                                            </p:txEl>
                                          </p:spTgt>
                                        </p:tgtEl>
                                        <p:attrNameLst>
                                          <p:attrName>style.visibility</p:attrName>
                                        </p:attrNameLst>
                                      </p:cBhvr>
                                      <p:to>
                                        <p:strVal val="visible"/>
                                      </p:to>
                                    </p:set>
                                  </p:childTnLst>
                                </p:cTn>
                              </p:par>
                              <p:par>
                                <p:cTn id="70" nodeType="withEffect" fill="hold" presetClass="entr" presetID="1">
                                  <p:stCondLst>
                                    <p:cond delay="0"/>
                                  </p:stCondLst>
                                  <p:childTnLst>
                                    <p:set>
                                      <p:cBhvr>
                                        <p:cTn id="71" dur="1" fill="hold">
                                          <p:stCondLst>
                                            <p:cond delay="0"/>
                                          </p:stCondLst>
                                        </p:cTn>
                                        <p:tgtEl>
                                          <p:spTgt spid="85">
                                            <p:txEl>
                                              <p:pRg st="5" end="5"/>
                                            </p:txEl>
                                          </p:spTgt>
                                        </p:tgtEl>
                                        <p:attrNameLst>
                                          <p:attrName>style.visibility</p:attrName>
                                        </p:attrNameLst>
                                      </p:cBhvr>
                                      <p:to>
                                        <p:strVal val="visible"/>
                                      </p:to>
                                    </p:set>
                                  </p:childTnLst>
                                </p:cTn>
                              </p:par>
                              <p:par>
                                <p:cTn id="72" nodeType="withEffect" fill="hold" presetClass="entr" presetID="1">
                                  <p:stCondLst>
                                    <p:cond delay="0"/>
                                  </p:stCondLst>
                                  <p:childTnLst>
                                    <p:set>
                                      <p:cBhvr>
                                        <p:cTn id="73" dur="1" fill="hold">
                                          <p:stCondLst>
                                            <p:cond delay="0"/>
                                          </p:stCondLst>
                                        </p:cTn>
                                        <p:tgtEl>
                                          <p:spTgt spid="85">
                                            <p:txEl>
                                              <p:pRg st="6" end="6"/>
                                            </p:txEl>
                                          </p:spTgt>
                                        </p:tgtEl>
                                        <p:attrNameLst>
                                          <p:attrName>style.visibility</p:attrName>
                                        </p:attrNameLst>
                                      </p:cBhvr>
                                      <p:to>
                                        <p:strVal val="visible"/>
                                      </p:to>
                                    </p:set>
                                  </p:childTnLst>
                                </p:cTn>
                              </p:par>
                              <p:par>
                                <p:cTn id="74" nodeType="withEffect" fill="hold" presetClass="entr" presetID="1">
                                  <p:stCondLst>
                                    <p:cond delay="0"/>
                                  </p:stCondLst>
                                  <p:childTnLst>
                                    <p:set>
                                      <p:cBhvr>
                                        <p:cTn id="75" dur="1" fill="hold">
                                          <p:stCondLst>
                                            <p:cond delay="0"/>
                                          </p:stCondLst>
                                        </p:cTn>
                                        <p:tgtEl>
                                          <p:spTgt spid="85">
                                            <p:txEl>
                                              <p:pRg st="7" end="7"/>
                                            </p:txEl>
                                          </p:spTgt>
                                        </p:tgtEl>
                                        <p:attrNameLst>
                                          <p:attrName>style.visibility</p:attrName>
                                        </p:attrNameLst>
                                      </p:cBhvr>
                                      <p:to>
                                        <p:strVal val="visible"/>
                                      </p:to>
                                    </p:set>
                                  </p:childTnLst>
                                </p:cTn>
                              </p:par>
                              <p:par>
                                <p:cTn id="76" nodeType="withEffect" fill="hold" presetClass="entr" presetID="1">
                                  <p:stCondLst>
                                    <p:cond delay="0"/>
                                  </p:stCondLst>
                                  <p:childTnLst>
                                    <p:set>
                                      <p:cBhvr>
                                        <p:cTn id="77" dur="1" fill="hold">
                                          <p:stCondLst>
                                            <p:cond delay="0"/>
                                          </p:stCondLst>
                                        </p:cTn>
                                        <p:tgtEl>
                                          <p:spTgt spid="85">
                                            <p:txEl>
                                              <p:pRg st="8" end="8"/>
                                            </p:txEl>
                                          </p:spTgt>
                                        </p:tgtEl>
                                        <p:attrNameLst>
                                          <p:attrName>style.visibility</p:attrName>
                                        </p:attrNameLst>
                                      </p:cBhvr>
                                      <p:to>
                                        <p:strVal val="visible"/>
                                      </p:to>
                                    </p:set>
                                  </p:childTnLst>
                                </p:cTn>
                              </p:par>
                            </p:childTnLst>
                          </p:cTn>
                        </p:par>
                      </p:childTnLst>
                    </p:cTn>
                  </p:par>
                  <p:par>
                    <p:cTn id="78" nodeType="clickEffect" fill="hold">
                      <p:stCondLst>
                        <p:cond delay="indefinite"/>
                      </p:stCondLst>
                      <p:childTnLst>
                        <p:par>
                          <p:cTn id="79" nodeType="withEffect" fill="hold">
                            <p:stCondLst>
                              <p:cond delay="0"/>
                            </p:stCondLst>
                            <p:childTnLst>
                              <p:par>
                                <p:cTn id="80" nodeType="clickEffect" fill="hold" presetClass="entr" presetID="1">
                                  <p:stCondLst>
                                    <p:cond delay="0"/>
                                  </p:stCondLst>
                                  <p:childTnLst>
                                    <p:set>
                                      <p:cBhvr>
                                        <p:cTn id="81" dur="1" fill="hold">
                                          <p:stCondLst>
                                            <p:cond delay="0"/>
                                          </p:stCondLst>
                                        </p:cTn>
                                        <p:tgtEl>
                                          <p:spTgt spid="85">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BBC994AC-5989-4CB2-95AA-624A36E62DB8}"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87" name="Text Box 2"/>
          <p:cNvSpPr/>
          <p:nvPr/>
        </p:nvSpPr>
        <p:spPr>
          <a:xfrm>
            <a:off x="1710360" y="411120"/>
            <a:ext cx="6649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reference data types</a:t>
            </a:r>
            <a:endParaRPr b="0" lang="en-MY" sz="3200" strike="noStrike" u="none">
              <a:solidFill>
                <a:srgbClr val="000000"/>
              </a:solidFill>
              <a:effectLst/>
              <a:uFillTx/>
              <a:latin typeface="Arial"/>
            </a:endParaRPr>
          </a:p>
        </p:txBody>
      </p:sp>
      <p:sp>
        <p:nvSpPr>
          <p:cNvPr id="88" name="Rectangle 5"/>
          <p:cNvSpPr/>
          <p:nvPr/>
        </p:nvSpPr>
        <p:spPr>
          <a:xfrm>
            <a:off x="228600" y="1809720"/>
            <a:ext cx="8686800" cy="3333960"/>
          </a:xfrm>
          <a:prstGeom prst="rect">
            <a:avLst/>
          </a:prstGeom>
          <a:noFill/>
          <a:ln w="0">
            <a:noFill/>
          </a:ln>
        </p:spPr>
        <p:style>
          <a:lnRef idx="0"/>
          <a:fillRef idx="0"/>
          <a:effectRef idx="0"/>
          <a:fontRef idx="minor"/>
        </p:style>
        <p:txBody>
          <a:bodyPr lIns="90000" rIns="90000" tIns="46800" bIns="46800" anchor="t">
            <a:normAutofit/>
          </a:bodyPr>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Example – Array references</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int myArray [ ] = new int [4];</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2" dur="indefinite" restart="never" nodeType="tmRoot">
          <p:childTnLst>
            <p:seq>
              <p:cTn id="83" dur="indefinite" nodeType="mainSeq">
                <p:childTnLst>
                  <p:par>
                    <p:cTn id="84" nodeType="clickEffect" fill="hold">
                      <p:stCondLst>
                        <p:cond delay="indefinite"/>
                      </p:stCondLst>
                      <p:childTnLst>
                        <p:par>
                          <p:cTn id="85" nodeType="withEffect" fill="hold">
                            <p:stCondLst>
                              <p:cond delay="0"/>
                            </p:stCondLst>
                            <p:childTnLst>
                              <p:par>
                                <p:cTn id="86" nodeType="clickEffect" fill="hold" presetClass="entr" presetID="1">
                                  <p:stCondLst>
                                    <p:cond delay="0"/>
                                  </p:stCondLst>
                                  <p:childTnLst>
                                    <p:set>
                                      <p:cBhvr>
                                        <p:cTn id="87" dur="1" fill="hold">
                                          <p:stCondLst>
                                            <p:cond delay="499"/>
                                          </p:stCondLst>
                                        </p:cTn>
                                        <p:tgtEl>
                                          <p:spTgt spid="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66ECB484-4403-4F43-BC62-8AF343AA8F56}"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90"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91" name="Rectangle 4"/>
          <p:cNvSpPr/>
          <p:nvPr/>
        </p:nvSpPr>
        <p:spPr>
          <a:xfrm>
            <a:off x="762120" y="1752480"/>
            <a:ext cx="8076960" cy="3753000"/>
          </a:xfrm>
          <a:prstGeom prst="rect">
            <a:avLst/>
          </a:prstGeom>
          <a:noFill/>
          <a:ln w="0">
            <a:noFill/>
          </a:ln>
        </p:spPr>
        <p:style>
          <a:lnRef idx="0"/>
          <a:fillRef idx="0"/>
          <a:effectRef idx="0"/>
          <a:fontRef idx="minor"/>
        </p:style>
        <p:txBody>
          <a:bodyPr lIns="90000" rIns="90000" tIns="46800" bIns="46800" anchor="t">
            <a:normAutofit/>
          </a:bodyPr>
          <a:p>
            <a:pPr marL="609480" indent="-60948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What is an operator?</a:t>
            </a:r>
            <a:endParaRPr b="0" lang="en-MY" sz="2000" strike="noStrike" u="none">
              <a:solidFill>
                <a:srgbClr val="000000"/>
              </a:solidFill>
              <a:effectLst/>
              <a:uFillTx/>
              <a:latin typeface="Arial"/>
            </a:endParaRPr>
          </a:p>
          <a:p>
            <a:pPr marL="609480" indent="-6094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An operator takes one or more arguments (operands) and produces a new value</a:t>
            </a:r>
            <a:endParaRPr b="0" lang="en-MY" sz="2000" strike="noStrike" u="none">
              <a:solidFill>
                <a:srgbClr val="000000"/>
              </a:solidFill>
              <a:effectLst/>
              <a:uFillTx/>
              <a:latin typeface="Arial"/>
            </a:endParaRPr>
          </a:p>
          <a:p>
            <a:pPr marL="609480" indent="-6094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An operator in Java can be </a:t>
            </a:r>
            <a:endParaRPr b="0" lang="en-MY" sz="2000" strike="noStrike" u="none">
              <a:solidFill>
                <a:srgbClr val="000000"/>
              </a:solidFill>
              <a:effectLst/>
              <a:uFillTx/>
              <a:latin typeface="Arial"/>
            </a:endParaRPr>
          </a:p>
          <a:p>
            <a:pPr lvl="1" marL="990720" indent="-53352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Unary: operates on a single operand</a:t>
            </a:r>
            <a:endParaRPr b="0" lang="en-MY" sz="2000" strike="noStrike" u="none">
              <a:solidFill>
                <a:srgbClr val="000000"/>
              </a:solidFill>
              <a:effectLst/>
              <a:uFillTx/>
              <a:latin typeface="Arial"/>
            </a:endParaRPr>
          </a:p>
          <a:p>
            <a:pPr lvl="1" marL="990720" indent="-53352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Binary: operates on 2 operands</a:t>
            </a:r>
            <a:endParaRPr b="0" lang="en-MY" sz="2000" strike="noStrike" u="none">
              <a:solidFill>
                <a:srgbClr val="000000"/>
              </a:solidFill>
              <a:effectLst/>
              <a:uFillTx/>
              <a:latin typeface="Arial"/>
            </a:endParaRPr>
          </a:p>
          <a:p>
            <a:pPr lvl="1" marL="990720" indent="-53352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Ternary: operates on 3 operands</a:t>
            </a:r>
            <a:endParaRPr b="0" lang="en-MY" sz="2000" strike="noStrike" u="none">
              <a:solidFill>
                <a:srgbClr val="000000"/>
              </a:solidFill>
              <a:effectLst/>
              <a:uFillTx/>
              <a:latin typeface="Arial"/>
            </a:endParaRPr>
          </a:p>
          <a:p>
            <a:pPr marL="609480" indent="-6094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A Java operator can be further classified in accordance with the scheme as shown in the slide that follows </a:t>
            </a:r>
            <a:endParaRPr b="0" lang="en-MY"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8" dur="indefinite" restart="never" nodeType="tmRoot">
          <p:childTnLst>
            <p:seq>
              <p:cTn id="89" dur="indefinite" nodeType="mainSeq">
                <p:childTnLst>
                  <p:par>
                    <p:cTn id="90" nodeType="clickEffect" fill="hold">
                      <p:stCondLst>
                        <p:cond delay="indefinite"/>
                      </p:stCondLst>
                      <p:childTnLst>
                        <p:par>
                          <p:cTn id="91" nodeType="withEffect" fill="hold">
                            <p:stCondLst>
                              <p:cond delay="0"/>
                            </p:stCondLst>
                            <p:childTnLst>
                              <p:par>
                                <p:cTn id="92" nodeType="clickEffect" fill="hold" presetClass="entr" presetID="3" presetSubtype="10">
                                  <p:stCondLst>
                                    <p:cond delay="0"/>
                                  </p:stCondLst>
                                  <p:childTnLst>
                                    <p:set>
                                      <p:cBhvr>
                                        <p:cTn id="93" dur="1" fill="hold">
                                          <p:stCondLst>
                                            <p:cond delay="0"/>
                                          </p:stCondLst>
                                        </p:cTn>
                                        <p:tgtEl>
                                          <p:spTgt spid="91"/>
                                        </p:tgtEl>
                                        <p:attrNameLst>
                                          <p:attrName>style.visibility</p:attrName>
                                        </p:attrNameLst>
                                      </p:cBhvr>
                                      <p:to>
                                        <p:strVal val="visible"/>
                                      </p:to>
                                    </p:set>
                                    <p:animEffect filter="blinds(horizontal)" transition="in">
                                      <p:cBhvr additive="repl">
                                        <p:cTn id="94" dur="5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70735881-3A7D-490E-8AE4-CD3BCC184BE0}"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93"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94" name="Rectangle 3"/>
          <p:cNvSpPr/>
          <p:nvPr/>
        </p:nvSpPr>
        <p:spPr>
          <a:xfrm>
            <a:off x="762120" y="1752480"/>
            <a:ext cx="8076960" cy="3753000"/>
          </a:xfrm>
          <a:prstGeom prst="rect">
            <a:avLst/>
          </a:prstGeom>
          <a:noFill/>
          <a:ln w="0">
            <a:noFill/>
          </a:ln>
        </p:spPr>
        <p:style>
          <a:lnRef idx="0"/>
          <a:fillRef idx="0"/>
          <a:effectRef idx="0"/>
          <a:fontRef idx="minor"/>
        </p:style>
        <p:txBody>
          <a:bodyPr lIns="90000" rIns="90000" tIns="46800" bIns="46800" anchor="t">
            <a:normAutofit/>
          </a:bodyPr>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supports a rich set of operators which can be </a:t>
            </a:r>
            <a:endParaRPr b="0" lang="en-MY" sz="2400" strike="noStrike" u="none">
              <a:solidFill>
                <a:srgbClr val="000000"/>
              </a:solidFill>
              <a:effectLst/>
              <a:uFillTx/>
              <a:latin typeface="Arial"/>
            </a:endParaRPr>
          </a:p>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classified into five categories:</a:t>
            </a:r>
            <a:endParaRPr b="0" lang="en-MY" sz="2400" strike="noStrike" u="none">
              <a:solidFill>
                <a:srgbClr val="000000"/>
              </a:solidFill>
              <a:effectLst/>
              <a:uFillTx/>
              <a:latin typeface="Arial"/>
            </a:endParaRPr>
          </a:p>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1.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Arithmetic operators</a:t>
            </a:r>
            <a:endParaRPr b="0" lang="en-MY" sz="2400" strike="noStrike" u="none">
              <a:solidFill>
                <a:srgbClr val="000000"/>
              </a:solidFill>
              <a:effectLst/>
              <a:uFillTx/>
              <a:latin typeface="Arial"/>
            </a:endParaRPr>
          </a:p>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2.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Relational operators</a:t>
            </a:r>
            <a:endParaRPr b="0" lang="en-MY" sz="2400" strike="noStrike" u="none">
              <a:solidFill>
                <a:srgbClr val="000000"/>
              </a:solidFill>
              <a:effectLst/>
              <a:uFillTx/>
              <a:latin typeface="Arial"/>
            </a:endParaRPr>
          </a:p>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3.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Logical operators</a:t>
            </a:r>
            <a:endParaRPr b="0" lang="en-MY" sz="2400" strike="noStrike" u="none">
              <a:solidFill>
                <a:srgbClr val="000000"/>
              </a:solidFill>
              <a:effectLst/>
              <a:uFillTx/>
              <a:latin typeface="Arial"/>
            </a:endParaRPr>
          </a:p>
          <a:p>
            <a:pPr marL="609480" indent="-609480">
              <a:spcBef>
                <a:spcPts val="601"/>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Increment/Decrement operators</a:t>
            </a:r>
            <a:endParaRPr b="0" lang="en-MY" sz="2400" strike="noStrike" u="none">
              <a:solidFill>
                <a:srgbClr val="000000"/>
              </a:solidFill>
              <a:effectLst/>
              <a:uFillTx/>
              <a:latin typeface="Arial"/>
            </a:endParaRPr>
          </a:p>
          <a:p>
            <a:pPr marL="609480" indent="-609480">
              <a:spcBef>
                <a:spcPts val="601"/>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Assignment operators</a:t>
            </a:r>
            <a:endParaRPr b="0" lang="en-MY" sz="2400" strike="noStrike" u="none">
              <a:solidFill>
                <a:srgbClr val="000000"/>
              </a:solidFill>
              <a:effectLst/>
              <a:uFillTx/>
              <a:latin typeface="Arial"/>
            </a:endParaRPr>
          </a:p>
          <a:p>
            <a:pPr marL="609480" indent="-6094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childTnLst>
                  <p:par>
                    <p:cTn id="97" nodeType="clickEffect" fill="hold">
                      <p:stCondLst>
                        <p:cond delay="indefinite"/>
                      </p:stCondLst>
                      <p:childTnLst>
                        <p:par>
                          <p:cTn id="98" nodeType="withEffect" fill="hold">
                            <p:stCondLst>
                              <p:cond delay="0"/>
                            </p:stCondLst>
                            <p:childTnLst>
                              <p:par>
                                <p:cTn id="99" nodeType="clickEffect" fill="hold" presetClass="entr" presetID="3" presetSubtype="10">
                                  <p:stCondLst>
                                    <p:cond delay="0"/>
                                  </p:stCondLst>
                                  <p:childTnLst>
                                    <p:set>
                                      <p:cBhvr>
                                        <p:cTn id="100" dur="1" fill="hold">
                                          <p:stCondLst>
                                            <p:cond delay="0"/>
                                          </p:stCondLst>
                                        </p:cTn>
                                        <p:tgtEl>
                                          <p:spTgt spid="94"/>
                                        </p:tgtEl>
                                        <p:attrNameLst>
                                          <p:attrName>style.visibility</p:attrName>
                                        </p:attrNameLst>
                                      </p:cBhvr>
                                      <p:to>
                                        <p:strVal val="visible"/>
                                      </p:to>
                                    </p:set>
                                    <p:animEffect filter="blinds(horizontal)" transition="in">
                                      <p:cBhvr additive="repl">
                                        <p:cTn id="101" dur="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39CF4836-0B69-4EBC-BF46-079A2E224609}"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96"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grpSp>
        <p:nvGrpSpPr>
          <p:cNvPr id="97" name="Group 6"/>
          <p:cNvGrpSpPr/>
          <p:nvPr/>
        </p:nvGrpSpPr>
        <p:grpSpPr>
          <a:xfrm>
            <a:off x="457200" y="1542960"/>
            <a:ext cx="8686800" cy="6170760"/>
            <a:chOff x="457200" y="1542960"/>
            <a:chExt cx="8686800" cy="6170760"/>
          </a:xfrm>
        </p:grpSpPr>
        <p:sp>
          <p:nvSpPr>
            <p:cNvPr id="98" name="Rectangle 4"/>
            <p:cNvSpPr/>
            <p:nvPr/>
          </p:nvSpPr>
          <p:spPr>
            <a:xfrm>
              <a:off x="457200" y="1542960"/>
              <a:ext cx="8686800" cy="1752480"/>
            </a:xfrm>
            <a:prstGeom prst="rect">
              <a:avLst/>
            </a:prstGeom>
            <a:noFill/>
            <a:ln w="0">
              <a:noFill/>
            </a:ln>
          </p:spPr>
          <p:style>
            <a:lnRef idx="0"/>
            <a:fillRef idx="0"/>
            <a:effectRef idx="0"/>
            <a:fontRef idx="minor"/>
          </p:style>
          <p:txBody>
            <a:bodyPr lIns="90000" rIns="90000" tIns="46800" bIns="46800" anchor="t">
              <a:norm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Arithmetic Operators</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language supports the </a:t>
              </a:r>
              <a:r>
                <a:rPr b="0" lang="en-US" sz="2400" strike="noStrike" u="none">
                  <a:solidFill>
                    <a:srgbClr val="cc0000"/>
                  </a:solidFill>
                  <a:effectLst/>
                  <a:uFillTx/>
                  <a:latin typeface="Arial"/>
                </a:rPr>
                <a:t>arithmetic operators</a:t>
              </a:r>
              <a:r>
                <a:rPr b="0" lang="en-US" sz="2400" strike="noStrike" u="none">
                  <a:solidFill>
                    <a:srgbClr val="000000"/>
                  </a:solidFill>
                  <a:effectLst/>
                  <a:uFillTx/>
                  <a:latin typeface="Arial"/>
                </a:rPr>
                <a:t> as listed below for all integer and real numbers :</a:t>
              </a:r>
              <a:endParaRPr b="0" lang="en-MY" sz="2400" strike="noStrike" u="none">
                <a:solidFill>
                  <a:srgbClr val="000000"/>
                </a:solidFill>
                <a:effectLst/>
                <a:uFillTx/>
                <a:latin typeface="Arial"/>
              </a:endParaRPr>
            </a:p>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graphicFrame>
          <p:nvGraphicFramePr>
            <p:cNvPr id="99" name="Object 5"/>
            <p:cNvGraphicFramePr/>
            <p:nvPr/>
          </p:nvGraphicFramePr>
          <p:xfrm>
            <a:off x="493560" y="3065400"/>
            <a:ext cx="8039160" cy="4648320"/>
          </p:xfrm>
          <a:graphic>
            <a:graphicData uri="http://schemas.openxmlformats.org/presentationml/2006/ole">
              <p:oleObj progId="Word.Document.12" r:id="rId1" spid="">
                <p:embed/>
                <p:pic>
                  <p:nvPicPr>
                    <p:cNvPr id="100" name="Object 5" descr=""/>
                    <p:cNvPicPr/>
                    <p:nvPr/>
                  </p:nvPicPr>
                  <p:blipFill>
                    <a:blip r:embed="rId2"/>
                    <a:stretch/>
                  </p:blipFill>
                  <p:spPr>
                    <a:xfrm>
                      <a:off x="493560" y="3065400"/>
                      <a:ext cx="8039160" cy="4648320"/>
                    </a:xfrm>
                    <a:prstGeom prst="rect">
                      <a:avLst/>
                    </a:prstGeom>
                    <a:noFill/>
                    <a:ln w="0">
                      <a:noFill/>
                    </a:ln>
                  </p:spPr>
                </p:pic>
              </p:oleObj>
            </a:graphicData>
          </a:graphic>
        </p:graphicFrame>
      </p:gr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CD53E07E-9A83-44AA-BD51-D1D157F02158}"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102"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103" name="Rectangle 6"/>
          <p:cNvSpPr/>
          <p:nvPr/>
        </p:nvSpPr>
        <p:spPr>
          <a:xfrm>
            <a:off x="457200" y="1562040"/>
            <a:ext cx="8381880" cy="1752840"/>
          </a:xfrm>
          <a:prstGeom prst="rect">
            <a:avLst/>
          </a:prstGeom>
          <a:noFill/>
          <a:ln w="0">
            <a:noFill/>
          </a:ln>
        </p:spPr>
        <p:style>
          <a:lnRef idx="0"/>
          <a:fillRef idx="0"/>
          <a:effectRef idx="0"/>
          <a:fontRef idx="minor"/>
        </p:style>
        <p:txBody>
          <a:bodyPr lIns="90000" rIns="90000" tIns="46800" bIns="46800" anchor="t">
            <a:norm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Relational</a:t>
            </a:r>
            <a:endParaRPr b="0" lang="en-MY" sz="24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cc0000"/>
                </a:solidFill>
                <a:effectLst/>
                <a:uFillTx/>
                <a:latin typeface="Arial"/>
              </a:rPr>
              <a:t>relational operator</a:t>
            </a:r>
            <a:r>
              <a:rPr b="0" lang="en-US" sz="2400" strike="noStrike" u="none">
                <a:solidFill>
                  <a:srgbClr val="000000"/>
                </a:solidFill>
                <a:effectLst/>
                <a:uFillTx/>
                <a:latin typeface="Arial"/>
              </a:rPr>
              <a:t> compares 2 values and determines the relationship between them.</a:t>
            </a:r>
            <a:endParaRPr b="0" lang="en-MY" sz="2400" strike="noStrike" u="none">
              <a:solidFill>
                <a:srgbClr val="000000"/>
              </a:solidFill>
              <a:effectLst/>
              <a:uFillTx/>
              <a:latin typeface="Arial"/>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graphicFrame>
        <p:nvGraphicFramePr>
          <p:cNvPr id="104" name="Object 7"/>
          <p:cNvGraphicFramePr/>
          <p:nvPr/>
        </p:nvGraphicFramePr>
        <p:xfrm>
          <a:off x="457200" y="2971800"/>
          <a:ext cx="8686800" cy="4267080"/>
        </p:xfrm>
        <a:graphic>
          <a:graphicData uri="http://schemas.openxmlformats.org/presentationml/2006/ole">
            <p:oleObj progId="Word.Document.12" r:id="rId1" spid="">
              <p:embed/>
              <p:pic>
                <p:nvPicPr>
                  <p:cNvPr id="105" name="Object 7" descr=""/>
                  <p:cNvPicPr/>
                  <p:nvPr/>
                </p:nvPicPr>
                <p:blipFill>
                  <a:blip r:embed="rId2"/>
                  <a:stretch/>
                </p:blipFill>
                <p:spPr>
                  <a:xfrm>
                    <a:off x="457200" y="2971800"/>
                    <a:ext cx="8686800" cy="4267080"/>
                  </a:xfrm>
                  <a:prstGeom prst="rect">
                    <a:avLst/>
                  </a:prstGeom>
                  <a:noFill/>
                  <a:ln w="0">
                    <a:noFill/>
                  </a:ln>
                </p:spPr>
              </p:pic>
            </p:oleObj>
          </a:graphicData>
        </a:graphic>
      </p:graphicFrame>
      <p:pic>
        <p:nvPicPr>
          <p:cNvPr id="106" name="Ink 1" descr=""/>
          <p:cNvPicPr/>
          <p:nvPr/>
        </p:nvPicPr>
        <p:blipFill>
          <a:blip r:embed="rId3"/>
          <a:stretch/>
        </p:blipFill>
        <p:spPr>
          <a:xfrm>
            <a:off x="855720" y="3433680"/>
            <a:ext cx="25200" cy="2088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A5BEADC0-9F25-40DF-9562-B3508B29B620}"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8" name="Text Box 58"/>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MY" sz="3200" strike="noStrike" u="none">
              <a:solidFill>
                <a:srgbClr val="000000"/>
              </a:solidFill>
              <a:effectLst/>
              <a:uFillTx/>
              <a:latin typeface="Arial"/>
            </a:endParaRPr>
          </a:p>
        </p:txBody>
      </p:sp>
      <p:sp>
        <p:nvSpPr>
          <p:cNvPr id="29" name="Rectangle 87"/>
          <p:cNvSpPr/>
          <p:nvPr/>
        </p:nvSpPr>
        <p:spPr>
          <a:xfrm>
            <a:off x="1219320" y="1781280"/>
            <a:ext cx="6476760" cy="2349360"/>
          </a:xfrm>
          <a:prstGeom prst="rect">
            <a:avLst/>
          </a:prstGeom>
          <a:noFill/>
          <a:ln w="0">
            <a:noFill/>
          </a:ln>
        </p:spPr>
        <p:style>
          <a:lnRef idx="0"/>
          <a:fillRef idx="0"/>
          <a:effectRef idx="0"/>
          <a:fontRef idx="minor"/>
        </p:style>
        <p:txBody>
          <a:bodyPr lIns="90000" rIns="90000" tIns="46800" bIns="46800" anchor="t">
            <a:normAutofit fontScale="85000" lnSpcReduction="9999"/>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Overview of</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Identifiers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Data types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Operators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Expressions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1">
                                  <p:stCondLst>
                                    <p:cond delay="0"/>
                                  </p:stCondLst>
                                  <p:childTnLst>
                                    <p:set>
                                      <p:cBhvr>
                                        <p:cTn id="6"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7" nodeType="clickEffect" fill="hold">
                      <p:stCondLst>
                        <p:cond delay="indefinite"/>
                      </p:stCondLst>
                      <p:childTnLst>
                        <p:par>
                          <p:cTn id="8" nodeType="withEffect" fill="hold">
                            <p:stCondLst>
                              <p:cond delay="0"/>
                            </p:stCondLst>
                            <p:childTnLst>
                              <p:par>
                                <p:cTn id="9" nodeType="clickEffect" fill="hold" presetClass="entr" presetID="1">
                                  <p:stCondLst>
                                    <p:cond delay="0"/>
                                  </p:stCondLst>
                                  <p:childTnLst>
                                    <p:set>
                                      <p:cBhvr>
                                        <p:cTn id="10"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1" nodeType="clickEffect" fill="hold">
                      <p:stCondLst>
                        <p:cond delay="indefinite"/>
                      </p:stCondLst>
                      <p:childTnLst>
                        <p:par>
                          <p:cTn id="12" nodeType="withEffect" fill="hold">
                            <p:stCondLst>
                              <p:cond delay="0"/>
                            </p:stCondLst>
                            <p:childTnLst>
                              <p:par>
                                <p:cTn id="13" nodeType="clickEffect" fill="hold" presetClass="entr" presetID="1">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F9C6AB45-9B06-4F49-A566-1BEBFC87277E}"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108"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109" name="Rectangle 5"/>
          <p:cNvSpPr/>
          <p:nvPr/>
        </p:nvSpPr>
        <p:spPr>
          <a:xfrm>
            <a:off x="457200" y="1562040"/>
            <a:ext cx="8686800" cy="1181160"/>
          </a:xfrm>
          <a:prstGeom prst="rect">
            <a:avLst/>
          </a:prstGeom>
          <a:noFill/>
          <a:ln w="0">
            <a:noFill/>
          </a:ln>
        </p:spPr>
        <p:style>
          <a:lnRef idx="0"/>
          <a:fillRef idx="0"/>
          <a:effectRef idx="0"/>
          <a:fontRef idx="minor"/>
        </p:style>
        <p:txBody>
          <a:bodyPr lIns="90000" rIns="90000" tIns="46800" bIns="46800" anchor="t">
            <a:normAutofit fontScale="47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Logical Operators</a:t>
            </a:r>
            <a:endParaRPr b="0" lang="en-MY" sz="24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Relational operators</a:t>
            </a:r>
            <a:r>
              <a:rPr b="0" lang="en-US" sz="2400" strike="noStrike" u="none">
                <a:solidFill>
                  <a:srgbClr val="000000"/>
                </a:solidFill>
                <a:effectLst/>
                <a:uFillTx/>
                <a:latin typeface="Arial"/>
              </a:rPr>
              <a:t> are often used with </a:t>
            </a:r>
            <a:r>
              <a:rPr b="0" lang="en-US" sz="2400" strike="noStrike" u="none">
                <a:solidFill>
                  <a:srgbClr val="cc0000"/>
                </a:solidFill>
                <a:effectLst/>
                <a:uFillTx/>
                <a:latin typeface="Arial"/>
              </a:rPr>
              <a:t>logical operators</a:t>
            </a:r>
            <a:r>
              <a:rPr b="0" lang="en-US" sz="2400" strike="noStrike" u="none">
                <a:solidFill>
                  <a:srgbClr val="000000"/>
                </a:solidFill>
                <a:effectLst/>
                <a:uFillTx/>
                <a:latin typeface="Arial"/>
              </a:rPr>
              <a:t> to construct more complex decision-making expressions.</a:t>
            </a:r>
            <a:endParaRPr b="0" lang="en-MY" sz="24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grpSp>
        <p:nvGrpSpPr>
          <p:cNvPr id="110" name="Group 131"/>
          <p:cNvGrpSpPr/>
          <p:nvPr/>
        </p:nvGrpSpPr>
        <p:grpSpPr>
          <a:xfrm>
            <a:off x="533520" y="3067200"/>
            <a:ext cx="8610480" cy="3295440"/>
            <a:chOff x="533520" y="3067200"/>
            <a:chExt cx="8610480" cy="3295440"/>
          </a:xfrm>
        </p:grpSpPr>
        <p:sp>
          <p:nvSpPr>
            <p:cNvPr id="111" name="AutoShape 130"/>
            <p:cNvSpPr/>
            <p:nvPr/>
          </p:nvSpPr>
          <p:spPr>
            <a:xfrm>
              <a:off x="533520" y="3067200"/>
              <a:ext cx="8610480" cy="3295440"/>
            </a:xfrm>
            <a:prstGeom prst="rect">
              <a:avLst/>
            </a:prstGeom>
            <a:noFill/>
            <a:ln w="0">
              <a:noFill/>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2" name="Rectangle 132"/>
            <p:cNvSpPr/>
            <p:nvPr/>
          </p:nvSpPr>
          <p:spPr>
            <a:xfrm>
              <a:off x="730080" y="3105000"/>
              <a:ext cx="5929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Operator</a:t>
              </a:r>
              <a:endParaRPr b="0" lang="en-MY" sz="1100" strike="noStrike" u="none">
                <a:solidFill>
                  <a:srgbClr val="000000"/>
                </a:solidFill>
                <a:effectLst/>
                <a:uFillTx/>
                <a:latin typeface="Arial"/>
              </a:endParaRPr>
            </a:p>
          </p:txBody>
        </p:sp>
        <p:sp>
          <p:nvSpPr>
            <p:cNvPr id="113" name="Rectangle 133"/>
            <p:cNvSpPr/>
            <p:nvPr/>
          </p:nvSpPr>
          <p:spPr>
            <a:xfrm>
              <a:off x="2282760" y="3105000"/>
              <a:ext cx="2577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Use</a:t>
              </a:r>
              <a:endParaRPr b="0" lang="en-MY" sz="1100" strike="noStrike" u="none">
                <a:solidFill>
                  <a:srgbClr val="000000"/>
                </a:solidFill>
                <a:effectLst/>
                <a:uFillTx/>
                <a:latin typeface="Arial"/>
              </a:endParaRPr>
            </a:p>
          </p:txBody>
        </p:sp>
        <p:sp>
          <p:nvSpPr>
            <p:cNvPr id="114" name="Rectangle 134"/>
            <p:cNvSpPr/>
            <p:nvPr/>
          </p:nvSpPr>
          <p:spPr>
            <a:xfrm>
              <a:off x="5025960" y="3105000"/>
              <a:ext cx="77184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Description</a:t>
              </a:r>
              <a:endParaRPr b="0" lang="en-MY" sz="1100" strike="noStrike" u="none">
                <a:solidFill>
                  <a:srgbClr val="000000"/>
                </a:solidFill>
                <a:effectLst/>
                <a:uFillTx/>
                <a:latin typeface="Arial"/>
              </a:endParaRPr>
            </a:p>
          </p:txBody>
        </p:sp>
        <p:sp>
          <p:nvSpPr>
            <p:cNvPr id="115" name="Rectangle 135"/>
            <p:cNvSpPr/>
            <p:nvPr/>
          </p:nvSpPr>
          <p:spPr>
            <a:xfrm>
              <a:off x="64296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6" name="Rectangle 136"/>
            <p:cNvSpPr/>
            <p:nvPr/>
          </p:nvSpPr>
          <p:spPr>
            <a:xfrm>
              <a:off x="64296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7" name="Rectangle 137"/>
            <p:cNvSpPr/>
            <p:nvPr/>
          </p:nvSpPr>
          <p:spPr>
            <a:xfrm>
              <a:off x="654120" y="306720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8" name="Rectangle 138"/>
            <p:cNvSpPr/>
            <p:nvPr/>
          </p:nvSpPr>
          <p:spPr>
            <a:xfrm>
              <a:off x="219564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9" name="Rectangle 139"/>
            <p:cNvSpPr/>
            <p:nvPr/>
          </p:nvSpPr>
          <p:spPr>
            <a:xfrm>
              <a:off x="2206800" y="306720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0" name="Rectangle 140"/>
            <p:cNvSpPr/>
            <p:nvPr/>
          </p:nvSpPr>
          <p:spPr>
            <a:xfrm>
              <a:off x="494028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1" name="Rectangle 141"/>
            <p:cNvSpPr/>
            <p:nvPr/>
          </p:nvSpPr>
          <p:spPr>
            <a:xfrm>
              <a:off x="4951440" y="306720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2" name="Rectangle 142"/>
            <p:cNvSpPr/>
            <p:nvPr/>
          </p:nvSpPr>
          <p:spPr>
            <a:xfrm>
              <a:off x="864540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3" name="Rectangle 143"/>
            <p:cNvSpPr/>
            <p:nvPr/>
          </p:nvSpPr>
          <p:spPr>
            <a:xfrm>
              <a:off x="864540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4" name="Rectangle 144"/>
            <p:cNvSpPr/>
            <p:nvPr/>
          </p:nvSpPr>
          <p:spPr>
            <a:xfrm>
              <a:off x="642960" y="3074760"/>
              <a:ext cx="11160" cy="216360"/>
            </a:xfrm>
            <a:prstGeom prst="rect">
              <a:avLst/>
            </a:prstGeom>
            <a:solidFill>
              <a:srgbClr val="000000"/>
            </a:solidFill>
            <a:ln w="0">
              <a:noFill/>
            </a:ln>
          </p:spPr>
          <p:style>
            <a:lnRef idx="0"/>
            <a:fillRef idx="0"/>
            <a:effectRef idx="0"/>
            <a:fontRef idx="minor"/>
          </p:style>
          <p:txBody>
            <a:bodyPr lIns="90000" rIns="90000" tIns="46800" bIns="46800" anchor="t">
              <a:normAutofit fontScale="4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5" name="Rectangle 145"/>
            <p:cNvSpPr/>
            <p:nvPr/>
          </p:nvSpPr>
          <p:spPr>
            <a:xfrm>
              <a:off x="2195640" y="3074760"/>
              <a:ext cx="11160" cy="216360"/>
            </a:xfrm>
            <a:prstGeom prst="rect">
              <a:avLst/>
            </a:prstGeom>
            <a:solidFill>
              <a:srgbClr val="000000"/>
            </a:solidFill>
            <a:ln w="0">
              <a:noFill/>
            </a:ln>
          </p:spPr>
          <p:style>
            <a:lnRef idx="0"/>
            <a:fillRef idx="0"/>
            <a:effectRef idx="0"/>
            <a:fontRef idx="minor"/>
          </p:style>
          <p:txBody>
            <a:bodyPr lIns="90000" rIns="90000" tIns="46800" bIns="46800" anchor="t">
              <a:normAutofit fontScale="4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6" name="Rectangle 146"/>
            <p:cNvSpPr/>
            <p:nvPr/>
          </p:nvSpPr>
          <p:spPr>
            <a:xfrm>
              <a:off x="4940280" y="3074760"/>
              <a:ext cx="11160" cy="216360"/>
            </a:xfrm>
            <a:prstGeom prst="rect">
              <a:avLst/>
            </a:prstGeom>
            <a:solidFill>
              <a:srgbClr val="000000"/>
            </a:solidFill>
            <a:ln w="0">
              <a:noFill/>
            </a:ln>
          </p:spPr>
          <p:style>
            <a:lnRef idx="0"/>
            <a:fillRef idx="0"/>
            <a:effectRef idx="0"/>
            <a:fontRef idx="minor"/>
          </p:style>
          <p:txBody>
            <a:bodyPr lIns="90000" rIns="90000" tIns="46800" bIns="46800" anchor="t">
              <a:normAutofit fontScale="4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7" name="Rectangle 147"/>
            <p:cNvSpPr/>
            <p:nvPr/>
          </p:nvSpPr>
          <p:spPr>
            <a:xfrm>
              <a:off x="8645400" y="3074760"/>
              <a:ext cx="11160" cy="216360"/>
            </a:xfrm>
            <a:prstGeom prst="rect">
              <a:avLst/>
            </a:prstGeom>
            <a:solidFill>
              <a:srgbClr val="000000"/>
            </a:solidFill>
            <a:ln w="0">
              <a:noFill/>
            </a:ln>
          </p:spPr>
          <p:style>
            <a:lnRef idx="0"/>
            <a:fillRef idx="0"/>
            <a:effectRef idx="0"/>
            <a:fontRef idx="minor"/>
          </p:style>
          <p:txBody>
            <a:bodyPr lIns="90000" rIns="90000" tIns="46800" bIns="46800" anchor="t">
              <a:normAutofit fontScale="4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8" name="Rectangle 148"/>
            <p:cNvSpPr/>
            <p:nvPr/>
          </p:nvSpPr>
          <p:spPr>
            <a:xfrm>
              <a:off x="731880" y="3376800"/>
              <a:ext cx="2034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&amp;&amp;</a:t>
              </a:r>
              <a:endParaRPr b="0" lang="en-MY" sz="1100" strike="noStrike" u="none">
                <a:solidFill>
                  <a:srgbClr val="000000"/>
                </a:solidFill>
                <a:effectLst/>
                <a:uFillTx/>
                <a:latin typeface="Arial"/>
              </a:endParaRPr>
            </a:p>
          </p:txBody>
        </p:sp>
        <p:sp>
          <p:nvSpPr>
            <p:cNvPr id="129" name="Rectangle 149"/>
            <p:cNvSpPr/>
            <p:nvPr/>
          </p:nvSpPr>
          <p:spPr>
            <a:xfrm>
              <a:off x="2281320" y="3376800"/>
              <a:ext cx="7336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&amp;&amp; op2</a:t>
              </a:r>
              <a:endParaRPr b="0" lang="en-MY" sz="1100" strike="noStrike" u="none">
                <a:solidFill>
                  <a:srgbClr val="000000"/>
                </a:solidFill>
                <a:effectLst/>
                <a:uFillTx/>
                <a:latin typeface="Arial"/>
              </a:endParaRPr>
            </a:p>
          </p:txBody>
        </p:sp>
        <p:sp>
          <p:nvSpPr>
            <p:cNvPr id="130" name="Rectangle 150"/>
            <p:cNvSpPr/>
            <p:nvPr/>
          </p:nvSpPr>
          <p:spPr>
            <a:xfrm>
              <a:off x="5021640" y="3298680"/>
              <a:ext cx="16534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and op2 are both true,</a:t>
              </a:r>
              <a:endParaRPr b="0" lang="en-MY" sz="1100" strike="noStrike" u="none">
                <a:solidFill>
                  <a:srgbClr val="000000"/>
                </a:solidFill>
                <a:effectLst/>
                <a:uFillTx/>
                <a:latin typeface="Arial"/>
              </a:endParaRPr>
            </a:p>
          </p:txBody>
        </p:sp>
        <p:sp>
          <p:nvSpPr>
            <p:cNvPr id="131" name="Rectangle 151"/>
            <p:cNvSpPr/>
            <p:nvPr/>
          </p:nvSpPr>
          <p:spPr>
            <a:xfrm>
              <a:off x="5027400" y="3454560"/>
              <a:ext cx="772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GB" sz="1100" strike="noStrike" u="none">
                  <a:solidFill>
                    <a:srgbClr val="000000"/>
                  </a:solidFill>
                  <a:effectLst/>
                  <a:uFillTx/>
                  <a:latin typeface="Arial"/>
                </a:rPr>
                <a:t>conditionally</a:t>
              </a:r>
              <a:endParaRPr b="0" lang="en-MY" sz="1100" strike="noStrike" u="none">
                <a:solidFill>
                  <a:srgbClr val="000000"/>
                </a:solidFill>
                <a:effectLst/>
                <a:uFillTx/>
                <a:latin typeface="Arial"/>
              </a:endParaRPr>
            </a:p>
          </p:txBody>
        </p:sp>
        <p:sp>
          <p:nvSpPr>
            <p:cNvPr id="132" name="Rectangle 152"/>
            <p:cNvSpPr/>
            <p:nvPr/>
          </p:nvSpPr>
          <p:spPr>
            <a:xfrm>
              <a:off x="6203520" y="3454560"/>
              <a:ext cx="9126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 evaluates op2</a:t>
              </a:r>
              <a:endParaRPr b="0" lang="en-MY" sz="1100" strike="noStrike" u="none">
                <a:solidFill>
                  <a:srgbClr val="000000"/>
                </a:solidFill>
                <a:effectLst/>
                <a:uFillTx/>
                <a:latin typeface="Arial"/>
              </a:endParaRPr>
            </a:p>
          </p:txBody>
        </p:sp>
        <p:sp>
          <p:nvSpPr>
            <p:cNvPr id="133" name="Rectangle 153"/>
            <p:cNvSpPr/>
            <p:nvPr/>
          </p:nvSpPr>
          <p:spPr>
            <a:xfrm>
              <a:off x="642960" y="329112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4" name="Rectangle 154"/>
            <p:cNvSpPr/>
            <p:nvPr/>
          </p:nvSpPr>
          <p:spPr>
            <a:xfrm>
              <a:off x="654120" y="329112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5" name="Rectangle 155"/>
            <p:cNvSpPr/>
            <p:nvPr/>
          </p:nvSpPr>
          <p:spPr>
            <a:xfrm>
              <a:off x="2195640" y="329112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6" name="Rectangle 156"/>
            <p:cNvSpPr/>
            <p:nvPr/>
          </p:nvSpPr>
          <p:spPr>
            <a:xfrm>
              <a:off x="2206800" y="329112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7" name="Rectangle 157"/>
            <p:cNvSpPr/>
            <p:nvPr/>
          </p:nvSpPr>
          <p:spPr>
            <a:xfrm>
              <a:off x="4940280" y="329112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8" name="Rectangle 158"/>
            <p:cNvSpPr/>
            <p:nvPr/>
          </p:nvSpPr>
          <p:spPr>
            <a:xfrm>
              <a:off x="4951440" y="329112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9" name="Rectangle 159"/>
            <p:cNvSpPr/>
            <p:nvPr/>
          </p:nvSpPr>
          <p:spPr>
            <a:xfrm>
              <a:off x="8645400" y="329112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0" name="Rectangle 160"/>
            <p:cNvSpPr/>
            <p:nvPr/>
          </p:nvSpPr>
          <p:spPr>
            <a:xfrm>
              <a:off x="642960" y="329868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1" name="Rectangle 161"/>
            <p:cNvSpPr/>
            <p:nvPr/>
          </p:nvSpPr>
          <p:spPr>
            <a:xfrm>
              <a:off x="2195640" y="329868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2" name="Rectangle 162"/>
            <p:cNvSpPr/>
            <p:nvPr/>
          </p:nvSpPr>
          <p:spPr>
            <a:xfrm>
              <a:off x="4940280" y="329868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3" name="Rectangle 163"/>
            <p:cNvSpPr/>
            <p:nvPr/>
          </p:nvSpPr>
          <p:spPr>
            <a:xfrm>
              <a:off x="8645400" y="329868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4" name="Rectangle 164"/>
            <p:cNvSpPr/>
            <p:nvPr/>
          </p:nvSpPr>
          <p:spPr>
            <a:xfrm>
              <a:off x="731880" y="3693960"/>
              <a:ext cx="79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t>
              </a:r>
              <a:endParaRPr b="0" lang="en-MY" sz="1100" strike="noStrike" u="none">
                <a:solidFill>
                  <a:srgbClr val="000000"/>
                </a:solidFill>
                <a:effectLst/>
                <a:uFillTx/>
                <a:latin typeface="Arial"/>
              </a:endParaRPr>
            </a:p>
          </p:txBody>
        </p:sp>
        <p:sp>
          <p:nvSpPr>
            <p:cNvPr id="145" name="Rectangle 165"/>
            <p:cNvSpPr/>
            <p:nvPr/>
          </p:nvSpPr>
          <p:spPr>
            <a:xfrm>
              <a:off x="2281320" y="3693960"/>
              <a:ext cx="619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 op2</a:t>
              </a:r>
              <a:endParaRPr b="0" lang="en-MY" sz="1100" strike="noStrike" u="none">
                <a:solidFill>
                  <a:srgbClr val="000000"/>
                </a:solidFill>
                <a:effectLst/>
                <a:uFillTx/>
                <a:latin typeface="Arial"/>
              </a:endParaRPr>
            </a:p>
          </p:txBody>
        </p:sp>
        <p:sp>
          <p:nvSpPr>
            <p:cNvPr id="146" name="Rectangle 166"/>
            <p:cNvSpPr/>
            <p:nvPr/>
          </p:nvSpPr>
          <p:spPr>
            <a:xfrm>
              <a:off x="5022000" y="3616200"/>
              <a:ext cx="17467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Either op1 and op2 are true,</a:t>
              </a:r>
              <a:endParaRPr b="0" lang="en-MY" sz="1100" strike="noStrike" u="none">
                <a:solidFill>
                  <a:srgbClr val="000000"/>
                </a:solidFill>
                <a:effectLst/>
                <a:uFillTx/>
                <a:latin typeface="Arial"/>
              </a:endParaRPr>
            </a:p>
          </p:txBody>
        </p:sp>
        <p:sp>
          <p:nvSpPr>
            <p:cNvPr id="147" name="Rectangle 167"/>
            <p:cNvSpPr/>
            <p:nvPr/>
          </p:nvSpPr>
          <p:spPr>
            <a:xfrm>
              <a:off x="5027400" y="3773160"/>
              <a:ext cx="772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GB" sz="1100" strike="noStrike" u="none">
                  <a:solidFill>
                    <a:srgbClr val="000000"/>
                  </a:solidFill>
                  <a:effectLst/>
                  <a:uFillTx/>
                  <a:latin typeface="Arial"/>
                </a:rPr>
                <a:t>conditionally</a:t>
              </a:r>
              <a:endParaRPr b="0" lang="en-MY" sz="1100" strike="noStrike" u="none">
                <a:solidFill>
                  <a:srgbClr val="000000"/>
                </a:solidFill>
                <a:effectLst/>
                <a:uFillTx/>
                <a:latin typeface="Arial"/>
              </a:endParaRPr>
            </a:p>
          </p:txBody>
        </p:sp>
        <p:sp>
          <p:nvSpPr>
            <p:cNvPr id="148" name="Rectangle 168"/>
            <p:cNvSpPr/>
            <p:nvPr/>
          </p:nvSpPr>
          <p:spPr>
            <a:xfrm>
              <a:off x="6203520" y="3773160"/>
              <a:ext cx="9126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 evaluates op2</a:t>
              </a:r>
              <a:endParaRPr b="0" lang="en-MY" sz="1100" strike="noStrike" u="none">
                <a:solidFill>
                  <a:srgbClr val="000000"/>
                </a:solidFill>
                <a:effectLst/>
                <a:uFillTx/>
                <a:latin typeface="Arial"/>
              </a:endParaRPr>
            </a:p>
          </p:txBody>
        </p:sp>
        <p:sp>
          <p:nvSpPr>
            <p:cNvPr id="149" name="Rectangle 169"/>
            <p:cNvSpPr/>
            <p:nvPr/>
          </p:nvSpPr>
          <p:spPr>
            <a:xfrm>
              <a:off x="642960" y="36086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0" name="Rectangle 170"/>
            <p:cNvSpPr/>
            <p:nvPr/>
          </p:nvSpPr>
          <p:spPr>
            <a:xfrm>
              <a:off x="654120" y="360864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1" name="Rectangle 171"/>
            <p:cNvSpPr/>
            <p:nvPr/>
          </p:nvSpPr>
          <p:spPr>
            <a:xfrm>
              <a:off x="2195640" y="36086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2" name="Rectangle 172"/>
            <p:cNvSpPr/>
            <p:nvPr/>
          </p:nvSpPr>
          <p:spPr>
            <a:xfrm>
              <a:off x="2206800" y="360864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3" name="Rectangle 173"/>
            <p:cNvSpPr/>
            <p:nvPr/>
          </p:nvSpPr>
          <p:spPr>
            <a:xfrm>
              <a:off x="4940280" y="36086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4" name="Rectangle 174"/>
            <p:cNvSpPr/>
            <p:nvPr/>
          </p:nvSpPr>
          <p:spPr>
            <a:xfrm>
              <a:off x="4951440" y="360864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5" name="Rectangle 175"/>
            <p:cNvSpPr/>
            <p:nvPr/>
          </p:nvSpPr>
          <p:spPr>
            <a:xfrm>
              <a:off x="8645400" y="36086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6" name="Rectangle 176"/>
            <p:cNvSpPr/>
            <p:nvPr/>
          </p:nvSpPr>
          <p:spPr>
            <a:xfrm>
              <a:off x="642960" y="361620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7" name="Rectangle 177"/>
            <p:cNvSpPr/>
            <p:nvPr/>
          </p:nvSpPr>
          <p:spPr>
            <a:xfrm>
              <a:off x="2195640" y="361620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8" name="Rectangle 178"/>
            <p:cNvSpPr/>
            <p:nvPr/>
          </p:nvSpPr>
          <p:spPr>
            <a:xfrm>
              <a:off x="4940280" y="361620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9" name="Rectangle 179"/>
            <p:cNvSpPr/>
            <p:nvPr/>
          </p:nvSpPr>
          <p:spPr>
            <a:xfrm>
              <a:off x="8645400" y="361620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0" name="Rectangle 180"/>
            <p:cNvSpPr/>
            <p:nvPr/>
          </p:nvSpPr>
          <p:spPr>
            <a:xfrm>
              <a:off x="731160" y="3980880"/>
              <a:ext cx="475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t>
              </a:r>
              <a:endParaRPr b="0" lang="en-MY" sz="1100" strike="noStrike" u="none">
                <a:solidFill>
                  <a:srgbClr val="000000"/>
                </a:solidFill>
                <a:effectLst/>
                <a:uFillTx/>
                <a:latin typeface="Arial"/>
              </a:endParaRPr>
            </a:p>
          </p:txBody>
        </p:sp>
        <p:sp>
          <p:nvSpPr>
            <p:cNvPr id="161" name="Rectangle 181"/>
            <p:cNvSpPr/>
            <p:nvPr/>
          </p:nvSpPr>
          <p:spPr>
            <a:xfrm>
              <a:off x="2281320" y="3980880"/>
              <a:ext cx="2347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 op</a:t>
              </a:r>
              <a:endParaRPr b="0" lang="en-MY" sz="1100" strike="noStrike" u="none">
                <a:solidFill>
                  <a:srgbClr val="000000"/>
                </a:solidFill>
                <a:effectLst/>
                <a:uFillTx/>
                <a:latin typeface="Arial"/>
              </a:endParaRPr>
            </a:p>
          </p:txBody>
        </p:sp>
        <p:sp>
          <p:nvSpPr>
            <p:cNvPr id="162" name="Rectangle 182"/>
            <p:cNvSpPr/>
            <p:nvPr/>
          </p:nvSpPr>
          <p:spPr>
            <a:xfrm>
              <a:off x="5025960" y="3980880"/>
              <a:ext cx="6321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 is false</a:t>
              </a:r>
              <a:endParaRPr b="0" lang="en-MY" sz="1100" strike="noStrike" u="none">
                <a:solidFill>
                  <a:srgbClr val="000000"/>
                </a:solidFill>
                <a:effectLst/>
                <a:uFillTx/>
                <a:latin typeface="Arial"/>
              </a:endParaRPr>
            </a:p>
          </p:txBody>
        </p:sp>
        <p:sp>
          <p:nvSpPr>
            <p:cNvPr id="163" name="Rectangle 183"/>
            <p:cNvSpPr/>
            <p:nvPr/>
          </p:nvSpPr>
          <p:spPr>
            <a:xfrm>
              <a:off x="642960" y="39276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4" name="Rectangle 184"/>
            <p:cNvSpPr/>
            <p:nvPr/>
          </p:nvSpPr>
          <p:spPr>
            <a:xfrm>
              <a:off x="654120" y="392760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5" name="Rectangle 185"/>
            <p:cNvSpPr/>
            <p:nvPr/>
          </p:nvSpPr>
          <p:spPr>
            <a:xfrm>
              <a:off x="2195640" y="39276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6" name="Rectangle 186"/>
            <p:cNvSpPr/>
            <p:nvPr/>
          </p:nvSpPr>
          <p:spPr>
            <a:xfrm>
              <a:off x="2206800" y="392760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7" name="Rectangle 187"/>
            <p:cNvSpPr/>
            <p:nvPr/>
          </p:nvSpPr>
          <p:spPr>
            <a:xfrm>
              <a:off x="4940280" y="39276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8" name="Rectangle 188"/>
            <p:cNvSpPr/>
            <p:nvPr/>
          </p:nvSpPr>
          <p:spPr>
            <a:xfrm>
              <a:off x="4951440" y="392760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9" name="Rectangle 189"/>
            <p:cNvSpPr/>
            <p:nvPr/>
          </p:nvSpPr>
          <p:spPr>
            <a:xfrm>
              <a:off x="8645400" y="39276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0" name="Rectangle 190"/>
            <p:cNvSpPr/>
            <p:nvPr/>
          </p:nvSpPr>
          <p:spPr>
            <a:xfrm>
              <a:off x="642960" y="3935160"/>
              <a:ext cx="11160" cy="246960"/>
            </a:xfrm>
            <a:prstGeom prst="rect">
              <a:avLst/>
            </a:prstGeom>
            <a:solidFill>
              <a:srgbClr val="000000"/>
            </a:solidFill>
            <a:ln w="0">
              <a:noFill/>
            </a:ln>
          </p:spPr>
          <p:style>
            <a:lnRef idx="0"/>
            <a:fillRef idx="0"/>
            <a:effectRef idx="0"/>
            <a:fontRef idx="minor"/>
          </p:style>
          <p:txBody>
            <a:bodyPr lIns="90000" rIns="90000" tIns="46800" bIns="46800" anchor="t">
              <a:normAutofit fontScale="5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1" name="Rectangle 191"/>
            <p:cNvSpPr/>
            <p:nvPr/>
          </p:nvSpPr>
          <p:spPr>
            <a:xfrm>
              <a:off x="2195640" y="3935160"/>
              <a:ext cx="11160" cy="246960"/>
            </a:xfrm>
            <a:prstGeom prst="rect">
              <a:avLst/>
            </a:prstGeom>
            <a:solidFill>
              <a:srgbClr val="000000"/>
            </a:solidFill>
            <a:ln w="0">
              <a:noFill/>
            </a:ln>
          </p:spPr>
          <p:style>
            <a:lnRef idx="0"/>
            <a:fillRef idx="0"/>
            <a:effectRef idx="0"/>
            <a:fontRef idx="minor"/>
          </p:style>
          <p:txBody>
            <a:bodyPr lIns="90000" rIns="90000" tIns="46800" bIns="46800" anchor="t">
              <a:normAutofit fontScale="5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2" name="Rectangle 192"/>
            <p:cNvSpPr/>
            <p:nvPr/>
          </p:nvSpPr>
          <p:spPr>
            <a:xfrm>
              <a:off x="4940280" y="3935160"/>
              <a:ext cx="11160" cy="246960"/>
            </a:xfrm>
            <a:prstGeom prst="rect">
              <a:avLst/>
            </a:prstGeom>
            <a:solidFill>
              <a:srgbClr val="000000"/>
            </a:solidFill>
            <a:ln w="0">
              <a:noFill/>
            </a:ln>
          </p:spPr>
          <p:style>
            <a:lnRef idx="0"/>
            <a:fillRef idx="0"/>
            <a:effectRef idx="0"/>
            <a:fontRef idx="minor"/>
          </p:style>
          <p:txBody>
            <a:bodyPr lIns="90000" rIns="90000" tIns="46800" bIns="46800" anchor="t">
              <a:normAutofit fontScale="5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3" name="Rectangle 193"/>
            <p:cNvSpPr/>
            <p:nvPr/>
          </p:nvSpPr>
          <p:spPr>
            <a:xfrm>
              <a:off x="8645400" y="3935160"/>
              <a:ext cx="11160" cy="246960"/>
            </a:xfrm>
            <a:prstGeom prst="rect">
              <a:avLst/>
            </a:prstGeom>
            <a:solidFill>
              <a:srgbClr val="000000"/>
            </a:solidFill>
            <a:ln w="0">
              <a:noFill/>
            </a:ln>
          </p:spPr>
          <p:style>
            <a:lnRef idx="0"/>
            <a:fillRef idx="0"/>
            <a:effectRef idx="0"/>
            <a:fontRef idx="minor"/>
          </p:style>
          <p:txBody>
            <a:bodyPr lIns="90000" rIns="90000" tIns="46800" bIns="46800" anchor="t">
              <a:normAutofit fontScale="5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4" name="Rectangle 194"/>
            <p:cNvSpPr/>
            <p:nvPr/>
          </p:nvSpPr>
          <p:spPr>
            <a:xfrm>
              <a:off x="731880" y="4267440"/>
              <a:ext cx="1018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&amp;</a:t>
              </a:r>
              <a:endParaRPr b="0" lang="en-MY" sz="1100" strike="noStrike" u="none">
                <a:solidFill>
                  <a:srgbClr val="000000"/>
                </a:solidFill>
                <a:effectLst/>
                <a:uFillTx/>
                <a:latin typeface="Arial"/>
              </a:endParaRPr>
            </a:p>
          </p:txBody>
        </p:sp>
        <p:sp>
          <p:nvSpPr>
            <p:cNvPr id="175" name="Rectangle 195"/>
            <p:cNvSpPr/>
            <p:nvPr/>
          </p:nvSpPr>
          <p:spPr>
            <a:xfrm>
              <a:off x="2280960" y="4267440"/>
              <a:ext cx="6400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&amp; op2</a:t>
              </a:r>
              <a:endParaRPr b="0" lang="en-MY" sz="1100" strike="noStrike" u="none">
                <a:solidFill>
                  <a:srgbClr val="000000"/>
                </a:solidFill>
                <a:effectLst/>
                <a:uFillTx/>
                <a:latin typeface="Arial"/>
              </a:endParaRPr>
            </a:p>
          </p:txBody>
        </p:sp>
        <p:sp>
          <p:nvSpPr>
            <p:cNvPr id="176" name="Rectangle 196"/>
            <p:cNvSpPr/>
            <p:nvPr/>
          </p:nvSpPr>
          <p:spPr>
            <a:xfrm>
              <a:off x="5021280" y="4189680"/>
              <a:ext cx="16923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and op2 are both true, </a:t>
              </a:r>
              <a:endParaRPr b="0" lang="en-MY" sz="1100" strike="noStrike" u="none">
                <a:solidFill>
                  <a:srgbClr val="000000"/>
                </a:solidFill>
                <a:effectLst/>
                <a:uFillTx/>
                <a:latin typeface="Arial"/>
              </a:endParaRPr>
            </a:p>
          </p:txBody>
        </p:sp>
        <p:sp>
          <p:nvSpPr>
            <p:cNvPr id="177" name="Rectangle 197"/>
            <p:cNvSpPr/>
            <p:nvPr/>
          </p:nvSpPr>
          <p:spPr>
            <a:xfrm>
              <a:off x="7607160" y="4189680"/>
              <a:ext cx="4291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GB" sz="1100" strike="noStrike" u="none">
                  <a:solidFill>
                    <a:srgbClr val="000000"/>
                  </a:solidFill>
                  <a:effectLst/>
                  <a:uFillTx/>
                  <a:latin typeface="Arial"/>
                </a:rPr>
                <a:t>always</a:t>
              </a:r>
              <a:endParaRPr b="0" lang="en-MY" sz="1100" strike="noStrike" u="none">
                <a:solidFill>
                  <a:srgbClr val="000000"/>
                </a:solidFill>
                <a:effectLst/>
                <a:uFillTx/>
                <a:latin typeface="Arial"/>
              </a:endParaRPr>
            </a:p>
          </p:txBody>
        </p:sp>
        <p:sp>
          <p:nvSpPr>
            <p:cNvPr id="178" name="Rectangle 198"/>
            <p:cNvSpPr/>
            <p:nvPr/>
          </p:nvSpPr>
          <p:spPr>
            <a:xfrm>
              <a:off x="5025960" y="4345560"/>
              <a:ext cx="8737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evaluates op2</a:t>
              </a:r>
              <a:endParaRPr b="0" lang="en-MY" sz="1100" strike="noStrike" u="none">
                <a:solidFill>
                  <a:srgbClr val="000000"/>
                </a:solidFill>
                <a:effectLst/>
                <a:uFillTx/>
                <a:latin typeface="Arial"/>
              </a:endParaRPr>
            </a:p>
          </p:txBody>
        </p:sp>
        <p:sp>
          <p:nvSpPr>
            <p:cNvPr id="179" name="Rectangle 199"/>
            <p:cNvSpPr/>
            <p:nvPr/>
          </p:nvSpPr>
          <p:spPr>
            <a:xfrm>
              <a:off x="642960" y="418212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0" name="Rectangle 200"/>
            <p:cNvSpPr/>
            <p:nvPr/>
          </p:nvSpPr>
          <p:spPr>
            <a:xfrm>
              <a:off x="654120" y="4182120"/>
              <a:ext cx="154152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1" name="Rectangle 201"/>
            <p:cNvSpPr/>
            <p:nvPr/>
          </p:nvSpPr>
          <p:spPr>
            <a:xfrm>
              <a:off x="2195640" y="418212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2" name="Rectangle 202"/>
            <p:cNvSpPr/>
            <p:nvPr/>
          </p:nvSpPr>
          <p:spPr>
            <a:xfrm>
              <a:off x="2206800" y="4182120"/>
              <a:ext cx="273348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3" name="Rectangle 203"/>
            <p:cNvSpPr/>
            <p:nvPr/>
          </p:nvSpPr>
          <p:spPr>
            <a:xfrm>
              <a:off x="4940280" y="418212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4" name="Rectangle 204"/>
            <p:cNvSpPr/>
            <p:nvPr/>
          </p:nvSpPr>
          <p:spPr>
            <a:xfrm>
              <a:off x="4951440" y="4182120"/>
              <a:ext cx="36939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5" name="Rectangle 205"/>
            <p:cNvSpPr/>
            <p:nvPr/>
          </p:nvSpPr>
          <p:spPr>
            <a:xfrm>
              <a:off x="8645400" y="418212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6" name="Rectangle 206"/>
            <p:cNvSpPr/>
            <p:nvPr/>
          </p:nvSpPr>
          <p:spPr>
            <a:xfrm>
              <a:off x="642960" y="4188240"/>
              <a:ext cx="11160" cy="31068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7" name="Rectangle 207"/>
            <p:cNvSpPr/>
            <p:nvPr/>
          </p:nvSpPr>
          <p:spPr>
            <a:xfrm>
              <a:off x="2195640" y="4188240"/>
              <a:ext cx="11160" cy="31068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8" name="Rectangle 208"/>
            <p:cNvSpPr/>
            <p:nvPr/>
          </p:nvSpPr>
          <p:spPr>
            <a:xfrm>
              <a:off x="4940280" y="4188240"/>
              <a:ext cx="11160" cy="31068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9" name="Rectangle 209"/>
            <p:cNvSpPr/>
            <p:nvPr/>
          </p:nvSpPr>
          <p:spPr>
            <a:xfrm>
              <a:off x="8645400" y="4188240"/>
              <a:ext cx="11160" cy="31068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0" name="Rectangle 210"/>
            <p:cNvSpPr/>
            <p:nvPr/>
          </p:nvSpPr>
          <p:spPr>
            <a:xfrm>
              <a:off x="731880" y="4584960"/>
              <a:ext cx="399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t>
              </a:r>
              <a:endParaRPr b="0" lang="en-MY" sz="1100" strike="noStrike" u="none">
                <a:solidFill>
                  <a:srgbClr val="000000"/>
                </a:solidFill>
                <a:effectLst/>
                <a:uFillTx/>
                <a:latin typeface="Arial"/>
              </a:endParaRPr>
            </a:p>
          </p:txBody>
        </p:sp>
        <p:sp>
          <p:nvSpPr>
            <p:cNvPr id="191" name="Rectangle 211"/>
            <p:cNvSpPr/>
            <p:nvPr/>
          </p:nvSpPr>
          <p:spPr>
            <a:xfrm>
              <a:off x="2281320" y="4584960"/>
              <a:ext cx="58284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 op2</a:t>
              </a:r>
              <a:endParaRPr b="0" lang="en-MY" sz="1100" strike="noStrike" u="none">
                <a:solidFill>
                  <a:srgbClr val="000000"/>
                </a:solidFill>
                <a:effectLst/>
                <a:uFillTx/>
                <a:latin typeface="Arial"/>
              </a:endParaRPr>
            </a:p>
          </p:txBody>
        </p:sp>
        <p:sp>
          <p:nvSpPr>
            <p:cNvPr id="192" name="Rectangle 212"/>
            <p:cNvSpPr/>
            <p:nvPr/>
          </p:nvSpPr>
          <p:spPr>
            <a:xfrm>
              <a:off x="5021640" y="4506840"/>
              <a:ext cx="17856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Either op1 and op2 are true, </a:t>
              </a:r>
              <a:endParaRPr b="0" lang="en-MY" sz="1100" strike="noStrike" u="none">
                <a:solidFill>
                  <a:srgbClr val="000000"/>
                </a:solidFill>
                <a:effectLst/>
                <a:uFillTx/>
                <a:latin typeface="Arial"/>
              </a:endParaRPr>
            </a:p>
          </p:txBody>
        </p:sp>
        <p:sp>
          <p:nvSpPr>
            <p:cNvPr id="193" name="Rectangle 213"/>
            <p:cNvSpPr/>
            <p:nvPr/>
          </p:nvSpPr>
          <p:spPr>
            <a:xfrm>
              <a:off x="7746840" y="4506840"/>
              <a:ext cx="4291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GB" sz="1100" strike="noStrike" u="none">
                  <a:solidFill>
                    <a:srgbClr val="000000"/>
                  </a:solidFill>
                  <a:effectLst/>
                  <a:uFillTx/>
                  <a:latin typeface="Arial"/>
                </a:rPr>
                <a:t>always</a:t>
              </a:r>
              <a:endParaRPr b="0" lang="en-MY" sz="1100" strike="noStrike" u="none">
                <a:solidFill>
                  <a:srgbClr val="000000"/>
                </a:solidFill>
                <a:effectLst/>
                <a:uFillTx/>
                <a:latin typeface="Arial"/>
              </a:endParaRPr>
            </a:p>
          </p:txBody>
        </p:sp>
        <p:sp>
          <p:nvSpPr>
            <p:cNvPr id="194" name="Rectangle 214"/>
            <p:cNvSpPr/>
            <p:nvPr/>
          </p:nvSpPr>
          <p:spPr>
            <a:xfrm>
              <a:off x="5025960" y="4662720"/>
              <a:ext cx="8737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evaluates op2</a:t>
              </a:r>
              <a:endParaRPr b="0" lang="en-MY" sz="1100" strike="noStrike" u="none">
                <a:solidFill>
                  <a:srgbClr val="000000"/>
                </a:solidFill>
                <a:effectLst/>
                <a:uFillTx/>
                <a:latin typeface="Arial"/>
              </a:endParaRPr>
            </a:p>
          </p:txBody>
        </p:sp>
        <p:sp>
          <p:nvSpPr>
            <p:cNvPr id="195" name="Rectangle 215"/>
            <p:cNvSpPr/>
            <p:nvPr/>
          </p:nvSpPr>
          <p:spPr>
            <a:xfrm>
              <a:off x="642960" y="449928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6" name="Rectangle 216"/>
            <p:cNvSpPr/>
            <p:nvPr/>
          </p:nvSpPr>
          <p:spPr>
            <a:xfrm>
              <a:off x="654120" y="449928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7" name="Rectangle 217"/>
            <p:cNvSpPr/>
            <p:nvPr/>
          </p:nvSpPr>
          <p:spPr>
            <a:xfrm>
              <a:off x="2195640" y="449928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8" name="Rectangle 218"/>
            <p:cNvSpPr/>
            <p:nvPr/>
          </p:nvSpPr>
          <p:spPr>
            <a:xfrm>
              <a:off x="2206800" y="449928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9" name="Rectangle 219"/>
            <p:cNvSpPr/>
            <p:nvPr/>
          </p:nvSpPr>
          <p:spPr>
            <a:xfrm>
              <a:off x="4940280" y="449928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0" name="Rectangle 220"/>
            <p:cNvSpPr/>
            <p:nvPr/>
          </p:nvSpPr>
          <p:spPr>
            <a:xfrm>
              <a:off x="4951440" y="449928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1" name="Rectangle 221"/>
            <p:cNvSpPr/>
            <p:nvPr/>
          </p:nvSpPr>
          <p:spPr>
            <a:xfrm>
              <a:off x="8645400" y="449928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2" name="Rectangle 222"/>
            <p:cNvSpPr/>
            <p:nvPr/>
          </p:nvSpPr>
          <p:spPr>
            <a:xfrm>
              <a:off x="642960" y="450684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3" name="Rectangle 223"/>
            <p:cNvSpPr/>
            <p:nvPr/>
          </p:nvSpPr>
          <p:spPr>
            <a:xfrm>
              <a:off x="2195640" y="450684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4" name="Rectangle 224"/>
            <p:cNvSpPr/>
            <p:nvPr/>
          </p:nvSpPr>
          <p:spPr>
            <a:xfrm>
              <a:off x="4940280" y="450684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5" name="Rectangle 225"/>
            <p:cNvSpPr/>
            <p:nvPr/>
          </p:nvSpPr>
          <p:spPr>
            <a:xfrm>
              <a:off x="8645400" y="450684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6" name="Rectangle 226"/>
            <p:cNvSpPr/>
            <p:nvPr/>
          </p:nvSpPr>
          <p:spPr>
            <a:xfrm>
              <a:off x="731160" y="5059440"/>
              <a:ext cx="133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t>
              </a:r>
              <a:endParaRPr b="0" lang="en-MY" sz="1100" strike="noStrike" u="none">
                <a:solidFill>
                  <a:srgbClr val="000000"/>
                </a:solidFill>
                <a:effectLst/>
                <a:uFillTx/>
                <a:latin typeface="Arial"/>
              </a:endParaRPr>
            </a:p>
          </p:txBody>
        </p:sp>
        <p:sp>
          <p:nvSpPr>
            <p:cNvPr id="207" name="Rectangle 227"/>
            <p:cNvSpPr/>
            <p:nvPr/>
          </p:nvSpPr>
          <p:spPr>
            <a:xfrm>
              <a:off x="2278800" y="5059440"/>
              <a:ext cx="14194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expression ? op1 : op2</a:t>
              </a:r>
              <a:endParaRPr b="0" lang="en-MY" sz="1100" strike="noStrike" u="none">
                <a:solidFill>
                  <a:srgbClr val="000000"/>
                </a:solidFill>
                <a:effectLst/>
                <a:uFillTx/>
                <a:latin typeface="Arial"/>
              </a:endParaRPr>
            </a:p>
          </p:txBody>
        </p:sp>
        <p:sp>
          <p:nvSpPr>
            <p:cNvPr id="208" name="Rectangle 228"/>
            <p:cNvSpPr/>
            <p:nvPr/>
          </p:nvSpPr>
          <p:spPr>
            <a:xfrm>
              <a:off x="5023800" y="4825800"/>
              <a:ext cx="11620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Shorthand for and </a:t>
              </a:r>
              <a:endParaRPr b="0" lang="en-MY" sz="1100" strike="noStrike" u="none">
                <a:solidFill>
                  <a:srgbClr val="000000"/>
                </a:solidFill>
                <a:effectLst/>
                <a:uFillTx/>
                <a:latin typeface="Arial"/>
              </a:endParaRPr>
            </a:p>
          </p:txBody>
        </p:sp>
        <p:sp>
          <p:nvSpPr>
            <p:cNvPr id="209" name="Rectangle 229"/>
            <p:cNvSpPr/>
            <p:nvPr/>
          </p:nvSpPr>
          <p:spPr>
            <a:xfrm>
              <a:off x="6793200" y="4825800"/>
              <a:ext cx="11073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1100" strike="noStrike" u="none">
                  <a:solidFill>
                    <a:srgbClr val="000000"/>
                  </a:solidFill>
                  <a:effectLst/>
                  <a:uFillTx/>
                  <a:latin typeface="Arial"/>
                </a:rPr>
                <a:t>if-else statement</a:t>
              </a:r>
              <a:endParaRPr b="0" lang="en-MY" sz="1100" strike="noStrike" u="none">
                <a:solidFill>
                  <a:srgbClr val="000000"/>
                </a:solidFill>
                <a:effectLst/>
                <a:uFillTx/>
                <a:latin typeface="Arial"/>
              </a:endParaRPr>
            </a:p>
          </p:txBody>
        </p:sp>
        <p:sp>
          <p:nvSpPr>
            <p:cNvPr id="210" name="Rectangle 230"/>
            <p:cNvSpPr/>
            <p:nvPr/>
          </p:nvSpPr>
          <p:spPr>
            <a:xfrm>
              <a:off x="5021640" y="4981680"/>
              <a:ext cx="23155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The ?: operator evaluates expression</a:t>
              </a:r>
              <a:endParaRPr b="0" lang="en-MY" sz="1100" strike="noStrike" u="none">
                <a:solidFill>
                  <a:srgbClr val="000000"/>
                </a:solidFill>
                <a:effectLst/>
                <a:uFillTx/>
                <a:latin typeface="Arial"/>
              </a:endParaRPr>
            </a:p>
          </p:txBody>
        </p:sp>
        <p:sp>
          <p:nvSpPr>
            <p:cNvPr id="211" name="Rectangle 231"/>
            <p:cNvSpPr/>
            <p:nvPr/>
          </p:nvSpPr>
          <p:spPr>
            <a:xfrm>
              <a:off x="5020200" y="5135760"/>
              <a:ext cx="22377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and returns op1 if it’s true and op2 if</a:t>
              </a:r>
              <a:endParaRPr b="0" lang="en-MY" sz="1100" strike="noStrike" u="none">
                <a:solidFill>
                  <a:srgbClr val="000000"/>
                </a:solidFill>
                <a:effectLst/>
                <a:uFillTx/>
                <a:latin typeface="Arial"/>
              </a:endParaRPr>
            </a:p>
          </p:txBody>
        </p:sp>
        <p:sp>
          <p:nvSpPr>
            <p:cNvPr id="212" name="Rectangle 232"/>
            <p:cNvSpPr/>
            <p:nvPr/>
          </p:nvSpPr>
          <p:spPr>
            <a:xfrm>
              <a:off x="5026680" y="5291280"/>
              <a:ext cx="50724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it’s false</a:t>
              </a:r>
              <a:endParaRPr b="0" lang="en-MY" sz="1100" strike="noStrike" u="none">
                <a:solidFill>
                  <a:srgbClr val="000000"/>
                </a:solidFill>
                <a:effectLst/>
                <a:uFillTx/>
                <a:latin typeface="Arial"/>
              </a:endParaRPr>
            </a:p>
          </p:txBody>
        </p:sp>
        <p:sp>
          <p:nvSpPr>
            <p:cNvPr id="213" name="Rectangle 233"/>
            <p:cNvSpPr/>
            <p:nvPr/>
          </p:nvSpPr>
          <p:spPr>
            <a:xfrm>
              <a:off x="642960" y="48182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4" name="Rectangle 234"/>
            <p:cNvSpPr/>
            <p:nvPr/>
          </p:nvSpPr>
          <p:spPr>
            <a:xfrm>
              <a:off x="654120" y="481824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5" name="Rectangle 235"/>
            <p:cNvSpPr/>
            <p:nvPr/>
          </p:nvSpPr>
          <p:spPr>
            <a:xfrm>
              <a:off x="2195640" y="48182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6" name="Rectangle 236"/>
            <p:cNvSpPr/>
            <p:nvPr/>
          </p:nvSpPr>
          <p:spPr>
            <a:xfrm>
              <a:off x="2206800" y="481824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7" name="Rectangle 237"/>
            <p:cNvSpPr/>
            <p:nvPr/>
          </p:nvSpPr>
          <p:spPr>
            <a:xfrm>
              <a:off x="4940280" y="48182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8" name="Rectangle 238"/>
            <p:cNvSpPr/>
            <p:nvPr/>
          </p:nvSpPr>
          <p:spPr>
            <a:xfrm>
              <a:off x="4951440" y="481824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9" name="Rectangle 239"/>
            <p:cNvSpPr/>
            <p:nvPr/>
          </p:nvSpPr>
          <p:spPr>
            <a:xfrm>
              <a:off x="8645400" y="48182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0" name="Rectangle 240"/>
            <p:cNvSpPr/>
            <p:nvPr/>
          </p:nvSpPr>
          <p:spPr>
            <a:xfrm>
              <a:off x="642960" y="4825800"/>
              <a:ext cx="11160" cy="622080"/>
            </a:xfrm>
            <a:prstGeom prst="rect">
              <a:avLst/>
            </a:prstGeom>
            <a:solidFill>
              <a:srgbClr val="000000"/>
            </a:solidFill>
            <a:ln w="0">
              <a:noFill/>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1" name="Rectangle 241"/>
            <p:cNvSpPr/>
            <p:nvPr/>
          </p:nvSpPr>
          <p:spPr>
            <a:xfrm>
              <a:off x="64296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2" name="Rectangle 242"/>
            <p:cNvSpPr/>
            <p:nvPr/>
          </p:nvSpPr>
          <p:spPr>
            <a:xfrm>
              <a:off x="64296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3" name="Rectangle 243"/>
            <p:cNvSpPr/>
            <p:nvPr/>
          </p:nvSpPr>
          <p:spPr>
            <a:xfrm>
              <a:off x="654120" y="5448240"/>
              <a:ext cx="154152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4" name="Rectangle 244"/>
            <p:cNvSpPr/>
            <p:nvPr/>
          </p:nvSpPr>
          <p:spPr>
            <a:xfrm>
              <a:off x="2195640" y="4825800"/>
              <a:ext cx="11160" cy="622080"/>
            </a:xfrm>
            <a:prstGeom prst="rect">
              <a:avLst/>
            </a:prstGeom>
            <a:solidFill>
              <a:srgbClr val="000000"/>
            </a:solidFill>
            <a:ln w="0">
              <a:noFill/>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5" name="Rectangle 245"/>
            <p:cNvSpPr/>
            <p:nvPr/>
          </p:nvSpPr>
          <p:spPr>
            <a:xfrm>
              <a:off x="219564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6" name="Rectangle 246"/>
            <p:cNvSpPr/>
            <p:nvPr/>
          </p:nvSpPr>
          <p:spPr>
            <a:xfrm>
              <a:off x="2206800" y="5448240"/>
              <a:ext cx="273348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7" name="Rectangle 247"/>
            <p:cNvSpPr/>
            <p:nvPr/>
          </p:nvSpPr>
          <p:spPr>
            <a:xfrm>
              <a:off x="4940280" y="4825800"/>
              <a:ext cx="11160" cy="622080"/>
            </a:xfrm>
            <a:prstGeom prst="rect">
              <a:avLst/>
            </a:prstGeom>
            <a:solidFill>
              <a:srgbClr val="000000"/>
            </a:solidFill>
            <a:ln w="0">
              <a:noFill/>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8" name="Rectangle 248"/>
            <p:cNvSpPr/>
            <p:nvPr/>
          </p:nvSpPr>
          <p:spPr>
            <a:xfrm>
              <a:off x="494028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9" name="Rectangle 249"/>
            <p:cNvSpPr/>
            <p:nvPr/>
          </p:nvSpPr>
          <p:spPr>
            <a:xfrm>
              <a:off x="4951440" y="5448240"/>
              <a:ext cx="36939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30" name="Rectangle 250"/>
            <p:cNvSpPr/>
            <p:nvPr/>
          </p:nvSpPr>
          <p:spPr>
            <a:xfrm>
              <a:off x="8645400" y="4825800"/>
              <a:ext cx="11160" cy="622080"/>
            </a:xfrm>
            <a:prstGeom prst="rect">
              <a:avLst/>
            </a:prstGeom>
            <a:solidFill>
              <a:srgbClr val="000000"/>
            </a:solidFill>
            <a:ln w="0">
              <a:noFill/>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31" name="Rectangle 251"/>
            <p:cNvSpPr/>
            <p:nvPr/>
          </p:nvSpPr>
          <p:spPr>
            <a:xfrm>
              <a:off x="864540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32" name="Rectangle 252"/>
            <p:cNvSpPr/>
            <p:nvPr/>
          </p:nvSpPr>
          <p:spPr>
            <a:xfrm>
              <a:off x="864540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pic>
        <p:nvPicPr>
          <p:cNvPr id="233" name="Ink 42331" descr=""/>
          <p:cNvPicPr/>
          <p:nvPr/>
        </p:nvPicPr>
        <p:blipFill>
          <a:blip r:embed="rId1"/>
          <a:stretch/>
        </p:blipFill>
        <p:spPr>
          <a:xfrm>
            <a:off x="2557440" y="6049800"/>
            <a:ext cx="19080" cy="19080"/>
          </a:xfrm>
          <a:prstGeom prst="rect">
            <a:avLst/>
          </a:prstGeom>
          <a:noFill/>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2C460576-30FB-4D79-A0D8-C82E2B1D8C2D}"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35"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236" name="Rectangle 3"/>
          <p:cNvSpPr/>
          <p:nvPr/>
        </p:nvSpPr>
        <p:spPr>
          <a:xfrm>
            <a:off x="457200" y="1447920"/>
            <a:ext cx="8686800" cy="205740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Increment/decrement Operators</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237" name="Text Box 4"/>
          <p:cNvSpPr/>
          <p:nvPr/>
        </p:nvSpPr>
        <p:spPr>
          <a:xfrm>
            <a:off x="552600" y="2362320"/>
            <a:ext cx="7867440" cy="26845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increase value by 1</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decrease value by 1</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Eg.  </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    OR   ++i</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k- -    OR   - -k</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EF972971-0559-486E-9A7F-0D497DAAA94D}"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39"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240" name="Rectangle 3"/>
          <p:cNvSpPr/>
          <p:nvPr/>
        </p:nvSpPr>
        <p:spPr>
          <a:xfrm>
            <a:off x="457200" y="1467000"/>
            <a:ext cx="8686800" cy="1295280"/>
          </a:xfrm>
          <a:prstGeom prst="rect">
            <a:avLst/>
          </a:prstGeom>
          <a:noFill/>
          <a:ln w="0">
            <a:noFill/>
          </a:ln>
        </p:spPr>
        <p:style>
          <a:lnRef idx="0"/>
          <a:fillRef idx="0"/>
          <a:effectRef idx="0"/>
          <a:fontRef idx="minor"/>
        </p:style>
        <p:txBody>
          <a:bodyPr lIns="90000" rIns="90000" tIns="46800" bIns="46800" anchor="t">
            <a:normAutofit fontScale="47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Assignment Operators</a:t>
            </a:r>
            <a:endParaRPr b="0" lang="en-MY" sz="2400" strike="noStrike" u="none">
              <a:solidFill>
                <a:srgbClr val="000000"/>
              </a:solidFill>
              <a:effectLst/>
              <a:uFillTx/>
              <a:latin typeface="Arial"/>
            </a:endParaRPr>
          </a:p>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Assignment operators</a:t>
            </a:r>
            <a:r>
              <a:rPr b="0" lang="en-US" sz="2800" strike="noStrike" u="none">
                <a:solidFill>
                  <a:srgbClr val="000000"/>
                </a:solidFill>
                <a:effectLst/>
                <a:uFillTx/>
                <a:latin typeface="Arial"/>
              </a:rPr>
              <a:t> are used to assign one value to another.  Listed below are the basic assignment operators (=) as well as the shortcut assignment operators.</a:t>
            </a:r>
            <a:endParaRPr b="0" lang="en-MY" sz="28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graphicFrame>
        <p:nvGraphicFramePr>
          <p:cNvPr id="241" name="Object 4"/>
          <p:cNvGraphicFramePr/>
          <p:nvPr/>
        </p:nvGraphicFramePr>
        <p:xfrm>
          <a:off x="399960" y="3772080"/>
          <a:ext cx="9144000" cy="3809880"/>
        </p:xfrm>
        <a:graphic>
          <a:graphicData uri="http://schemas.openxmlformats.org/presentationml/2006/ole">
            <p:oleObj progId="Word.Document.12" r:id="rId1" spid="">
              <p:embed/>
              <p:pic>
                <p:nvPicPr>
                  <p:cNvPr id="242" name="Object 4" descr=""/>
                  <p:cNvPicPr/>
                  <p:nvPr/>
                </p:nvPicPr>
                <p:blipFill>
                  <a:blip r:embed="rId2"/>
                  <a:stretch/>
                </p:blipFill>
                <p:spPr>
                  <a:xfrm>
                    <a:off x="399960" y="3772080"/>
                    <a:ext cx="9144000" cy="3809880"/>
                  </a:xfrm>
                  <a:prstGeom prst="rect">
                    <a:avLst/>
                  </a:prstGeom>
                  <a:noFill/>
                  <a:ln w="0">
                    <a:noFill/>
                  </a:ln>
                </p:spPr>
              </p:pic>
            </p:oleObj>
          </a:graphicData>
        </a:graphic>
      </p:graphicFrame>
      <p:pic>
        <p:nvPicPr>
          <p:cNvPr id="243" name="Ink 7" descr=""/>
          <p:cNvPicPr/>
          <p:nvPr/>
        </p:nvPicPr>
        <p:blipFill>
          <a:blip r:embed="rId3"/>
          <a:stretch/>
        </p:blipFill>
        <p:spPr>
          <a:xfrm>
            <a:off x="6610320" y="5924520"/>
            <a:ext cx="47520" cy="46080"/>
          </a:xfrm>
          <a:prstGeom prst="rect">
            <a:avLst/>
          </a:prstGeom>
          <a:noFill/>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BCA6205A-4F8C-45B9-8135-2CCC4047FA93}"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45" name="Text Box 2"/>
          <p:cNvSpPr/>
          <p:nvPr/>
        </p:nvSpPr>
        <p:spPr>
          <a:xfrm>
            <a:off x="1717560" y="411120"/>
            <a:ext cx="26006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Expressions</a:t>
            </a:r>
            <a:endParaRPr b="0" lang="en-MY" sz="3200" strike="noStrike" u="none">
              <a:solidFill>
                <a:srgbClr val="000000"/>
              </a:solidFill>
              <a:effectLst/>
              <a:uFillTx/>
              <a:latin typeface="Arial"/>
            </a:endParaRPr>
          </a:p>
        </p:txBody>
      </p:sp>
      <p:sp>
        <p:nvSpPr>
          <p:cNvPr id="246" name="Rectangle 5"/>
          <p:cNvSpPr/>
          <p:nvPr/>
        </p:nvSpPr>
        <p:spPr>
          <a:xfrm>
            <a:off x="127080" y="1722600"/>
            <a:ext cx="9112320" cy="4724280"/>
          </a:xfrm>
          <a:prstGeom prst="rect">
            <a:avLst/>
          </a:prstGeom>
          <a:noFill/>
          <a:ln w="0">
            <a:noFill/>
          </a:ln>
        </p:spPr>
        <p:style>
          <a:lnRef idx="0"/>
          <a:fillRef idx="0"/>
          <a:effectRef idx="0"/>
          <a:fontRef idx="minor"/>
        </p:style>
        <p:txBody>
          <a:bodyPr lIns="90000" rIns="90000" tIns="46800" bIns="46800" anchor="t">
            <a:normAutofit fontScale="700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Definition</a:t>
            </a:r>
            <a:r>
              <a:rPr b="0" lang="en-US" sz="2400" strike="noStrike" u="none">
                <a:solidFill>
                  <a:srgbClr val="000000"/>
                </a:solidFill>
                <a:effectLst/>
                <a:uFillTx/>
                <a:latin typeface="Arial"/>
              </a:rPr>
              <a:t> : </a:t>
            </a:r>
            <a:r>
              <a:rPr b="0" i="1" lang="en-US" sz="2400" strike="noStrike" u="none">
                <a:solidFill>
                  <a:srgbClr val="000000"/>
                </a:solidFill>
                <a:effectLst/>
                <a:uFillTx/>
                <a:latin typeface="Arial"/>
              </a:rPr>
              <a:t>An expression is </a:t>
            </a:r>
            <a:r>
              <a:rPr b="1" i="1" lang="en-US" sz="2400" strike="noStrike" u="none">
                <a:solidFill>
                  <a:srgbClr val="cc0000"/>
                </a:solidFill>
                <a:effectLst/>
                <a:uFillTx/>
                <a:latin typeface="Arial"/>
              </a:rPr>
              <a:t>a series of variables,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cc0000"/>
                </a:solidFill>
                <a:effectLst/>
                <a:uFillTx/>
                <a:latin typeface="Arial"/>
              </a:rPr>
              <a:t>operators and method calls</a:t>
            </a:r>
            <a:r>
              <a:rPr b="0" i="1" lang="en-US" sz="2400" strike="noStrike" u="none">
                <a:solidFill>
                  <a:srgbClr val="000000"/>
                </a:solidFill>
                <a:effectLst/>
                <a:uFillTx/>
                <a:latin typeface="Arial"/>
              </a:rPr>
              <a:t> (constructed according to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400" strike="noStrike" u="none">
                <a:solidFill>
                  <a:srgbClr val="000000"/>
                </a:solidFill>
                <a:effectLst/>
                <a:uFillTx/>
                <a:latin typeface="Arial"/>
              </a:rPr>
              <a:t>the syntax of the language) that evaluates to a single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400" strike="noStrike" u="none">
                <a:solidFill>
                  <a:srgbClr val="000000"/>
                </a:solidFill>
                <a:effectLst/>
                <a:uFillTx/>
                <a:latin typeface="Arial"/>
              </a:rPr>
              <a:t>value.</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Expression perform the work of a Java program.</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Expressions are used to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compute  (eg. </a:t>
            </a:r>
            <a:r>
              <a:rPr b="0" lang="en-US" sz="2400" strike="noStrike" u="none">
                <a:solidFill>
                  <a:srgbClr val="cc0000"/>
                </a:solidFill>
                <a:effectLst/>
                <a:uFillTx/>
                <a:latin typeface="Arial"/>
              </a:rPr>
              <a:t>totalPrice = productCost + shippingCost</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assign values to variables (eg. </a:t>
            </a:r>
            <a:r>
              <a:rPr b="0" lang="en-US" sz="2400" strike="noStrike" u="none">
                <a:solidFill>
                  <a:srgbClr val="cc0000"/>
                </a:solidFill>
                <a:effectLst/>
                <a:uFillTx/>
                <a:latin typeface="Arial"/>
              </a:rPr>
              <a:t>count = 10</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to help control the execution flow of a program </a:t>
            </a:r>
            <a:endParaRPr b="0" lang="en-MY" sz="2400" strike="noStrike" u="none">
              <a:solidFill>
                <a:srgbClr val="000000"/>
              </a:solidFill>
              <a:effectLst/>
              <a:uFillTx/>
              <a:latin typeface="Arial"/>
            </a:endParaRPr>
          </a:p>
          <a:p>
            <a:pPr lvl="2" marL="1143000" indent="-228600">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(eg   </a:t>
            </a:r>
            <a:r>
              <a:rPr b="0" lang="en-US" sz="2400" strike="noStrike" u="none">
                <a:solidFill>
                  <a:srgbClr val="cc0000"/>
                </a:solidFill>
                <a:effectLst/>
                <a:uFillTx/>
                <a:latin typeface="Arial"/>
              </a:rPr>
              <a:t>while (count &lt;10)   count++;</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2" marL="1143000" indent="-228600">
              <a:spcBef>
                <a:spcPts val="601"/>
              </a:spcBef>
              <a:buClr>
                <a:srgbClr val="cc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799"/>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3200" strike="noStrike" u="none">
              <a:solidFill>
                <a:srgbClr val="000000"/>
              </a:solidFill>
              <a:effectLst/>
              <a:uFillTx/>
              <a:latin typeface="Arial"/>
            </a:endParaRPr>
          </a:p>
        </p:txBody>
      </p:sp>
      <p:pic>
        <p:nvPicPr>
          <p:cNvPr id="247" name="Ink 33" descr=""/>
          <p:cNvPicPr/>
          <p:nvPr/>
        </p:nvPicPr>
        <p:blipFill>
          <a:blip r:embed="rId1"/>
          <a:stretch/>
        </p:blipFill>
        <p:spPr>
          <a:xfrm>
            <a:off x="9212400" y="1728720"/>
            <a:ext cx="36360" cy="47520"/>
          </a:xfrm>
          <a:prstGeom prst="rect">
            <a:avLst/>
          </a:prstGeom>
          <a:noFill/>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1E66EE53-62DD-499A-92A4-38E02FF96037}"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49" name="Text Box 2"/>
          <p:cNvSpPr/>
          <p:nvPr/>
        </p:nvSpPr>
        <p:spPr>
          <a:xfrm>
            <a:off x="1717560" y="411120"/>
            <a:ext cx="26006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Expressions</a:t>
            </a:r>
            <a:endParaRPr b="0" lang="en-MY" sz="3200" strike="noStrike" u="none">
              <a:solidFill>
                <a:srgbClr val="000000"/>
              </a:solidFill>
              <a:effectLst/>
              <a:uFillTx/>
              <a:latin typeface="Arial"/>
            </a:endParaRPr>
          </a:p>
        </p:txBody>
      </p:sp>
      <p:sp>
        <p:nvSpPr>
          <p:cNvPr id="250" name="Rectangle 4"/>
          <p:cNvSpPr/>
          <p:nvPr/>
        </p:nvSpPr>
        <p:spPr>
          <a:xfrm>
            <a:off x="762120" y="1771560"/>
            <a:ext cx="8076960" cy="403884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Basically, there are 2 types of expressions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Expression with operators</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t>
            </a: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eg.</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temperature = 98;</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total = (count + 10)* 25 / 4; </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count++;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288BA7E6-3C44-4EEB-9372-C5C171CD2626}"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52" name="Text Box 2"/>
          <p:cNvSpPr/>
          <p:nvPr/>
        </p:nvSpPr>
        <p:spPr>
          <a:xfrm>
            <a:off x="1717560" y="411120"/>
            <a:ext cx="26006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Expressions</a:t>
            </a:r>
            <a:endParaRPr b="0" lang="en-MY" sz="3200" strike="noStrike" u="none">
              <a:solidFill>
                <a:srgbClr val="000000"/>
              </a:solidFill>
              <a:effectLst/>
              <a:uFillTx/>
              <a:latin typeface="Arial"/>
            </a:endParaRPr>
          </a:p>
        </p:txBody>
      </p:sp>
      <p:sp>
        <p:nvSpPr>
          <p:cNvPr id="253" name="Rectangle 3"/>
          <p:cNvSpPr/>
          <p:nvPr/>
        </p:nvSpPr>
        <p:spPr>
          <a:xfrm>
            <a:off x="762120" y="1771560"/>
            <a:ext cx="8076960" cy="403884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Method call expression</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eg.  </a:t>
            </a:r>
            <a:r>
              <a:rPr b="0" lang="en-US" sz="2400" strike="noStrike" u="none">
                <a:solidFill>
                  <a:srgbClr val="cc0000"/>
                </a:solidFill>
                <a:effectLst/>
                <a:uFillTx/>
                <a:latin typeface="Arial"/>
              </a:rPr>
              <a:t>keyboard.nextInt()</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a:t>
            </a:r>
            <a:r>
              <a:rPr b="0" lang="en-US" sz="2400" strike="noStrike" u="none">
                <a:solidFill>
                  <a:srgbClr val="cc0000"/>
                </a:solidFill>
                <a:effectLst/>
                <a:uFillTx/>
                <a:latin typeface="Arial"/>
              </a:rPr>
              <a:t>Integer.parseInt()</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method(function) call evaluates to the return value of the method.</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return data type of a method expression call is the same as the data type of the return value of that method.</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6F393172-AA6C-4CC7-910B-6F539FE9DC76}"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55" name="Text Box 2"/>
          <p:cNvSpPr/>
          <p:nvPr/>
        </p:nvSpPr>
        <p:spPr>
          <a:xfrm>
            <a:off x="1715040" y="411120"/>
            <a:ext cx="45662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Follow Up Assignment</a:t>
            </a:r>
            <a:endParaRPr b="0" lang="en-MY" sz="3200" strike="noStrike" u="none">
              <a:solidFill>
                <a:srgbClr val="000000"/>
              </a:solidFill>
              <a:effectLst/>
              <a:uFillTx/>
              <a:latin typeface="Arial"/>
            </a:endParaRPr>
          </a:p>
        </p:txBody>
      </p:sp>
      <p:sp>
        <p:nvSpPr>
          <p:cNvPr id="256" name="Text Box 3"/>
          <p:cNvSpPr/>
          <p:nvPr/>
        </p:nvSpPr>
        <p:spPr>
          <a:xfrm>
            <a:off x="876240" y="1843200"/>
            <a:ext cx="6927840" cy="3020040"/>
          </a:xfrm>
          <a:prstGeom prst="rect">
            <a:avLst/>
          </a:prstGeom>
          <a:noFill/>
          <a:ln w="0">
            <a:noFill/>
          </a:ln>
        </p:spPr>
        <p:style>
          <a:lnRef idx="0"/>
          <a:fillRef idx="0"/>
          <a:effectRef idx="0"/>
          <a:fontRef idx="minor"/>
        </p:style>
        <p:txBody>
          <a:bodyPr lIns="90000" rIns="90000" tIns="46800" bIns="46800" anchor="t">
            <a:spAutoFit/>
          </a:bodyPr>
          <a:p>
            <a:pPr marL="361800" indent="-361800">
              <a:buClr>
                <a:srgbClr val="000000"/>
              </a:buClr>
              <a:buFont typeface="Arial"/>
              <a:buAutoNum type="arabicPeriod"/>
              <a:tabLst>
                <a:tab algn="l" pos="36180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Write an expression that returns the solution for the general form of the quadratic equation as shown below</a:t>
            </a:r>
            <a:endParaRPr b="0" lang="en-MY"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ax</a:t>
            </a:r>
            <a:r>
              <a:rPr b="0" lang="en-US" sz="2400" strike="noStrike" u="none" baseline="30000">
                <a:solidFill>
                  <a:srgbClr val="000000"/>
                </a:solidFill>
                <a:effectLst/>
                <a:uFillTx/>
                <a:latin typeface="Arial"/>
              </a:rPr>
              <a:t>2</a:t>
            </a:r>
            <a:r>
              <a:rPr b="0" lang="en-US" sz="2400" strike="noStrike" u="none">
                <a:solidFill>
                  <a:srgbClr val="000000"/>
                </a:solidFill>
                <a:effectLst/>
                <a:uFillTx/>
                <a:latin typeface="Arial"/>
              </a:rPr>
              <a:t> + bx + c = 0</a:t>
            </a:r>
            <a:endParaRPr b="0" lang="en-MY"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pic>
        <p:nvPicPr>
          <p:cNvPr id="257" name="Picture 1" descr=""/>
          <p:cNvPicPr/>
          <p:nvPr/>
        </p:nvPicPr>
        <p:blipFill>
          <a:blip r:embed="rId1"/>
          <a:srcRect l="62814" t="37235" r="9584" b="42218"/>
          <a:stretch/>
        </p:blipFill>
        <p:spPr>
          <a:xfrm>
            <a:off x="1339920" y="3990960"/>
            <a:ext cx="2525760" cy="1055880"/>
          </a:xfrm>
          <a:prstGeom prst="rect">
            <a:avLst/>
          </a:prstGeom>
          <a:noFill/>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1356C5CB-C8E5-493E-A19F-F519C59BDADB}"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59"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260" name="Text Box 3"/>
          <p:cNvSpPr/>
          <p:nvPr/>
        </p:nvSpPr>
        <p:spPr>
          <a:xfrm>
            <a:off x="514440" y="1843200"/>
            <a:ext cx="8346960" cy="4117320"/>
          </a:xfrm>
          <a:prstGeom prst="rect">
            <a:avLst/>
          </a:prstGeom>
          <a:noFill/>
          <a:ln w="0">
            <a:noFill/>
          </a:ln>
        </p:spPr>
        <p:style>
          <a:lnRef idx="0"/>
          <a:fillRef idx="0"/>
          <a:effectRef idx="0"/>
          <a:fontRef idx="minor"/>
        </p:style>
        <p:txBody>
          <a:bodyPr lIns="90000" rIns="90000" tIns="46800" bIns="46800" anchor="t">
            <a:spAutoFit/>
          </a:bodyPr>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We are going to work together to write some more Java programs that we can test in the lab.</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1.  Write a Java program to display the lines:</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This is the first line.</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This is the second line.</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2. Write a Java program to </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Assign the value 45.35 to the float variable price, 10 to the integer variable units and calculate and display the total value of price * units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2" dur="indefinite" restart="never" nodeType="tmRoot">
          <p:childTnLst>
            <p:seq>
              <p:cTn id="103" dur="indefinite" nodeType="mainSeq">
                <p:childTnLst>
                  <p:par>
                    <p:cTn id="104" nodeType="clickEffect" fill="hold">
                      <p:stCondLst>
                        <p:cond delay="indefinite"/>
                      </p:stCondLst>
                      <p:childTnLst>
                        <p:par>
                          <p:cTn id="105" nodeType="withEffect" fill="hold">
                            <p:stCondLst>
                              <p:cond delay="0"/>
                            </p:stCondLst>
                            <p:childTnLst>
                              <p:par>
                                <p:cTn id="106" nodeType="clickEffect" fill="hold" presetClass="entr" presetID="1">
                                  <p:stCondLst>
                                    <p:cond delay="0"/>
                                  </p:stCondLst>
                                  <p:childTnLst>
                                    <p:set>
                                      <p:cBhvr>
                                        <p:cTn id="107"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108" nodeType="clickEffect" fill="hold">
                      <p:stCondLst>
                        <p:cond delay="indefinite"/>
                      </p:stCondLst>
                      <p:childTnLst>
                        <p:par>
                          <p:cTn id="109" nodeType="withEffect" fill="hold">
                            <p:stCondLst>
                              <p:cond delay="0"/>
                            </p:stCondLst>
                            <p:childTnLst>
                              <p:par>
                                <p:cTn id="110" nodeType="clickEffect" fill="hold" presetClass="entr" presetID="1">
                                  <p:stCondLst>
                                    <p:cond delay="0"/>
                                  </p:stCondLst>
                                  <p:childTnLst>
                                    <p:set>
                                      <p:cBhvr>
                                        <p:cTn id="111"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2" nodeType="clickEffect" fill="hold">
                      <p:stCondLst>
                        <p:cond delay="indefinite"/>
                      </p:stCondLst>
                      <p:childTnLst>
                        <p:par>
                          <p:cTn id="113" nodeType="withEffect" fill="hold">
                            <p:stCondLst>
                              <p:cond delay="0"/>
                            </p:stCondLst>
                            <p:childTnLst>
                              <p:par>
                                <p:cTn id="114" nodeType="clickEffect" fill="hold" presetClass="entr" presetID="1">
                                  <p:stCondLst>
                                    <p:cond delay="0"/>
                                  </p:stCondLst>
                                  <p:childTnLst>
                                    <p:set>
                                      <p:cBhvr>
                                        <p:cTn id="115"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16" nodeType="clickEffect" fill="hold">
                      <p:stCondLst>
                        <p:cond delay="indefinite"/>
                      </p:stCondLst>
                      <p:childTnLst>
                        <p:par>
                          <p:cTn id="117" nodeType="withEffect" fill="hold">
                            <p:stCondLst>
                              <p:cond delay="0"/>
                            </p:stCondLst>
                            <p:childTnLst>
                              <p:par>
                                <p:cTn id="118" nodeType="clickEffect" fill="hold" presetClass="entr" presetID="1">
                                  <p:stCondLst>
                                    <p:cond delay="0"/>
                                  </p:stCondLst>
                                  <p:childTnLst>
                                    <p:set>
                                      <p:cBhvr>
                                        <p:cTn id="119" dur="1" fill="hold">
                                          <p:stCondLst>
                                            <p:cond delay="0"/>
                                          </p:stCondLst>
                                        </p:cTn>
                                        <p:tgtEl>
                                          <p:spTgt spid="260">
                                            <p:txEl>
                                              <p:pRg st="4" end="4"/>
                                            </p:txEl>
                                          </p:spTgt>
                                        </p:tgtEl>
                                        <p:attrNameLst>
                                          <p:attrName>style.visibility</p:attrName>
                                        </p:attrNameLst>
                                      </p:cBhvr>
                                      <p:to>
                                        <p:strVal val="visible"/>
                                      </p:to>
                                    </p:set>
                                  </p:childTnLst>
                                </p:cTn>
                              </p:par>
                            </p:childTnLst>
                          </p:cTn>
                        </p:par>
                      </p:childTnLst>
                    </p:cTn>
                  </p:par>
                  <p:par>
                    <p:cTn id="120" nodeType="clickEffect" fill="hold">
                      <p:stCondLst>
                        <p:cond delay="indefinite"/>
                      </p:stCondLst>
                      <p:childTnLst>
                        <p:par>
                          <p:cTn id="121" nodeType="withEffect" fill="hold">
                            <p:stCondLst>
                              <p:cond delay="0"/>
                            </p:stCondLst>
                            <p:childTnLst>
                              <p:par>
                                <p:cTn id="122" nodeType="clickEffect" fill="hold" presetClass="entr" presetID="1">
                                  <p:stCondLst>
                                    <p:cond delay="0"/>
                                  </p:stCondLst>
                                  <p:childTnLst>
                                    <p:set>
                                      <p:cBhvr>
                                        <p:cTn id="123" dur="1" fill="hold">
                                          <p:stCondLst>
                                            <p:cond delay="0"/>
                                          </p:stCondLst>
                                        </p:cTn>
                                        <p:tgtEl>
                                          <p:spTgt spid="260">
                                            <p:txEl>
                                              <p:pRg st="6" end="6"/>
                                            </p:txEl>
                                          </p:spTgt>
                                        </p:tgtEl>
                                        <p:attrNameLst>
                                          <p:attrName>style.visibility</p:attrName>
                                        </p:attrNameLst>
                                      </p:cBhvr>
                                      <p:to>
                                        <p:strVal val="visible"/>
                                      </p:to>
                                    </p:set>
                                  </p:childTnLst>
                                </p:cTn>
                              </p:par>
                            </p:childTnLst>
                          </p:cTn>
                        </p:par>
                      </p:childTnLst>
                    </p:cTn>
                  </p:par>
                  <p:par>
                    <p:cTn id="124" nodeType="clickEffect" fill="hold">
                      <p:stCondLst>
                        <p:cond delay="indefinite"/>
                      </p:stCondLst>
                      <p:childTnLst>
                        <p:par>
                          <p:cTn id="125" nodeType="withEffect" fill="hold">
                            <p:stCondLst>
                              <p:cond delay="0"/>
                            </p:stCondLst>
                            <p:childTnLst>
                              <p:par>
                                <p:cTn id="126" nodeType="clickEffect" fill="hold" presetClass="entr" presetID="1">
                                  <p:stCondLst>
                                    <p:cond delay="0"/>
                                  </p:stCondLst>
                                  <p:childTnLst>
                                    <p:set>
                                      <p:cBhvr>
                                        <p:cTn id="127" dur="1" fill="hold">
                                          <p:stCondLst>
                                            <p:cond delay="0"/>
                                          </p:stCondLst>
                                        </p:cTn>
                                        <p:tgtEl>
                                          <p:spTgt spid="260">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C74BD958-E40C-4753-B9C0-7DB66F0A36AF}"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62" name="Text Box 2"/>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MY" sz="3200" strike="noStrike" u="none">
              <a:solidFill>
                <a:srgbClr val="000000"/>
              </a:solidFill>
              <a:effectLst/>
              <a:uFillTx/>
              <a:latin typeface="Arial"/>
            </a:endParaRPr>
          </a:p>
        </p:txBody>
      </p:sp>
      <p:sp>
        <p:nvSpPr>
          <p:cNvPr id="263" name="Rectangle 3"/>
          <p:cNvSpPr/>
          <p:nvPr/>
        </p:nvSpPr>
        <p:spPr>
          <a:xfrm>
            <a:off x="1219320" y="1781280"/>
            <a:ext cx="6476760" cy="2349360"/>
          </a:xfrm>
          <a:prstGeom prst="rect">
            <a:avLst/>
          </a:prstGeom>
          <a:noFill/>
          <a:ln w="0">
            <a:noFill/>
          </a:ln>
        </p:spPr>
        <p:style>
          <a:lnRef idx="0"/>
          <a:fillRef idx="0"/>
          <a:effectRef idx="0"/>
          <a:fontRef idx="minor"/>
        </p:style>
        <p:txBody>
          <a:bodyPr lIns="90000" rIns="90000" tIns="46800" bIns="46800" anchor="t">
            <a:normAutofit fontScale="85000" lnSpcReduction="9999"/>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Overview of</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Identifiers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Data types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Operators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Expressions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F7DC7780-0084-4FE0-8A6E-094CDF422991}"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65" name="Text Box 4"/>
          <p:cNvSpPr/>
          <p:nvPr/>
        </p:nvSpPr>
        <p:spPr>
          <a:xfrm>
            <a:off x="2590920" y="2286000"/>
            <a:ext cx="496872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600" strike="noStrike" u="none">
                <a:solidFill>
                  <a:srgbClr val="000000"/>
                </a:solidFill>
                <a:effectLst/>
                <a:uFillTx/>
                <a:latin typeface="Arial"/>
              </a:rPr>
              <a:t>Q &amp; A</a:t>
            </a:r>
            <a:endParaRPr b="0" lang="en-MY" sz="9600" strike="noStrike" u="none">
              <a:solidFill>
                <a:srgbClr val="000000"/>
              </a:solidFill>
              <a:effectLst/>
              <a:uFillTx/>
              <a:latin typeface="Arial"/>
            </a:endParaRPr>
          </a:p>
        </p:txBody>
      </p:sp>
      <p:sp>
        <p:nvSpPr>
          <p:cNvPr id="266" name="Text Box 5"/>
          <p:cNvSpPr/>
          <p:nvPr/>
        </p:nvSpPr>
        <p:spPr>
          <a:xfrm>
            <a:off x="1712520" y="411120"/>
            <a:ext cx="6036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Question and Answer Session</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6E637028-A8C8-4E1B-9C96-21627E90EFB2}"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31" name="Text Box 8"/>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MY" sz="3200" strike="noStrike" u="none">
              <a:solidFill>
                <a:srgbClr val="000000"/>
              </a:solidFill>
              <a:effectLst/>
              <a:uFillTx/>
              <a:latin typeface="Arial"/>
            </a:endParaRPr>
          </a:p>
        </p:txBody>
      </p:sp>
      <p:sp>
        <p:nvSpPr>
          <p:cNvPr id="32" name="Rectangle 11"/>
          <p:cNvSpPr/>
          <p:nvPr/>
        </p:nvSpPr>
        <p:spPr>
          <a:xfrm>
            <a:off x="635040" y="1619280"/>
            <a:ext cx="8077320" cy="301140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MY" sz="2800" strike="noStrike" u="none">
              <a:solidFill>
                <a:srgbClr val="000000"/>
              </a:solidFill>
              <a:effectLst/>
              <a:uFillTx/>
              <a:latin typeface="Arial"/>
            </a:endParaRPr>
          </a:p>
          <a:p>
            <a:pPr marL="343080" indent="-343080">
              <a:spcBef>
                <a:spcPts val="7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Define and differentiate the various data types in Java</a:t>
            </a:r>
            <a:endParaRPr b="0" lang="en-MY" sz="2800" strike="noStrike" u="none">
              <a:solidFill>
                <a:srgbClr val="000000"/>
              </a:solidFill>
              <a:effectLst/>
              <a:uFillTx/>
              <a:latin typeface="Arial"/>
            </a:endParaRPr>
          </a:p>
          <a:p>
            <a:pPr marL="343080" indent="-343080">
              <a:spcBef>
                <a:spcPts val="7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Use operators in Java programs and subsequently write expressions that make up a Java program</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nodeType="clickEffect" fill="hold">
                      <p:stCondLst>
                        <p:cond delay="indefinite"/>
                      </p:stCondLst>
                      <p:childTnLst>
                        <p:par>
                          <p:cTn id="18" nodeType="withEffect" fill="hold">
                            <p:stCondLst>
                              <p:cond delay="0"/>
                            </p:stCondLst>
                            <p:childTnLst>
                              <p:par>
                                <p:cTn id="19" nodeType="clickEffect" fill="hold" presetClass="entr" presetID="1">
                                  <p:stCondLst>
                                    <p:cond delay="0"/>
                                  </p:stCondLst>
                                  <p:childTnLst>
                                    <p:set>
                                      <p:cBhvr>
                                        <p:cTn id="2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21" nodeType="clickEffect" fill="hold">
                      <p:stCondLst>
                        <p:cond delay="indefinite"/>
                      </p:stCondLst>
                      <p:childTnLst>
                        <p:par>
                          <p:cTn id="22" nodeType="withEffect" fill="hold">
                            <p:stCondLst>
                              <p:cond delay="0"/>
                            </p:stCondLst>
                            <p:childTnLst>
                              <p:par>
                                <p:cTn id="23" nodeType="clickEffect" fill="hold" presetClass="entr" presetID="1">
                                  <p:stCondLst>
                                    <p:cond delay="0"/>
                                  </p:stCondLst>
                                  <p:childTnLst>
                                    <p:set>
                                      <p:cBhvr>
                                        <p:cTn id="2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7AABB688-8A95-4597-95C8-8F1D71336207}"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68" name="Text Box 3"/>
          <p:cNvSpPr/>
          <p:nvPr/>
        </p:nvSpPr>
        <p:spPr>
          <a:xfrm>
            <a:off x="171720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Next Session</a:t>
            </a:r>
            <a:endParaRPr b="0" lang="en-MY" sz="3200" strike="noStrike" u="none">
              <a:solidFill>
                <a:srgbClr val="000000"/>
              </a:solidFill>
              <a:effectLst/>
              <a:uFillTx/>
              <a:latin typeface="Arial"/>
            </a:endParaRPr>
          </a:p>
        </p:txBody>
      </p:sp>
      <p:sp>
        <p:nvSpPr>
          <p:cNvPr id="269" name="Rectangle 4"/>
          <p:cNvSpPr/>
          <p:nvPr/>
        </p:nvSpPr>
        <p:spPr>
          <a:xfrm>
            <a:off x="1332000" y="2114640"/>
            <a:ext cx="6592680" cy="28573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Conditional constructs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If… else construct</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Nested if…else constructs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Switch…. Case</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Break and continue statements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164604EA-FAFA-4F98-9ECA-6CBF991DAD0B}"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34" name="Text Box 2"/>
          <p:cNvSpPr/>
          <p:nvPr/>
        </p:nvSpPr>
        <p:spPr>
          <a:xfrm>
            <a:off x="1715400" y="411120"/>
            <a:ext cx="4047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Identifiers/Variables</a:t>
            </a:r>
            <a:endParaRPr b="0" lang="en-MY" sz="3200" strike="noStrike" u="none">
              <a:solidFill>
                <a:srgbClr val="000000"/>
              </a:solidFill>
              <a:effectLst/>
              <a:uFillTx/>
              <a:latin typeface="Arial"/>
            </a:endParaRPr>
          </a:p>
        </p:txBody>
      </p:sp>
      <p:sp>
        <p:nvSpPr>
          <p:cNvPr id="35" name="Text Box 7"/>
          <p:cNvSpPr/>
          <p:nvPr/>
        </p:nvSpPr>
        <p:spPr>
          <a:xfrm>
            <a:off x="1428840" y="2190600"/>
            <a:ext cx="548640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int temperature;  // The Fahrenheit temperature</a:t>
            </a:r>
            <a:endParaRPr b="0" lang="en-MY" sz="2400" strike="noStrike" u="none">
              <a:solidFill>
                <a:srgbClr val="000000"/>
              </a:solidFill>
              <a:effectLst/>
              <a:uFillTx/>
              <a:latin typeface="Arial"/>
            </a:endParaRPr>
          </a:p>
        </p:txBody>
      </p:sp>
      <p:sp>
        <p:nvSpPr>
          <p:cNvPr id="36" name="Text Box 8"/>
          <p:cNvSpPr/>
          <p:nvPr/>
        </p:nvSpPr>
        <p:spPr>
          <a:xfrm>
            <a:off x="743040" y="1752480"/>
            <a:ext cx="78483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Times New Roman"/>
              </a:rPr>
              <a:t>Variables</a:t>
            </a:r>
            <a:endParaRPr b="0" lang="en-MY" sz="2400" strike="noStrike" u="none">
              <a:solidFill>
                <a:srgbClr val="000000"/>
              </a:solidFill>
              <a:effectLst/>
              <a:uFillTx/>
              <a:latin typeface="Arial"/>
            </a:endParaRPr>
          </a:p>
        </p:txBody>
      </p:sp>
      <p:grpSp>
        <p:nvGrpSpPr>
          <p:cNvPr id="37" name="Group 9"/>
          <p:cNvGrpSpPr/>
          <p:nvPr/>
        </p:nvGrpSpPr>
        <p:grpSpPr>
          <a:xfrm>
            <a:off x="3714840" y="3409560"/>
            <a:ext cx="1218960" cy="1067040"/>
            <a:chOff x="3714840" y="3409560"/>
            <a:chExt cx="1218960" cy="1067040"/>
          </a:xfrm>
        </p:grpSpPr>
        <p:sp>
          <p:nvSpPr>
            <p:cNvPr id="38" name="Line 10"/>
            <p:cNvSpPr/>
            <p:nvPr/>
          </p:nvSpPr>
          <p:spPr>
            <a:xfrm>
              <a:off x="3714840" y="3409920"/>
              <a:ext cx="0" cy="106668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39" name="Line 11"/>
            <p:cNvSpPr/>
            <p:nvPr/>
          </p:nvSpPr>
          <p:spPr>
            <a:xfrm>
              <a:off x="3714840" y="4476600"/>
              <a:ext cx="121896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40" name="Line 12"/>
            <p:cNvSpPr/>
            <p:nvPr/>
          </p:nvSpPr>
          <p:spPr>
            <a:xfrm flipV="1">
              <a:off x="4933800" y="3409560"/>
              <a:ext cx="0" cy="106668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41" name="Text Box 13"/>
            <p:cNvSpPr/>
            <p:nvPr/>
          </p:nvSpPr>
          <p:spPr>
            <a:xfrm>
              <a:off x="4095720" y="3714480"/>
              <a:ext cx="53280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32</a:t>
              </a:r>
              <a:endParaRPr b="0" lang="en-MY" sz="2400" strike="noStrike" u="none">
                <a:solidFill>
                  <a:srgbClr val="000000"/>
                </a:solidFill>
                <a:effectLst/>
                <a:uFillTx/>
                <a:latin typeface="Arial"/>
              </a:endParaRPr>
            </a:p>
          </p:txBody>
        </p:sp>
      </p:grpSp>
      <p:sp>
        <p:nvSpPr>
          <p:cNvPr id="42" name="Text Box 14"/>
          <p:cNvSpPr/>
          <p:nvPr/>
        </p:nvSpPr>
        <p:spPr>
          <a:xfrm>
            <a:off x="3486240" y="4476600"/>
            <a:ext cx="21333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temperature</a:t>
            </a:r>
            <a:endParaRPr b="0" lang="en-MY" sz="2400" strike="noStrike" u="none">
              <a:solidFill>
                <a:srgbClr val="000000"/>
              </a:solidFill>
              <a:effectLst/>
              <a:uFillTx/>
              <a:latin typeface="Arial"/>
            </a:endParaRPr>
          </a:p>
        </p:txBody>
      </p:sp>
      <p:sp>
        <p:nvSpPr>
          <p:cNvPr id="43" name="Text Box 15"/>
          <p:cNvSpPr/>
          <p:nvPr/>
        </p:nvSpPr>
        <p:spPr>
          <a:xfrm>
            <a:off x="819000" y="2860560"/>
            <a:ext cx="662940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Think of variable like a container for a value :</a:t>
            </a:r>
            <a:endParaRPr b="0" lang="en-MY" sz="2400" strike="noStrike" u="none">
              <a:solidFill>
                <a:srgbClr val="000000"/>
              </a:solidFill>
              <a:effectLst/>
              <a:uFillTx/>
              <a:latin typeface="Arial"/>
            </a:endParaRPr>
          </a:p>
        </p:txBody>
      </p:sp>
      <p:sp>
        <p:nvSpPr>
          <p:cNvPr id="44" name="Text Box 16"/>
          <p:cNvSpPr/>
          <p:nvPr/>
        </p:nvSpPr>
        <p:spPr>
          <a:xfrm>
            <a:off x="1428840" y="5010120"/>
            <a:ext cx="7543800" cy="3988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Times New Roman"/>
              </a:rPr>
              <a:t>temperature = 32;    // temperature contains the value 32</a:t>
            </a:r>
            <a:endParaRPr b="0" lang="en-MY" sz="2000" strike="noStrike" u="none">
              <a:solidFill>
                <a:srgbClr val="000000"/>
              </a:solidFill>
              <a:effectLst/>
              <a:uFillTx/>
              <a:latin typeface="Arial"/>
            </a:endParaRPr>
          </a:p>
        </p:txBody>
      </p:sp>
      <p:sp>
        <p:nvSpPr>
          <p:cNvPr id="45" name="Text Box 17"/>
          <p:cNvSpPr/>
          <p:nvPr/>
        </p:nvSpPr>
        <p:spPr>
          <a:xfrm>
            <a:off x="895320" y="5603760"/>
            <a:ext cx="716292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The above is an </a:t>
            </a:r>
            <a:r>
              <a:rPr b="1" lang="en-US" sz="2400" strike="noStrike" u="none">
                <a:solidFill>
                  <a:srgbClr val="cc0000"/>
                </a:solidFill>
                <a:effectLst/>
                <a:uFillTx/>
                <a:latin typeface="Times New Roman"/>
              </a:rPr>
              <a:t>assignment statement</a:t>
            </a:r>
            <a:r>
              <a:rPr b="1" lang="en-US" sz="2400" strike="noStrike" u="none">
                <a:solidFill>
                  <a:srgbClr val="000000"/>
                </a:solidFill>
                <a:effectLst/>
                <a:uFillTx/>
                <a:latin typeface="Times New Roman"/>
              </a:rPr>
              <a:t> and “=“ is the </a:t>
            </a:r>
            <a:r>
              <a:rPr b="1" lang="en-US" sz="2400" strike="noStrike" u="none">
                <a:solidFill>
                  <a:srgbClr val="cc0000"/>
                </a:solidFill>
                <a:effectLst/>
                <a:uFillTx/>
                <a:latin typeface="Times New Roman"/>
              </a:rPr>
              <a:t>assignment operator.</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2787BF1-E2DA-4CC5-BD66-BC168D32519D}"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47" name="Text Box 2"/>
          <p:cNvSpPr/>
          <p:nvPr/>
        </p:nvSpPr>
        <p:spPr>
          <a:xfrm>
            <a:off x="1715400" y="411120"/>
            <a:ext cx="4047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Identifiers/Variables</a:t>
            </a:r>
            <a:endParaRPr b="0" lang="en-MY" sz="3200" strike="noStrike" u="none">
              <a:solidFill>
                <a:srgbClr val="000000"/>
              </a:solidFill>
              <a:effectLst/>
              <a:uFillTx/>
              <a:latin typeface="Arial"/>
            </a:endParaRPr>
          </a:p>
        </p:txBody>
      </p:sp>
      <p:sp>
        <p:nvSpPr>
          <p:cNvPr id="48" name="Text Box 14"/>
          <p:cNvSpPr/>
          <p:nvPr/>
        </p:nvSpPr>
        <p:spPr>
          <a:xfrm>
            <a:off x="419040" y="1644480"/>
            <a:ext cx="8191440" cy="484884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To declare &gt; 1 variable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int fahrTemp, centTemp;</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int is the </a:t>
            </a:r>
            <a:r>
              <a:rPr b="1" lang="en-US" sz="2400" strike="noStrike" u="none">
                <a:solidFill>
                  <a:srgbClr val="cc0000"/>
                </a:solidFill>
                <a:effectLst/>
                <a:uFillTx/>
                <a:latin typeface="Times New Roman"/>
              </a:rPr>
              <a:t>type name</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Legal variable name must consists of a letter (upper- or lowercase) followed by any number (including zero) of letters &amp; digits.</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Illegal variable names</a:t>
            </a:r>
            <a:r>
              <a:rPr b="1" lang="en-US" sz="2400" strike="noStrike" u="none">
                <a:solidFill>
                  <a:srgbClr val="000000"/>
                </a:solidFill>
                <a:effectLst/>
                <a:uFillTx/>
                <a:latin typeface="Times New Roman"/>
              </a:rPr>
              <a:t> : 4.7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Legal variable names</a:t>
            </a:r>
            <a:r>
              <a:rPr b="1" lang="en-US" sz="2400" strike="noStrike" u="none">
                <a:solidFill>
                  <a:srgbClr val="000000"/>
                </a:solidFill>
                <a:effectLst/>
                <a:uFillTx/>
                <a:latin typeface="Times New Roman"/>
              </a:rPr>
              <a:t>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temperature    TEMP23  T    $temp_1    T$$1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7E7B00A4-4D34-4CD2-B364-1746B480B281}"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50" name="Text Box 2"/>
          <p:cNvSpPr/>
          <p:nvPr/>
        </p:nvSpPr>
        <p:spPr>
          <a:xfrm>
            <a:off x="1715400" y="411120"/>
            <a:ext cx="4047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Identifiers/Variables</a:t>
            </a:r>
            <a:endParaRPr b="0" lang="en-MY" sz="3200" strike="noStrike" u="none">
              <a:solidFill>
                <a:srgbClr val="000000"/>
              </a:solidFill>
              <a:effectLst/>
              <a:uFillTx/>
              <a:latin typeface="Arial"/>
            </a:endParaRPr>
          </a:p>
        </p:txBody>
      </p:sp>
      <p:sp>
        <p:nvSpPr>
          <p:cNvPr id="51" name="Text Box 4"/>
          <p:cNvSpPr/>
          <p:nvPr/>
        </p:nvSpPr>
        <p:spPr>
          <a:xfrm>
            <a:off x="2133720" y="2813040"/>
            <a:ext cx="4591080" cy="302004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cause Java to give the error</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Undefined variable; temp</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000000"/>
                </a:solidFill>
                <a:effectLst/>
                <a:uFillTx/>
                <a:latin typeface="Times New Roman"/>
              </a:rPr>
              <a:t>To declare a </a:t>
            </a:r>
            <a:r>
              <a:rPr b="1" lang="en-US" sz="2400" strike="noStrike" u="sng">
                <a:solidFill>
                  <a:srgbClr val="cc0000"/>
                </a:solidFill>
                <a:effectLst/>
                <a:uFillTx/>
                <a:latin typeface="Times New Roman"/>
              </a:rPr>
              <a:t>constant value</a:t>
            </a:r>
            <a:r>
              <a:rPr b="1" lang="en-US" sz="2400" strike="noStrike" u="sng">
                <a:solidFill>
                  <a:srgbClr val="000000"/>
                </a:solidFill>
                <a:effectLst/>
                <a:uFillTx/>
                <a:latin typeface="Times New Roman"/>
              </a:rPr>
              <a:t>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      final</a:t>
            </a:r>
            <a:r>
              <a:rPr b="1" lang="en-US" sz="2400" strike="noStrike" u="none">
                <a:solidFill>
                  <a:srgbClr val="000000"/>
                </a:solidFill>
                <a:effectLst/>
                <a:uFillTx/>
                <a:latin typeface="Times New Roman"/>
              </a:rPr>
              <a:t>  double PI = 3.14159;</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52" name="Rectangle 5"/>
          <p:cNvSpPr/>
          <p:nvPr/>
        </p:nvSpPr>
        <p:spPr>
          <a:xfrm>
            <a:off x="2133720" y="1771560"/>
            <a:ext cx="5400720" cy="10159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int Temp;</a:t>
            </a:r>
            <a:endParaRPr b="0" lang="en-MY" sz="2400" strike="noStrike" u="none">
              <a:solidFill>
                <a:srgbClr val="000000"/>
              </a:solidFill>
              <a:effectLst/>
              <a:uFillTx/>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temp=3;</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childTnLst>
                  <p:par>
                    <p:cTn id="27" nodeType="clickEffect" fill="hold">
                      <p:stCondLst>
                        <p:cond delay="indefinite"/>
                      </p:stCondLst>
                      <p:childTnLst>
                        <p:par>
                          <p:cTn id="28" nodeType="withEffect" fill="hold">
                            <p:stCondLst>
                              <p:cond delay="0"/>
                            </p:stCondLst>
                            <p:childTnLst>
                              <p:par>
                                <p:cTn id="29" nodeType="clickEffect" fill="hold" presetClass="entr" presetID="22" presetSubtype="1">
                                  <p:stCondLst>
                                    <p:cond delay="0"/>
                                  </p:stCondLst>
                                  <p:childTnLst>
                                    <p:set>
                                      <p:cBhvr>
                                        <p:cTn id="30" dur="1" fill="hold">
                                          <p:stCondLst>
                                            <p:cond delay="0"/>
                                          </p:stCondLst>
                                        </p:cTn>
                                        <p:tgtEl>
                                          <p:spTgt spid="51"/>
                                        </p:tgtEl>
                                        <p:attrNameLst>
                                          <p:attrName>style.visibility</p:attrName>
                                        </p:attrNameLst>
                                      </p:cBhvr>
                                      <p:to>
                                        <p:strVal val="visible"/>
                                      </p:to>
                                    </p:set>
                                    <p:animEffect filter="wipe(up)" transition="in">
                                      <p:cBhvr additive="repl">
                                        <p:cTn id="31" dur="5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7A79EFF9-C75E-4C53-B62C-0B539B1B64D8}"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54" name="Text Box 2"/>
          <p:cNvSpPr/>
          <p:nvPr/>
        </p:nvSpPr>
        <p:spPr>
          <a:xfrm>
            <a:off x="1715760" y="411120"/>
            <a:ext cx="382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Scope of Variables</a:t>
            </a:r>
            <a:endParaRPr b="0" lang="en-MY" sz="3200" strike="noStrike" u="none">
              <a:solidFill>
                <a:srgbClr val="000000"/>
              </a:solidFill>
              <a:effectLst/>
              <a:uFillTx/>
              <a:latin typeface="Arial"/>
            </a:endParaRPr>
          </a:p>
        </p:txBody>
      </p:sp>
      <p:sp>
        <p:nvSpPr>
          <p:cNvPr id="55" name="Rectangle 5"/>
          <p:cNvSpPr/>
          <p:nvPr/>
        </p:nvSpPr>
        <p:spPr>
          <a:xfrm>
            <a:off x="209520" y="1790640"/>
            <a:ext cx="8591760" cy="403884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variable's scope is the block of code within which the variable is accessible and determines when the variable is created and destroyed. The location of the variable declaration within your program establishes its scope and places it into one of these 4 categories: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Member variable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Local variable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Method parameter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Exception-handler</a:t>
            </a:r>
            <a:endParaRPr b="0" lang="en-MY" sz="2400" strike="noStrike" u="none">
              <a:solidFill>
                <a:srgbClr val="000000"/>
              </a:solidFill>
              <a:effectLst/>
              <a:uFillTx/>
              <a:latin typeface="Arial"/>
            </a:endParaRPr>
          </a:p>
          <a:p>
            <a:pPr lvl="2" marL="1143000" indent="-228600">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parameter </a:t>
            </a:r>
            <a:endParaRPr b="0" lang="en-MY" sz="2400" strike="noStrike" u="none">
              <a:solidFill>
                <a:srgbClr val="000000"/>
              </a:solidFill>
              <a:effectLst/>
              <a:uFillTx/>
              <a:latin typeface="Arial"/>
            </a:endParaRPr>
          </a:p>
        </p:txBody>
      </p:sp>
      <p:pic>
        <p:nvPicPr>
          <p:cNvPr id="56" name="Picture 6" descr="9parts"/>
          <p:cNvPicPr/>
          <p:nvPr/>
        </p:nvPicPr>
        <p:blipFill>
          <a:blip r:embed="rId1"/>
          <a:stretch/>
        </p:blipFill>
        <p:spPr>
          <a:xfrm>
            <a:off x="4305240" y="3405240"/>
            <a:ext cx="4311720" cy="298620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ACD908C5-ECC8-4FD1-8EE1-42B021B5ED30}"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58" name="Text Box 2"/>
          <p:cNvSpPr/>
          <p:nvPr/>
        </p:nvSpPr>
        <p:spPr>
          <a:xfrm>
            <a:off x="1718640" y="411120"/>
            <a:ext cx="21254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Keywords</a:t>
            </a:r>
            <a:endParaRPr b="0" lang="en-MY" sz="3200" strike="noStrike" u="none">
              <a:solidFill>
                <a:srgbClr val="000000"/>
              </a:solidFill>
              <a:effectLst/>
              <a:uFillTx/>
              <a:latin typeface="Arial"/>
            </a:endParaRPr>
          </a:p>
        </p:txBody>
      </p:sp>
      <p:sp>
        <p:nvSpPr>
          <p:cNvPr id="59" name="Rectangle 5"/>
          <p:cNvSpPr/>
          <p:nvPr/>
        </p:nvSpPr>
        <p:spPr>
          <a:xfrm>
            <a:off x="533520" y="1771560"/>
            <a:ext cx="8229600" cy="160020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Keywords </a:t>
            </a:r>
            <a:r>
              <a:rPr b="0" lang="en-US" sz="2400" strike="noStrike" u="none">
                <a:solidFill>
                  <a:srgbClr val="000000"/>
                </a:solidFill>
                <a:effectLst/>
                <a:uFillTx/>
                <a:latin typeface="Arial"/>
              </a:rPr>
              <a:t>~ words that may seems to be legal variable names but they are not because they are reserved by the language for special uses.</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List of Keywords in Java  : </a:t>
            </a:r>
            <a:endParaRPr b="0" lang="en-MY" sz="2400" strike="noStrike" u="none">
              <a:solidFill>
                <a:srgbClr val="000000"/>
              </a:solidFill>
              <a:effectLst/>
              <a:uFillTx/>
              <a:latin typeface="Arial"/>
            </a:endParaRPr>
          </a:p>
        </p:txBody>
      </p:sp>
      <p:sp>
        <p:nvSpPr>
          <p:cNvPr id="60" name="Rectangle 6"/>
          <p:cNvSpPr/>
          <p:nvPr/>
        </p:nvSpPr>
        <p:spPr>
          <a:xfrm>
            <a:off x="1219320" y="3676680"/>
            <a:ext cx="7162560" cy="2590920"/>
          </a:xfrm>
          <a:prstGeom prst="rect">
            <a:avLst/>
          </a:prstGeom>
          <a:solidFill>
            <a:srgbClr val="ff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61" name="Text Box 7"/>
          <p:cNvSpPr/>
          <p:nvPr/>
        </p:nvSpPr>
        <p:spPr>
          <a:xfrm>
            <a:off x="1295280" y="3828960"/>
            <a:ext cx="914400" cy="222876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abstract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catch</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do</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finally</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if</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interface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outer</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return</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this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var</a:t>
            </a:r>
            <a:endParaRPr b="0" lang="en-MY" sz="1400" strike="noStrike" u="none">
              <a:solidFill>
                <a:srgbClr val="000000"/>
              </a:solidFill>
              <a:effectLst/>
              <a:uFillTx/>
              <a:latin typeface="Arial"/>
            </a:endParaRPr>
          </a:p>
        </p:txBody>
      </p:sp>
      <p:sp>
        <p:nvSpPr>
          <p:cNvPr id="62" name="Text Box 8"/>
          <p:cNvSpPr/>
          <p:nvPr/>
        </p:nvSpPr>
        <p:spPr>
          <a:xfrm>
            <a:off x="2438280" y="3852720"/>
            <a:ext cx="1143000" cy="222876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boolean char</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double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float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implements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long</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package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short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throw</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void</a:t>
            </a:r>
            <a:endParaRPr b="0" lang="en-MY" sz="1400" strike="noStrike" u="none">
              <a:solidFill>
                <a:srgbClr val="000000"/>
              </a:solidFill>
              <a:effectLst/>
              <a:uFillTx/>
              <a:latin typeface="Arial"/>
            </a:endParaRPr>
          </a:p>
        </p:txBody>
      </p:sp>
      <p:sp>
        <p:nvSpPr>
          <p:cNvPr id="63" name="Text Box 9"/>
          <p:cNvSpPr/>
          <p:nvPr/>
        </p:nvSpPr>
        <p:spPr>
          <a:xfrm>
            <a:off x="3657600" y="3852720"/>
            <a:ext cx="914400" cy="222876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break</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class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else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for</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import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native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private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static</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throws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volatile</a:t>
            </a:r>
            <a:endParaRPr b="0" lang="en-MY" sz="1400" strike="noStrike" u="none">
              <a:solidFill>
                <a:srgbClr val="000000"/>
              </a:solidFill>
              <a:effectLst/>
              <a:uFillTx/>
              <a:latin typeface="Arial"/>
            </a:endParaRPr>
          </a:p>
        </p:txBody>
      </p:sp>
      <p:sp>
        <p:nvSpPr>
          <p:cNvPr id="64" name="Text Box 10"/>
          <p:cNvSpPr/>
          <p:nvPr/>
        </p:nvSpPr>
        <p:spPr>
          <a:xfrm>
            <a:off x="4800600" y="3828960"/>
            <a:ext cx="914400" cy="222876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byte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const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extends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future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inner</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new</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protected</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sure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transient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while</a:t>
            </a:r>
            <a:endParaRPr b="0" lang="en-MY" sz="1400" strike="noStrike" u="none">
              <a:solidFill>
                <a:srgbClr val="000000"/>
              </a:solidFill>
              <a:effectLst/>
              <a:uFillTx/>
              <a:latin typeface="Arial"/>
            </a:endParaRPr>
          </a:p>
        </p:txBody>
      </p:sp>
      <p:sp>
        <p:nvSpPr>
          <p:cNvPr id="65" name="Text Box 11"/>
          <p:cNvSpPr/>
          <p:nvPr/>
        </p:nvSpPr>
        <p:spPr>
          <a:xfrm>
            <a:off x="5943600" y="3828960"/>
            <a:ext cx="990720" cy="201528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case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continue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false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generic</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instanceof</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null</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public</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switch</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true</a:t>
            </a:r>
            <a:endParaRPr b="0" lang="en-MY" sz="1400" strike="noStrike" u="none">
              <a:solidFill>
                <a:srgbClr val="000000"/>
              </a:solidFill>
              <a:effectLst/>
              <a:uFillTx/>
              <a:latin typeface="Arial"/>
            </a:endParaRPr>
          </a:p>
        </p:txBody>
      </p:sp>
      <p:sp>
        <p:nvSpPr>
          <p:cNvPr id="66" name="Text Box 12"/>
          <p:cNvSpPr/>
          <p:nvPr/>
        </p:nvSpPr>
        <p:spPr>
          <a:xfrm>
            <a:off x="7086600" y="3828960"/>
            <a:ext cx="1219320" cy="201528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cast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default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final</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goto</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int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operator</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rest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synchronized</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try</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B4D42BFF-A74B-4488-8BEE-8DE56C9F57AE}"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68" name="Text Box 2"/>
          <p:cNvSpPr/>
          <p:nvPr/>
        </p:nvSpPr>
        <p:spPr>
          <a:xfrm>
            <a:off x="1717560" y="411120"/>
            <a:ext cx="2238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a:t>
            </a:r>
            <a:endParaRPr b="0" lang="en-MY" sz="3200" strike="noStrike" u="none">
              <a:solidFill>
                <a:srgbClr val="000000"/>
              </a:solidFill>
              <a:effectLst/>
              <a:uFillTx/>
              <a:latin typeface="Arial"/>
            </a:endParaRPr>
          </a:p>
        </p:txBody>
      </p:sp>
      <p:sp>
        <p:nvSpPr>
          <p:cNvPr id="69" name="Rectangle 4"/>
          <p:cNvSpPr/>
          <p:nvPr/>
        </p:nvSpPr>
        <p:spPr>
          <a:xfrm>
            <a:off x="1028880" y="2228760"/>
            <a:ext cx="7315200" cy="53341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All </a:t>
            </a:r>
            <a:r>
              <a:rPr b="1" lang="en-US" sz="2400" strike="noStrike" u="none">
                <a:solidFill>
                  <a:srgbClr val="333399"/>
                </a:solidFill>
                <a:effectLst/>
                <a:uFillTx/>
                <a:latin typeface="Arial"/>
              </a:rPr>
              <a:t>variables</a:t>
            </a:r>
            <a:r>
              <a:rPr b="1" lang="en-US" sz="2400" strike="noStrike" u="none">
                <a:solidFill>
                  <a:srgbClr val="000000"/>
                </a:solidFill>
                <a:effectLst/>
                <a:uFillTx/>
                <a:latin typeface="Arial"/>
              </a:rPr>
              <a:t> must have a </a:t>
            </a:r>
            <a:r>
              <a:rPr b="1" lang="en-US" sz="2400" strike="noStrike" u="none">
                <a:solidFill>
                  <a:srgbClr val="333399"/>
                </a:solidFill>
                <a:effectLst/>
                <a:uFillTx/>
                <a:latin typeface="Arial"/>
              </a:rPr>
              <a:t>data type</a:t>
            </a:r>
            <a:r>
              <a:rPr b="1" lang="en-US" sz="2400" strike="noStrike" u="none">
                <a:solidFill>
                  <a:srgbClr val="000000"/>
                </a:solidFill>
                <a:effectLst/>
                <a:uFillTx/>
                <a:latin typeface="Arial"/>
              </a:rPr>
              <a:t> and must be initialized.</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Eg.       int  count=3;</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or</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int count;</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count=3;</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4379</TotalTime>
  <Application>LibreOffice/25.2.2.2$Windows_X86_64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2003-01-07T16:27:23Z</dcterms:created>
  <dc:creator>APIIT</dc:creator>
  <dc:description/>
  <dc:language>en-MY</dc:language>
  <cp:lastModifiedBy>Usman Hashmi</cp:lastModifiedBy>
  <dcterms:modified xsi:type="dcterms:W3CDTF">2024-07-15T13:30:58Z</dcterms:modified>
  <cp:revision>184</cp:revision>
  <dc:subject/>
  <dc:title>Multimedia Technology</dc:title>
</cp:coreProperties>
</file>