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3.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23.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3.xml.rels" ContentType="application/vnd.openxmlformats-package.relationships+xml"/>
  <Override PartName="/ppt/notesSlides/_rels/notesSlide23.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9.xml.rels" ContentType="application/vnd.openxmlformats-package.relationships+xml"/>
  <Override PartName="/ppt/notesSlides/_rels/notesSlide41.xml.rels" ContentType="application/vnd.openxmlformats-package.relationships+xml"/>
  <Override PartName="/ppt/notesSlides/notesSlide36.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media/image1.png" ContentType="image/png"/>
  <Override PartName="/ppt/media/image2.png" ContentType="image/png"/>
  <Override PartName="/ppt/media/image4.jpeg" ContentType="image/jpeg"/>
  <Override PartName="/ppt/media/image3.png" ContentType="image/png"/>
  <Override PartName="/ppt/media/image11.png" ContentType="image/png"/>
  <Override PartName="/ppt/media/image5.jpeg" ContentType="image/jpeg"/>
  <Override PartName="/ppt/media/image7.png" ContentType="image/png"/>
  <Override PartName="/ppt/media/image6.png" ContentType="image/png"/>
  <Override PartName="/ppt/media/image8.png" ContentType="image/png"/>
  <Override PartName="/ppt/media/image9.png" ContentType="image/png"/>
  <Override PartName="/ppt/media/image10.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 name=""/>
          <p:cNvSpPr/>
          <p:nvPr/>
        </p:nvSpPr>
        <p:spPr>
          <a:xfrm>
            <a:off x="0" y="0"/>
            <a:ext cx="6858000" cy="9144000"/>
          </a:xfrm>
          <a:prstGeom prst="rect">
            <a:avLst/>
          </a:prstGeom>
          <a:solidFill>
            <a:srgbClr val="ffffff"/>
          </a:solidFill>
          <a:ln w="0">
            <a:noFill/>
          </a:ln>
        </p:spPr>
        <p:txBody>
          <a:bodyPr lIns="90000" rIns="90000" tIns="45000" bIns="45000" anchor="ctr" anchorCtr="1">
            <a:noAutofit/>
          </a:bodyPr>
          <a:p>
            <a:endParaRPr b="0" lang="en-MY" sz="1800" strike="noStrike" u="none">
              <a:solidFill>
                <a:srgbClr val="000000"/>
              </a:solidFill>
              <a:effectLst/>
              <a:uFillTx/>
              <a:latin typeface="Arial"/>
            </a:endParaRPr>
          </a:p>
        </p:txBody>
      </p:sp>
      <p:sp>
        <p:nvSpPr>
          <p:cNvPr id="18" name="PlaceHolder 1"/>
          <p:cNvSpPr>
            <a:spLocks noGrp="1"/>
          </p:cNvSpPr>
          <p:nvPr>
            <p:ph type="hdr"/>
          </p:nvPr>
        </p:nvSpPr>
        <p:spPr>
          <a:xfrm>
            <a:off x="-360" y="0"/>
            <a:ext cx="2971800" cy="457200"/>
          </a:xfrm>
          <a:prstGeom prst="rect">
            <a:avLst/>
          </a:prstGeom>
          <a:noFill/>
          <a:ln w="0">
            <a:noFill/>
          </a:ln>
        </p:spPr>
        <p:txBody>
          <a:bodyPr lIns="90000" rIns="90000" tIns="46800" bIns="46800" anchor="t">
            <a:noAutofit/>
          </a:bodyPr>
          <a:p>
            <a:pPr indent="0">
              <a:buNone/>
            </a:pPr>
            <a:endParaRPr b="0" lang="en-MY" sz="2400" strike="noStrike" u="none">
              <a:solidFill>
                <a:srgbClr val="000000"/>
              </a:solidFill>
              <a:effectLst/>
              <a:uFillTx/>
              <a:latin typeface="Times New Roman"/>
            </a:endParaRPr>
          </a:p>
        </p:txBody>
      </p:sp>
      <p:sp>
        <p:nvSpPr>
          <p:cNvPr id="19" name="PlaceHolder 2"/>
          <p:cNvSpPr>
            <a:spLocks noGrp="1"/>
          </p:cNvSpPr>
          <p:nvPr>
            <p:ph type="dt" idx="3"/>
          </p:nvPr>
        </p:nvSpPr>
        <p:spPr>
          <a:xfrm>
            <a:off x="3884400" y="0"/>
            <a:ext cx="2971800" cy="457200"/>
          </a:xfrm>
          <a:prstGeom prst="rect">
            <a:avLst/>
          </a:prstGeom>
          <a:noFill/>
          <a:ln w="0">
            <a:noFill/>
          </a:ln>
        </p:spPr>
        <p:txBody>
          <a:bodyPr lIns="90000" rIns="90000" tIns="46800" bIns="46800" anchor="t">
            <a:noAutofit/>
          </a:bodyPr>
          <a:p>
            <a:pPr indent="0">
              <a:buNone/>
            </a:pPr>
            <a:endParaRPr b="0" lang="en-MY" sz="2400" strike="noStrike" u="none">
              <a:solidFill>
                <a:srgbClr val="000000"/>
              </a:solidFill>
              <a:effectLst/>
              <a:uFillTx/>
              <a:latin typeface="Times New Roman"/>
            </a:endParaRPr>
          </a:p>
        </p:txBody>
      </p:sp>
      <p:sp>
        <p:nvSpPr>
          <p:cNvPr id="20" name="PlaceHolder 3"/>
          <p:cNvSpPr>
            <a:spLocks noGrp="1"/>
          </p:cNvSpPr>
          <p:nvPr>
            <p:ph type="sldImg"/>
          </p:nvPr>
        </p:nvSpPr>
        <p:spPr>
          <a:xfrm>
            <a:off x="1143000" y="685440"/>
            <a:ext cx="4572000" cy="3429000"/>
          </a:xfrm>
          <a:prstGeom prst="rect">
            <a:avLst/>
          </a:prstGeom>
          <a:noFill/>
          <a:ln w="9360">
            <a:solidFill>
              <a:srgbClr val="000000"/>
            </a:solidFill>
            <a:miter/>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move the slide</a:t>
            </a:r>
            <a:endParaRPr b="0" lang="en-MY" sz="4400" strike="noStrike" u="none">
              <a:solidFill>
                <a:srgbClr val="000000"/>
              </a:solidFill>
              <a:effectLst/>
              <a:uFillTx/>
              <a:latin typeface="Arial"/>
            </a:endParaRPr>
          </a:p>
        </p:txBody>
      </p:sp>
      <p:sp>
        <p:nvSpPr>
          <p:cNvPr id="21" name="PlaceHolder 4"/>
          <p:cNvSpPr>
            <a:spLocks noGrp="1"/>
          </p:cNvSpPr>
          <p:nvPr>
            <p:ph type="body"/>
          </p:nvPr>
        </p:nvSpPr>
        <p:spPr>
          <a:xfrm>
            <a:off x="685800" y="4343400"/>
            <a:ext cx="5486400" cy="411480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1200" strike="noStrike" u="none">
                <a:solidFill>
                  <a:srgbClr val="000000"/>
                </a:solidFill>
                <a:effectLst/>
                <a:uFillTx/>
                <a:latin typeface="Arial"/>
              </a:rPr>
              <a:t>Click to edit the notes format</a:t>
            </a:r>
            <a:endParaRPr b="0" lang="en-MY" sz="1200" strike="noStrike" u="none">
              <a:solidFill>
                <a:srgbClr val="000000"/>
              </a:solidFill>
              <a:effectLst/>
              <a:uFillTx/>
              <a:latin typeface="Arial"/>
            </a:endParaRPr>
          </a:p>
        </p:txBody>
      </p:sp>
      <p:sp>
        <p:nvSpPr>
          <p:cNvPr id="22" name="PlaceHolder 5"/>
          <p:cNvSpPr>
            <a:spLocks noGrp="1"/>
          </p:cNvSpPr>
          <p:nvPr>
            <p:ph type="ftr" idx="4"/>
          </p:nvPr>
        </p:nvSpPr>
        <p:spPr>
          <a:xfrm>
            <a:off x="-360" y="8685360"/>
            <a:ext cx="2971800" cy="457200"/>
          </a:xfrm>
          <a:prstGeom prst="rect">
            <a:avLst/>
          </a:prstGeom>
          <a:noFill/>
          <a:ln w="0">
            <a:noFill/>
          </a:ln>
        </p:spPr>
        <p:txBody>
          <a:bodyPr lIns="90000" rIns="90000" tIns="46800" bIns="46800" anchor="b">
            <a:noAutofit/>
          </a:bodyPr>
          <a:p>
            <a:pPr indent="0">
              <a:buNone/>
            </a:pPr>
            <a:endParaRPr b="0" lang="en-MY" sz="2400" strike="noStrike" u="none">
              <a:solidFill>
                <a:srgbClr val="000000"/>
              </a:solidFill>
              <a:effectLst/>
              <a:uFillTx/>
              <a:latin typeface="Times New Roman"/>
            </a:endParaRPr>
          </a:p>
        </p:txBody>
      </p:sp>
      <p:sp>
        <p:nvSpPr>
          <p:cNvPr id="23" name="PlaceHolder 6"/>
          <p:cNvSpPr>
            <a:spLocks noGrp="1"/>
          </p:cNvSpPr>
          <p:nvPr>
            <p:ph type="sldNum" idx="5"/>
          </p:nvPr>
        </p:nvSpPr>
        <p:spPr>
          <a:xfrm>
            <a:off x="3884400" y="8685360"/>
            <a:ext cx="2971800" cy="457200"/>
          </a:xfrm>
          <a:prstGeom prst="rect">
            <a:avLst/>
          </a:prstGeom>
          <a:noFill/>
          <a:ln w="0">
            <a:noFill/>
          </a:ln>
        </p:spPr>
        <p:txBody>
          <a:bodyPr lIns="90000" rIns="90000" tIns="46800" bIns="46800" anchor="b">
            <a:noAutofit/>
          </a:bodyPr>
          <a:lstStyle>
            <a:lvl1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trike="noStrike" u="none">
                <a:solidFill>
                  <a:srgbClr val="000000"/>
                </a:solidFill>
                <a:effectLst/>
                <a:uFillTx/>
                <a:latin typeface="Times New Roman"/>
              </a:defRPr>
            </a:lvl1pPr>
          </a:lstStyle>
          <a:p>
            <a: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A677F1A-12A3-4058-ABE6-E0BE13EB3009}" type="slidenum">
              <a:rPr b="0" lang="en-US" sz="1200" strike="noStrike" u="none">
                <a:solidFill>
                  <a:srgbClr val="000000"/>
                </a:solidFill>
                <a:effectLst/>
                <a:uFillTx/>
                <a:latin typeface="Times New Roman"/>
              </a:rPr>
              <a:t>&lt;number&gt;</a:t>
            </a:fld>
            <a:endParaRPr b="0" lang="en-MY" sz="12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381D5E2-69BE-4A11-9745-15EA31F255C9}"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52" name="PlaceHolder 1"/>
          <p:cNvSpPr>
            <a:spLocks noGrp="1"/>
          </p:cNvSpPr>
          <p:nvPr>
            <p:ph type="sldImg"/>
          </p:nvPr>
        </p:nvSpPr>
        <p:spPr>
          <a:xfrm>
            <a:off x="1143000" y="685800"/>
            <a:ext cx="4572000" cy="3429000"/>
          </a:xfrm>
          <a:prstGeom prst="rect">
            <a:avLst/>
          </a:prstGeom>
          <a:ln w="0">
            <a:noFill/>
          </a:ln>
        </p:spPr>
      </p:sp>
      <p:sp>
        <p:nvSpPr>
          <p:cNvPr id="25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7A9891A-7CAA-4FE5-9F4D-CD863FED6188}"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55" name="PlaceHolder 1"/>
          <p:cNvSpPr>
            <a:spLocks noGrp="1"/>
          </p:cNvSpPr>
          <p:nvPr>
            <p:ph type="sldImg"/>
          </p:nvPr>
        </p:nvSpPr>
        <p:spPr>
          <a:xfrm>
            <a:off x="1143000" y="685800"/>
            <a:ext cx="4572000" cy="3429000"/>
          </a:xfrm>
          <a:prstGeom prst="rect">
            <a:avLst/>
          </a:prstGeom>
          <a:ln w="0">
            <a:noFill/>
          </a:ln>
        </p:spPr>
      </p:sp>
      <p:sp>
        <p:nvSpPr>
          <p:cNvPr id="25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CB8D6E2-84B8-47E0-BC18-A3AE1204CCC4}"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28" name="PlaceHolder 1"/>
          <p:cNvSpPr>
            <a:spLocks noGrp="1"/>
          </p:cNvSpPr>
          <p:nvPr>
            <p:ph type="sldImg"/>
          </p:nvPr>
        </p:nvSpPr>
        <p:spPr>
          <a:xfrm>
            <a:off x="1143000" y="685800"/>
            <a:ext cx="4572000" cy="3429000"/>
          </a:xfrm>
          <a:prstGeom prst="rect">
            <a:avLst/>
          </a:prstGeom>
          <a:ln w="0">
            <a:noFill/>
          </a:ln>
        </p:spPr>
      </p:sp>
      <p:sp>
        <p:nvSpPr>
          <p:cNvPr id="22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6923529-716F-4221-8481-14FD2731491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58" name="PlaceHolder 1"/>
          <p:cNvSpPr>
            <a:spLocks noGrp="1"/>
          </p:cNvSpPr>
          <p:nvPr>
            <p:ph type="sldImg"/>
          </p:nvPr>
        </p:nvSpPr>
        <p:spPr>
          <a:xfrm>
            <a:off x="1143000" y="685800"/>
            <a:ext cx="4572000" cy="3429000"/>
          </a:xfrm>
          <a:prstGeom prst="rect">
            <a:avLst/>
          </a:prstGeom>
          <a:ln w="0">
            <a:noFill/>
          </a:ln>
        </p:spPr>
      </p:sp>
      <p:sp>
        <p:nvSpPr>
          <p:cNvPr id="25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1BA3745-981E-413C-9EF9-108A5BF28EF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31" name="PlaceHolder 1"/>
          <p:cNvSpPr>
            <a:spLocks noGrp="1"/>
          </p:cNvSpPr>
          <p:nvPr>
            <p:ph type="sldImg"/>
          </p:nvPr>
        </p:nvSpPr>
        <p:spPr>
          <a:xfrm>
            <a:off x="1143000" y="685800"/>
            <a:ext cx="4572000" cy="3429000"/>
          </a:xfrm>
          <a:prstGeom prst="rect">
            <a:avLst/>
          </a:prstGeom>
          <a:ln w="0">
            <a:noFill/>
          </a:ln>
        </p:spPr>
      </p:sp>
      <p:sp>
        <p:nvSpPr>
          <p:cNvPr id="23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08B4A2A-2E4D-4BB7-822A-17B056EFE61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61" name="PlaceHolder 1"/>
          <p:cNvSpPr>
            <a:spLocks noGrp="1"/>
          </p:cNvSpPr>
          <p:nvPr>
            <p:ph type="sldImg"/>
          </p:nvPr>
        </p:nvSpPr>
        <p:spPr>
          <a:xfrm>
            <a:off x="1143000" y="685800"/>
            <a:ext cx="4572000" cy="3429000"/>
          </a:xfrm>
          <a:prstGeom prst="rect">
            <a:avLst/>
          </a:prstGeom>
          <a:ln w="0">
            <a:noFill/>
          </a:ln>
        </p:spPr>
      </p:sp>
      <p:sp>
        <p:nvSpPr>
          <p:cNvPr id="26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A5082FA-1263-49B5-9922-DB9B1C693FF2}"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64" name="PlaceHolder 1"/>
          <p:cNvSpPr>
            <a:spLocks noGrp="1"/>
          </p:cNvSpPr>
          <p:nvPr>
            <p:ph type="sldImg"/>
          </p:nvPr>
        </p:nvSpPr>
        <p:spPr>
          <a:xfrm>
            <a:off x="1143000" y="685800"/>
            <a:ext cx="4572000" cy="3429000"/>
          </a:xfrm>
          <a:prstGeom prst="rect">
            <a:avLst/>
          </a:prstGeom>
          <a:ln w="0">
            <a:noFill/>
          </a:ln>
        </p:spPr>
      </p:sp>
      <p:sp>
        <p:nvSpPr>
          <p:cNvPr id="26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B664779-A1A9-4CFE-8B69-D3C7DE440C3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67" name="PlaceHolder 1"/>
          <p:cNvSpPr>
            <a:spLocks noGrp="1"/>
          </p:cNvSpPr>
          <p:nvPr>
            <p:ph type="sldImg"/>
          </p:nvPr>
        </p:nvSpPr>
        <p:spPr>
          <a:xfrm>
            <a:off x="1143000" y="685800"/>
            <a:ext cx="4572000" cy="3429000"/>
          </a:xfrm>
          <a:prstGeom prst="rect">
            <a:avLst/>
          </a:prstGeom>
          <a:ln w="0">
            <a:noFill/>
          </a:ln>
        </p:spPr>
      </p:sp>
      <p:sp>
        <p:nvSpPr>
          <p:cNvPr id="26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C795D79-B1C6-423E-96AC-4F8D9C59B87B}"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70" name="PlaceHolder 1"/>
          <p:cNvSpPr>
            <a:spLocks noGrp="1"/>
          </p:cNvSpPr>
          <p:nvPr>
            <p:ph type="sldImg"/>
          </p:nvPr>
        </p:nvSpPr>
        <p:spPr>
          <a:xfrm>
            <a:off x="1143000" y="685800"/>
            <a:ext cx="4572000" cy="3429000"/>
          </a:xfrm>
          <a:prstGeom prst="rect">
            <a:avLst/>
          </a:prstGeom>
          <a:ln w="0">
            <a:noFill/>
          </a:ln>
        </p:spPr>
      </p:sp>
      <p:sp>
        <p:nvSpPr>
          <p:cNvPr id="27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D6B84ED-5A56-4CC4-A623-E0C0E285B4E9}"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73" name="PlaceHolder 1"/>
          <p:cNvSpPr>
            <a:spLocks noGrp="1"/>
          </p:cNvSpPr>
          <p:nvPr>
            <p:ph type="sldImg"/>
          </p:nvPr>
        </p:nvSpPr>
        <p:spPr>
          <a:xfrm>
            <a:off x="1143000" y="685800"/>
            <a:ext cx="4572000" cy="3429000"/>
          </a:xfrm>
          <a:prstGeom prst="rect">
            <a:avLst/>
          </a:prstGeom>
          <a:ln w="0">
            <a:noFill/>
          </a:ln>
        </p:spPr>
      </p:sp>
      <p:sp>
        <p:nvSpPr>
          <p:cNvPr id="27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C4640DF-CE66-4BF0-A4B4-EA6668D74EFA}"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34" name="PlaceHolder 1"/>
          <p:cNvSpPr>
            <a:spLocks noGrp="1"/>
          </p:cNvSpPr>
          <p:nvPr>
            <p:ph type="sldImg"/>
          </p:nvPr>
        </p:nvSpPr>
        <p:spPr>
          <a:xfrm>
            <a:off x="1143000" y="685800"/>
            <a:ext cx="4572000" cy="3429000"/>
          </a:xfrm>
          <a:prstGeom prst="rect">
            <a:avLst/>
          </a:prstGeom>
          <a:ln w="0">
            <a:noFill/>
          </a:ln>
        </p:spPr>
      </p:sp>
      <p:sp>
        <p:nvSpPr>
          <p:cNvPr id="23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A485B08-EEB5-4635-A7FC-5F65F6CDA69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76" name="PlaceHolder 1"/>
          <p:cNvSpPr>
            <a:spLocks noGrp="1"/>
          </p:cNvSpPr>
          <p:nvPr>
            <p:ph type="sldImg"/>
          </p:nvPr>
        </p:nvSpPr>
        <p:spPr>
          <a:xfrm>
            <a:off x="1143000" y="685800"/>
            <a:ext cx="4572000" cy="3429000"/>
          </a:xfrm>
          <a:prstGeom prst="rect">
            <a:avLst/>
          </a:prstGeom>
          <a:ln w="0">
            <a:noFill/>
          </a:ln>
        </p:spPr>
      </p:sp>
      <p:sp>
        <p:nvSpPr>
          <p:cNvPr id="27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0650CA2-52F4-455D-98D5-97416B8A411C}"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37" name="PlaceHolder 1"/>
          <p:cNvSpPr>
            <a:spLocks noGrp="1"/>
          </p:cNvSpPr>
          <p:nvPr>
            <p:ph type="sldImg"/>
          </p:nvPr>
        </p:nvSpPr>
        <p:spPr>
          <a:xfrm>
            <a:off x="1143000" y="685800"/>
            <a:ext cx="4572000" cy="3429000"/>
          </a:xfrm>
          <a:prstGeom prst="rect">
            <a:avLst/>
          </a:prstGeom>
          <a:ln w="0">
            <a:noFill/>
          </a:ln>
        </p:spPr>
      </p:sp>
      <p:sp>
        <p:nvSpPr>
          <p:cNvPr id="23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8E63648-C499-49F1-816A-FF17A9C08912}"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40" name="PlaceHolder 1"/>
          <p:cNvSpPr>
            <a:spLocks noGrp="1"/>
          </p:cNvSpPr>
          <p:nvPr>
            <p:ph type="sldImg"/>
          </p:nvPr>
        </p:nvSpPr>
        <p:spPr>
          <a:xfrm>
            <a:off x="1143000" y="685800"/>
            <a:ext cx="4572000" cy="3429000"/>
          </a:xfrm>
          <a:prstGeom prst="rect">
            <a:avLst/>
          </a:prstGeom>
          <a:ln w="0">
            <a:noFill/>
          </a:ln>
        </p:spPr>
      </p:sp>
      <p:sp>
        <p:nvSpPr>
          <p:cNvPr id="24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3705561-E4A6-42C7-B4E3-D0534B2DB657}"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43" name="PlaceHolder 1"/>
          <p:cNvSpPr>
            <a:spLocks noGrp="1"/>
          </p:cNvSpPr>
          <p:nvPr>
            <p:ph type="sldImg"/>
          </p:nvPr>
        </p:nvSpPr>
        <p:spPr>
          <a:xfrm>
            <a:off x="1143000" y="685800"/>
            <a:ext cx="4572000" cy="3429000"/>
          </a:xfrm>
          <a:prstGeom prst="rect">
            <a:avLst/>
          </a:prstGeom>
          <a:ln w="0">
            <a:noFill/>
          </a:ln>
        </p:spPr>
      </p:sp>
      <p:sp>
        <p:nvSpPr>
          <p:cNvPr id="24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95C8CB2-4C52-4735-98E9-DE1A0939F38F}"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46" name="PlaceHolder 1"/>
          <p:cNvSpPr>
            <a:spLocks noGrp="1"/>
          </p:cNvSpPr>
          <p:nvPr>
            <p:ph type="sldImg"/>
          </p:nvPr>
        </p:nvSpPr>
        <p:spPr>
          <a:xfrm>
            <a:off x="1143000" y="685800"/>
            <a:ext cx="4572000" cy="3429000"/>
          </a:xfrm>
          <a:prstGeom prst="rect">
            <a:avLst/>
          </a:prstGeom>
          <a:ln w="0">
            <a:noFill/>
          </a:ln>
        </p:spPr>
      </p:sp>
      <p:sp>
        <p:nvSpPr>
          <p:cNvPr id="24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8349619-5381-498F-939A-5D1D263F6F79}"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49" name="PlaceHolder 1"/>
          <p:cNvSpPr>
            <a:spLocks noGrp="1"/>
          </p:cNvSpPr>
          <p:nvPr>
            <p:ph type="sldImg"/>
          </p:nvPr>
        </p:nvSpPr>
        <p:spPr>
          <a:xfrm>
            <a:off x="1143000" y="685800"/>
            <a:ext cx="4572000" cy="3429000"/>
          </a:xfrm>
          <a:prstGeom prst="rect">
            <a:avLst/>
          </a:prstGeom>
          <a:ln w="0">
            <a:noFill/>
          </a:ln>
        </p:spPr>
      </p:sp>
      <p:sp>
        <p:nvSpPr>
          <p:cNvPr id="25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apiit.edu.my/" TargetMode="Externa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hyperlink" Target="http://www.apiit.edu.my/" TargetMode="External"/><Relationship Id="rId4" Type="http://schemas.openxmlformats.org/officeDocument/2006/relationships/image" Target="../media/image5.jpeg"/><Relationship Id="rId5" Type="http://schemas.openxmlformats.org/officeDocument/2006/relationships/image" Target="../media/image3.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bg>
      <p:bgPr>
        <a:solidFill>
          <a:srgbClr val="ffffff"/>
        </a:solidFill>
      </p:bgPr>
    </p:bg>
    <p:spTree>
      <p:nvGrpSpPr>
        <p:cNvPr id="1" name=""/>
        <p:cNvGrpSpPr/>
        <p:nvPr/>
      </p:nvGrpSpPr>
      <p:grpSpPr>
        <a:xfrm>
          <a:off x="0" y="0"/>
          <a:ext cx="0" cy="0"/>
          <a:chOff x="0" y="0"/>
          <a:chExt cx="0" cy="0"/>
        </a:xfrm>
      </p:grpSpPr>
      <p:sp>
        <p:nvSpPr>
          <p:cNvPr id="0" name="Rectangle 7"/>
          <p:cNvSpPr/>
          <p:nvPr/>
        </p:nvSpPr>
        <p:spPr>
          <a:xfrm>
            <a:off x="0" y="6705720"/>
            <a:ext cx="9144000" cy="152280"/>
          </a:xfrm>
          <a:prstGeom prst="rect">
            <a:avLst/>
          </a:prstGeom>
          <a:solidFill>
            <a:srgbClr val="003366"/>
          </a:solidFill>
          <a:ln w="0">
            <a:noFill/>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 name="Text Box 8"/>
          <p:cNvSpPr/>
          <p:nvPr/>
        </p:nvSpPr>
        <p:spPr>
          <a:xfrm>
            <a:off x="76320" y="6683400"/>
            <a:ext cx="1798560" cy="21564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Object oriented Programming</a:t>
            </a:r>
            <a:endParaRPr b="0" lang="en-MY" sz="800" strike="noStrike" u="none">
              <a:solidFill>
                <a:srgbClr val="000000"/>
              </a:solidFill>
              <a:effectLst/>
              <a:uFillTx/>
              <a:latin typeface="Arial"/>
            </a:endParaRPr>
          </a:p>
        </p:txBody>
      </p:sp>
      <p:sp>
        <p:nvSpPr>
          <p:cNvPr id="2"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edit the title text format</a:t>
            </a:r>
            <a:endParaRPr b="0" lang="en-MY" sz="4400" strike="noStrike" u="none">
              <a:solidFill>
                <a:srgbClr val="000000"/>
              </a:solidFill>
              <a:effectLst/>
              <a:uFillTx/>
              <a:latin typeface="Arial"/>
            </a:endParaRPr>
          </a:p>
        </p:txBody>
      </p:sp>
      <p:sp>
        <p:nvSpPr>
          <p:cNvPr id="3" name="PlaceHolder 2"/>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Click to edit the outline text format</a:t>
            </a:r>
            <a:endParaRPr b="0" lang="en-MY"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Second Outline Level</a:t>
            </a:r>
            <a:endParaRPr b="0" lang="en-MY"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Third Outline Level</a:t>
            </a:r>
            <a:endParaRPr b="0" lang="en-MY"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Fourth Outline Level</a:t>
            </a:r>
            <a:endParaRPr b="0" lang="en-MY"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Fifth Outline Level</a:t>
            </a:r>
            <a:endParaRPr b="0" lang="en-MY"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Sixth Outline Level</a:t>
            </a:r>
            <a:endParaRPr b="0" lang="en-MY"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Seventh Outline Level</a:t>
            </a:r>
            <a:endParaRPr b="0" lang="en-MY" sz="3200" strike="noStrike" u="none">
              <a:solidFill>
                <a:srgbClr val="000000"/>
              </a:solidFill>
              <a:effectLst/>
              <a:uFillTx/>
              <a:latin typeface="Arial"/>
            </a:endParaRPr>
          </a:p>
        </p:txBody>
      </p:sp>
      <p:sp>
        <p:nvSpPr>
          <p:cNvPr id="4" name="PlaceHolder 3"/>
          <p:cNvSpPr>
            <a:spLocks noGrp="1"/>
          </p:cNvSpPr>
          <p:nvPr>
            <p:ph type="sldNum" idx="1"/>
          </p:nvPr>
        </p:nvSpPr>
        <p:spPr>
          <a:xfrm>
            <a:off x="7009920" y="6672240"/>
            <a:ext cx="2133720" cy="24768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1" lang="en-US" sz="800" strike="noStrike" u="none">
                <a:solidFill>
                  <a:srgbClr val="ffffff"/>
                </a:solidFill>
                <a:effectLst/>
                <a:uFillTx/>
                <a:latin typeface="Times New Roman"/>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Times New Roman"/>
              </a:rPr>
              <a:t>Slide </a:t>
            </a:r>
            <a:fld id="{D1F0E7E4-A5EA-4757-B77A-EC5393D22538}" type="slidenum">
              <a:rPr b="1" lang="en-US" sz="800" strike="noStrike" u="none">
                <a:solidFill>
                  <a:srgbClr val="ffffff"/>
                </a:solidFill>
                <a:effectLst/>
                <a:uFillTx/>
                <a:latin typeface="Times New Roman"/>
              </a:rPr>
              <a:t>&lt;number&gt;</a:t>
            </a:fld>
            <a:r>
              <a:rPr b="1" lang="en-US" sz="800" strike="noStrike" u="none">
                <a:solidFill>
                  <a:srgbClr val="ffffff"/>
                </a:solidFill>
                <a:effectLst/>
                <a:uFillTx/>
                <a:latin typeface="Times New Roman"/>
              </a:rPr>
              <a:t> of 39</a:t>
            </a:r>
            <a:endParaRPr b="0" lang="en-MY" sz="800" strike="noStrike" u="none">
              <a:solidFill>
                <a:srgbClr val="000000"/>
              </a:solidFill>
              <a:effectLst/>
              <a:uFillTx/>
              <a:latin typeface="Times New Roman"/>
            </a:endParaRPr>
          </a:p>
        </p:txBody>
      </p:sp>
      <p:sp>
        <p:nvSpPr>
          <p:cNvPr id="5" name="Rectangle 10"/>
          <p:cNvSpPr/>
          <p:nvPr/>
        </p:nvSpPr>
        <p:spPr>
          <a:xfrm>
            <a:off x="0" y="0"/>
            <a:ext cx="9144000" cy="990720"/>
          </a:xfrm>
          <a:prstGeom prst="rect">
            <a:avLst/>
          </a:prstGeom>
          <a:gradFill rotWithShape="0">
            <a:gsLst>
              <a:gs pos="0">
                <a:srgbClr val="003366"/>
              </a:gs>
              <a:gs pos="100000">
                <a:srgbClr val="ffffff"/>
              </a:gs>
            </a:gsLst>
            <a:lin ang="5400000"/>
          </a:gradFill>
          <a:ln w="0">
            <a:noFill/>
          </a:ln>
        </p:spPr>
        <p:style>
          <a:lnRef idx="0"/>
          <a:fillRef idx="0"/>
          <a:effectRef idx="0"/>
          <a:fontRef idx="minor"/>
        </p:style>
        <p:txBody>
          <a:bodyPr wrap="none"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6" name="Picture 11" descr="APIIT Logo">
            <a:hlinkClick r:id="rId2"/>
          </p:cNvPr>
          <p:cNvPicPr/>
          <p:nvPr/>
        </p:nvPicPr>
        <p:blipFill>
          <a:blip r:embed="rId3"/>
          <a:srcRect l="0" t="71173" r="0" b="0"/>
          <a:stretch/>
        </p:blipFill>
        <p:spPr>
          <a:xfrm>
            <a:off x="76320" y="1106640"/>
            <a:ext cx="1404720" cy="417240"/>
          </a:xfrm>
          <a:prstGeom prst="rect">
            <a:avLst/>
          </a:prstGeom>
          <a:noFill/>
          <a:ln w="0">
            <a:noFill/>
          </a:ln>
        </p:spPr>
      </p:pic>
      <p:sp>
        <p:nvSpPr>
          <p:cNvPr id="7" name="Line 12"/>
          <p:cNvSpPr/>
          <p:nvPr/>
        </p:nvSpPr>
        <p:spPr>
          <a:xfrm>
            <a:off x="1795320" y="990720"/>
            <a:ext cx="7348680" cy="0"/>
          </a:xfrm>
          <a:prstGeom prst="line">
            <a:avLst/>
          </a:prstGeom>
          <a:ln w="38160">
            <a:solidFill>
              <a:srgbClr val="808080"/>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8" name="Text Box 13"/>
          <p:cNvSpPr/>
          <p:nvPr/>
        </p:nvSpPr>
        <p:spPr>
          <a:xfrm>
            <a:off x="6349680" y="1063800"/>
            <a:ext cx="2670120" cy="36828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Conditional constructs</a:t>
            </a:r>
            <a:endParaRPr b="0" lang="en-MY" sz="1800" strike="noStrike" u="none">
              <a:solidFill>
                <a:srgbClr val="000000"/>
              </a:solidFill>
              <a:effectLst/>
              <a:uFillTx/>
              <a:latin typeface="Arial"/>
            </a:endParaRPr>
          </a:p>
        </p:txBody>
      </p:sp>
      <p:pic>
        <p:nvPicPr>
          <p:cNvPr id="9" name="Picture 17" descr="background"/>
          <p:cNvPicPr/>
          <p:nvPr/>
        </p:nvPicPr>
        <p:blipFill>
          <a:blip r:embed="rId4"/>
          <a:stretch/>
        </p:blipFill>
        <p:spPr>
          <a:xfrm>
            <a:off x="6329520" y="2944800"/>
            <a:ext cx="4562280" cy="3695760"/>
          </a:xfrm>
          <a:prstGeom prst="rect">
            <a:avLst/>
          </a:prstGeom>
          <a:noFill/>
          <a:ln w="0">
            <a:noFill/>
          </a:ln>
        </p:spPr>
      </p:pic>
      <p:pic>
        <p:nvPicPr>
          <p:cNvPr id="10" name="Picture 18" descr="logo"/>
          <p:cNvPicPr/>
          <p:nvPr/>
        </p:nvPicPr>
        <p:blipFill>
          <a:blip r:embed="rId5"/>
          <a:stretch/>
        </p:blipFill>
        <p:spPr>
          <a:xfrm>
            <a:off x="142920" y="58680"/>
            <a:ext cx="1289160" cy="1044720"/>
          </a:xfrm>
          <a:prstGeom prst="rect">
            <a:avLst/>
          </a:prstGeom>
          <a:noFill/>
          <a:ln w="0">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1">
    <p:bg>
      <p:bgPr>
        <a:solidFill>
          <a:srgbClr val="ffffff"/>
        </a:solidFill>
      </p:bgPr>
    </p:bg>
    <p:spTree>
      <p:nvGrpSpPr>
        <p:cNvPr id="1" name=""/>
        <p:cNvGrpSpPr/>
        <p:nvPr/>
      </p:nvGrpSpPr>
      <p:grpSpPr>
        <a:xfrm>
          <a:off x="0" y="0"/>
          <a:ext cx="0" cy="0"/>
          <a:chOff x="0" y="0"/>
          <a:chExt cx="0" cy="0"/>
        </a:xfrm>
      </p:grpSpPr>
      <p:sp>
        <p:nvSpPr>
          <p:cNvPr id="11" name="Rectangle 10" descr="blue"/>
          <p:cNvSpPr/>
          <p:nvPr/>
        </p:nvSpPr>
        <p:spPr>
          <a:xfrm>
            <a:off x="0" y="0"/>
            <a:ext cx="9144000" cy="3429000"/>
          </a:xfrm>
          <a:prstGeom prst="rect">
            <a:avLst/>
          </a:prstGeom>
          <a:blipFill rotWithShape="0">
            <a:blip r:embed="rId2"/>
            <a:srcRect/>
            <a:stretch/>
          </a:blipFill>
          <a:ln w="9360">
            <a:solidFill>
              <a:srgbClr val="000000"/>
            </a:solidFill>
            <a:miter/>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12" name="Picture 11" descr="APIIT Logo">
            <a:hlinkClick r:id="rId3"/>
          </p:cNvPr>
          <p:cNvPicPr/>
          <p:nvPr/>
        </p:nvPicPr>
        <p:blipFill>
          <a:blip r:embed="rId4"/>
          <a:srcRect l="0" t="72737" r="0" b="0"/>
          <a:stretch/>
        </p:blipFill>
        <p:spPr>
          <a:xfrm>
            <a:off x="914400" y="4309920"/>
            <a:ext cx="1892160" cy="532080"/>
          </a:xfrm>
          <a:prstGeom prst="rect">
            <a:avLst/>
          </a:prstGeom>
          <a:noFill/>
          <a:ln w="0">
            <a:noFill/>
          </a:ln>
        </p:spPr>
      </p:pic>
      <p:pic>
        <p:nvPicPr>
          <p:cNvPr id="13" name="Picture 12" descr="logo"/>
          <p:cNvPicPr/>
          <p:nvPr/>
        </p:nvPicPr>
        <p:blipFill>
          <a:blip r:embed="rId5"/>
          <a:stretch/>
        </p:blipFill>
        <p:spPr>
          <a:xfrm>
            <a:off x="795240" y="2567160"/>
            <a:ext cx="2133720" cy="1728720"/>
          </a:xfrm>
          <a:prstGeom prst="rect">
            <a:avLst/>
          </a:prstGeom>
          <a:noFill/>
          <a:ln w="0">
            <a:noFill/>
          </a:ln>
        </p:spPr>
      </p:pic>
      <p:sp>
        <p:nvSpPr>
          <p:cNvPr id="14"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edit the title text format</a:t>
            </a:r>
            <a:endParaRPr b="0" lang="en-MY" sz="4400" strike="noStrike" u="none">
              <a:solidFill>
                <a:srgbClr val="000000"/>
              </a:solidFill>
              <a:effectLst/>
              <a:uFillTx/>
              <a:latin typeface="Arial"/>
            </a:endParaRPr>
          </a:p>
        </p:txBody>
      </p:sp>
      <p:sp>
        <p:nvSpPr>
          <p:cNvPr id="15" name="PlaceHolder 2"/>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Click to edit the outline text format</a:t>
            </a:r>
            <a:endParaRPr b="0" lang="en-MY"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Second Outline Level</a:t>
            </a:r>
            <a:endParaRPr b="0" lang="en-MY"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Third Outline Level</a:t>
            </a:r>
            <a:endParaRPr b="0" lang="en-MY"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Fourth Outline Level</a:t>
            </a:r>
            <a:endParaRPr b="0" lang="en-MY"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Fifth Outline Level</a:t>
            </a:r>
            <a:endParaRPr b="0" lang="en-MY"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Sixth Outline Level</a:t>
            </a:r>
            <a:endParaRPr b="0" lang="en-MY"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Seventh Outline Level</a:t>
            </a:r>
            <a:endParaRPr b="0" lang="en-MY" sz="3200" strike="noStrike" u="none">
              <a:solidFill>
                <a:srgbClr val="000000"/>
              </a:solidFill>
              <a:effectLst/>
              <a:uFillTx/>
              <a:latin typeface="Arial"/>
            </a:endParaRPr>
          </a:p>
        </p:txBody>
      </p:sp>
      <p:sp>
        <p:nvSpPr>
          <p:cNvPr id="16" name="PlaceHolder 3"/>
          <p:cNvSpPr>
            <a:spLocks noGrp="1"/>
          </p:cNvSpPr>
          <p:nvPr>
            <p:ph type="ftr" idx="2"/>
          </p:nvPr>
        </p:nvSpPr>
        <p:spPr>
          <a:xfrm>
            <a:off x="3124080" y="6244920"/>
            <a:ext cx="2895840" cy="47628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image" Target="../media/image13.png"/><Relationship Id="rId9" Type="http://schemas.openxmlformats.org/officeDocument/2006/relationships/image" Target="../media/image14.png"/><Relationship Id="rId10" Type="http://schemas.openxmlformats.org/officeDocument/2006/relationships/image" Target="../media/image15.png"/><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18.png"/><Relationship Id="rId14" Type="http://schemas.openxmlformats.org/officeDocument/2006/relationships/image" Target="../media/image19.png"/><Relationship Id="rId15" Type="http://schemas.openxmlformats.org/officeDocument/2006/relationships/image" Target="../media/image20.png"/><Relationship Id="rId16" Type="http://schemas.openxmlformats.org/officeDocument/2006/relationships/image" Target="../media/image21.png"/><Relationship Id="rId17" Type="http://schemas.openxmlformats.org/officeDocument/2006/relationships/image" Target="../media/image22.png"/><Relationship Id="rId18" Type="http://schemas.openxmlformats.org/officeDocument/2006/relationships/image" Target="../media/image23.png"/><Relationship Id="rId19" Type="http://schemas.openxmlformats.org/officeDocument/2006/relationships/image" Target="../media/image24.png"/><Relationship Id="rId20" Type="http://schemas.openxmlformats.org/officeDocument/2006/relationships/image" Target="../media/image25.png"/><Relationship Id="rId21" Type="http://schemas.openxmlformats.org/officeDocument/2006/relationships/image" Target="../media/image26.png"/><Relationship Id="rId22" Type="http://schemas.openxmlformats.org/officeDocument/2006/relationships/image" Target="../media/image27.png"/><Relationship Id="rId23" Type="http://schemas.openxmlformats.org/officeDocument/2006/relationships/image" Target="../media/image28.png"/><Relationship Id="rId24" Type="http://schemas.openxmlformats.org/officeDocument/2006/relationships/image" Target="../media/image29.png"/><Relationship Id="rId25" Type="http://schemas.openxmlformats.org/officeDocument/2006/relationships/image" Target="../media/image30.png"/><Relationship Id="rId26" Type="http://schemas.openxmlformats.org/officeDocument/2006/relationships/image" Target="../media/image31.png"/><Relationship Id="rId27" Type="http://schemas.openxmlformats.org/officeDocument/2006/relationships/image" Target="../media/image32.png"/><Relationship Id="rId28" Type="http://schemas.openxmlformats.org/officeDocument/2006/relationships/image" Target="../media/image33.png"/><Relationship Id="rId29" Type="http://schemas.openxmlformats.org/officeDocument/2006/relationships/image" Target="../media/image34.png"/><Relationship Id="rId30" Type="http://schemas.openxmlformats.org/officeDocument/2006/relationships/image" Target="../media/image35.png"/><Relationship Id="rId31" Type="http://schemas.openxmlformats.org/officeDocument/2006/relationships/image" Target="../media/image36.png"/><Relationship Id="rId32" Type="http://schemas.openxmlformats.org/officeDocument/2006/relationships/image" Target="../media/image37.png"/><Relationship Id="rId33" Type="http://schemas.openxmlformats.org/officeDocument/2006/relationships/image" Target="../media/image38.png"/><Relationship Id="rId34" Type="http://schemas.openxmlformats.org/officeDocument/2006/relationships/image" Target="../media/image39.png"/><Relationship Id="rId35" Type="http://schemas.openxmlformats.org/officeDocument/2006/relationships/image" Target="../media/image40.png"/><Relationship Id="rId36" Type="http://schemas.openxmlformats.org/officeDocument/2006/relationships/image" Target="../media/image41.png"/><Relationship Id="rId37" Type="http://schemas.openxmlformats.org/officeDocument/2006/relationships/image" Target="../media/image42.png"/><Relationship Id="rId38" Type="http://schemas.openxmlformats.org/officeDocument/2006/relationships/image" Target="../media/image43.png"/><Relationship Id="rId39" Type="http://schemas.openxmlformats.org/officeDocument/2006/relationships/slideLayout" Target="../slideLayouts/slideLayout1.xml"/><Relationship Id="rId40"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1971720" y="2628720"/>
            <a:ext cx="6781680" cy="78084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ffffcc"/>
                </a:solidFill>
                <a:effectLst/>
                <a:uFillTx/>
                <a:latin typeface="Arial"/>
              </a:rPr>
              <a:t>Conditional Constructs</a:t>
            </a:r>
            <a:endParaRPr b="0" lang="en-MY" sz="3200" strike="noStrike" u="none">
              <a:solidFill>
                <a:srgbClr val="000000"/>
              </a:solidFill>
              <a:effectLst/>
              <a:uFillTx/>
              <a:latin typeface="Arial"/>
            </a:endParaRPr>
          </a:p>
        </p:txBody>
      </p:sp>
      <p:sp>
        <p:nvSpPr>
          <p:cNvPr id="25" name="Text Box 34"/>
          <p:cNvSpPr/>
          <p:nvPr/>
        </p:nvSpPr>
        <p:spPr>
          <a:xfrm>
            <a:off x="2923200" y="6280200"/>
            <a:ext cx="3363840" cy="23148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00" strike="noStrike" u="none">
                <a:solidFill>
                  <a:srgbClr val="000000"/>
                </a:solidFill>
                <a:effectLst/>
                <a:uFillTx/>
                <a:latin typeface="Arial"/>
              </a:rPr>
              <a:t>Copyright 2016 Asia Pacific Institute of Information Technology</a:t>
            </a:r>
            <a:endParaRPr b="0" lang="en-MY" sz="900" strike="noStrike" u="none">
              <a:solidFill>
                <a:srgbClr val="000000"/>
              </a:solidFill>
              <a:effectLst/>
              <a:uFillTx/>
              <a:latin typeface="Arial"/>
            </a:endParaRPr>
          </a:p>
        </p:txBody>
      </p:sp>
      <p:sp>
        <p:nvSpPr>
          <p:cNvPr id="26" name="Text Box 51"/>
          <p:cNvSpPr/>
          <p:nvPr/>
        </p:nvSpPr>
        <p:spPr>
          <a:xfrm>
            <a:off x="570240" y="1000080"/>
            <a:ext cx="7610040" cy="977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ffffcc"/>
                </a:solidFill>
                <a:effectLst/>
                <a:uFillTx/>
                <a:latin typeface="Arial"/>
              </a:rPr>
              <a:t>Object Oriented Programming</a:t>
            </a:r>
            <a:endParaRPr b="0" lang="en-MY" sz="4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ffffcc"/>
                </a:solidFill>
                <a:effectLst/>
                <a:uFillTx/>
                <a:latin typeface="Arial"/>
              </a:rPr>
              <a:t>AAPP013-4-2</a:t>
            </a:r>
            <a:endParaRPr b="0" lang="en-MY"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F3656FA9-3F9A-4222-A9FA-479C840E1510}"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99" name="Text Box 2"/>
          <p:cNvSpPr/>
          <p:nvPr/>
        </p:nvSpPr>
        <p:spPr>
          <a:xfrm>
            <a:off x="1714680" y="411120"/>
            <a:ext cx="4296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if – else statement</a:t>
            </a:r>
            <a:endParaRPr b="0" lang="en-MY" sz="3200" strike="noStrike" u="none">
              <a:solidFill>
                <a:srgbClr val="000000"/>
              </a:solidFill>
              <a:effectLst/>
              <a:uFillTx/>
              <a:latin typeface="Arial"/>
            </a:endParaRPr>
          </a:p>
        </p:txBody>
      </p:sp>
      <p:sp>
        <p:nvSpPr>
          <p:cNvPr id="100" name="Text Box 11"/>
          <p:cNvSpPr/>
          <p:nvPr/>
        </p:nvSpPr>
        <p:spPr>
          <a:xfrm>
            <a:off x="1523880" y="1827360"/>
            <a:ext cx="6477120" cy="266940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This computation will be embedded in the  following complete Java application with the values 0.124 and 57600 replaced by suitably named symbolic constants.</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Tax_Calculation.java</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childTnLst>
                  <p:par>
                    <p:cTn id="47" nodeType="clickEffect" fill="hold">
                      <p:stCondLst>
                        <p:cond delay="indefinite"/>
                      </p:stCondLst>
                      <p:childTnLst>
                        <p:par>
                          <p:cTn id="48" nodeType="withEffect" fill="hold">
                            <p:stCondLst>
                              <p:cond delay="0"/>
                            </p:stCondLst>
                            <p:childTnLst>
                              <p:par>
                                <p:cTn id="49" nodeType="clickEffect" fill="hold" presetClass="entr" presetID="22" presetSubtype="1">
                                  <p:stCondLst>
                                    <p:cond delay="0"/>
                                  </p:stCondLst>
                                  <p:childTnLst>
                                    <p:set>
                                      <p:cBhvr>
                                        <p:cTn id="50" dur="1" fill="hold">
                                          <p:stCondLst>
                                            <p:cond delay="0"/>
                                          </p:stCondLst>
                                        </p:cTn>
                                        <p:tgtEl>
                                          <p:spTgt spid="100"/>
                                        </p:tgtEl>
                                        <p:attrNameLst>
                                          <p:attrName>style.visibility</p:attrName>
                                        </p:attrNameLst>
                                      </p:cBhvr>
                                      <p:to>
                                        <p:strVal val="visible"/>
                                      </p:to>
                                    </p:set>
                                    <p:animEffect filter="wipe(up)" transition="in">
                                      <p:cBhvr additive="repl">
                                        <p:cTn id="51" dur="5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B9F6C4F9-1469-42DA-BEA0-BD784209D972}"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102" name="Text Box 6"/>
          <p:cNvSpPr/>
          <p:nvPr/>
        </p:nvSpPr>
        <p:spPr>
          <a:xfrm>
            <a:off x="1714680" y="411120"/>
            <a:ext cx="4296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if – else statement</a:t>
            </a:r>
            <a:endParaRPr b="0" lang="en-MY" sz="3200" strike="noStrike" u="none">
              <a:solidFill>
                <a:srgbClr val="000000"/>
              </a:solidFill>
              <a:effectLst/>
              <a:uFillTx/>
              <a:latin typeface="Arial"/>
            </a:endParaRPr>
          </a:p>
        </p:txBody>
      </p:sp>
      <p:sp>
        <p:nvSpPr>
          <p:cNvPr id="103" name="Rectangle 7"/>
          <p:cNvSpPr/>
          <p:nvPr/>
        </p:nvSpPr>
        <p:spPr>
          <a:xfrm>
            <a:off x="574560" y="1477800"/>
            <a:ext cx="9144000" cy="47574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trike="noStrike" u="none">
                <a:solidFill>
                  <a:srgbClr val="000000"/>
                </a:solidFill>
                <a:effectLst/>
                <a:uFillTx/>
                <a:latin typeface="Arial"/>
              </a:rPr>
              <a:t>import java.util.Scanner;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trike="noStrike" u="none">
                <a:solidFill>
                  <a:srgbClr val="000000"/>
                </a:solidFill>
                <a:effectLst/>
                <a:uFillTx/>
                <a:latin typeface="Arial"/>
              </a:rPr>
              <a:t>public class Tax_Calculation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trike="noStrike" u="none">
                <a:solidFill>
                  <a:srgbClr val="000000"/>
                </a:solidFill>
                <a:effectLst/>
                <a:uFillTx/>
                <a:latin typeface="Arial"/>
              </a:rPr>
              <a:t>    public static void main(String[] args)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trike="noStrike" u="none">
                <a:solidFill>
                  <a:srgbClr val="000000"/>
                </a:solidFill>
                <a:effectLst/>
                <a:uFillTx/>
                <a:latin typeface="Arial"/>
              </a:rPr>
              <a:t>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trike="noStrike" u="none">
                <a:solidFill>
                  <a:srgbClr val="000000"/>
                </a:solidFill>
                <a:effectLst/>
                <a:uFillTx/>
                <a:latin typeface="Arial"/>
              </a:rPr>
              <a:t>        final double MAXIMUM_WAGE = 57600, TAX_RATE = 0.124;</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trike="noStrike" u="none">
                <a:solidFill>
                  <a:srgbClr val="000000"/>
                </a:solidFill>
                <a:effectLst/>
                <a:uFillTx/>
                <a:latin typeface="Arial"/>
              </a:rPr>
              <a:t>        double wages, tax;</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trike="noStrike" u="none">
                <a:solidFill>
                  <a:srgbClr val="000000"/>
                </a:solidFill>
                <a:effectLst/>
                <a:uFillTx/>
                <a:latin typeface="Arial"/>
              </a:rPr>
              <a:t>        Scanner input= new Scanner( System.in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trike="noStrike" u="none">
                <a:solidFill>
                  <a:srgbClr val="000000"/>
                </a:solidFill>
                <a:effectLst/>
                <a:uFillTx/>
                <a:latin typeface="Arial"/>
              </a:rPr>
              <a:t>        System.out.print("Your wages subject to Social Security Tax are : $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trike="noStrike" u="none">
                <a:solidFill>
                  <a:srgbClr val="000000"/>
                </a:solidFill>
                <a:effectLst/>
                <a:uFillTx/>
                <a:latin typeface="Arial"/>
              </a:rPr>
              <a:t>        wages=input.nextInt();</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trike="noStrike" u="none">
                <a:solidFill>
                  <a:srgbClr val="000000"/>
                </a:solidFill>
                <a:effectLst/>
                <a:uFillTx/>
                <a:latin typeface="Arial"/>
              </a:rPr>
              <a:t>        if (wages &lt;= 57600)</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trike="noStrike" u="none">
                <a:solidFill>
                  <a:srgbClr val="000000"/>
                </a:solidFill>
                <a:effectLst/>
                <a:uFillTx/>
                <a:latin typeface="Arial"/>
              </a:rPr>
              <a:t>	</a:t>
            </a:r>
            <a:r>
              <a:rPr b="0" lang="en-GB" sz="1800" strike="noStrike" u="none">
                <a:solidFill>
                  <a:srgbClr val="000000"/>
                </a:solidFill>
                <a:effectLst/>
                <a:uFillTx/>
                <a:latin typeface="Arial"/>
              </a:rPr>
              <a:t> tax = TAX_RATE * wages;</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trike="noStrike" u="none">
                <a:solidFill>
                  <a:srgbClr val="000000"/>
                </a:solidFill>
                <a:effectLst/>
                <a:uFillTx/>
                <a:latin typeface="Arial"/>
              </a:rPr>
              <a:t>        else</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trike="noStrike" u="none">
                <a:solidFill>
                  <a:srgbClr val="000000"/>
                </a:solidFill>
                <a:effectLst/>
                <a:uFillTx/>
                <a:latin typeface="Arial"/>
              </a:rPr>
              <a:t>	</a:t>
            </a:r>
            <a:r>
              <a:rPr b="0" lang="en-GB" sz="1800" strike="noStrike" u="none">
                <a:solidFill>
                  <a:srgbClr val="000000"/>
                </a:solidFill>
                <a:effectLst/>
                <a:uFillTx/>
                <a:latin typeface="Arial"/>
              </a:rPr>
              <a:t> tax = TAX_RATE * MAXIMUM_WAGE;</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trike="noStrike" u="none">
                <a:solidFill>
                  <a:srgbClr val="000000"/>
                </a:solidFill>
                <a:effectLst/>
                <a:uFillTx/>
                <a:latin typeface="Arial"/>
              </a:rPr>
              <a:t>       System.out.println("Your Security Tax is :$ " + tax);</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trike="noStrike" u="none">
                <a:solidFill>
                  <a:srgbClr val="000000"/>
                </a:solidFill>
                <a:effectLst/>
                <a:uFillTx/>
                <a:latin typeface="Arial"/>
              </a:rPr>
              <a:t>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800" strike="noStrike" u="none">
                <a:solidFill>
                  <a:srgbClr val="000000"/>
                </a:solidFill>
                <a:effectLst/>
                <a:uFillTx/>
                <a:latin typeface="Arial"/>
              </a:rPr>
              <a:t>}</a:t>
            </a:r>
            <a:endParaRPr b="0" lang="en-MY"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DCD47ACC-4D1B-4975-B178-91EE60BB8E6C}"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105" name="Text Box 4"/>
          <p:cNvSpPr/>
          <p:nvPr/>
        </p:nvSpPr>
        <p:spPr>
          <a:xfrm>
            <a:off x="1219320" y="2257560"/>
            <a:ext cx="6343560" cy="1768680"/>
          </a:xfrm>
          <a:prstGeom prst="rect">
            <a:avLst/>
          </a:prstGeom>
          <a:solidFill>
            <a:srgbClr val="ccffff"/>
          </a:solidFill>
          <a:ln w="9360">
            <a:solidFill>
              <a:srgbClr val="000000"/>
            </a:solidFill>
            <a:miter/>
          </a:ln>
        </p:spPr>
        <p:style>
          <a:lnRef idx="0"/>
          <a:fillRef idx="0"/>
          <a:effectRef idx="0"/>
          <a:fontRef idx="minor"/>
        </p:style>
        <p:txBody>
          <a:bodyPr lIns="90000" rIns="90000" tIns="46800" bIns="46800" anchor="t">
            <a:spAutoFit/>
          </a:bodyPr>
          <a:p>
            <a:pPr>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cc0000"/>
                </a:solidFill>
                <a:effectLst/>
                <a:uFillTx/>
                <a:latin typeface="Arial"/>
              </a:rPr>
              <a:t>Your wages subject to Social Security Tax are : $20000</a:t>
            </a:r>
            <a:endParaRPr b="0" lang="en-MY" sz="1800" strike="noStrike" u="none">
              <a:solidFill>
                <a:srgbClr val="000000"/>
              </a:solidFill>
              <a:effectLst/>
              <a:uFillTx/>
              <a:latin typeface="Arial"/>
            </a:endParaRPr>
          </a:p>
          <a:p>
            <a:pPr>
              <a:lnSpc>
                <a:spcPct val="5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cc0000"/>
                </a:solidFill>
                <a:effectLst/>
                <a:uFillTx/>
                <a:latin typeface="Arial"/>
              </a:rPr>
              <a:t>Your Security Tax is : $2480.0</a:t>
            </a:r>
            <a:endParaRPr b="0" lang="en-MY" sz="1800" strike="noStrike" u="none">
              <a:solidFill>
                <a:srgbClr val="000000"/>
              </a:solidFill>
              <a:effectLst/>
              <a:uFillTx/>
              <a:latin typeface="Arial"/>
            </a:endParaRPr>
          </a:p>
          <a:p>
            <a:pPr>
              <a:lnSpc>
                <a:spcPct val="5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a:p>
            <a:pPr>
              <a:lnSpc>
                <a:spcPct val="5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cc0000"/>
                </a:solidFill>
                <a:effectLst/>
                <a:uFillTx/>
                <a:latin typeface="Arial"/>
              </a:rPr>
              <a:t>Your wages subject to Social Security</a:t>
            </a:r>
            <a:endParaRPr b="0" lang="en-MY" sz="1800" strike="noStrike" u="none">
              <a:solidFill>
                <a:srgbClr val="000000"/>
              </a:solidFill>
              <a:effectLst/>
              <a:uFillTx/>
              <a:latin typeface="Arial"/>
            </a:endParaRPr>
          </a:p>
          <a:p>
            <a:pPr>
              <a:lnSpc>
                <a:spcPct val="5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cc0000"/>
                </a:solidFill>
                <a:effectLst/>
                <a:uFillTx/>
                <a:latin typeface="Arial"/>
              </a:rPr>
              <a:t> Tax are : $60000</a:t>
            </a:r>
            <a:endParaRPr b="0" lang="en-MY" sz="1800" strike="noStrike" u="none">
              <a:solidFill>
                <a:srgbClr val="000000"/>
              </a:solidFill>
              <a:effectLst/>
              <a:uFillTx/>
              <a:latin typeface="Arial"/>
            </a:endParaRPr>
          </a:p>
          <a:p>
            <a:pPr>
              <a:lnSpc>
                <a:spcPct val="5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cc0000"/>
                </a:solidFill>
                <a:effectLst/>
                <a:uFillTx/>
                <a:latin typeface="Arial"/>
              </a:rPr>
              <a:t>Your Security Tax is : $7142.4</a:t>
            </a:r>
            <a:endParaRPr b="0" lang="en-MY" sz="1800" strike="noStrike" u="none">
              <a:solidFill>
                <a:srgbClr val="000000"/>
              </a:solidFill>
              <a:effectLst/>
              <a:uFillTx/>
              <a:latin typeface="Arial"/>
            </a:endParaRPr>
          </a:p>
        </p:txBody>
      </p:sp>
      <p:sp>
        <p:nvSpPr>
          <p:cNvPr id="106" name="Text Box 6"/>
          <p:cNvSpPr/>
          <p:nvPr/>
        </p:nvSpPr>
        <p:spPr>
          <a:xfrm>
            <a:off x="1714680" y="411120"/>
            <a:ext cx="4296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if – else statement</a:t>
            </a:r>
            <a:endParaRPr b="0" lang="en-MY" sz="3200" strike="noStrike" u="none">
              <a:solidFill>
                <a:srgbClr val="000000"/>
              </a:solidFill>
              <a:effectLst/>
              <a:uFillTx/>
              <a:latin typeface="Arial"/>
            </a:endParaRPr>
          </a:p>
        </p:txBody>
      </p:sp>
      <p:sp>
        <p:nvSpPr>
          <p:cNvPr id="107" name="Text Box 7"/>
          <p:cNvSpPr/>
          <p:nvPr/>
        </p:nvSpPr>
        <p:spPr>
          <a:xfrm>
            <a:off x="1181160" y="1695600"/>
            <a:ext cx="331452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Output:</a:t>
            </a:r>
            <a:endParaRPr b="0" lang="en-MY" sz="2400" strike="noStrike" u="none">
              <a:solidFill>
                <a:srgbClr val="000000"/>
              </a:solidFill>
              <a:effectLst/>
              <a:uFillTx/>
              <a:latin typeface="Arial"/>
            </a:endParaRPr>
          </a:p>
        </p:txBody>
      </p:sp>
    </p:spTree>
  </p:cSld>
  <p:timing>
    <p:tnLst>
      <p:par>
        <p:cTn id="52" dur="indefinite" restart="never" nodeType="tmRoot">
          <p:childTnLst>
            <p:seq>
              <p:cTn id="53" dur="indefinite" nodeType="mainSeq">
                <p:childTnLst>
                  <p:par>
                    <p:cTn id="54" nodeType="clickEffect" fill="hold">
                      <p:stCondLst>
                        <p:cond delay="indefinite"/>
                      </p:stCondLst>
                      <p:childTnLst>
                        <p:par>
                          <p:cTn id="55" nodeType="withEffect" fill="hold">
                            <p:stCondLst>
                              <p:cond delay="0"/>
                            </p:stCondLst>
                            <p:childTnLst>
                              <p:par>
                                <p:cTn id="56" nodeType="clickEffect" fill="hold" presetClass="entr" presetID="22" presetSubtype="1">
                                  <p:stCondLst>
                                    <p:cond delay="0"/>
                                  </p:stCondLst>
                                  <p:childTnLst>
                                    <p:set>
                                      <p:cBhvr>
                                        <p:cTn id="57" dur="1" fill="hold">
                                          <p:stCondLst>
                                            <p:cond delay="0"/>
                                          </p:stCondLst>
                                        </p:cTn>
                                        <p:tgtEl>
                                          <p:spTgt spid="105"/>
                                        </p:tgtEl>
                                        <p:attrNameLst>
                                          <p:attrName>style.visibility</p:attrName>
                                        </p:attrNameLst>
                                      </p:cBhvr>
                                      <p:to>
                                        <p:strVal val="visible"/>
                                      </p:to>
                                    </p:set>
                                    <p:animEffect filter="wipe(up)" transition="in">
                                      <p:cBhvr additive="repl">
                                        <p:cTn id="58"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1CE026E4-6A21-4E1C-971F-FC47633A8785}"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109"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
        <p:nvSpPr>
          <p:cNvPr id="110" name="Text Box 4"/>
          <p:cNvSpPr/>
          <p:nvPr/>
        </p:nvSpPr>
        <p:spPr>
          <a:xfrm>
            <a:off x="571680" y="1486080"/>
            <a:ext cx="8229600" cy="5169240"/>
          </a:xfrm>
          <a:prstGeom prst="rect">
            <a:avLst/>
          </a:prstGeom>
          <a:noFill/>
          <a:ln w="0">
            <a:noFill/>
          </a:ln>
        </p:spPr>
        <p:style>
          <a:lnRef idx="0"/>
          <a:fillRef idx="0"/>
          <a:effectRef idx="0"/>
          <a:fontRef idx="minor"/>
        </p:style>
        <p:txBody>
          <a:bodyPr lIns="90000" rIns="90000" tIns="46800" bIns="46800" anchor="t">
            <a:spAutoFit/>
          </a:bodyPr>
          <a:p>
            <a:pPr marL="343080" indent="-343080">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You have seen and done the following examples:</a:t>
            </a:r>
            <a:endParaRPr b="0" lang="en-MY" sz="2000" strike="noStrike" u="none">
              <a:solidFill>
                <a:srgbClr val="000000"/>
              </a:solidFill>
              <a:effectLst/>
              <a:uFillTx/>
              <a:latin typeface="Arial"/>
            </a:endParaRPr>
          </a:p>
          <a:p>
            <a:pPr lvl="1" marL="800280" indent="-343080">
              <a:spcBef>
                <a:spcPts val="1250"/>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Tax calculation</a:t>
            </a:r>
            <a:endParaRPr b="0" lang="en-MY" sz="2000" strike="noStrike" u="none">
              <a:solidFill>
                <a:srgbClr val="000000"/>
              </a:solidFill>
              <a:effectLst/>
              <a:uFillTx/>
              <a:latin typeface="Arial"/>
            </a:endParaRPr>
          </a:p>
          <a:p>
            <a:pPr lvl="1" marL="800280" indent="-343080">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You should now be in a position to write a Java program that accepts data from the keyboard, uses the select statement and displays  appropriate results.</a:t>
            </a:r>
            <a:endParaRPr b="0" lang="en-MY" sz="2000" strike="noStrike" u="none">
              <a:solidFill>
                <a:srgbClr val="000000"/>
              </a:solidFill>
              <a:effectLst/>
              <a:uFillTx/>
              <a:latin typeface="Arial"/>
            </a:endParaRPr>
          </a:p>
          <a:p>
            <a:pPr lvl="1" marL="800280" indent="-343080">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This is your task:</a:t>
            </a:r>
            <a:endParaRPr b="0" lang="en-MY" sz="2000" strike="noStrike" u="none">
              <a:solidFill>
                <a:srgbClr val="000000"/>
              </a:solidFill>
              <a:effectLst/>
              <a:uFillTx/>
              <a:latin typeface="Arial"/>
            </a:endParaRPr>
          </a:p>
          <a:p>
            <a:pPr lvl="1" marL="800280" indent="-343080">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Accept the temperature in degrees Fahrenheit from the user, convert and display the temperature in degrees centigrade. Display a message if the centigrade (Celsius) temperature exceeds 75 degrees.</a:t>
            </a:r>
            <a:endParaRPr b="0" lang="en-MY" sz="2000" strike="noStrike" u="none">
              <a:solidFill>
                <a:srgbClr val="000000"/>
              </a:solidFill>
              <a:effectLst/>
              <a:uFillTx/>
              <a:latin typeface="Arial"/>
            </a:endParaRPr>
          </a:p>
          <a:p>
            <a:pPr lvl="1" marL="800280" indent="-343080">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Here is the formula to use</a:t>
            </a:r>
            <a:endParaRPr b="0" lang="en-MY" sz="2000" strike="noStrike" u="none">
              <a:solidFill>
                <a:srgbClr val="000000"/>
              </a:solidFill>
              <a:effectLst/>
              <a:uFillTx/>
              <a:latin typeface="Arial"/>
            </a:endParaRPr>
          </a:p>
          <a:p>
            <a:pPr lvl="1" marL="800280" indent="-343080">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degree C = 5 ( F – 32) / 9</a:t>
            </a:r>
            <a:r>
              <a:rPr b="0" lang="en-US" sz="2000" strike="noStrike" u="none">
                <a:solidFill>
                  <a:srgbClr val="000000"/>
                </a:solidFill>
                <a:effectLst/>
                <a:uFillTx/>
                <a:latin typeface="Arial"/>
              </a:rPr>
              <a:t> </a:t>
            </a:r>
            <a:endParaRPr b="0" lang="en-MY" sz="2000" strike="noStrike" u="none">
              <a:solidFill>
                <a:srgbClr val="000000"/>
              </a:solidFill>
              <a:effectLst/>
              <a:uFillTx/>
              <a:latin typeface="Arial"/>
            </a:endParaRPr>
          </a:p>
          <a:p>
            <a:pPr lvl="1" marL="800280" indent="-343080">
              <a:spcBef>
                <a:spcPts val="125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childTnLst>
                  <p:par>
                    <p:cTn id="61" nodeType="clickEffect" fill="hold">
                      <p:stCondLst>
                        <p:cond delay="indefinite"/>
                      </p:stCondLst>
                      <p:childTnLst>
                        <p:par>
                          <p:cTn id="62" nodeType="withEffect" fill="hold">
                            <p:stCondLst>
                              <p:cond delay="0"/>
                            </p:stCondLst>
                            <p:childTnLst>
                              <p:par>
                                <p:cTn id="63" nodeType="clickEffect" fill="hold" presetClass="entr" presetID="3" presetSubtype="10">
                                  <p:stCondLst>
                                    <p:cond delay="0"/>
                                  </p:stCondLst>
                                  <p:childTnLst>
                                    <p:set>
                                      <p:cBhvr>
                                        <p:cTn id="64" dur="1" fill="hold">
                                          <p:stCondLst>
                                            <p:cond delay="0"/>
                                          </p:stCondLst>
                                        </p:cTn>
                                        <p:tgtEl>
                                          <p:spTgt spid="110">
                                            <p:txEl>
                                              <p:pRg st="0" end="0"/>
                                            </p:txEl>
                                          </p:spTgt>
                                        </p:tgtEl>
                                        <p:attrNameLst>
                                          <p:attrName>style.visibility</p:attrName>
                                        </p:attrNameLst>
                                      </p:cBhvr>
                                      <p:to>
                                        <p:strVal val="visible"/>
                                      </p:to>
                                    </p:set>
                                    <p:animEffect filter="blinds(horizontal)" transition="in">
                                      <p:cBhvr additive="repl">
                                        <p:cTn id="65" dur="500"/>
                                        <p:tgtEl>
                                          <p:spTgt spid="110">
                                            <p:txEl>
                                              <p:pRg st="0" end="0"/>
                                            </p:txEl>
                                          </p:spTgt>
                                        </p:tgtEl>
                                      </p:cBhvr>
                                    </p:animEffect>
                                  </p:childTnLst>
                                </p:cTn>
                              </p:par>
                            </p:childTnLst>
                          </p:cTn>
                        </p:par>
                      </p:childTnLst>
                    </p:cTn>
                  </p:par>
                  <p:par>
                    <p:cTn id="66" nodeType="clickEffect" fill="hold">
                      <p:stCondLst>
                        <p:cond delay="indefinite"/>
                      </p:stCondLst>
                      <p:childTnLst>
                        <p:par>
                          <p:cTn id="67" nodeType="withEffect" fill="hold">
                            <p:stCondLst>
                              <p:cond delay="0"/>
                            </p:stCondLst>
                            <p:childTnLst>
                              <p:par>
                                <p:cTn id="68" nodeType="clickEffect" fill="hold" presetClass="entr" presetID="3" presetSubtype="10">
                                  <p:stCondLst>
                                    <p:cond delay="0"/>
                                  </p:stCondLst>
                                  <p:childTnLst>
                                    <p:set>
                                      <p:cBhvr>
                                        <p:cTn id="69" dur="1" fill="hold">
                                          <p:stCondLst>
                                            <p:cond delay="0"/>
                                          </p:stCondLst>
                                        </p:cTn>
                                        <p:tgtEl>
                                          <p:spTgt spid="110">
                                            <p:txEl>
                                              <p:pRg st="1" end="1"/>
                                            </p:txEl>
                                          </p:spTgt>
                                        </p:tgtEl>
                                        <p:attrNameLst>
                                          <p:attrName>style.visibility</p:attrName>
                                        </p:attrNameLst>
                                      </p:cBhvr>
                                      <p:to>
                                        <p:strVal val="visible"/>
                                      </p:to>
                                    </p:set>
                                    <p:animEffect filter="blinds(horizontal)" transition="in">
                                      <p:cBhvr additive="repl">
                                        <p:cTn id="70" dur="500"/>
                                        <p:tgtEl>
                                          <p:spTgt spid="110">
                                            <p:txEl>
                                              <p:pRg st="1" end="1"/>
                                            </p:txEl>
                                          </p:spTgt>
                                        </p:tgtEl>
                                      </p:cBhvr>
                                    </p:animEffect>
                                  </p:childTnLst>
                                </p:cTn>
                              </p:par>
                            </p:childTnLst>
                          </p:cTn>
                        </p:par>
                      </p:childTnLst>
                    </p:cTn>
                  </p:par>
                  <p:par>
                    <p:cTn id="71" nodeType="clickEffect" fill="hold">
                      <p:stCondLst>
                        <p:cond delay="indefinite"/>
                      </p:stCondLst>
                      <p:childTnLst>
                        <p:par>
                          <p:cTn id="72" nodeType="withEffect" fill="hold">
                            <p:stCondLst>
                              <p:cond delay="0"/>
                            </p:stCondLst>
                            <p:childTnLst>
                              <p:par>
                                <p:cTn id="73" nodeType="clickEffect" fill="hold" presetClass="entr" presetID="3" presetSubtype="10">
                                  <p:stCondLst>
                                    <p:cond delay="0"/>
                                  </p:stCondLst>
                                  <p:childTnLst>
                                    <p:set>
                                      <p:cBhvr>
                                        <p:cTn id="74" dur="1" fill="hold">
                                          <p:stCondLst>
                                            <p:cond delay="0"/>
                                          </p:stCondLst>
                                        </p:cTn>
                                        <p:tgtEl>
                                          <p:spTgt spid="110">
                                            <p:txEl>
                                              <p:pRg st="2" end="2"/>
                                            </p:txEl>
                                          </p:spTgt>
                                        </p:tgtEl>
                                        <p:attrNameLst>
                                          <p:attrName>style.visibility</p:attrName>
                                        </p:attrNameLst>
                                      </p:cBhvr>
                                      <p:to>
                                        <p:strVal val="visible"/>
                                      </p:to>
                                    </p:set>
                                    <p:animEffect filter="blinds(horizontal)" transition="in">
                                      <p:cBhvr additive="repl">
                                        <p:cTn id="75" dur="500"/>
                                        <p:tgtEl>
                                          <p:spTgt spid="110">
                                            <p:txEl>
                                              <p:pRg st="2" end="2"/>
                                            </p:txEl>
                                          </p:spTgt>
                                        </p:tgtEl>
                                      </p:cBhvr>
                                    </p:animEffect>
                                  </p:childTnLst>
                                </p:cTn>
                              </p:par>
                            </p:childTnLst>
                          </p:cTn>
                        </p:par>
                      </p:childTnLst>
                    </p:cTn>
                  </p:par>
                  <p:par>
                    <p:cTn id="76" nodeType="clickEffect" fill="hold">
                      <p:stCondLst>
                        <p:cond delay="indefinite"/>
                      </p:stCondLst>
                      <p:childTnLst>
                        <p:par>
                          <p:cTn id="77" nodeType="withEffect" fill="hold">
                            <p:stCondLst>
                              <p:cond delay="0"/>
                            </p:stCondLst>
                            <p:childTnLst>
                              <p:par>
                                <p:cTn id="78" nodeType="clickEffect" fill="hold" presetClass="entr" presetID="3" presetSubtype="10">
                                  <p:stCondLst>
                                    <p:cond delay="0"/>
                                  </p:stCondLst>
                                  <p:childTnLst>
                                    <p:set>
                                      <p:cBhvr>
                                        <p:cTn id="79" dur="1" fill="hold">
                                          <p:stCondLst>
                                            <p:cond delay="0"/>
                                          </p:stCondLst>
                                        </p:cTn>
                                        <p:tgtEl>
                                          <p:spTgt spid="110">
                                            <p:txEl>
                                              <p:pRg st="3" end="3"/>
                                            </p:txEl>
                                          </p:spTgt>
                                        </p:tgtEl>
                                        <p:attrNameLst>
                                          <p:attrName>style.visibility</p:attrName>
                                        </p:attrNameLst>
                                      </p:cBhvr>
                                      <p:to>
                                        <p:strVal val="visible"/>
                                      </p:to>
                                    </p:set>
                                    <p:animEffect filter="blinds(horizontal)" transition="in">
                                      <p:cBhvr additive="repl">
                                        <p:cTn id="80" dur="500"/>
                                        <p:tgtEl>
                                          <p:spTgt spid="110">
                                            <p:txEl>
                                              <p:pRg st="3" end="3"/>
                                            </p:txEl>
                                          </p:spTgt>
                                        </p:tgtEl>
                                      </p:cBhvr>
                                    </p:animEffect>
                                  </p:childTnLst>
                                </p:cTn>
                              </p:par>
                            </p:childTnLst>
                          </p:cTn>
                        </p:par>
                      </p:childTnLst>
                    </p:cTn>
                  </p:par>
                  <p:par>
                    <p:cTn id="81" nodeType="clickEffect" fill="hold">
                      <p:stCondLst>
                        <p:cond delay="indefinite"/>
                      </p:stCondLst>
                      <p:childTnLst>
                        <p:par>
                          <p:cTn id="82" nodeType="withEffect" fill="hold">
                            <p:stCondLst>
                              <p:cond delay="0"/>
                            </p:stCondLst>
                            <p:childTnLst>
                              <p:par>
                                <p:cTn id="83" nodeType="clickEffect" fill="hold" presetClass="entr" presetID="3" presetSubtype="10">
                                  <p:stCondLst>
                                    <p:cond delay="0"/>
                                  </p:stCondLst>
                                  <p:childTnLst>
                                    <p:set>
                                      <p:cBhvr>
                                        <p:cTn id="84" dur="1" fill="hold">
                                          <p:stCondLst>
                                            <p:cond delay="0"/>
                                          </p:stCondLst>
                                        </p:cTn>
                                        <p:tgtEl>
                                          <p:spTgt spid="110">
                                            <p:txEl>
                                              <p:pRg st="4" end="4"/>
                                            </p:txEl>
                                          </p:spTgt>
                                        </p:tgtEl>
                                        <p:attrNameLst>
                                          <p:attrName>style.visibility</p:attrName>
                                        </p:attrNameLst>
                                      </p:cBhvr>
                                      <p:to>
                                        <p:strVal val="visible"/>
                                      </p:to>
                                    </p:set>
                                    <p:animEffect filter="blinds(horizontal)" transition="in">
                                      <p:cBhvr additive="repl">
                                        <p:cTn id="85" dur="500"/>
                                        <p:tgtEl>
                                          <p:spTgt spid="110">
                                            <p:txEl>
                                              <p:pRg st="4" end="4"/>
                                            </p:txEl>
                                          </p:spTgt>
                                        </p:tgtEl>
                                      </p:cBhvr>
                                    </p:animEffect>
                                  </p:childTnLst>
                                </p:cTn>
                              </p:par>
                            </p:childTnLst>
                          </p:cTn>
                        </p:par>
                      </p:childTnLst>
                    </p:cTn>
                  </p:par>
                  <p:par>
                    <p:cTn id="86" nodeType="clickEffect" fill="hold">
                      <p:stCondLst>
                        <p:cond delay="indefinite"/>
                      </p:stCondLst>
                      <p:childTnLst>
                        <p:par>
                          <p:cTn id="87" nodeType="withEffect" fill="hold">
                            <p:stCondLst>
                              <p:cond delay="0"/>
                            </p:stCondLst>
                            <p:childTnLst>
                              <p:par>
                                <p:cTn id="88" nodeType="clickEffect" fill="hold" presetClass="entr" presetID="3" presetSubtype="10">
                                  <p:stCondLst>
                                    <p:cond delay="0"/>
                                  </p:stCondLst>
                                  <p:childTnLst>
                                    <p:set>
                                      <p:cBhvr>
                                        <p:cTn id="89" dur="1" fill="hold">
                                          <p:stCondLst>
                                            <p:cond delay="0"/>
                                          </p:stCondLst>
                                        </p:cTn>
                                        <p:tgtEl>
                                          <p:spTgt spid="110">
                                            <p:txEl>
                                              <p:pRg st="5" end="5"/>
                                            </p:txEl>
                                          </p:spTgt>
                                        </p:tgtEl>
                                        <p:attrNameLst>
                                          <p:attrName>style.visibility</p:attrName>
                                        </p:attrNameLst>
                                      </p:cBhvr>
                                      <p:to>
                                        <p:strVal val="visible"/>
                                      </p:to>
                                    </p:set>
                                    <p:animEffect filter="blinds(horizontal)" transition="in">
                                      <p:cBhvr additive="repl">
                                        <p:cTn id="90" dur="500"/>
                                        <p:tgtEl>
                                          <p:spTgt spid="110">
                                            <p:txEl>
                                              <p:pRg st="5" end="5"/>
                                            </p:txEl>
                                          </p:spTgt>
                                        </p:tgtEl>
                                      </p:cBhvr>
                                    </p:animEffect>
                                  </p:childTnLst>
                                </p:cTn>
                              </p:par>
                            </p:childTnLst>
                          </p:cTn>
                        </p:par>
                      </p:childTnLst>
                    </p:cTn>
                  </p:par>
                  <p:par>
                    <p:cTn id="91" nodeType="clickEffect" fill="hold">
                      <p:stCondLst>
                        <p:cond delay="indefinite"/>
                      </p:stCondLst>
                      <p:childTnLst>
                        <p:par>
                          <p:cTn id="92" nodeType="withEffect" fill="hold">
                            <p:stCondLst>
                              <p:cond delay="0"/>
                            </p:stCondLst>
                            <p:childTnLst>
                              <p:par>
                                <p:cTn id="93" nodeType="clickEffect" fill="hold" presetClass="entr" presetID="3" presetSubtype="10">
                                  <p:stCondLst>
                                    <p:cond delay="0"/>
                                  </p:stCondLst>
                                  <p:childTnLst>
                                    <p:set>
                                      <p:cBhvr>
                                        <p:cTn id="94" dur="1" fill="hold">
                                          <p:stCondLst>
                                            <p:cond delay="0"/>
                                          </p:stCondLst>
                                        </p:cTn>
                                        <p:tgtEl>
                                          <p:spTgt spid="110">
                                            <p:txEl>
                                              <p:pRg st="6" end="6"/>
                                            </p:txEl>
                                          </p:spTgt>
                                        </p:tgtEl>
                                        <p:attrNameLst>
                                          <p:attrName>style.visibility</p:attrName>
                                        </p:attrNameLst>
                                      </p:cBhvr>
                                      <p:to>
                                        <p:strVal val="visible"/>
                                      </p:to>
                                    </p:set>
                                    <p:animEffect filter="blinds(horizontal)" transition="in">
                                      <p:cBhvr additive="repl">
                                        <p:cTn id="95" dur="500"/>
                                        <p:tgtEl>
                                          <p:spTgt spid="110">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C29793B7-9BAC-487C-8162-E5277F1A65F8}"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112" name="Text Box 2"/>
          <p:cNvSpPr/>
          <p:nvPr/>
        </p:nvSpPr>
        <p:spPr>
          <a:xfrm>
            <a:off x="1713600" y="411120"/>
            <a:ext cx="4545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The if – else statement</a:t>
            </a:r>
            <a:endParaRPr b="0" lang="en-MY" sz="3200" strike="noStrike" u="none">
              <a:solidFill>
                <a:srgbClr val="000000"/>
              </a:solidFill>
              <a:effectLst/>
              <a:uFillTx/>
              <a:latin typeface="Arial"/>
            </a:endParaRPr>
          </a:p>
        </p:txBody>
      </p:sp>
      <p:sp>
        <p:nvSpPr>
          <p:cNvPr id="113" name="Rectangle 13"/>
          <p:cNvSpPr/>
          <p:nvPr/>
        </p:nvSpPr>
        <p:spPr>
          <a:xfrm>
            <a:off x="457200" y="1523880"/>
            <a:ext cx="8420040" cy="52146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There is another form of the else statement,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US" sz="2400" strike="noStrike" u="none">
                <a:solidFill>
                  <a:srgbClr val="333399"/>
                </a:solidFill>
                <a:effectLst/>
                <a:uFillTx/>
                <a:latin typeface="Arial"/>
              </a:rPr>
              <a:t>else if</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which executes a statement based on another expression.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Example</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Grades are assigned  based on the value of a test score:</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for a score of 70% or more</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B for a score of 60% or more but not in the ranges above</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C for a score of 50% or more but not in the ranges above</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 for a score of 40% or more but not in the ranges above</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F for a score below 40%</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Write an appropriate select statement</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8DBDB5BF-A5A2-4AA4-9219-E0020DD57EE3}"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115" name="Text Box 3"/>
          <p:cNvSpPr/>
          <p:nvPr/>
        </p:nvSpPr>
        <p:spPr>
          <a:xfrm>
            <a:off x="1713600" y="411120"/>
            <a:ext cx="4545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The if – else statement</a:t>
            </a:r>
            <a:endParaRPr b="0" lang="en-MY" sz="3200" strike="noStrike" u="none">
              <a:solidFill>
                <a:srgbClr val="000000"/>
              </a:solidFill>
              <a:effectLst/>
              <a:uFillTx/>
              <a:latin typeface="Arial"/>
            </a:endParaRPr>
          </a:p>
        </p:txBody>
      </p:sp>
      <p:grpSp>
        <p:nvGrpSpPr>
          <p:cNvPr id="116" name="Group 4"/>
          <p:cNvGrpSpPr/>
          <p:nvPr/>
        </p:nvGrpSpPr>
        <p:grpSpPr>
          <a:xfrm>
            <a:off x="1525680" y="2473200"/>
            <a:ext cx="6476400" cy="2530800"/>
            <a:chOff x="1525680" y="2473200"/>
            <a:chExt cx="6476400" cy="2530800"/>
          </a:xfrm>
        </p:grpSpPr>
        <p:sp>
          <p:nvSpPr>
            <p:cNvPr id="117" name="Rectangle 5"/>
            <p:cNvSpPr/>
            <p:nvPr/>
          </p:nvSpPr>
          <p:spPr>
            <a:xfrm>
              <a:off x="1525680" y="2473200"/>
              <a:ext cx="6248160" cy="2362320"/>
            </a:xfrm>
            <a:prstGeom prst="rect">
              <a:avLst/>
            </a:prstGeom>
            <a:solidFill>
              <a:srgbClr val="ccffff"/>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18" name="Text Box 6"/>
            <p:cNvSpPr/>
            <p:nvPr/>
          </p:nvSpPr>
          <p:spPr>
            <a:xfrm>
              <a:off x="3277800" y="2549520"/>
              <a:ext cx="4724280" cy="2454480"/>
            </a:xfrm>
            <a:prstGeom prst="rect">
              <a:avLst/>
            </a:prstGeom>
            <a:noFill/>
            <a:ln w="9360">
              <a:solidFill>
                <a:srgbClr val="ccffff"/>
              </a:solidFill>
              <a:miter/>
            </a:ln>
          </p:spPr>
          <p:style>
            <a:lnRef idx="0"/>
            <a:fillRef idx="0"/>
            <a:effectRef idx="0"/>
            <a:fontRef idx="minor"/>
          </p:style>
          <p:txBody>
            <a:bodyPr lIns="90000" rIns="90000" tIns="46800" bIns="46800" anchor="t">
              <a:spAutoFit/>
            </a:bodyPr>
            <a:p>
              <a:pPr>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Arial"/>
                </a:rPr>
                <a:t>A                           </a:t>
              </a:r>
              <a:r>
                <a:rPr b="1" lang="en-US" sz="1800" strike="noStrike" u="none">
                  <a:solidFill>
                    <a:srgbClr val="cc0000"/>
                  </a:solidFill>
                  <a:effectLst/>
                  <a:uFillTx/>
                  <a:latin typeface="Arial"/>
                </a:rPr>
                <a:t>testscore : 70-100</a:t>
              </a:r>
              <a:endParaRPr b="0" lang="en-MY" sz="1800" strike="noStrike" u="none">
                <a:solidFill>
                  <a:srgbClr val="000000"/>
                </a:solidFill>
                <a:effectLst/>
                <a:uFillTx/>
                <a:latin typeface="Arial"/>
              </a:endParaRPr>
            </a:p>
            <a:p>
              <a:pPr>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Arial"/>
                </a:rPr>
                <a:t>B</a:t>
              </a:r>
              <a:r>
                <a:rPr b="1" lang="en-US" sz="1800" strike="noStrike" u="none">
                  <a:solidFill>
                    <a:srgbClr val="333399"/>
                  </a:solidFill>
                  <a:effectLst/>
                  <a:uFillTx/>
                  <a:latin typeface="Arial"/>
                </a:rPr>
                <a:t>	</a:t>
              </a:r>
              <a:r>
                <a:rPr b="1" lang="en-US" sz="1800" strike="noStrike" u="none">
                  <a:solidFill>
                    <a:srgbClr val="333399"/>
                  </a:solidFill>
                  <a:effectLst/>
                  <a:uFillTx/>
                  <a:latin typeface="Arial"/>
                </a:rPr>
                <a:t>	</a:t>
              </a:r>
              <a:r>
                <a:rPr b="1" lang="en-US" sz="1800" strike="noStrike" u="none">
                  <a:solidFill>
                    <a:srgbClr val="333399"/>
                  </a:solidFill>
                  <a:effectLst/>
                  <a:uFillTx/>
                  <a:latin typeface="Arial"/>
                </a:rPr>
                <a:t> </a:t>
              </a:r>
              <a:r>
                <a:rPr b="1" lang="en-US" sz="1800" strike="noStrike" u="none">
                  <a:solidFill>
                    <a:srgbClr val="cc0000"/>
                  </a:solidFill>
                  <a:effectLst/>
                  <a:uFillTx/>
                  <a:latin typeface="Arial"/>
                </a:rPr>
                <a:t>testscore : 60-69</a:t>
              </a:r>
              <a:endParaRPr b="0" lang="en-MY" sz="1800" strike="noStrike" u="none">
                <a:solidFill>
                  <a:srgbClr val="000000"/>
                </a:solidFill>
                <a:effectLst/>
                <a:uFillTx/>
                <a:latin typeface="Arial"/>
              </a:endParaRPr>
            </a:p>
            <a:p>
              <a:pPr>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Arial"/>
                </a:rPr>
                <a:t>C</a:t>
              </a:r>
              <a:r>
                <a:rPr b="1" lang="en-US" sz="1800" strike="noStrike" u="none">
                  <a:solidFill>
                    <a:srgbClr val="333399"/>
                  </a:solidFill>
                  <a:effectLst/>
                  <a:uFillTx/>
                  <a:latin typeface="Arial"/>
                </a:rPr>
                <a:t>	</a:t>
              </a:r>
              <a:r>
                <a:rPr b="1" lang="en-US" sz="1800" strike="noStrike" u="none">
                  <a:solidFill>
                    <a:srgbClr val="333399"/>
                  </a:solidFill>
                  <a:effectLst/>
                  <a:uFillTx/>
                  <a:latin typeface="Arial"/>
                </a:rPr>
                <a:t>	</a:t>
              </a:r>
              <a:r>
                <a:rPr b="1" lang="en-US" sz="1800" strike="noStrike" u="none">
                  <a:solidFill>
                    <a:srgbClr val="333399"/>
                  </a:solidFill>
                  <a:effectLst/>
                  <a:uFillTx/>
                  <a:latin typeface="Arial"/>
                </a:rPr>
                <a:t> </a:t>
              </a:r>
              <a:r>
                <a:rPr b="1" lang="en-US" sz="1800" strike="noStrike" u="none">
                  <a:solidFill>
                    <a:srgbClr val="cc0000"/>
                  </a:solidFill>
                  <a:effectLst/>
                  <a:uFillTx/>
                  <a:latin typeface="Arial"/>
                </a:rPr>
                <a:t>testscore :</a:t>
              </a:r>
              <a:r>
                <a:rPr b="1" lang="en-US" sz="1800" strike="noStrike" u="none">
                  <a:solidFill>
                    <a:srgbClr val="333399"/>
                  </a:solidFill>
                  <a:effectLst/>
                  <a:uFillTx/>
                  <a:latin typeface="Arial"/>
                </a:rPr>
                <a:t> </a:t>
              </a:r>
              <a:r>
                <a:rPr b="1" lang="en-US" sz="1800" strike="noStrike" u="none">
                  <a:solidFill>
                    <a:srgbClr val="cc0000"/>
                  </a:solidFill>
                  <a:effectLst/>
                  <a:uFillTx/>
                  <a:latin typeface="Arial"/>
                </a:rPr>
                <a:t>50-59</a:t>
              </a:r>
              <a:endParaRPr b="0" lang="en-MY" sz="1800" strike="noStrike" u="none">
                <a:solidFill>
                  <a:srgbClr val="000000"/>
                </a:solidFill>
                <a:effectLst/>
                <a:uFillTx/>
                <a:latin typeface="Arial"/>
              </a:endParaRPr>
            </a:p>
            <a:p>
              <a:pPr>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Arial"/>
                </a:rPr>
                <a:t>D</a:t>
              </a:r>
              <a:r>
                <a:rPr b="1" lang="en-US" sz="1800" strike="noStrike" u="none">
                  <a:solidFill>
                    <a:srgbClr val="333399"/>
                  </a:solidFill>
                  <a:effectLst/>
                  <a:uFillTx/>
                  <a:latin typeface="Arial"/>
                </a:rPr>
                <a:t>	</a:t>
              </a:r>
              <a:r>
                <a:rPr b="1" lang="en-US" sz="1800" strike="noStrike" u="none">
                  <a:solidFill>
                    <a:srgbClr val="333399"/>
                  </a:solidFill>
                  <a:effectLst/>
                  <a:uFillTx/>
                  <a:latin typeface="Arial"/>
                </a:rPr>
                <a:t>	</a:t>
              </a:r>
              <a:r>
                <a:rPr b="1" lang="en-US" sz="1800" strike="noStrike" u="none">
                  <a:solidFill>
                    <a:srgbClr val="333399"/>
                  </a:solidFill>
                  <a:effectLst/>
                  <a:uFillTx/>
                  <a:latin typeface="Arial"/>
                </a:rPr>
                <a:t> </a:t>
              </a:r>
              <a:r>
                <a:rPr b="1" lang="en-US" sz="1800" strike="noStrike" u="none">
                  <a:solidFill>
                    <a:srgbClr val="cc0000"/>
                  </a:solidFill>
                  <a:effectLst/>
                  <a:uFillTx/>
                  <a:latin typeface="Arial"/>
                </a:rPr>
                <a:t>testscore :</a:t>
              </a:r>
              <a:r>
                <a:rPr b="1" lang="en-US" sz="1800" strike="noStrike" u="none">
                  <a:solidFill>
                    <a:srgbClr val="333399"/>
                  </a:solidFill>
                  <a:effectLst/>
                  <a:uFillTx/>
                  <a:latin typeface="Arial"/>
                </a:rPr>
                <a:t> </a:t>
              </a:r>
              <a:r>
                <a:rPr b="1" lang="en-US" sz="1800" strike="noStrike" u="none">
                  <a:solidFill>
                    <a:srgbClr val="cc0000"/>
                  </a:solidFill>
                  <a:effectLst/>
                  <a:uFillTx/>
                  <a:latin typeface="Arial"/>
                </a:rPr>
                <a:t>40-49</a:t>
              </a:r>
              <a:endParaRPr b="0" lang="en-MY" sz="1800" strike="noStrike" u="none">
                <a:solidFill>
                  <a:srgbClr val="000000"/>
                </a:solidFill>
                <a:effectLst/>
                <a:uFillTx/>
                <a:latin typeface="Arial"/>
              </a:endParaRPr>
            </a:p>
            <a:p>
              <a:pPr>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Arial"/>
                </a:rPr>
                <a:t>F</a:t>
              </a:r>
              <a:r>
                <a:rPr b="1" lang="en-US" sz="1800" strike="noStrike" u="none">
                  <a:solidFill>
                    <a:srgbClr val="333399"/>
                  </a:solidFill>
                  <a:effectLst/>
                  <a:uFillTx/>
                  <a:latin typeface="Arial"/>
                </a:rPr>
                <a:t>	</a:t>
              </a:r>
              <a:r>
                <a:rPr b="1" lang="en-US" sz="1800" strike="noStrike" u="none">
                  <a:solidFill>
                    <a:srgbClr val="333399"/>
                  </a:solidFill>
                  <a:effectLst/>
                  <a:uFillTx/>
                  <a:latin typeface="Arial"/>
                </a:rPr>
                <a:t>	</a:t>
              </a:r>
              <a:r>
                <a:rPr b="1" lang="en-US" sz="1800" strike="noStrike" u="none">
                  <a:solidFill>
                    <a:srgbClr val="333399"/>
                  </a:solidFill>
                  <a:effectLst/>
                  <a:uFillTx/>
                  <a:latin typeface="Arial"/>
                </a:rPr>
                <a:t> </a:t>
              </a:r>
              <a:r>
                <a:rPr b="1" lang="en-US" sz="1800" strike="noStrike" u="none">
                  <a:solidFill>
                    <a:srgbClr val="cc0000"/>
                  </a:solidFill>
                  <a:effectLst/>
                  <a:uFillTx/>
                  <a:latin typeface="Arial"/>
                </a:rPr>
                <a:t>testscore :</a:t>
              </a:r>
              <a:r>
                <a:rPr b="1" lang="en-US" sz="1800" strike="noStrike" u="none">
                  <a:solidFill>
                    <a:srgbClr val="333399"/>
                  </a:solidFill>
                  <a:effectLst/>
                  <a:uFillTx/>
                  <a:latin typeface="Arial"/>
                </a:rPr>
                <a:t> </a:t>
              </a:r>
              <a:r>
                <a:rPr b="1" lang="en-US" sz="1800" strike="noStrike" u="none">
                  <a:solidFill>
                    <a:srgbClr val="cc0000"/>
                  </a:solidFill>
                  <a:effectLst/>
                  <a:uFillTx/>
                  <a:latin typeface="Arial"/>
                </a:rPr>
                <a:t>0-39</a:t>
              </a:r>
              <a:endParaRPr b="0" lang="en-MY" sz="1800" strike="noStrike" u="none">
                <a:solidFill>
                  <a:srgbClr val="000000"/>
                </a:solidFill>
                <a:effectLst/>
                <a:uFillTx/>
                <a:latin typeface="Arial"/>
              </a:endParaRPr>
            </a:p>
            <a:p>
              <a:pPr>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19" name="Text Box 7"/>
            <p:cNvSpPr/>
            <p:nvPr/>
          </p:nvSpPr>
          <p:spPr>
            <a:xfrm>
              <a:off x="1830240" y="3235320"/>
              <a:ext cx="1142640" cy="368280"/>
            </a:xfrm>
            <a:prstGeom prst="rect">
              <a:avLst/>
            </a:prstGeom>
            <a:noFill/>
            <a:ln w="9360">
              <a:solidFill>
                <a:srgbClr val="ccffff"/>
              </a:solidFill>
              <a:miter/>
            </a:ln>
          </p:spPr>
          <p:style>
            <a:lnRef idx="0"/>
            <a:fillRef idx="0"/>
            <a:effectRef idx="0"/>
            <a:fontRef idx="minor"/>
          </p:style>
          <p:txBody>
            <a:bodyPr lIns="90000" rIns="90000" tIns="46800" bIns="46800" anchor="t">
              <a:spAutoFit/>
            </a:bodyPr>
            <a:p>
              <a:pPr>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Arial"/>
                </a:rPr>
                <a:t>Grade =</a:t>
              </a:r>
              <a:endParaRPr b="0" lang="en-MY" sz="1800" strike="noStrike" u="none">
                <a:solidFill>
                  <a:srgbClr val="000000"/>
                </a:solidFill>
                <a:effectLst/>
                <a:uFillTx/>
                <a:latin typeface="Arial"/>
              </a:endParaRPr>
            </a:p>
          </p:txBody>
        </p:sp>
        <p:grpSp>
          <p:nvGrpSpPr>
            <p:cNvPr id="120" name="Group 8"/>
            <p:cNvGrpSpPr/>
            <p:nvPr/>
          </p:nvGrpSpPr>
          <p:grpSpPr>
            <a:xfrm>
              <a:off x="2820600" y="2701800"/>
              <a:ext cx="456480" cy="1752840"/>
              <a:chOff x="2820600" y="2701800"/>
              <a:chExt cx="456480" cy="1752840"/>
            </a:xfrm>
          </p:grpSpPr>
          <p:sp>
            <p:nvSpPr>
              <p:cNvPr id="121" name="Line 9"/>
              <p:cNvSpPr/>
              <p:nvPr/>
            </p:nvSpPr>
            <p:spPr>
              <a:xfrm>
                <a:off x="3048840" y="2701800"/>
                <a:ext cx="0" cy="1752840"/>
              </a:xfrm>
              <a:prstGeom prst="line">
                <a:avLst/>
              </a:prstGeom>
              <a:ln w="28440">
                <a:solidFill>
                  <a:srgbClr val="cc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22" name="Line 10"/>
              <p:cNvSpPr/>
              <p:nvPr/>
            </p:nvSpPr>
            <p:spPr>
              <a:xfrm>
                <a:off x="3048840" y="2701800"/>
                <a:ext cx="228240" cy="0"/>
              </a:xfrm>
              <a:prstGeom prst="line">
                <a:avLst/>
              </a:prstGeom>
              <a:ln w="28440">
                <a:solidFill>
                  <a:srgbClr val="cc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23" name="Line 11"/>
              <p:cNvSpPr/>
              <p:nvPr/>
            </p:nvSpPr>
            <p:spPr>
              <a:xfrm>
                <a:off x="3048840" y="4454640"/>
                <a:ext cx="228240" cy="0"/>
              </a:xfrm>
              <a:prstGeom prst="line">
                <a:avLst/>
              </a:prstGeom>
              <a:ln w="28440">
                <a:solidFill>
                  <a:srgbClr val="cc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124" name="Line 12"/>
              <p:cNvSpPr/>
              <p:nvPr/>
            </p:nvSpPr>
            <p:spPr>
              <a:xfrm>
                <a:off x="2820600" y="3463920"/>
                <a:ext cx="228240" cy="0"/>
              </a:xfrm>
              <a:prstGeom prst="line">
                <a:avLst/>
              </a:prstGeom>
              <a:ln w="28440">
                <a:solidFill>
                  <a:srgbClr val="cc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grpSp>
      <p:sp>
        <p:nvSpPr>
          <p:cNvPr id="125" name="Text Box 13"/>
          <p:cNvSpPr/>
          <p:nvPr/>
        </p:nvSpPr>
        <p:spPr>
          <a:xfrm>
            <a:off x="839880" y="1697040"/>
            <a:ext cx="182880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Arial"/>
              </a:rPr>
              <a:t>Example 2</a:t>
            </a:r>
            <a:endParaRPr b="0" lang="en-MY" sz="2400" strike="noStrike" u="none">
              <a:solidFill>
                <a:srgbClr val="000000"/>
              </a:solidFill>
              <a:effectLst/>
              <a:uFillTx/>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E9797AB9-4361-4AA5-B392-00AE439AB8D1}"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127" name="Text Box 2"/>
          <p:cNvSpPr/>
          <p:nvPr/>
        </p:nvSpPr>
        <p:spPr>
          <a:xfrm>
            <a:off x="1714680" y="411120"/>
            <a:ext cx="4296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if – else statement</a:t>
            </a:r>
            <a:endParaRPr b="0" lang="en-MY" sz="3200" strike="noStrike" u="none">
              <a:solidFill>
                <a:srgbClr val="000000"/>
              </a:solidFill>
              <a:effectLst/>
              <a:uFillTx/>
              <a:latin typeface="Arial"/>
            </a:endParaRPr>
          </a:p>
        </p:txBody>
      </p:sp>
      <p:sp>
        <p:nvSpPr>
          <p:cNvPr id="128" name="Rectangle 4"/>
          <p:cNvSpPr/>
          <p:nvPr/>
        </p:nvSpPr>
        <p:spPr>
          <a:xfrm>
            <a:off x="1123920" y="1598760"/>
            <a:ext cx="6721560" cy="4848840"/>
          </a:xfrm>
          <a:prstGeom prst="rect">
            <a:avLst/>
          </a:prstGeom>
          <a:solidFill>
            <a:srgbClr val="ccffff"/>
          </a:solidFill>
          <a:ln w="9360">
            <a:solidFill>
              <a:srgbClr val="000000"/>
            </a:solidFill>
            <a:miter/>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int testscore;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char grade;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if (testscore &gt;= 70) {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grade = 'A';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else if (testscore &gt;= 60) {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grade = 'B';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else if (testscore &gt;= 50) {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grade = 'C';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else if (testscore &gt;= 40) {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grade = 'D';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else {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grade = 'F';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0F859EBB-FA44-40AA-AD8F-4C531AF7D493}"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130" name="Text Box 2"/>
          <p:cNvSpPr/>
          <p:nvPr/>
        </p:nvSpPr>
        <p:spPr>
          <a:xfrm>
            <a:off x="1713600" y="411120"/>
            <a:ext cx="4545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The if – else statement</a:t>
            </a:r>
            <a:endParaRPr b="0" lang="en-MY" sz="3200" strike="noStrike" u="none">
              <a:solidFill>
                <a:srgbClr val="000000"/>
              </a:solidFill>
              <a:effectLst/>
              <a:uFillTx/>
              <a:latin typeface="Arial"/>
            </a:endParaRPr>
          </a:p>
        </p:txBody>
      </p:sp>
      <p:sp>
        <p:nvSpPr>
          <p:cNvPr id="131" name="Rectangle 4"/>
          <p:cNvSpPr/>
          <p:nvPr/>
        </p:nvSpPr>
        <p:spPr>
          <a:xfrm>
            <a:off x="857160" y="1978200"/>
            <a:ext cx="6115320" cy="15570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When writing else if statements, the rule to always remember is:</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trike="noStrike" u="none">
                <a:solidFill>
                  <a:srgbClr val="990000"/>
                </a:solidFill>
                <a:effectLst/>
                <a:uFillTx/>
                <a:latin typeface="Arial"/>
              </a:rPr>
              <a:t>“No else without parent if”</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96" dur="indefinite" restart="never" nodeType="tmRoot">
          <p:childTnLst>
            <p:seq>
              <p:cTn id="97" dur="indefinite" nodeType="mainSeq">
                <p:childTnLst>
                  <p:par>
                    <p:cTn id="98" nodeType="clickEffect" fill="hold">
                      <p:stCondLst>
                        <p:cond delay="indefinite"/>
                      </p:stCondLst>
                      <p:childTnLst>
                        <p:par>
                          <p:cTn id="99" nodeType="withEffect" fill="hold">
                            <p:stCondLst>
                              <p:cond delay="0"/>
                            </p:stCondLst>
                            <p:childTnLst>
                              <p:par>
                                <p:cTn id="100" nodeType="clickEffect" fill="hold" presetClass="entr" presetID="1">
                                  <p:stCondLst>
                                    <p:cond delay="0"/>
                                  </p:stCondLst>
                                  <p:childTnLst>
                                    <p:set>
                                      <p:cBhvr>
                                        <p:cTn id="101" dur="1" fill="hold">
                                          <p:stCondLst>
                                            <p:cond delay="0"/>
                                          </p:stCondLst>
                                        </p:cTn>
                                        <p:tgtEl>
                                          <p:spTgt spid="131">
                                            <p:txEl>
                                              <p:pRg st="0" end="0"/>
                                            </p:txEl>
                                          </p:spTgt>
                                        </p:tgtEl>
                                        <p:attrNameLst>
                                          <p:attrName>style.visibility</p:attrName>
                                        </p:attrNameLst>
                                      </p:cBhvr>
                                      <p:to>
                                        <p:strVal val="visible"/>
                                      </p:to>
                                    </p:set>
                                  </p:childTnLst>
                                </p:cTn>
                              </p:par>
                            </p:childTnLst>
                          </p:cTn>
                        </p:par>
                      </p:childTnLst>
                    </p:cTn>
                  </p:par>
                  <p:par>
                    <p:cTn id="102" nodeType="clickEffect" fill="hold">
                      <p:stCondLst>
                        <p:cond delay="indefinite"/>
                      </p:stCondLst>
                      <p:childTnLst>
                        <p:par>
                          <p:cTn id="103" nodeType="withEffect" fill="hold">
                            <p:stCondLst>
                              <p:cond delay="0"/>
                            </p:stCondLst>
                            <p:childTnLst>
                              <p:par>
                                <p:cTn id="104" nodeType="clickEffect" fill="hold" presetClass="entr" presetID="1">
                                  <p:stCondLst>
                                    <p:cond delay="0"/>
                                  </p:stCondLst>
                                  <p:childTnLst>
                                    <p:set>
                                      <p:cBhvr>
                                        <p:cTn id="105" dur="1" fill="hold">
                                          <p:stCondLst>
                                            <p:cond delay="0"/>
                                          </p:stCondLst>
                                        </p:cTn>
                                        <p:tgtEl>
                                          <p:spTgt spid="131">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B270DD88-0113-41DD-A1C7-7A1AE3FE60A5}"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133" name="Text Box 2"/>
          <p:cNvSpPr/>
          <p:nvPr/>
        </p:nvSpPr>
        <p:spPr>
          <a:xfrm>
            <a:off x="1714680" y="411120"/>
            <a:ext cx="4296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if – else statement</a:t>
            </a:r>
            <a:endParaRPr b="0" lang="en-MY" sz="3200" strike="noStrike" u="none">
              <a:solidFill>
                <a:srgbClr val="000000"/>
              </a:solidFill>
              <a:effectLst/>
              <a:uFillTx/>
              <a:latin typeface="Arial"/>
            </a:endParaRPr>
          </a:p>
        </p:txBody>
      </p:sp>
      <p:sp>
        <p:nvSpPr>
          <p:cNvPr id="134" name="Rectangle 4"/>
          <p:cNvSpPr/>
          <p:nvPr/>
        </p:nvSpPr>
        <p:spPr>
          <a:xfrm>
            <a:off x="2400480" y="3286080"/>
            <a:ext cx="4248000" cy="1922760"/>
          </a:xfrm>
          <a:prstGeom prst="rect">
            <a:avLst/>
          </a:prstGeom>
          <a:solidFill>
            <a:srgbClr val="ccffff"/>
          </a:solidFill>
          <a:ln w="9360">
            <a:solidFill>
              <a:srgbClr val="000000"/>
            </a:solidFill>
            <a:miter/>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a:t>
            </a:r>
            <a:r>
              <a:rPr b="1" i="1" lang="en-US" sz="2400" strike="noStrike" u="none">
                <a:solidFill>
                  <a:srgbClr val="000000"/>
                </a:solidFill>
                <a:effectLst/>
                <a:uFillTx/>
                <a:latin typeface="Arial"/>
              </a:rPr>
              <a:t>if (condition-1)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trike="noStrike" u="none">
                <a:solidFill>
                  <a:srgbClr val="000000"/>
                </a:solidFill>
                <a:effectLst/>
                <a:uFillTx/>
                <a:latin typeface="Arial"/>
              </a:rPr>
              <a:t>             if (condition-2)</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trike="noStrike" u="none">
                <a:solidFill>
                  <a:srgbClr val="000000"/>
                </a:solidFill>
                <a:effectLst/>
                <a:uFillTx/>
                <a:latin typeface="Arial"/>
              </a:rPr>
              <a:t>                   statement-1</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trike="noStrike" u="none">
                <a:solidFill>
                  <a:srgbClr val="000000"/>
                </a:solidFill>
                <a:effectLst/>
                <a:uFillTx/>
                <a:latin typeface="Arial"/>
              </a:rPr>
              <a:t>            else</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trike="noStrike" u="none">
                <a:solidFill>
                  <a:srgbClr val="000000"/>
                </a:solidFill>
                <a:effectLst/>
                <a:uFillTx/>
                <a:latin typeface="Arial"/>
              </a:rPr>
              <a:t>                   statement-2 </a:t>
            </a:r>
            <a:endParaRPr b="0" lang="en-MY" sz="2400" strike="noStrike" u="none">
              <a:solidFill>
                <a:srgbClr val="000000"/>
              </a:solidFill>
              <a:effectLst/>
              <a:uFillTx/>
              <a:latin typeface="Arial"/>
            </a:endParaRPr>
          </a:p>
        </p:txBody>
      </p:sp>
      <p:sp>
        <p:nvSpPr>
          <p:cNvPr id="135" name="Text Box 5"/>
          <p:cNvSpPr/>
          <p:nvPr/>
        </p:nvSpPr>
        <p:spPr>
          <a:xfrm>
            <a:off x="533520" y="1409760"/>
            <a:ext cx="426708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a50021"/>
                </a:solidFill>
                <a:effectLst/>
                <a:uFillTx/>
                <a:latin typeface="Arial"/>
              </a:rPr>
              <a:t>BUG ALERT : Dangling else</a:t>
            </a:r>
            <a:endParaRPr b="0" lang="en-MY" sz="2400" strike="noStrike" u="none">
              <a:solidFill>
                <a:srgbClr val="000000"/>
              </a:solidFill>
              <a:effectLst/>
              <a:uFillTx/>
              <a:latin typeface="Arial"/>
            </a:endParaRPr>
          </a:p>
        </p:txBody>
      </p:sp>
      <p:sp>
        <p:nvSpPr>
          <p:cNvPr id="136" name="Rectangle 6"/>
          <p:cNvSpPr/>
          <p:nvPr/>
        </p:nvSpPr>
        <p:spPr>
          <a:xfrm>
            <a:off x="533520" y="1914480"/>
            <a:ext cx="8153280" cy="119124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Nested if statements can become quite complicated.  Indentation alone is not sufficient such as the example below :</a:t>
            </a:r>
            <a:endParaRPr b="0" lang="en-MY" sz="2400" strike="noStrike" u="none">
              <a:solidFill>
                <a:srgbClr val="000000"/>
              </a:solidFill>
              <a:effectLst/>
              <a:uFillTx/>
              <a:latin typeface="Arial"/>
            </a:endParaRPr>
          </a:p>
        </p:txBody>
      </p:sp>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AD9C227F-04F2-4EDF-97C3-64CE7367E375}"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138" name="Text Box 2"/>
          <p:cNvSpPr/>
          <p:nvPr/>
        </p:nvSpPr>
        <p:spPr>
          <a:xfrm>
            <a:off x="1713600" y="411120"/>
            <a:ext cx="4545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The if – else statement</a:t>
            </a:r>
            <a:endParaRPr b="0" lang="en-MY" sz="3200" strike="noStrike" u="none">
              <a:solidFill>
                <a:srgbClr val="000000"/>
              </a:solidFill>
              <a:effectLst/>
              <a:uFillTx/>
              <a:latin typeface="Arial"/>
            </a:endParaRPr>
          </a:p>
        </p:txBody>
      </p:sp>
      <p:sp>
        <p:nvSpPr>
          <p:cNvPr id="139" name="Rectangle 6"/>
          <p:cNvSpPr/>
          <p:nvPr/>
        </p:nvSpPr>
        <p:spPr>
          <a:xfrm>
            <a:off x="571680" y="5105520"/>
            <a:ext cx="8153280" cy="82548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The rule is that an </a:t>
            </a:r>
            <a:r>
              <a:rPr b="1" lang="en-US" sz="2400" strike="noStrike" u="none">
                <a:solidFill>
                  <a:srgbClr val="333399"/>
                </a:solidFill>
                <a:effectLst/>
                <a:uFillTx/>
                <a:latin typeface="Arial"/>
              </a:rPr>
              <a:t>else </a:t>
            </a:r>
            <a:r>
              <a:rPr b="1" lang="en-US" sz="2400" strike="noStrike" u="none">
                <a:solidFill>
                  <a:srgbClr val="000000"/>
                </a:solidFill>
                <a:effectLst/>
                <a:uFillTx/>
                <a:latin typeface="Arial"/>
              </a:rPr>
              <a:t>is paired with the nearest unmatched</a:t>
            </a:r>
            <a:r>
              <a:rPr b="1" lang="en-US" sz="2400" strike="noStrike" u="none">
                <a:solidFill>
                  <a:srgbClr val="333399"/>
                </a:solidFill>
                <a:effectLst/>
                <a:uFillTx/>
                <a:latin typeface="Arial"/>
              </a:rPr>
              <a:t> if</a:t>
            </a:r>
            <a:r>
              <a:rPr b="1" lang="en-US" sz="2400" strike="noStrike" u="none">
                <a:solidFill>
                  <a:srgbClr val="000000"/>
                </a:solidFill>
                <a:effectLst/>
                <a:uFillTx/>
                <a:latin typeface="Arial"/>
              </a:rPr>
              <a:t> preceding.</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sp>
        <p:nvSpPr>
          <p:cNvPr id="140" name="Rectangle 10"/>
          <p:cNvSpPr/>
          <p:nvPr/>
        </p:nvSpPr>
        <p:spPr>
          <a:xfrm>
            <a:off x="2514600" y="2847960"/>
            <a:ext cx="4000680" cy="1922760"/>
          </a:xfrm>
          <a:prstGeom prst="rect">
            <a:avLst/>
          </a:prstGeom>
          <a:solidFill>
            <a:srgbClr val="ccffff"/>
          </a:solidFill>
          <a:ln w="9360">
            <a:solidFill>
              <a:srgbClr val="000000"/>
            </a:solidFill>
            <a:miter/>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a:t>
            </a:r>
            <a:r>
              <a:rPr b="1" i="1" lang="en-US" sz="2400" strike="noStrike" u="none">
                <a:solidFill>
                  <a:srgbClr val="000000"/>
                </a:solidFill>
                <a:effectLst/>
                <a:uFillTx/>
                <a:latin typeface="Arial"/>
              </a:rPr>
              <a:t>if (condition-1)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trike="noStrike" u="none">
                <a:solidFill>
                  <a:srgbClr val="000000"/>
                </a:solidFill>
                <a:effectLst/>
                <a:uFillTx/>
                <a:latin typeface="Arial"/>
              </a:rPr>
              <a:t>             if (condition-2)</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trike="noStrike" u="none">
                <a:solidFill>
                  <a:srgbClr val="000000"/>
                </a:solidFill>
                <a:effectLst/>
                <a:uFillTx/>
                <a:latin typeface="Arial"/>
              </a:rPr>
              <a:t>                   statement-1</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trike="noStrike" u="none">
                <a:solidFill>
                  <a:srgbClr val="000000"/>
                </a:solidFill>
                <a:effectLst/>
                <a:uFillTx/>
                <a:latin typeface="Arial"/>
              </a:rPr>
              <a:t>            else</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trike="noStrike" u="none">
                <a:solidFill>
                  <a:srgbClr val="000000"/>
                </a:solidFill>
                <a:effectLst/>
                <a:uFillTx/>
                <a:latin typeface="Arial"/>
              </a:rPr>
              <a:t>                   statement-2 </a:t>
            </a:r>
            <a:endParaRPr b="0" lang="en-MY" sz="2400" strike="noStrike" u="none">
              <a:solidFill>
                <a:srgbClr val="000000"/>
              </a:solidFill>
              <a:effectLst/>
              <a:uFillTx/>
              <a:latin typeface="Arial"/>
            </a:endParaRPr>
          </a:p>
        </p:txBody>
      </p:sp>
      <p:sp>
        <p:nvSpPr>
          <p:cNvPr id="141" name="Rectangle 11"/>
          <p:cNvSpPr/>
          <p:nvPr/>
        </p:nvSpPr>
        <p:spPr>
          <a:xfrm>
            <a:off x="590400" y="2168640"/>
            <a:ext cx="8153640" cy="4597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may be interpreted as below :</a:t>
            </a:r>
            <a:endParaRPr b="0" lang="en-MY" sz="2400" strike="noStrike" u="none">
              <a:solidFill>
                <a:srgbClr val="000000"/>
              </a:solidFill>
              <a:effectLst/>
              <a:uFillTx/>
              <a:latin typeface="Arial"/>
            </a:endParaRPr>
          </a:p>
        </p:txBody>
      </p:sp>
      <p:sp>
        <p:nvSpPr>
          <p:cNvPr id="142" name="Text Box 12"/>
          <p:cNvSpPr/>
          <p:nvPr/>
        </p:nvSpPr>
        <p:spPr>
          <a:xfrm>
            <a:off x="476280" y="1638360"/>
            <a:ext cx="558180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a50021"/>
                </a:solidFill>
                <a:effectLst/>
                <a:uFillTx/>
                <a:latin typeface="Arial"/>
              </a:rPr>
              <a:t>BUG ALERT : Dangling else (cont’d)</a:t>
            </a:r>
            <a:endParaRPr b="0" lang="en-MY" sz="2400" strike="noStrike" u="none">
              <a:solidFill>
                <a:srgbClr val="000000"/>
              </a:solidFill>
              <a:effectLst/>
              <a:uFillTx/>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A103EF25-CDC2-4447-839A-4225C2E5BE46}"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28" name="Text Box 58"/>
          <p:cNvSpPr/>
          <p:nvPr/>
        </p:nvSpPr>
        <p:spPr>
          <a:xfrm>
            <a:off x="1712160" y="411120"/>
            <a:ext cx="6217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Topic &amp; Structure of the lesson</a:t>
            </a:r>
            <a:endParaRPr b="0" lang="en-MY" sz="3200" strike="noStrike" u="none">
              <a:solidFill>
                <a:srgbClr val="000000"/>
              </a:solidFill>
              <a:effectLst/>
              <a:uFillTx/>
              <a:latin typeface="Arial"/>
            </a:endParaRPr>
          </a:p>
        </p:txBody>
      </p:sp>
      <p:sp>
        <p:nvSpPr>
          <p:cNvPr id="29" name="Rectangle 87"/>
          <p:cNvSpPr/>
          <p:nvPr/>
        </p:nvSpPr>
        <p:spPr>
          <a:xfrm>
            <a:off x="1332000" y="2114640"/>
            <a:ext cx="6592680" cy="285732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Conditional constructs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if… else construct</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Nested if…else constructs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Switch…. Case</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Break and continue statements</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1">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nodeType="clickEffect" fill="hold">
                      <p:stCondLst>
                        <p:cond delay="indefinite"/>
                      </p:stCondLst>
                      <p:childTnLst>
                        <p:par>
                          <p:cTn id="8" nodeType="withEffect" fill="hold">
                            <p:stCondLst>
                              <p:cond delay="0"/>
                            </p:stCondLst>
                            <p:childTnLst>
                              <p:par>
                                <p:cTn id="9" nodeType="clickEffect" fill="hold" presetClass="entr" presetID="1">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11" nodeType="clickEffect" fill="hold">
                      <p:stCondLst>
                        <p:cond delay="indefinite"/>
                      </p:stCondLst>
                      <p:childTnLst>
                        <p:par>
                          <p:cTn id="12" nodeType="withEffect" fill="hold">
                            <p:stCondLst>
                              <p:cond delay="0"/>
                            </p:stCondLst>
                            <p:childTnLst>
                              <p:par>
                                <p:cTn id="13" nodeType="clickEffect" fill="hold" presetClass="entr" presetID="1">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15" nodeType="clickEffect" fill="hold">
                      <p:stCondLst>
                        <p:cond delay="indefinite"/>
                      </p:stCondLst>
                      <p:childTnLst>
                        <p:par>
                          <p:cTn id="16" nodeType="withEffect" fill="hold">
                            <p:stCondLst>
                              <p:cond delay="0"/>
                            </p:stCondLst>
                            <p:childTnLst>
                              <p:par>
                                <p:cTn id="17" nodeType="clickEffect" fill="hold" presetClass="entr" presetID="1">
                                  <p:stCondLst>
                                    <p:cond delay="0"/>
                                  </p:stCondLst>
                                  <p:childTnLst>
                                    <p:set>
                                      <p:cBhvr>
                                        <p:cTn id="18"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19" nodeType="clickEffect" fill="hold">
                      <p:stCondLst>
                        <p:cond delay="indefinite"/>
                      </p:stCondLst>
                      <p:childTnLst>
                        <p:par>
                          <p:cTn id="20" nodeType="withEffect" fill="hold">
                            <p:stCondLst>
                              <p:cond delay="0"/>
                            </p:stCondLst>
                            <p:childTnLst>
                              <p:par>
                                <p:cTn id="21" nodeType="clickEffect" fill="hold" presetClass="entr" presetID="1">
                                  <p:stCondLst>
                                    <p:cond delay="0"/>
                                  </p:stCondLst>
                                  <p:childTnLst>
                                    <p:set>
                                      <p:cBhvr>
                                        <p:cTn id="22"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8CFF3DB5-AA0D-466E-ACBF-6631B8436D6D}"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144" name="Text Box 2"/>
          <p:cNvSpPr/>
          <p:nvPr/>
        </p:nvSpPr>
        <p:spPr>
          <a:xfrm>
            <a:off x="1713600" y="411120"/>
            <a:ext cx="4545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The if – else statement</a:t>
            </a:r>
            <a:endParaRPr b="0" lang="en-MY" sz="3200" strike="noStrike" u="none">
              <a:solidFill>
                <a:srgbClr val="000000"/>
              </a:solidFill>
              <a:effectLst/>
              <a:uFillTx/>
              <a:latin typeface="Arial"/>
            </a:endParaRPr>
          </a:p>
        </p:txBody>
      </p:sp>
      <p:sp>
        <p:nvSpPr>
          <p:cNvPr id="145" name="Rectangle 4"/>
          <p:cNvSpPr/>
          <p:nvPr/>
        </p:nvSpPr>
        <p:spPr>
          <a:xfrm>
            <a:off x="2286000" y="3232080"/>
            <a:ext cx="4019400" cy="1739880"/>
          </a:xfrm>
          <a:prstGeom prst="rect">
            <a:avLst/>
          </a:prstGeom>
          <a:solidFill>
            <a:srgbClr val="ccffff"/>
          </a:solidFill>
          <a:ln w="9360">
            <a:solidFill>
              <a:srgbClr val="000000"/>
            </a:solidFill>
            <a:miter/>
          </a:ln>
        </p:spPr>
        <p:style>
          <a:lnRef idx="0"/>
          <a:fillRef idx="0"/>
          <a:effectRef idx="0"/>
          <a:fontRef idx="minor"/>
        </p:style>
        <p:txBody>
          <a:bodyPr lIns="90000" rIns="90000" tIns="46800" bIns="46800" anchor="t">
            <a:spAutoFit/>
          </a:bodyPr>
          <a:p>
            <a:pPr>
              <a:lnSpc>
                <a:spcPct val="7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if</a:t>
            </a:r>
            <a:r>
              <a:rPr b="1" i="1" lang="en-US" sz="2400" strike="noStrike" u="none">
                <a:solidFill>
                  <a:srgbClr val="000000"/>
                </a:solidFill>
                <a:effectLst/>
                <a:uFillTx/>
                <a:latin typeface="Arial"/>
              </a:rPr>
              <a:t> (condition-1) </a:t>
            </a:r>
            <a:endParaRPr b="0" lang="en-MY" sz="2400" strike="noStrike" u="none">
              <a:solidFill>
                <a:srgbClr val="000000"/>
              </a:solidFill>
              <a:effectLst/>
              <a:uFillTx/>
              <a:latin typeface="Arial"/>
            </a:endParaRPr>
          </a:p>
          <a:p>
            <a:pPr>
              <a:lnSpc>
                <a:spcPct val="7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if</a:t>
            </a:r>
            <a:r>
              <a:rPr b="1" i="1" lang="en-US" sz="2400" strike="noStrike" u="none">
                <a:solidFill>
                  <a:srgbClr val="000000"/>
                </a:solidFill>
                <a:effectLst/>
                <a:uFillTx/>
                <a:latin typeface="Arial"/>
              </a:rPr>
              <a:t> (condition-2)</a:t>
            </a:r>
            <a:endParaRPr b="0" lang="en-MY" sz="2400" strike="noStrike" u="none">
              <a:solidFill>
                <a:srgbClr val="000000"/>
              </a:solidFill>
              <a:effectLst/>
              <a:uFillTx/>
              <a:latin typeface="Arial"/>
            </a:endParaRPr>
          </a:p>
          <a:p>
            <a:pPr>
              <a:lnSpc>
                <a:spcPct val="7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trike="noStrike" u="none">
                <a:solidFill>
                  <a:srgbClr val="000000"/>
                </a:solidFill>
                <a:effectLst/>
                <a:uFillTx/>
                <a:latin typeface="Arial"/>
              </a:rPr>
              <a:t>                   statement-1</a:t>
            </a:r>
            <a:endParaRPr b="0" lang="en-MY" sz="2400" strike="noStrike" u="none">
              <a:solidFill>
                <a:srgbClr val="000000"/>
              </a:solidFill>
              <a:effectLst/>
              <a:uFillTx/>
              <a:latin typeface="Arial"/>
            </a:endParaRPr>
          </a:p>
          <a:p>
            <a:pPr>
              <a:lnSpc>
                <a:spcPct val="7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else;</a:t>
            </a:r>
            <a:endParaRPr b="0" lang="en-MY" sz="2400" strike="noStrike" u="none">
              <a:solidFill>
                <a:srgbClr val="000000"/>
              </a:solidFill>
              <a:effectLst/>
              <a:uFillTx/>
              <a:latin typeface="Arial"/>
            </a:endParaRPr>
          </a:p>
          <a:p>
            <a:pPr>
              <a:lnSpc>
                <a:spcPct val="7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else</a:t>
            </a:r>
            <a:endParaRPr b="0" lang="en-MY" sz="2400" strike="noStrike" u="none">
              <a:solidFill>
                <a:srgbClr val="000000"/>
              </a:solidFill>
              <a:effectLst/>
              <a:uFillTx/>
              <a:latin typeface="Arial"/>
            </a:endParaRPr>
          </a:p>
          <a:p>
            <a:pPr>
              <a:lnSpc>
                <a:spcPct val="7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trike="noStrike" u="none">
                <a:solidFill>
                  <a:srgbClr val="000000"/>
                </a:solidFill>
                <a:effectLst/>
                <a:uFillTx/>
                <a:latin typeface="Arial"/>
              </a:rPr>
              <a:t>             statement-2 </a:t>
            </a:r>
            <a:endParaRPr b="0" lang="en-MY" sz="2400" strike="noStrike" u="none">
              <a:solidFill>
                <a:srgbClr val="000000"/>
              </a:solidFill>
              <a:effectLst/>
              <a:uFillTx/>
              <a:latin typeface="Arial"/>
            </a:endParaRPr>
          </a:p>
        </p:txBody>
      </p:sp>
      <p:sp>
        <p:nvSpPr>
          <p:cNvPr id="146" name="Text Box 5"/>
          <p:cNvSpPr/>
          <p:nvPr/>
        </p:nvSpPr>
        <p:spPr>
          <a:xfrm>
            <a:off x="533520" y="1523880"/>
            <a:ext cx="558144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a50021"/>
                </a:solidFill>
                <a:effectLst/>
                <a:uFillTx/>
                <a:latin typeface="Arial"/>
              </a:rPr>
              <a:t>BUG ALERT : Dangling else (cont’d)</a:t>
            </a:r>
            <a:endParaRPr b="0" lang="en-MY" sz="2400" strike="noStrike" u="none">
              <a:solidFill>
                <a:srgbClr val="000000"/>
              </a:solidFill>
              <a:effectLst/>
              <a:uFillTx/>
              <a:latin typeface="Arial"/>
            </a:endParaRPr>
          </a:p>
        </p:txBody>
      </p:sp>
      <p:sp>
        <p:nvSpPr>
          <p:cNvPr id="147" name="Rectangle 6"/>
          <p:cNvSpPr/>
          <p:nvPr/>
        </p:nvSpPr>
        <p:spPr>
          <a:xfrm>
            <a:off x="533520" y="2219400"/>
            <a:ext cx="8153280" cy="82548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To get the desired effect, the programmer can either insert a </a:t>
            </a:r>
            <a:r>
              <a:rPr b="1" i="1" lang="en-US" sz="2400" strike="noStrike" u="none">
                <a:solidFill>
                  <a:srgbClr val="333399"/>
                </a:solidFill>
                <a:effectLst/>
                <a:uFillTx/>
                <a:latin typeface="Arial"/>
              </a:rPr>
              <a:t>dummy else</a:t>
            </a:r>
            <a:r>
              <a:rPr b="1" lang="en-US" sz="2400" strike="noStrike" u="none">
                <a:solidFill>
                  <a:srgbClr val="000000"/>
                </a:solidFill>
                <a:effectLst/>
                <a:uFillTx/>
                <a:latin typeface="Arial"/>
              </a:rPr>
              <a:t> as in :</a:t>
            </a:r>
            <a:endParaRPr b="0" lang="en-MY" sz="2400" strike="noStrike" u="none">
              <a:solidFill>
                <a:srgbClr val="000000"/>
              </a:solidFill>
              <a:effectLst/>
              <a:uFillTx/>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A7FD4921-D89B-4BF7-81CA-AFBEDAC47759}"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149" name="Text Box 2"/>
          <p:cNvSpPr/>
          <p:nvPr/>
        </p:nvSpPr>
        <p:spPr>
          <a:xfrm>
            <a:off x="1713600" y="411120"/>
            <a:ext cx="4545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The if – else statement</a:t>
            </a:r>
            <a:endParaRPr b="0" lang="en-MY" sz="3200" strike="noStrike" u="none">
              <a:solidFill>
                <a:srgbClr val="000000"/>
              </a:solidFill>
              <a:effectLst/>
              <a:uFillTx/>
              <a:latin typeface="Arial"/>
            </a:endParaRPr>
          </a:p>
        </p:txBody>
      </p:sp>
      <p:sp>
        <p:nvSpPr>
          <p:cNvPr id="150" name="Text Box 4"/>
          <p:cNvSpPr/>
          <p:nvPr/>
        </p:nvSpPr>
        <p:spPr>
          <a:xfrm>
            <a:off x="533520" y="1523880"/>
            <a:ext cx="558144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a50021"/>
                </a:solidFill>
                <a:effectLst/>
                <a:uFillTx/>
                <a:latin typeface="Arial"/>
              </a:rPr>
              <a:t>BUG ALERT : Dangling else (cont’d)</a:t>
            </a:r>
            <a:endParaRPr b="0" lang="en-MY" sz="2400" strike="noStrike" u="none">
              <a:solidFill>
                <a:srgbClr val="000000"/>
              </a:solidFill>
              <a:effectLst/>
              <a:uFillTx/>
              <a:latin typeface="Arial"/>
            </a:endParaRPr>
          </a:p>
        </p:txBody>
      </p:sp>
      <p:sp>
        <p:nvSpPr>
          <p:cNvPr id="151" name="Rectangle 6"/>
          <p:cNvSpPr/>
          <p:nvPr/>
        </p:nvSpPr>
        <p:spPr>
          <a:xfrm>
            <a:off x="2781360" y="3232080"/>
            <a:ext cx="3771720" cy="1739880"/>
          </a:xfrm>
          <a:prstGeom prst="rect">
            <a:avLst/>
          </a:prstGeom>
          <a:solidFill>
            <a:srgbClr val="ccffff"/>
          </a:solidFill>
          <a:ln w="9360">
            <a:solidFill>
              <a:srgbClr val="000000"/>
            </a:solidFill>
            <a:miter/>
          </a:ln>
        </p:spPr>
        <p:style>
          <a:lnRef idx="0"/>
          <a:fillRef idx="0"/>
          <a:effectRef idx="0"/>
          <a:fontRef idx="minor"/>
        </p:style>
        <p:txBody>
          <a:bodyPr lIns="90000" rIns="90000" tIns="46800" bIns="46800" anchor="t">
            <a:spAutoFit/>
          </a:bodyPr>
          <a:p>
            <a:pPr>
              <a:lnSpc>
                <a:spcPct val="7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if</a:t>
            </a:r>
            <a:r>
              <a:rPr b="1" i="1" lang="en-US" sz="2400" strike="noStrike" u="none">
                <a:solidFill>
                  <a:srgbClr val="000000"/>
                </a:solidFill>
                <a:effectLst/>
                <a:uFillTx/>
                <a:latin typeface="Arial"/>
              </a:rPr>
              <a:t> (condition-1)   </a:t>
            </a:r>
            <a:r>
              <a:rPr b="1"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a:p>
            <a:pPr>
              <a:lnSpc>
                <a:spcPct val="7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trike="noStrike" u="none">
                <a:solidFill>
                  <a:srgbClr val="000000"/>
                </a:solidFill>
                <a:effectLst/>
                <a:uFillTx/>
                <a:latin typeface="Arial"/>
              </a:rPr>
              <a:t>             </a:t>
            </a:r>
            <a:r>
              <a:rPr b="1" lang="en-US" sz="2400" strike="noStrike" u="none">
                <a:solidFill>
                  <a:srgbClr val="000000"/>
                </a:solidFill>
                <a:effectLst/>
                <a:uFillTx/>
                <a:latin typeface="Arial"/>
              </a:rPr>
              <a:t>if</a:t>
            </a:r>
            <a:r>
              <a:rPr b="1" i="1" lang="en-US" sz="2400" strike="noStrike" u="none">
                <a:solidFill>
                  <a:srgbClr val="000000"/>
                </a:solidFill>
                <a:effectLst/>
                <a:uFillTx/>
                <a:latin typeface="Arial"/>
              </a:rPr>
              <a:t> (condition-2)</a:t>
            </a:r>
            <a:endParaRPr b="0" lang="en-MY" sz="2400" strike="noStrike" u="none">
              <a:solidFill>
                <a:srgbClr val="000000"/>
              </a:solidFill>
              <a:effectLst/>
              <a:uFillTx/>
              <a:latin typeface="Arial"/>
            </a:endParaRPr>
          </a:p>
          <a:p>
            <a:pPr>
              <a:lnSpc>
                <a:spcPct val="7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trike="noStrike" u="none">
                <a:solidFill>
                  <a:srgbClr val="000000"/>
                </a:solidFill>
                <a:effectLst/>
                <a:uFillTx/>
                <a:latin typeface="Arial"/>
              </a:rPr>
              <a:t>                   statement-1</a:t>
            </a:r>
            <a:endParaRPr b="0" lang="en-MY" sz="2400" strike="noStrike" u="none">
              <a:solidFill>
                <a:srgbClr val="000000"/>
              </a:solidFill>
              <a:effectLst/>
              <a:uFillTx/>
              <a:latin typeface="Arial"/>
            </a:endParaRPr>
          </a:p>
          <a:p>
            <a:pPr>
              <a:lnSpc>
                <a:spcPct val="7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trike="noStrike" u="none">
                <a:solidFill>
                  <a:srgbClr val="000000"/>
                </a:solidFill>
                <a:effectLst/>
                <a:uFillTx/>
                <a:latin typeface="Arial"/>
              </a:rPr>
              <a:t>       </a:t>
            </a:r>
            <a:r>
              <a:rPr b="1" lang="en-US" sz="2400" strike="noStrike" u="none">
                <a:solidFill>
                  <a:srgbClr val="000000"/>
                </a:solidFill>
                <a:effectLst/>
                <a:uFillTx/>
                <a:latin typeface="Arial"/>
              </a:rPr>
              <a:t>} </a:t>
            </a:r>
            <a:r>
              <a:rPr b="1" i="1"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a:lnSpc>
                <a:spcPct val="7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else</a:t>
            </a:r>
            <a:endParaRPr b="0" lang="en-MY" sz="2400" strike="noStrike" u="none">
              <a:solidFill>
                <a:srgbClr val="000000"/>
              </a:solidFill>
              <a:effectLst/>
              <a:uFillTx/>
              <a:latin typeface="Arial"/>
            </a:endParaRPr>
          </a:p>
          <a:p>
            <a:pPr>
              <a:lnSpc>
                <a:spcPct val="7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trike="noStrike" u="none">
                <a:solidFill>
                  <a:srgbClr val="000000"/>
                </a:solidFill>
                <a:effectLst/>
                <a:uFillTx/>
                <a:latin typeface="Arial"/>
              </a:rPr>
              <a:t>             statement-2 </a:t>
            </a:r>
            <a:endParaRPr b="0" lang="en-MY" sz="2400" strike="noStrike" u="none">
              <a:solidFill>
                <a:srgbClr val="000000"/>
              </a:solidFill>
              <a:effectLst/>
              <a:uFillTx/>
              <a:latin typeface="Arial"/>
            </a:endParaRPr>
          </a:p>
        </p:txBody>
      </p:sp>
      <p:sp>
        <p:nvSpPr>
          <p:cNvPr id="152" name="Rectangle 7"/>
          <p:cNvSpPr/>
          <p:nvPr/>
        </p:nvSpPr>
        <p:spPr>
          <a:xfrm>
            <a:off x="571680" y="2266920"/>
            <a:ext cx="8153280" cy="82548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Or the “then” clause can be enclosed in a pair of </a:t>
            </a:r>
            <a:r>
              <a:rPr b="1" lang="en-US" sz="2400" strike="noStrike" u="none">
                <a:solidFill>
                  <a:srgbClr val="333399"/>
                </a:solidFill>
                <a:effectLst/>
                <a:uFillTx/>
                <a:latin typeface="Arial"/>
              </a:rPr>
              <a:t>braces</a:t>
            </a:r>
            <a:r>
              <a:rPr b="1"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9D29994F-07EC-45CC-AE3B-80B064B7E079}"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154" name="Text Box 2"/>
          <p:cNvSpPr/>
          <p:nvPr/>
        </p:nvSpPr>
        <p:spPr>
          <a:xfrm>
            <a:off x="1713600" y="411120"/>
            <a:ext cx="4545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The if – else statement</a:t>
            </a:r>
            <a:endParaRPr b="0" lang="en-MY" sz="3200" strike="noStrike" u="none">
              <a:solidFill>
                <a:srgbClr val="000000"/>
              </a:solidFill>
              <a:effectLst/>
              <a:uFillTx/>
              <a:latin typeface="Arial"/>
            </a:endParaRPr>
          </a:p>
        </p:txBody>
      </p:sp>
      <p:sp>
        <p:nvSpPr>
          <p:cNvPr id="155" name="Rectangle 3"/>
          <p:cNvSpPr/>
          <p:nvPr/>
        </p:nvSpPr>
        <p:spPr>
          <a:xfrm>
            <a:off x="533520" y="4549680"/>
            <a:ext cx="8610480" cy="119124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Remember to </a:t>
            </a:r>
            <a:r>
              <a:rPr b="1" lang="en-US" sz="2400" strike="noStrike" u="none">
                <a:solidFill>
                  <a:srgbClr val="333399"/>
                </a:solidFill>
                <a:effectLst/>
                <a:uFillTx/>
                <a:latin typeface="Arial"/>
              </a:rPr>
              <a:t>match each else with the correct if</a:t>
            </a:r>
            <a:r>
              <a:rPr b="1" lang="en-US" sz="2400" strike="noStrike" u="none">
                <a:solidFill>
                  <a:srgbClr val="000000"/>
                </a:solidFill>
                <a:effectLst/>
                <a:uFillTx/>
                <a:latin typeface="Arial"/>
              </a:rPr>
              <a:t>.   The rule is that an </a:t>
            </a:r>
            <a:r>
              <a:rPr b="1" lang="en-US" sz="2400" strike="noStrike" u="none">
                <a:solidFill>
                  <a:srgbClr val="333399"/>
                </a:solidFill>
                <a:effectLst/>
                <a:uFillTx/>
                <a:latin typeface="Arial"/>
              </a:rPr>
              <a:t>else </a:t>
            </a:r>
            <a:r>
              <a:rPr b="1" lang="en-US" sz="2400" strike="noStrike" u="none">
                <a:solidFill>
                  <a:srgbClr val="000000"/>
                </a:solidFill>
                <a:effectLst/>
                <a:uFillTx/>
                <a:latin typeface="Arial"/>
              </a:rPr>
              <a:t>is paired with the nearest unmatched</a:t>
            </a:r>
            <a:r>
              <a:rPr b="1" lang="en-US" sz="2400" strike="noStrike" u="none">
                <a:solidFill>
                  <a:srgbClr val="333399"/>
                </a:solidFill>
                <a:effectLst/>
                <a:uFillTx/>
                <a:latin typeface="Arial"/>
              </a:rPr>
              <a:t> if</a:t>
            </a:r>
            <a:r>
              <a:rPr b="1" lang="en-US" sz="2400" strike="noStrike" u="none">
                <a:solidFill>
                  <a:srgbClr val="000000"/>
                </a:solidFill>
                <a:effectLst/>
                <a:uFillTx/>
                <a:latin typeface="Arial"/>
              </a:rPr>
              <a:t> preceding.</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sp>
        <p:nvSpPr>
          <p:cNvPr id="156" name="Rectangle 9"/>
          <p:cNvSpPr/>
          <p:nvPr/>
        </p:nvSpPr>
        <p:spPr>
          <a:xfrm>
            <a:off x="2209680" y="2736720"/>
            <a:ext cx="4173480" cy="1191240"/>
          </a:xfrm>
          <a:prstGeom prst="rect">
            <a:avLst/>
          </a:prstGeom>
          <a:solidFill>
            <a:srgbClr val="ccffff"/>
          </a:solidFill>
          <a:ln w="9360">
            <a:solidFill>
              <a:srgbClr val="000000"/>
            </a:solidFill>
            <a:miter/>
          </a:ln>
        </p:spPr>
        <p:style>
          <a:lnRef idx="0"/>
          <a:fillRef idx="0"/>
          <a:effectRef idx="0"/>
          <a:fontRef idx="minor"/>
        </p:style>
        <p:txBody>
          <a:bodyPr lIns="90000" rIns="90000" tIns="46800" bIns="46800" anchor="t">
            <a:spAutoFit/>
          </a:bodyPr>
          <a:p>
            <a:pPr>
              <a:lnSpc>
                <a:spcPct val="7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if</a:t>
            </a:r>
            <a:r>
              <a:rPr b="1" i="1" lang="en-US" sz="2400" strike="noStrike" u="none">
                <a:solidFill>
                  <a:srgbClr val="000000"/>
                </a:solidFill>
                <a:effectLst/>
                <a:uFillTx/>
                <a:latin typeface="Arial"/>
              </a:rPr>
              <a:t> (not condition-1)   </a:t>
            </a:r>
            <a:endParaRPr b="0" lang="en-MY" sz="2400" strike="noStrike" u="none">
              <a:solidFill>
                <a:srgbClr val="000000"/>
              </a:solidFill>
              <a:effectLst/>
              <a:uFillTx/>
              <a:latin typeface="Arial"/>
            </a:endParaRPr>
          </a:p>
          <a:p>
            <a:pPr>
              <a:lnSpc>
                <a:spcPct val="7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trike="noStrike" u="none">
                <a:solidFill>
                  <a:srgbClr val="000000"/>
                </a:solidFill>
                <a:effectLst/>
                <a:uFillTx/>
                <a:latin typeface="Arial"/>
              </a:rPr>
              <a:t>              statement-2 </a:t>
            </a:r>
            <a:endParaRPr b="0" lang="en-MY" sz="2400" strike="noStrike" u="none">
              <a:solidFill>
                <a:srgbClr val="000000"/>
              </a:solidFill>
              <a:effectLst/>
              <a:uFillTx/>
              <a:latin typeface="Arial"/>
            </a:endParaRPr>
          </a:p>
          <a:p>
            <a:pPr>
              <a:lnSpc>
                <a:spcPct val="7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else if</a:t>
            </a:r>
            <a:r>
              <a:rPr b="1" i="1" lang="en-US" sz="2400" strike="noStrike" u="none">
                <a:solidFill>
                  <a:srgbClr val="000000"/>
                </a:solidFill>
                <a:effectLst/>
                <a:uFillTx/>
                <a:latin typeface="Arial"/>
              </a:rPr>
              <a:t> (condition-2)</a:t>
            </a:r>
            <a:endParaRPr b="0" lang="en-MY" sz="2400" strike="noStrike" u="none">
              <a:solidFill>
                <a:srgbClr val="000000"/>
              </a:solidFill>
              <a:effectLst/>
              <a:uFillTx/>
              <a:latin typeface="Arial"/>
            </a:endParaRPr>
          </a:p>
          <a:p>
            <a:pPr>
              <a:lnSpc>
                <a:spcPct val="7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trike="noStrike" u="none">
                <a:solidFill>
                  <a:srgbClr val="000000"/>
                </a:solidFill>
                <a:effectLst/>
                <a:uFillTx/>
                <a:latin typeface="Arial"/>
              </a:rPr>
              <a:t>             statement-1</a:t>
            </a:r>
            <a:endParaRPr b="0" lang="en-MY" sz="2400" strike="noStrike" u="none">
              <a:solidFill>
                <a:srgbClr val="000000"/>
              </a:solidFill>
              <a:effectLst/>
              <a:uFillTx/>
              <a:latin typeface="Arial"/>
            </a:endParaRPr>
          </a:p>
        </p:txBody>
      </p:sp>
      <p:sp>
        <p:nvSpPr>
          <p:cNvPr id="157" name="Rectangle 10"/>
          <p:cNvSpPr/>
          <p:nvPr/>
        </p:nvSpPr>
        <p:spPr>
          <a:xfrm>
            <a:off x="533520" y="2060640"/>
            <a:ext cx="8610480" cy="4597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The best solution, however, is to </a:t>
            </a:r>
            <a:r>
              <a:rPr b="1" lang="en-US" sz="2400" strike="noStrike" u="none">
                <a:solidFill>
                  <a:srgbClr val="333399"/>
                </a:solidFill>
                <a:effectLst/>
                <a:uFillTx/>
                <a:latin typeface="Arial"/>
              </a:rPr>
              <a:t>reorganize the code</a:t>
            </a:r>
            <a:r>
              <a:rPr b="1" lang="en-US" sz="2400" strike="noStrike" u="none">
                <a:solidFill>
                  <a:srgbClr val="000000"/>
                </a:solidFill>
                <a:effectLst/>
                <a:uFillTx/>
                <a:latin typeface="Arial"/>
              </a:rPr>
              <a:t> to  :</a:t>
            </a:r>
            <a:endParaRPr b="0" lang="en-MY" sz="2400" strike="noStrike" u="none">
              <a:solidFill>
                <a:srgbClr val="000000"/>
              </a:solidFill>
              <a:effectLst/>
              <a:uFillTx/>
              <a:latin typeface="Arial"/>
            </a:endParaRPr>
          </a:p>
        </p:txBody>
      </p:sp>
      <p:sp>
        <p:nvSpPr>
          <p:cNvPr id="158" name="Text Box 11"/>
          <p:cNvSpPr/>
          <p:nvPr/>
        </p:nvSpPr>
        <p:spPr>
          <a:xfrm>
            <a:off x="533520" y="1523880"/>
            <a:ext cx="558144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a50021"/>
                </a:solidFill>
                <a:effectLst/>
                <a:uFillTx/>
                <a:latin typeface="Arial"/>
              </a:rPr>
              <a:t>BUG ALERT : Dangling else (cont’d)</a:t>
            </a:r>
            <a:endParaRPr b="0" lang="en-MY" sz="2400" strike="noStrike" u="none">
              <a:solidFill>
                <a:srgbClr val="000000"/>
              </a:solidFill>
              <a:effectLst/>
              <a:uFillTx/>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7B954E08-941A-4283-9977-AA8167EBBCD2}"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160"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
        <p:nvSpPr>
          <p:cNvPr id="161" name="Text Box 4"/>
          <p:cNvSpPr/>
          <p:nvPr/>
        </p:nvSpPr>
        <p:spPr>
          <a:xfrm>
            <a:off x="819000" y="1771560"/>
            <a:ext cx="6972480" cy="3972240"/>
          </a:xfrm>
          <a:prstGeom prst="rect">
            <a:avLst/>
          </a:prstGeom>
          <a:noFill/>
          <a:ln w="0">
            <a:noFill/>
          </a:ln>
        </p:spPr>
        <p:style>
          <a:lnRef idx="0"/>
          <a:fillRef idx="0"/>
          <a:effectRef idx="0"/>
          <a:fontRef idx="minor"/>
        </p:style>
        <p:txBody>
          <a:bodyPr lIns="90000" rIns="90000" tIns="46800" bIns="46800" anchor="t">
            <a:spAutoFit/>
          </a:bodyPr>
          <a:p>
            <a:pPr marL="343080" indent="-343080">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Let us test what you have just learned:</a:t>
            </a:r>
            <a:endParaRPr b="0" lang="en-MY" sz="2400" strike="noStrike" u="none">
              <a:solidFill>
                <a:srgbClr val="000000"/>
              </a:solidFill>
              <a:effectLst/>
              <a:uFillTx/>
              <a:latin typeface="Arial"/>
            </a:endParaRPr>
          </a:p>
          <a:p>
            <a:pPr marL="343080" indent="-343080">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1500"/>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Write a program segment to find the largest of 2 double numbers x and y.</a:t>
            </a:r>
            <a:endParaRPr b="0" lang="en-MY" sz="2400" strike="noStrike" u="none">
              <a:solidFill>
                <a:srgbClr val="000000"/>
              </a:solidFill>
              <a:effectLst/>
              <a:uFillTx/>
              <a:latin typeface="Arial"/>
            </a:endParaRPr>
          </a:p>
          <a:p>
            <a:pPr marL="343080" indent="-343080">
              <a:spcBef>
                <a:spcPts val="1500"/>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1500"/>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Write a program segment to find the largest of 3 double numbers x, y and z.</a:t>
            </a:r>
            <a:endParaRPr b="0" lang="en-MY" sz="2400" strike="noStrike" u="none">
              <a:solidFill>
                <a:srgbClr val="000000"/>
              </a:solidFill>
              <a:effectLst/>
              <a:uFillTx/>
              <a:latin typeface="Arial"/>
            </a:endParaRPr>
          </a:p>
          <a:p>
            <a:pPr marL="343080" indent="-343080">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06" dur="indefinite" restart="never" nodeType="tmRoot">
          <p:childTnLst>
            <p:seq>
              <p:cTn id="107" dur="indefinite" nodeType="mainSeq">
                <p:childTnLst>
                  <p:par>
                    <p:cTn id="108" nodeType="clickEffect" fill="hold">
                      <p:stCondLst>
                        <p:cond delay="indefinite"/>
                      </p:stCondLst>
                      <p:childTnLst>
                        <p:par>
                          <p:cTn id="109" nodeType="withEffect" fill="hold">
                            <p:stCondLst>
                              <p:cond delay="0"/>
                            </p:stCondLst>
                            <p:childTnLst>
                              <p:par>
                                <p:cTn id="110" nodeType="clickEffect" fill="hold" presetClass="entr" presetID="1">
                                  <p:stCondLst>
                                    <p:cond delay="0"/>
                                  </p:stCondLst>
                                  <p:childTnLst>
                                    <p:set>
                                      <p:cBhvr>
                                        <p:cTn id="111" dur="1" fill="hold">
                                          <p:stCondLst>
                                            <p:cond delay="0"/>
                                          </p:stCondLst>
                                        </p:cTn>
                                        <p:tgtEl>
                                          <p:spTgt spid="161">
                                            <p:txEl>
                                              <p:pRg st="0" end="0"/>
                                            </p:txEl>
                                          </p:spTgt>
                                        </p:tgtEl>
                                        <p:attrNameLst>
                                          <p:attrName>style.visibility</p:attrName>
                                        </p:attrNameLst>
                                      </p:cBhvr>
                                      <p:to>
                                        <p:strVal val="visible"/>
                                      </p:to>
                                    </p:set>
                                  </p:childTnLst>
                                </p:cTn>
                              </p:par>
                            </p:childTnLst>
                          </p:cTn>
                        </p:par>
                      </p:childTnLst>
                    </p:cTn>
                  </p:par>
                  <p:par>
                    <p:cTn id="112" nodeType="clickEffect" fill="hold">
                      <p:stCondLst>
                        <p:cond delay="indefinite"/>
                      </p:stCondLst>
                      <p:childTnLst>
                        <p:par>
                          <p:cTn id="113" nodeType="withEffect" fill="hold">
                            <p:stCondLst>
                              <p:cond delay="0"/>
                            </p:stCondLst>
                            <p:childTnLst>
                              <p:par>
                                <p:cTn id="114" nodeType="clickEffect" fill="hold" presetClass="entr" presetID="1">
                                  <p:stCondLst>
                                    <p:cond delay="0"/>
                                  </p:stCondLst>
                                  <p:childTnLst>
                                    <p:set>
                                      <p:cBhvr>
                                        <p:cTn id="115" dur="1" fill="hold">
                                          <p:stCondLst>
                                            <p:cond delay="0"/>
                                          </p:stCondLst>
                                        </p:cTn>
                                        <p:tgtEl>
                                          <p:spTgt spid="161">
                                            <p:txEl>
                                              <p:pRg st="2" end="2"/>
                                            </p:txEl>
                                          </p:spTgt>
                                        </p:tgtEl>
                                        <p:attrNameLst>
                                          <p:attrName>style.visibility</p:attrName>
                                        </p:attrNameLst>
                                      </p:cBhvr>
                                      <p:to>
                                        <p:strVal val="visible"/>
                                      </p:to>
                                    </p:set>
                                  </p:childTnLst>
                                </p:cTn>
                              </p:par>
                            </p:childTnLst>
                          </p:cTn>
                        </p:par>
                      </p:childTnLst>
                    </p:cTn>
                  </p:par>
                  <p:par>
                    <p:cTn id="116" nodeType="clickEffect" fill="hold">
                      <p:stCondLst>
                        <p:cond delay="indefinite"/>
                      </p:stCondLst>
                      <p:childTnLst>
                        <p:par>
                          <p:cTn id="117" nodeType="withEffect" fill="hold">
                            <p:stCondLst>
                              <p:cond delay="0"/>
                            </p:stCondLst>
                            <p:childTnLst>
                              <p:par>
                                <p:cTn id="118" nodeType="clickEffect" fill="hold" presetClass="entr" presetID="1">
                                  <p:stCondLst>
                                    <p:cond delay="0"/>
                                  </p:stCondLst>
                                  <p:childTnLst>
                                    <p:set>
                                      <p:cBhvr>
                                        <p:cTn id="119" dur="1" fill="hold">
                                          <p:stCondLst>
                                            <p:cond delay="0"/>
                                          </p:stCondLst>
                                        </p:cTn>
                                        <p:tgtEl>
                                          <p:spTgt spid="16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3E4D055A-242F-4C17-828F-5108B110787B}"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163" name="Text Box 2"/>
          <p:cNvSpPr/>
          <p:nvPr/>
        </p:nvSpPr>
        <p:spPr>
          <a:xfrm>
            <a:off x="1713240" y="411120"/>
            <a:ext cx="4839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Java’s switch statement</a:t>
            </a:r>
            <a:endParaRPr b="0" lang="en-MY" sz="3200" strike="noStrike" u="none">
              <a:solidFill>
                <a:srgbClr val="000000"/>
              </a:solidFill>
              <a:effectLst/>
              <a:uFillTx/>
              <a:latin typeface="Arial"/>
            </a:endParaRPr>
          </a:p>
        </p:txBody>
      </p:sp>
      <p:sp>
        <p:nvSpPr>
          <p:cNvPr id="164" name="Rectangle 4"/>
          <p:cNvSpPr/>
          <p:nvPr/>
        </p:nvSpPr>
        <p:spPr>
          <a:xfrm>
            <a:off x="476280" y="1644480"/>
            <a:ext cx="8039160" cy="376668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Use the switch statement to conditionally perform statements based on some expression.  </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For example, suppose that your program contained an integer named month whose value indicated the month in some date. Suppose also that you wanted to display the name of the month based on its integer equivalent. You could use Java's </a:t>
            </a:r>
            <a:r>
              <a:rPr b="1" i="1" lang="en-US" sz="2400" strike="noStrike" u="none">
                <a:solidFill>
                  <a:srgbClr val="333399"/>
                </a:solidFill>
                <a:effectLst/>
                <a:uFillTx/>
                <a:latin typeface="Arial"/>
              </a:rPr>
              <a:t>switch statement</a:t>
            </a:r>
            <a:r>
              <a:rPr b="1" lang="en-US" sz="2400" strike="noStrike" u="none">
                <a:solidFill>
                  <a:srgbClr val="000000"/>
                </a:solidFill>
                <a:effectLst/>
                <a:uFillTx/>
                <a:latin typeface="Arial"/>
              </a:rPr>
              <a:t> to perform this feat: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5C3B5EE8-4F32-4131-BB28-3D57BA725117}"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166" name="Text Box 2"/>
          <p:cNvSpPr/>
          <p:nvPr/>
        </p:nvSpPr>
        <p:spPr>
          <a:xfrm>
            <a:off x="1713240" y="411120"/>
            <a:ext cx="4839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Java’s switch statement</a:t>
            </a:r>
            <a:endParaRPr b="0" lang="en-MY" sz="3200" strike="noStrike" u="none">
              <a:solidFill>
                <a:srgbClr val="000000"/>
              </a:solidFill>
              <a:effectLst/>
              <a:uFillTx/>
              <a:latin typeface="Arial"/>
            </a:endParaRPr>
          </a:p>
        </p:txBody>
      </p:sp>
      <p:sp>
        <p:nvSpPr>
          <p:cNvPr id="167" name="Rectangle 4"/>
          <p:cNvSpPr/>
          <p:nvPr/>
        </p:nvSpPr>
        <p:spPr>
          <a:xfrm>
            <a:off x="819000" y="1736640"/>
            <a:ext cx="7639200" cy="4243320"/>
          </a:xfrm>
          <a:prstGeom prst="rect">
            <a:avLst/>
          </a:prstGeom>
          <a:solidFill>
            <a:srgbClr val="ccffff"/>
          </a:solidFill>
          <a:ln w="9360">
            <a:solidFill>
              <a:srgbClr val="000000"/>
            </a:solidFill>
            <a:miter/>
          </a:ln>
        </p:spPr>
        <p:style>
          <a:lnRef idx="0"/>
          <a:fillRef idx="0"/>
          <a:effectRef idx="0"/>
          <a:fontRef idx="minor"/>
        </p:style>
        <p:txBody>
          <a:bodyPr lIns="90000" rIns="90000" tIns="46800" bIns="46800" anchor="t">
            <a:spAutoFit/>
          </a:bodyPr>
          <a:p>
            <a:pPr>
              <a:lnSpc>
                <a:spcPct val="8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int month; </a:t>
            </a:r>
            <a:endParaRPr b="0" lang="en-MY" sz="2000" strike="noStrike" u="none">
              <a:solidFill>
                <a:srgbClr val="000000"/>
              </a:solidFill>
              <a:effectLst/>
              <a:uFillTx/>
              <a:latin typeface="Arial"/>
            </a:endParaRPr>
          </a:p>
          <a:p>
            <a:pPr>
              <a:lnSpc>
                <a:spcPct val="8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 . . </a:t>
            </a:r>
            <a:endParaRPr b="0" lang="en-MY" sz="2000" strike="noStrike" u="none">
              <a:solidFill>
                <a:srgbClr val="000000"/>
              </a:solidFill>
              <a:effectLst/>
              <a:uFillTx/>
              <a:latin typeface="Arial"/>
            </a:endParaRPr>
          </a:p>
          <a:p>
            <a:pPr>
              <a:lnSpc>
                <a:spcPct val="8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switch (month) { </a:t>
            </a:r>
            <a:endParaRPr b="0" lang="en-MY" sz="2000" strike="noStrike" u="none">
              <a:solidFill>
                <a:srgbClr val="000000"/>
              </a:solidFill>
              <a:effectLst/>
              <a:uFillTx/>
              <a:latin typeface="Arial"/>
            </a:endParaRPr>
          </a:p>
          <a:p>
            <a:pPr>
              <a:lnSpc>
                <a:spcPct val="8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case 1:  {System.out.println("January");</a:t>
            </a:r>
            <a:endParaRPr b="0" lang="en-MY" sz="2000" strike="noStrike" u="none">
              <a:solidFill>
                <a:srgbClr val="000000"/>
              </a:solidFill>
              <a:effectLst/>
              <a:uFillTx/>
              <a:latin typeface="Arial"/>
            </a:endParaRPr>
          </a:p>
          <a:p>
            <a:pPr>
              <a:lnSpc>
                <a:spcPct val="8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a:t>
            </a:r>
            <a:r>
              <a:rPr b="1" lang="en-US" sz="2000" strike="noStrike" u="none">
                <a:solidFill>
                  <a:srgbClr val="000000"/>
                </a:solidFill>
                <a:effectLst/>
                <a:uFillTx/>
                <a:latin typeface="Arial"/>
              </a:rPr>
              <a:t>	</a:t>
            </a:r>
            <a:r>
              <a:rPr b="1" lang="en-US" sz="2000" strike="noStrike" u="none">
                <a:solidFill>
                  <a:srgbClr val="000000"/>
                </a:solidFill>
                <a:effectLst/>
                <a:uFillTx/>
                <a:latin typeface="Arial"/>
              </a:rPr>
              <a:t>System.out.println(“Hello!!”); } break; </a:t>
            </a:r>
            <a:endParaRPr b="0" lang="en-MY" sz="2000" strike="noStrike" u="none">
              <a:solidFill>
                <a:srgbClr val="000000"/>
              </a:solidFill>
              <a:effectLst/>
              <a:uFillTx/>
              <a:latin typeface="Arial"/>
            </a:endParaRPr>
          </a:p>
          <a:p>
            <a:pPr>
              <a:lnSpc>
                <a:spcPct val="8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case 2:  System.out.println("February"); break; </a:t>
            </a:r>
            <a:endParaRPr b="0" lang="en-MY" sz="2000" strike="noStrike" u="none">
              <a:solidFill>
                <a:srgbClr val="000000"/>
              </a:solidFill>
              <a:effectLst/>
              <a:uFillTx/>
              <a:latin typeface="Arial"/>
            </a:endParaRPr>
          </a:p>
          <a:p>
            <a:pPr>
              <a:lnSpc>
                <a:spcPct val="8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case 3:  System.out.println("March"); break; </a:t>
            </a:r>
            <a:endParaRPr b="0" lang="en-MY" sz="2000" strike="noStrike" u="none">
              <a:solidFill>
                <a:srgbClr val="000000"/>
              </a:solidFill>
              <a:effectLst/>
              <a:uFillTx/>
              <a:latin typeface="Arial"/>
            </a:endParaRPr>
          </a:p>
          <a:p>
            <a:pPr>
              <a:lnSpc>
                <a:spcPct val="8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case 4:  System.out.println("April"); break; </a:t>
            </a:r>
            <a:endParaRPr b="0" lang="en-MY" sz="2000" strike="noStrike" u="none">
              <a:solidFill>
                <a:srgbClr val="000000"/>
              </a:solidFill>
              <a:effectLst/>
              <a:uFillTx/>
              <a:latin typeface="Arial"/>
            </a:endParaRPr>
          </a:p>
          <a:p>
            <a:pPr>
              <a:lnSpc>
                <a:spcPct val="8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case 5:  System.out.println("May"); break; </a:t>
            </a:r>
            <a:endParaRPr b="0" lang="en-MY" sz="2000" strike="noStrike" u="none">
              <a:solidFill>
                <a:srgbClr val="000000"/>
              </a:solidFill>
              <a:effectLst/>
              <a:uFillTx/>
              <a:latin typeface="Arial"/>
            </a:endParaRPr>
          </a:p>
          <a:p>
            <a:pPr>
              <a:lnSpc>
                <a:spcPct val="8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case 6:  System.out.println("June"); break; </a:t>
            </a:r>
            <a:endParaRPr b="0" lang="en-MY" sz="2000" strike="noStrike" u="none">
              <a:solidFill>
                <a:srgbClr val="000000"/>
              </a:solidFill>
              <a:effectLst/>
              <a:uFillTx/>
              <a:latin typeface="Arial"/>
            </a:endParaRPr>
          </a:p>
          <a:p>
            <a:pPr>
              <a:lnSpc>
                <a:spcPct val="8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case 7:  System.out.println("July"); break; </a:t>
            </a:r>
            <a:endParaRPr b="0" lang="en-MY" sz="2000" strike="noStrike" u="none">
              <a:solidFill>
                <a:srgbClr val="000000"/>
              </a:solidFill>
              <a:effectLst/>
              <a:uFillTx/>
              <a:latin typeface="Arial"/>
            </a:endParaRPr>
          </a:p>
          <a:p>
            <a:pPr>
              <a:lnSpc>
                <a:spcPct val="8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case 8:  System.out.println("August"); break; </a:t>
            </a:r>
            <a:endParaRPr b="0" lang="en-MY" sz="2000" strike="noStrike" u="none">
              <a:solidFill>
                <a:srgbClr val="000000"/>
              </a:solidFill>
              <a:effectLst/>
              <a:uFillTx/>
              <a:latin typeface="Arial"/>
            </a:endParaRPr>
          </a:p>
          <a:p>
            <a:pPr>
              <a:lnSpc>
                <a:spcPct val="8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case 9:  System.out.println("September"); break; </a:t>
            </a:r>
            <a:endParaRPr b="0" lang="en-MY" sz="2000" strike="noStrike" u="none">
              <a:solidFill>
                <a:srgbClr val="000000"/>
              </a:solidFill>
              <a:effectLst/>
              <a:uFillTx/>
              <a:latin typeface="Arial"/>
            </a:endParaRPr>
          </a:p>
          <a:p>
            <a:pPr>
              <a:lnSpc>
                <a:spcPct val="8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case 10: System.out.println("October"); break; </a:t>
            </a:r>
            <a:endParaRPr b="0" lang="en-MY" sz="2000" strike="noStrike" u="none">
              <a:solidFill>
                <a:srgbClr val="000000"/>
              </a:solidFill>
              <a:effectLst/>
              <a:uFillTx/>
              <a:latin typeface="Arial"/>
            </a:endParaRPr>
          </a:p>
          <a:p>
            <a:pPr>
              <a:lnSpc>
                <a:spcPct val="8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case 11: System.out.println("November"); break; </a:t>
            </a:r>
            <a:endParaRPr b="0" lang="en-MY" sz="2000" strike="noStrike" u="none">
              <a:solidFill>
                <a:srgbClr val="000000"/>
              </a:solidFill>
              <a:effectLst/>
              <a:uFillTx/>
              <a:latin typeface="Arial"/>
            </a:endParaRPr>
          </a:p>
          <a:p>
            <a:pPr>
              <a:lnSpc>
                <a:spcPct val="8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case 12: System.out.println("December"); break; </a:t>
            </a:r>
            <a:endParaRPr b="0" lang="en-MY" sz="2000" strike="noStrike" u="none">
              <a:solidFill>
                <a:srgbClr val="000000"/>
              </a:solidFill>
              <a:effectLst/>
              <a:uFillTx/>
              <a:latin typeface="Arial"/>
            </a:endParaRPr>
          </a:p>
          <a:p>
            <a:pPr>
              <a:lnSpc>
                <a:spcPct val="8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a:t>
            </a:r>
            <a:endParaRPr b="0" lang="en-MY" sz="2000" strike="noStrike" u="none">
              <a:solidFill>
                <a:srgbClr val="000000"/>
              </a:solidFill>
              <a:effectLst/>
              <a:uFillTx/>
              <a:latin typeface="Arial"/>
            </a:endParaRPr>
          </a:p>
        </p:txBody>
      </p:sp>
      <p:grpSp>
        <p:nvGrpSpPr>
          <p:cNvPr id="168" name="Group 25"/>
          <p:cNvGrpSpPr/>
          <p:nvPr/>
        </p:nvGrpSpPr>
        <p:grpSpPr>
          <a:xfrm>
            <a:off x="2600280" y="5089680"/>
            <a:ext cx="157320" cy="447480"/>
            <a:chOff x="2600280" y="5089680"/>
            <a:chExt cx="157320" cy="447480"/>
          </a:xfrm>
        </p:grpSpPr>
        <p:pic>
          <p:nvPicPr>
            <p:cNvPr id="169" name="Ink 13" descr=""/>
            <p:cNvPicPr/>
            <p:nvPr/>
          </p:nvPicPr>
          <p:blipFill>
            <a:blip r:embed="rId1"/>
            <a:stretch/>
          </p:blipFill>
          <p:spPr>
            <a:xfrm>
              <a:off x="2600280" y="5089680"/>
              <a:ext cx="84960" cy="62640"/>
            </a:xfrm>
            <a:prstGeom prst="rect">
              <a:avLst/>
            </a:prstGeom>
            <a:noFill/>
            <a:ln w="0">
              <a:noFill/>
            </a:ln>
          </p:spPr>
        </p:pic>
        <p:pic>
          <p:nvPicPr>
            <p:cNvPr id="170" name="Ink 14" descr=""/>
            <p:cNvPicPr/>
            <p:nvPr/>
          </p:nvPicPr>
          <p:blipFill>
            <a:blip r:embed="rId2"/>
            <a:stretch/>
          </p:blipFill>
          <p:spPr>
            <a:xfrm>
              <a:off x="2635200" y="5247720"/>
              <a:ext cx="122400" cy="60480"/>
            </a:xfrm>
            <a:prstGeom prst="rect">
              <a:avLst/>
            </a:prstGeom>
            <a:noFill/>
            <a:ln w="0">
              <a:noFill/>
            </a:ln>
          </p:spPr>
        </p:pic>
        <p:pic>
          <p:nvPicPr>
            <p:cNvPr id="171" name="Ink 15" descr=""/>
            <p:cNvPicPr/>
            <p:nvPr/>
          </p:nvPicPr>
          <p:blipFill>
            <a:blip r:embed="rId3"/>
            <a:stretch/>
          </p:blipFill>
          <p:spPr>
            <a:xfrm>
              <a:off x="2644920" y="5481720"/>
              <a:ext cx="73440" cy="55440"/>
            </a:xfrm>
            <a:prstGeom prst="rect">
              <a:avLst/>
            </a:prstGeom>
            <a:noFill/>
            <a:ln w="0">
              <a:noFill/>
            </a:ln>
          </p:spPr>
        </p:pic>
      </p:gr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D7A2F923-3FB9-4D6F-90C6-F955A707191F}"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173" name="Text Box 2"/>
          <p:cNvSpPr/>
          <p:nvPr/>
        </p:nvSpPr>
        <p:spPr>
          <a:xfrm>
            <a:off x="1713240" y="411120"/>
            <a:ext cx="4839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Java’s switch statement</a:t>
            </a:r>
            <a:endParaRPr b="0" lang="en-MY" sz="3200" strike="noStrike" u="none">
              <a:solidFill>
                <a:srgbClr val="000000"/>
              </a:solidFill>
              <a:effectLst/>
              <a:uFillTx/>
              <a:latin typeface="Arial"/>
            </a:endParaRPr>
          </a:p>
        </p:txBody>
      </p:sp>
      <p:sp>
        <p:nvSpPr>
          <p:cNvPr id="174" name="Rectangle 4"/>
          <p:cNvSpPr/>
          <p:nvPr/>
        </p:nvSpPr>
        <p:spPr>
          <a:xfrm>
            <a:off x="457200" y="1617840"/>
            <a:ext cx="8381880" cy="15570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The switch statement evaluates its expression, in this case, the value of month, and executes the  appropriate case statement. Of course, you could implement this as an if statement:</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sp>
        <p:nvSpPr>
          <p:cNvPr id="175" name="Rectangle 5"/>
          <p:cNvSpPr/>
          <p:nvPr/>
        </p:nvSpPr>
        <p:spPr>
          <a:xfrm>
            <a:off x="1981080" y="3370320"/>
            <a:ext cx="5257800" cy="2777400"/>
          </a:xfrm>
          <a:prstGeom prst="rect">
            <a:avLst/>
          </a:prstGeom>
          <a:solidFill>
            <a:srgbClr val="ccffff"/>
          </a:solidFill>
          <a:ln w="9360">
            <a:solidFill>
              <a:srgbClr val="000000"/>
            </a:solidFill>
            <a:miter/>
          </a:ln>
        </p:spPr>
        <p:style>
          <a:lnRef idx="0"/>
          <a:fillRef idx="0"/>
          <a:effectRef idx="0"/>
          <a:fontRef idx="minor"/>
        </p:style>
        <p:txBody>
          <a:bodyPr lIns="90000" rIns="90000" tIns="46800" bIns="46800" anchor="t">
            <a:spAutoFit/>
          </a:bodyPr>
          <a:p>
            <a:pPr>
              <a:lnSpc>
                <a:spcPct val="8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int month; </a:t>
            </a:r>
            <a:endParaRPr b="0" lang="en-MY" sz="20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 . . </a:t>
            </a:r>
            <a:endParaRPr b="0" lang="en-MY" sz="20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if (month == 1) { </a:t>
            </a:r>
            <a:endParaRPr b="0" lang="en-MY" sz="20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System.out.println("January"); </a:t>
            </a:r>
            <a:endParaRPr b="0" lang="en-MY" sz="20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 else if (month == 2) { </a:t>
            </a:r>
            <a:endParaRPr b="0" lang="en-MY" sz="20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System.out.println("February"); </a:t>
            </a:r>
            <a:endParaRPr b="0" lang="en-MY" sz="20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 . . </a:t>
            </a:r>
            <a:endParaRPr b="0" lang="en-MY" sz="20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 you get the idea </a:t>
            </a:r>
            <a:endParaRPr b="0" lang="en-MY" sz="20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        . . .</a:t>
            </a:r>
            <a:endParaRPr b="0" lang="en-MY"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8AE8321F-5387-47BC-9635-988130F1C9AF}"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177" name="Text Box 2"/>
          <p:cNvSpPr/>
          <p:nvPr/>
        </p:nvSpPr>
        <p:spPr>
          <a:xfrm>
            <a:off x="1713240" y="411120"/>
            <a:ext cx="4839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Java’s switch statement</a:t>
            </a:r>
            <a:endParaRPr b="0" lang="en-MY" sz="3200" strike="noStrike" u="none">
              <a:solidFill>
                <a:srgbClr val="000000"/>
              </a:solidFill>
              <a:effectLst/>
              <a:uFillTx/>
              <a:latin typeface="Arial"/>
            </a:endParaRPr>
          </a:p>
        </p:txBody>
      </p:sp>
      <p:sp>
        <p:nvSpPr>
          <p:cNvPr id="178" name="Rectangle 5"/>
          <p:cNvSpPr/>
          <p:nvPr/>
        </p:nvSpPr>
        <p:spPr>
          <a:xfrm>
            <a:off x="476280" y="1677960"/>
            <a:ext cx="8153280" cy="2637000"/>
          </a:xfrm>
          <a:prstGeom prst="rect">
            <a:avLst/>
          </a:prstGeom>
          <a:noFill/>
          <a:ln w="0">
            <a:noFill/>
          </a:ln>
        </p:spPr>
        <p:style>
          <a:lnRef idx="0"/>
          <a:fillRef idx="0"/>
          <a:effectRef idx="0"/>
          <a:fontRef idx="minor"/>
        </p:style>
        <p:txBody>
          <a:bodyPr lIns="90000" rIns="90000" tIns="46800" bIns="46800" anchor="t">
            <a:spAutoFit/>
          </a:bodyPr>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trike="noStrike" u="sng">
                <a:solidFill>
                  <a:srgbClr val="333399"/>
                </a:solidFill>
                <a:effectLst/>
                <a:uFillTx/>
                <a:latin typeface="Arial"/>
              </a:rPr>
              <a:t>switch Vs else-if</a:t>
            </a:r>
            <a:r>
              <a:rPr b="1" lang="en-US" sz="2400" strike="noStrike" u="none">
                <a:solidFill>
                  <a:srgbClr val="000000"/>
                </a:solidFill>
                <a:effectLst/>
                <a:uFillTx/>
                <a:latin typeface="Arial"/>
              </a:rPr>
              <a:t>  : Deciding whether to use an if statement or a switch statement is a judgment call. You can decide  which to use based on readability and other factors. Each case statement must be unique and the value provided to each case statement must be of the same data type as the data type returned by the expression provided to the switch statement.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1AF513B8-BC4D-48D7-91EC-E95A964C5407}"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180" name="Text Box 2"/>
          <p:cNvSpPr/>
          <p:nvPr/>
        </p:nvSpPr>
        <p:spPr>
          <a:xfrm>
            <a:off x="1713240" y="411120"/>
            <a:ext cx="4839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Java’s switch statement</a:t>
            </a:r>
            <a:endParaRPr b="0" lang="en-MY" sz="3200" strike="noStrike" u="none">
              <a:solidFill>
                <a:srgbClr val="000000"/>
              </a:solidFill>
              <a:effectLst/>
              <a:uFillTx/>
              <a:latin typeface="Arial"/>
            </a:endParaRPr>
          </a:p>
        </p:txBody>
      </p:sp>
      <p:sp>
        <p:nvSpPr>
          <p:cNvPr id="181" name="Rectangle 3"/>
          <p:cNvSpPr/>
          <p:nvPr/>
        </p:nvSpPr>
        <p:spPr>
          <a:xfrm>
            <a:off x="476280" y="1677960"/>
            <a:ext cx="8153280" cy="2948040"/>
          </a:xfrm>
          <a:prstGeom prst="rect">
            <a:avLst/>
          </a:prstGeom>
          <a:noFill/>
          <a:ln w="0">
            <a:noFill/>
          </a:ln>
        </p:spPr>
        <p:style>
          <a:lnRef idx="0"/>
          <a:fillRef idx="0"/>
          <a:effectRef idx="0"/>
          <a:fontRef idx="minor"/>
        </p:style>
        <p:txBody>
          <a:bodyPr lIns="90000" rIns="90000" tIns="46800" bIns="46800" anchor="t">
            <a:spAutoFit/>
          </a:bodyPr>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trike="noStrike" u="sng">
                <a:solidFill>
                  <a:srgbClr val="333399"/>
                </a:solidFill>
                <a:effectLst/>
                <a:uFillTx/>
                <a:latin typeface="Arial"/>
              </a:rPr>
              <a:t>break statements</a:t>
            </a:r>
            <a:r>
              <a:rPr b="1" lang="en-US" sz="2400" strike="noStrike" u="none">
                <a:solidFill>
                  <a:srgbClr val="000000"/>
                </a:solidFill>
                <a:effectLst/>
                <a:uFillTx/>
                <a:latin typeface="Arial"/>
              </a:rPr>
              <a:t>  : The break statements cause control to break out of the switch and continue with the first statement following the switch. The break statements are necessary because case statements fall through. That is, without an explicit break control will flow sequentially through subsequent case statements.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E0F4E05D-B6D0-4408-BBEF-9BC29D4C9703}"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183" name="Text Box 2"/>
          <p:cNvSpPr/>
          <p:nvPr/>
        </p:nvSpPr>
        <p:spPr>
          <a:xfrm>
            <a:off x="1713240" y="411120"/>
            <a:ext cx="4839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Java’s switch statement</a:t>
            </a:r>
            <a:endParaRPr b="0" lang="en-MY" sz="3200" strike="noStrike" u="none">
              <a:solidFill>
                <a:srgbClr val="000000"/>
              </a:solidFill>
              <a:effectLst/>
              <a:uFillTx/>
              <a:latin typeface="Arial"/>
            </a:endParaRPr>
          </a:p>
        </p:txBody>
      </p:sp>
      <p:sp>
        <p:nvSpPr>
          <p:cNvPr id="184" name="Rectangle 4"/>
          <p:cNvSpPr/>
          <p:nvPr/>
        </p:nvSpPr>
        <p:spPr>
          <a:xfrm>
            <a:off x="819000" y="2133720"/>
            <a:ext cx="7562880" cy="15570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However, there are certain scenarios when you do want control to proceed sequentially through case statements. Like in the following Java code that computes the number of days in a month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35ADB33F-3225-477C-B42E-1BDD977A235C}"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31" name="Text Box 1026"/>
          <p:cNvSpPr/>
          <p:nvPr/>
        </p:nvSpPr>
        <p:spPr>
          <a:xfrm>
            <a:off x="1715760" y="411120"/>
            <a:ext cx="400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Learning Outcomes</a:t>
            </a:r>
            <a:endParaRPr b="0" lang="en-MY" sz="3200" strike="noStrike" u="none">
              <a:solidFill>
                <a:srgbClr val="000000"/>
              </a:solidFill>
              <a:effectLst/>
              <a:uFillTx/>
              <a:latin typeface="Arial"/>
            </a:endParaRPr>
          </a:p>
        </p:txBody>
      </p:sp>
      <p:sp>
        <p:nvSpPr>
          <p:cNvPr id="32" name="Rectangle 1028"/>
          <p:cNvSpPr/>
          <p:nvPr/>
        </p:nvSpPr>
        <p:spPr>
          <a:xfrm>
            <a:off x="533520" y="1657440"/>
            <a:ext cx="8076960" cy="156528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At the end of this topic, you should be able to:</a:t>
            </a:r>
            <a:endParaRPr b="0" lang="en-MY" sz="2800" strike="noStrike" u="none">
              <a:solidFill>
                <a:srgbClr val="000000"/>
              </a:solidFill>
              <a:effectLst/>
              <a:uFillTx/>
              <a:latin typeface="Arial"/>
            </a:endParaRPr>
          </a:p>
          <a:p>
            <a:pPr marL="343080" indent="-343080">
              <a:spcBef>
                <a:spcPts val="7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cc0000"/>
                </a:solidFill>
                <a:effectLst/>
                <a:uFillTx/>
                <a:latin typeface="Arial"/>
              </a:rPr>
              <a:t>Write Java programs implementing the conditional constructs</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childTnLst>
                  <p:par>
                    <p:cTn id="25" nodeType="clickEffect" fill="hold">
                      <p:stCondLst>
                        <p:cond delay="indefinite"/>
                      </p:stCondLst>
                      <p:childTnLst>
                        <p:par>
                          <p:cTn id="26" nodeType="withEffect" fill="hold">
                            <p:stCondLst>
                              <p:cond delay="0"/>
                            </p:stCondLst>
                            <p:childTnLst>
                              <p:par>
                                <p:cTn id="27" nodeType="clickEffect" fill="hold" presetClass="entr" presetID="1">
                                  <p:stCondLst>
                                    <p:cond delay="0"/>
                                  </p:stCondLst>
                                  <p:childTnLst>
                                    <p:set>
                                      <p:cBhvr>
                                        <p:cTn id="28"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29" nodeType="clickEffect" fill="hold">
                      <p:stCondLst>
                        <p:cond delay="indefinite"/>
                      </p:stCondLst>
                      <p:childTnLst>
                        <p:par>
                          <p:cTn id="30" nodeType="withEffect" fill="hold">
                            <p:stCondLst>
                              <p:cond delay="0"/>
                            </p:stCondLst>
                            <p:childTnLst>
                              <p:par>
                                <p:cTn id="31" nodeType="clickEffect" fill="hold" presetClass="entr" presetID="1">
                                  <p:stCondLst>
                                    <p:cond delay="0"/>
                                  </p:stCondLst>
                                  <p:childTnLst>
                                    <p:set>
                                      <p:cBhvr>
                                        <p:cTn id="32"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765955E2-57C6-48FA-9541-F90F8D1A88F1}"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186" name="Text Box 2"/>
          <p:cNvSpPr/>
          <p:nvPr/>
        </p:nvSpPr>
        <p:spPr>
          <a:xfrm>
            <a:off x="1713240" y="411120"/>
            <a:ext cx="4839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Java’s switch statement</a:t>
            </a:r>
            <a:endParaRPr b="0" lang="en-MY" sz="3200" strike="noStrike" u="none">
              <a:solidFill>
                <a:srgbClr val="000000"/>
              </a:solidFill>
              <a:effectLst/>
              <a:uFillTx/>
              <a:latin typeface="Arial"/>
            </a:endParaRPr>
          </a:p>
        </p:txBody>
      </p:sp>
      <p:sp>
        <p:nvSpPr>
          <p:cNvPr id="187" name="Rectangle 4"/>
          <p:cNvSpPr/>
          <p:nvPr/>
        </p:nvSpPr>
        <p:spPr>
          <a:xfrm>
            <a:off x="1219320" y="1450800"/>
            <a:ext cx="7524720" cy="4811400"/>
          </a:xfrm>
          <a:prstGeom prst="rect">
            <a:avLst/>
          </a:prstGeom>
          <a:solidFill>
            <a:srgbClr val="ccffff"/>
          </a:solidFill>
          <a:ln w="9360">
            <a:solidFill>
              <a:srgbClr val="000000"/>
            </a:solidFill>
            <a:miter/>
          </a:ln>
        </p:spPr>
        <p:style>
          <a:lnRef idx="0"/>
          <a:fillRef idx="0"/>
          <a:effectRef idx="0"/>
          <a:fontRef idx="minor"/>
        </p:style>
        <p:txBody>
          <a:bodyPr lIns="90000" rIns="90000" tIns="46800" bIns="46800" anchor="t">
            <a:spAutoFit/>
          </a:bodyPr>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int month;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int numDays;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 . .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switch (month) {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case 1: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case 3: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case 5: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case 7: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case 8: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case 10: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case 12: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numDays = 31;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break;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case 4: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case 6: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case 9: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case 11: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numDays = 30;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break;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case 2: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if ( ((year % 4 == 0) &amp;&amp; !(year % 100 == 0)) || (year % 400 == 0) )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numDays = 29;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else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numDays = 28;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break; </a:t>
            </a:r>
            <a:endParaRPr b="0" lang="en-MY" sz="14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Arial"/>
              </a:rPr>
              <a:t>           }</a:t>
            </a:r>
            <a:endParaRPr b="0" lang="en-MY"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23265000-B28D-4DD8-8824-65BAEF6ADDD7}"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189" name="Text Box 2"/>
          <p:cNvSpPr/>
          <p:nvPr/>
        </p:nvSpPr>
        <p:spPr>
          <a:xfrm>
            <a:off x="1713240" y="411120"/>
            <a:ext cx="4839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Java’s switch statement</a:t>
            </a:r>
            <a:endParaRPr b="0" lang="en-MY" sz="3200" strike="noStrike" u="none">
              <a:solidFill>
                <a:srgbClr val="000000"/>
              </a:solidFill>
              <a:effectLst/>
              <a:uFillTx/>
              <a:latin typeface="Arial"/>
            </a:endParaRPr>
          </a:p>
        </p:txBody>
      </p:sp>
      <p:sp>
        <p:nvSpPr>
          <p:cNvPr id="190" name="Rectangle 6"/>
          <p:cNvSpPr/>
          <p:nvPr/>
        </p:nvSpPr>
        <p:spPr>
          <a:xfrm>
            <a:off x="457200" y="2038320"/>
            <a:ext cx="8381880" cy="1027080"/>
          </a:xfrm>
          <a:prstGeom prst="rect">
            <a:avLst/>
          </a:prstGeom>
          <a:noFill/>
          <a:ln w="0">
            <a:noFill/>
          </a:ln>
        </p:spPr>
        <p:style>
          <a:lnRef idx="0"/>
          <a:fillRef idx="0"/>
          <a:effectRef idx="0"/>
          <a:fontRef idx="minor"/>
        </p:style>
        <p:txBody>
          <a:bodyPr lIns="90000" rIns="90000" tIns="46800" bIns="46800" anchor="t">
            <a:spAutoFit/>
          </a:bodyPr>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Finally, you can use the </a:t>
            </a:r>
            <a:r>
              <a:rPr b="1" i="1" lang="en-US" sz="2400" strike="noStrike" u="none">
                <a:solidFill>
                  <a:srgbClr val="333399"/>
                </a:solidFill>
                <a:effectLst/>
                <a:uFillTx/>
                <a:latin typeface="Arial"/>
              </a:rPr>
              <a:t>default statement</a:t>
            </a:r>
            <a:r>
              <a:rPr b="1" lang="en-US" sz="2400" strike="noStrike" u="none">
                <a:solidFill>
                  <a:srgbClr val="000000"/>
                </a:solidFill>
                <a:effectLst/>
                <a:uFillTx/>
                <a:latin typeface="Arial"/>
              </a:rPr>
              <a:t> at the end of the switch to handle all values that aren't explicitly handled  by one of the case statements.</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CEF83144-61ED-429C-9733-80A7EDAA745C}"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192" name="Text Box 2"/>
          <p:cNvSpPr/>
          <p:nvPr/>
        </p:nvSpPr>
        <p:spPr>
          <a:xfrm>
            <a:off x="1713240" y="411120"/>
            <a:ext cx="4839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Java’s switch statement</a:t>
            </a:r>
            <a:endParaRPr b="0" lang="en-MY" sz="3200" strike="noStrike" u="none">
              <a:solidFill>
                <a:srgbClr val="000000"/>
              </a:solidFill>
              <a:effectLst/>
              <a:uFillTx/>
              <a:latin typeface="Arial"/>
            </a:endParaRPr>
          </a:p>
        </p:txBody>
      </p:sp>
      <p:sp>
        <p:nvSpPr>
          <p:cNvPr id="193" name="Rectangle 4"/>
          <p:cNvSpPr/>
          <p:nvPr/>
        </p:nvSpPr>
        <p:spPr>
          <a:xfrm>
            <a:off x="743040" y="1539720"/>
            <a:ext cx="8096040" cy="4990680"/>
          </a:xfrm>
          <a:prstGeom prst="rect">
            <a:avLst/>
          </a:prstGeom>
          <a:solidFill>
            <a:srgbClr val="ccffff"/>
          </a:solidFill>
          <a:ln w="9360">
            <a:solidFill>
              <a:srgbClr val="000000"/>
            </a:solidFill>
            <a:miter/>
          </a:ln>
        </p:spPr>
        <p:style>
          <a:lnRef idx="0"/>
          <a:fillRef idx="0"/>
          <a:effectRef idx="0"/>
          <a:fontRef idx="minor"/>
        </p:style>
        <p:txBody>
          <a:bodyPr lIns="90000" rIns="90000" tIns="46800" bIns="46800" anchor="t">
            <a:spAutoFit/>
          </a:bodyPr>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trike="noStrike" u="none">
                <a:solidFill>
                  <a:srgbClr val="000000"/>
                </a:solidFill>
                <a:effectLst/>
                <a:uFillTx/>
                <a:latin typeface="Arial"/>
              </a:rPr>
              <a:t>     </a:t>
            </a:r>
            <a:r>
              <a:rPr b="1" lang="en-US" sz="1800" strike="noStrike" u="none">
                <a:solidFill>
                  <a:srgbClr val="000000"/>
                </a:solidFill>
                <a:effectLst/>
                <a:uFillTx/>
                <a:latin typeface="Arial"/>
              </a:rPr>
              <a:t>int month;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        . . .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        switch (month) {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        case 1:  System.out.println("January"); break;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        case 2:  System.out.println("February"); break;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        case 3:  System.out.println("March"); break;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        case 4:  System.out.println("April"); break;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        case 5:  System.out.println("May"); break;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        case 6:  System.out.println("June"); break;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        case 7:  System.out.println("July"); break;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        case 8:  System.out.println("August"); break;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        case 9:  System.out.println("September"); break;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        case 10: System.out.println("October"); break;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        case 11: System.out.println("November"); break;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        case 12: System.out.println("December"); break;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cc0000"/>
                </a:solidFill>
                <a:effectLst/>
                <a:uFillTx/>
                <a:latin typeface="Arial"/>
              </a:rPr>
              <a:t>        default</a:t>
            </a:r>
            <a:r>
              <a:rPr b="1" lang="en-US" sz="1800" strike="noStrike" u="none">
                <a:solidFill>
                  <a:srgbClr val="000000"/>
                </a:solidFill>
                <a:effectLst/>
                <a:uFillTx/>
                <a:latin typeface="Arial"/>
              </a:rPr>
              <a:t>: System.out.println("Hey, that's not a valid month!");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        break;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        }</a:t>
            </a:r>
            <a:endParaRPr b="0" lang="en-MY"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89AC49C3-A06D-4C14-9E43-942B553E1121}"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195"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
        <p:nvSpPr>
          <p:cNvPr id="196" name="Rectangle 4"/>
          <p:cNvSpPr/>
          <p:nvPr/>
        </p:nvSpPr>
        <p:spPr>
          <a:xfrm>
            <a:off x="495360" y="1733400"/>
            <a:ext cx="8077320" cy="320040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entry fee for the local art museum is calculated as follows : children under 5 years, free; adults 65 years and older, $1.50; all others, $2.50.  Write an if statement to print the </a:t>
            </a:r>
            <a:r>
              <a:rPr b="0" lang="en-US" sz="2400" strike="noStrike" u="none">
                <a:solidFill>
                  <a:srgbClr val="333399"/>
                </a:solidFill>
                <a:effectLst/>
                <a:uFillTx/>
                <a:latin typeface="Arial"/>
              </a:rPr>
              <a:t>entryFee</a:t>
            </a:r>
            <a:r>
              <a:rPr b="0" lang="en-US" sz="2400" strike="noStrike" u="none">
                <a:solidFill>
                  <a:srgbClr val="000000"/>
                </a:solidFill>
                <a:effectLst/>
                <a:uFillTx/>
                <a:latin typeface="Arial"/>
              </a:rPr>
              <a:t> (of type </a:t>
            </a:r>
            <a:r>
              <a:rPr b="0" lang="en-US" sz="2400" strike="noStrike" u="none">
                <a:solidFill>
                  <a:srgbClr val="333399"/>
                </a:solidFill>
                <a:effectLst/>
                <a:uFillTx/>
                <a:latin typeface="Arial"/>
              </a:rPr>
              <a:t>double</a:t>
            </a:r>
            <a:r>
              <a:rPr b="0" lang="en-US" sz="2400" strike="noStrike" u="none">
                <a:solidFill>
                  <a:srgbClr val="000000"/>
                </a:solidFill>
                <a:effectLst/>
                <a:uFillTx/>
                <a:latin typeface="Arial"/>
              </a:rPr>
              <a:t>) based on the variable </a:t>
            </a:r>
            <a:r>
              <a:rPr b="0" lang="en-US" sz="2400" strike="noStrike" u="none">
                <a:solidFill>
                  <a:srgbClr val="333399"/>
                </a:solidFill>
                <a:effectLst/>
                <a:uFillTx/>
                <a:latin typeface="Arial"/>
              </a:rPr>
              <a:t>ageOfEntrant</a:t>
            </a:r>
            <a:r>
              <a:rPr b="0" lang="en-US" sz="2400" strike="noStrike" u="none">
                <a:solidFill>
                  <a:srgbClr val="000000"/>
                </a:solidFill>
                <a:effectLst/>
                <a:uFillTx/>
                <a:latin typeface="Arial"/>
              </a:rPr>
              <a:t> (of type </a:t>
            </a:r>
            <a:r>
              <a:rPr b="0" lang="en-US" sz="2400" strike="noStrike" u="none">
                <a:solidFill>
                  <a:srgbClr val="333399"/>
                </a:solidFill>
                <a:effectLst/>
                <a:uFillTx/>
                <a:latin typeface="Arial"/>
              </a:rPr>
              <a:t>int</a:t>
            </a:r>
            <a:r>
              <a:rPr b="0"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069D8244-BD47-4070-832B-8BFEDA65400F}"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198"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
        <p:nvSpPr>
          <p:cNvPr id="199" name="Text Box 4"/>
          <p:cNvSpPr/>
          <p:nvPr/>
        </p:nvSpPr>
        <p:spPr>
          <a:xfrm>
            <a:off x="1562040" y="4686480"/>
            <a:ext cx="6134040" cy="1695240"/>
          </a:xfrm>
          <a:prstGeom prst="rect">
            <a:avLst/>
          </a:prstGeom>
          <a:solidFill>
            <a:srgbClr val="ccffff"/>
          </a:solidFill>
          <a:ln w="9360">
            <a:solidFill>
              <a:srgbClr val="000000"/>
            </a:solidFill>
            <a:miter/>
          </a:ln>
        </p:spPr>
        <p:style>
          <a:lnRef idx="0"/>
          <a:fillRef idx="0"/>
          <a:effectRef idx="0"/>
          <a:fontRef idx="minor"/>
        </p:style>
        <p:txBody>
          <a:bodyPr lIns="90000" rIns="90000" tIns="46800" bIns="46800" anchor="t">
            <a:spAutoFit/>
          </a:bodyPr>
          <a:p>
            <a:pPr>
              <a:lnSpc>
                <a:spcPct val="75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Arial"/>
              </a:rPr>
              <a:t>Are you self-employed (Enter 1 for yes, 0 for no) : 1</a:t>
            </a:r>
            <a:endParaRPr b="0" lang="en-MY" sz="1800" strike="noStrike" u="none">
              <a:solidFill>
                <a:srgbClr val="000000"/>
              </a:solidFill>
              <a:effectLst/>
              <a:uFillTx/>
              <a:latin typeface="Arial"/>
            </a:endParaRPr>
          </a:p>
          <a:p>
            <a:pPr>
              <a:lnSpc>
                <a:spcPct val="75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Arial"/>
              </a:rPr>
              <a:t>Your annual earnings : 91450</a:t>
            </a:r>
            <a:endParaRPr b="0" lang="en-MY" sz="1800" strike="noStrike" u="none">
              <a:solidFill>
                <a:srgbClr val="000000"/>
              </a:solidFill>
              <a:effectLst/>
              <a:uFillTx/>
              <a:latin typeface="Arial"/>
            </a:endParaRPr>
          </a:p>
          <a:p>
            <a:pPr>
              <a:lnSpc>
                <a:spcPct val="75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Arial"/>
              </a:rPr>
              <a:t>Your FICA tax is $10327.500</a:t>
            </a:r>
            <a:endParaRPr b="0" lang="en-MY" sz="1800" strike="noStrike" u="none">
              <a:solidFill>
                <a:srgbClr val="000000"/>
              </a:solidFill>
              <a:effectLst/>
              <a:uFillTx/>
              <a:latin typeface="Arial"/>
            </a:endParaRPr>
          </a:p>
          <a:p>
            <a:pPr>
              <a:lnSpc>
                <a:spcPct val="75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Arial"/>
              </a:rPr>
              <a:t>Your Medicare tax is $694.550</a:t>
            </a:r>
            <a:endParaRPr b="0" lang="en-MY" sz="1800" strike="noStrike" u="none">
              <a:solidFill>
                <a:srgbClr val="000000"/>
              </a:solidFill>
              <a:effectLst/>
              <a:uFillTx/>
              <a:latin typeface="Arial"/>
            </a:endParaRPr>
          </a:p>
          <a:p>
            <a:pPr>
              <a:lnSpc>
                <a:spcPct val="75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Arial"/>
              </a:rPr>
              <a:t>Your total security tax is $11022.050</a:t>
            </a:r>
            <a:endParaRPr b="0" lang="en-MY" sz="1800" strike="noStrike" u="none">
              <a:solidFill>
                <a:srgbClr val="000000"/>
              </a:solidFill>
              <a:effectLst/>
              <a:uFillTx/>
              <a:latin typeface="Arial"/>
            </a:endParaRPr>
          </a:p>
        </p:txBody>
      </p:sp>
      <p:sp>
        <p:nvSpPr>
          <p:cNvPr id="200" name="Rectangle 5"/>
          <p:cNvSpPr/>
          <p:nvPr/>
        </p:nvSpPr>
        <p:spPr>
          <a:xfrm>
            <a:off x="598320" y="1487520"/>
            <a:ext cx="7947360" cy="3055320"/>
          </a:xfrm>
          <a:prstGeom prst="rect">
            <a:avLst/>
          </a:prstGeom>
          <a:noFill/>
          <a:ln w="0">
            <a:noFill/>
          </a:ln>
        </p:spPr>
        <p:style>
          <a:lnRef idx="0"/>
          <a:fillRef idx="0"/>
          <a:effectRef idx="0"/>
          <a:fontRef idx="minor"/>
        </p:style>
        <p:txBody>
          <a:bodyPr lIns="90000" rIns="90000" tIns="46800" bIns="46800" anchor="t">
            <a:spAutoFit/>
          </a:bodyPr>
          <a:p>
            <a:pPr>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current rule for Social Security contributions is this: 7.65% of your salary, up to $67500, is taken as Social Security (FICA) tax, then 1.45% of everything above that is taken as Medicare tax.  However, if you are self-employed, it is 15.3% up to $67,500, then 2.9% above that.  Write a program that first asks the user whether he or she is self-employed and then asks for the annual salary, and calculates the FICA tax, the Medicare tax, and the total.  For example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34008947-E090-48DD-B2AF-0C0A258CD8F2}"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202" name="Text Box 2"/>
          <p:cNvSpPr/>
          <p:nvPr/>
        </p:nvSpPr>
        <p:spPr>
          <a:xfrm>
            <a:off x="1715040" y="411120"/>
            <a:ext cx="45662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Follow Up Assignment</a:t>
            </a:r>
            <a:endParaRPr b="0" lang="en-MY" sz="3200" strike="noStrike" u="none">
              <a:solidFill>
                <a:srgbClr val="000000"/>
              </a:solidFill>
              <a:effectLst/>
              <a:uFillTx/>
              <a:latin typeface="Arial"/>
            </a:endParaRPr>
          </a:p>
        </p:txBody>
      </p:sp>
      <p:sp>
        <p:nvSpPr>
          <p:cNvPr id="203" name="Rectangle 4"/>
          <p:cNvSpPr/>
          <p:nvPr/>
        </p:nvSpPr>
        <p:spPr>
          <a:xfrm>
            <a:off x="304920" y="1905120"/>
            <a:ext cx="8839080" cy="3524040"/>
          </a:xfrm>
          <a:prstGeom prst="rect">
            <a:avLst/>
          </a:prstGeom>
          <a:noFill/>
          <a:ln w="0">
            <a:noFill/>
          </a:ln>
        </p:spPr>
        <p:style>
          <a:lnRef idx="0"/>
          <a:fillRef idx="0"/>
          <a:effectRef idx="0"/>
          <a:fontRef idx="minor"/>
        </p:style>
        <p:txBody>
          <a:bodyPr lIns="90000" rIns="90000" tIns="46800" bIns="46800" anchor="t">
            <a:normAutofit fontScale="85000" lnSpcReduction="9999"/>
          </a:bodyPr>
          <a:p>
            <a:pPr marL="343080" indent="-343080">
              <a:spcBef>
                <a:spcPts val="3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3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Center for Disease Control in Atlanta, Georgia, has computed various “recommended values” for a person’s body mass index.  The body mass index is a person’s weight in kilograms divided by the square of his or her height in meters.  For men, an index of 27.8 or more is considered high; for nonpregnant women, the cutoff is 27.3.  Write an application to read a person’s gender, height and weight, determine the bodyMassIndex, and print a message as to whether it is high or not.  Your application should convert height from inches to meters ( 1 inch is 0.0254 meters) and weight from pounds to kilograms ( 1 pound is 0.454 Kgs).  </a:t>
            </a:r>
            <a:endParaRPr b="0" lang="en-MY" sz="2400" strike="noStrike" u="none">
              <a:solidFill>
                <a:srgbClr val="000000"/>
              </a:solidFill>
              <a:effectLst/>
              <a:uFillTx/>
              <a:latin typeface="Arial"/>
            </a:endParaRPr>
          </a:p>
        </p:txBody>
      </p:sp>
      <p:sp>
        <p:nvSpPr>
          <p:cNvPr id="204" name="Text Box 7"/>
          <p:cNvSpPr/>
          <p:nvPr/>
        </p:nvSpPr>
        <p:spPr>
          <a:xfrm>
            <a:off x="838080" y="1390680"/>
            <a:ext cx="7886880" cy="82548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Work on this assignment for discussion in the next lesson.</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6191D7B3-351E-4EC0-AEDB-4745D73C7E7D}"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206" name="Text Box 2"/>
          <p:cNvSpPr/>
          <p:nvPr/>
        </p:nvSpPr>
        <p:spPr>
          <a:xfrm>
            <a:off x="1715040" y="411120"/>
            <a:ext cx="45662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Follow Up Assignment</a:t>
            </a:r>
            <a:endParaRPr b="0" lang="en-MY" sz="3200" strike="noStrike" u="none">
              <a:solidFill>
                <a:srgbClr val="000000"/>
              </a:solidFill>
              <a:effectLst/>
              <a:uFillTx/>
              <a:latin typeface="Arial"/>
            </a:endParaRPr>
          </a:p>
        </p:txBody>
      </p:sp>
      <p:sp>
        <p:nvSpPr>
          <p:cNvPr id="207" name="Text Box 4"/>
          <p:cNvSpPr/>
          <p:nvPr/>
        </p:nvSpPr>
        <p:spPr>
          <a:xfrm>
            <a:off x="971640" y="2019240"/>
            <a:ext cx="5638680" cy="1918080"/>
          </a:xfrm>
          <a:prstGeom prst="rect">
            <a:avLst/>
          </a:prstGeom>
          <a:solidFill>
            <a:srgbClr val="ccffff"/>
          </a:solidFill>
          <a:ln w="9360">
            <a:solidFill>
              <a:srgbClr val="000000"/>
            </a:solidFill>
            <a:miter/>
          </a:ln>
        </p:spPr>
        <p:style>
          <a:lnRef idx="0"/>
          <a:fillRef idx="0"/>
          <a:effectRef idx="0"/>
          <a:fontRef idx="minor"/>
        </p:style>
        <p:txBody>
          <a:bodyPr lIns="90000" rIns="90000" tIns="46800" bIns="46800" anchor="t">
            <a:spAutoFit/>
          </a:bodyPr>
          <a:p>
            <a:pPr>
              <a:lnSpc>
                <a:spcPct val="7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Arial"/>
              </a:rPr>
              <a:t>BODY MASS CALCULATION</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Arial"/>
              </a:rPr>
              <a:t>Enter your gender (0 for male, 1 for female) : 1</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Arial"/>
              </a:rPr>
              <a:t>Enter your height in inches : 69</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Arial"/>
              </a:rPr>
              <a:t>Enter your weight in pounds : 141</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Arial"/>
              </a:rPr>
              <a:t>Your body-mass-index is 20.90; this is not considered high.</a:t>
            </a:r>
            <a:endParaRPr b="0" lang="en-MY" sz="1800" strike="noStrike" u="none">
              <a:solidFill>
                <a:srgbClr val="000000"/>
              </a:solidFill>
              <a:effectLst/>
              <a:uFillTx/>
              <a:latin typeface="Arial"/>
            </a:endParaRPr>
          </a:p>
        </p:txBody>
      </p:sp>
      <p:sp>
        <p:nvSpPr>
          <p:cNvPr id="208" name="Text Box 5"/>
          <p:cNvSpPr/>
          <p:nvPr/>
        </p:nvSpPr>
        <p:spPr>
          <a:xfrm>
            <a:off x="971640" y="4206960"/>
            <a:ext cx="5638680" cy="1918080"/>
          </a:xfrm>
          <a:prstGeom prst="rect">
            <a:avLst/>
          </a:prstGeom>
          <a:solidFill>
            <a:srgbClr val="ccffff"/>
          </a:solidFill>
          <a:ln w="9360">
            <a:solidFill>
              <a:srgbClr val="000000"/>
            </a:solidFill>
            <a:miter/>
          </a:ln>
        </p:spPr>
        <p:style>
          <a:lnRef idx="0"/>
          <a:fillRef idx="0"/>
          <a:effectRef idx="0"/>
          <a:fontRef idx="minor"/>
        </p:style>
        <p:txBody>
          <a:bodyPr lIns="90000" rIns="90000" tIns="46800" bIns="46800" anchor="t">
            <a:spAutoFit/>
          </a:bodyPr>
          <a:p>
            <a:pPr>
              <a:lnSpc>
                <a:spcPct val="70000"/>
              </a:lnSpc>
              <a:spcBef>
                <a:spcPts val="1125"/>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Arial"/>
              </a:rPr>
              <a:t>BODY MASS CALCULATION</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Arial"/>
              </a:rPr>
              <a:t>Enter your gender (0 for male, 1 for female) : 1</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Arial"/>
              </a:rPr>
              <a:t>Enter your height in inches : 61</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Arial"/>
              </a:rPr>
              <a:t>Enter your weight in pounds : 145</a:t>
            </a: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a:p>
            <a:pPr>
              <a:lnSpc>
                <a:spcPct val="85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333399"/>
                </a:solidFill>
                <a:effectLst/>
                <a:uFillTx/>
                <a:latin typeface="Arial"/>
              </a:rPr>
              <a:t>Your body-mass-index is 27.47; this is considered high.</a:t>
            </a:r>
            <a:endParaRPr b="0" lang="en-MY" sz="1800" strike="noStrike" u="none">
              <a:solidFill>
                <a:srgbClr val="000000"/>
              </a:solidFill>
              <a:effectLst/>
              <a:uFillTx/>
              <a:latin typeface="Arial"/>
            </a:endParaRPr>
          </a:p>
        </p:txBody>
      </p:sp>
      <p:sp>
        <p:nvSpPr>
          <p:cNvPr id="209" name="Rectangle 7"/>
          <p:cNvSpPr/>
          <p:nvPr/>
        </p:nvSpPr>
        <p:spPr>
          <a:xfrm>
            <a:off x="979920" y="1467000"/>
            <a:ext cx="4823280" cy="459720"/>
          </a:xfrm>
          <a:prstGeom prst="rect">
            <a:avLst/>
          </a:prstGeom>
          <a:noFill/>
          <a:ln w="0">
            <a:noFill/>
          </a:ln>
        </p:spPr>
        <p:style>
          <a:lnRef idx="0"/>
          <a:fillRef idx="0"/>
          <a:effectRef idx="0"/>
          <a:fontRef idx="minor"/>
        </p:style>
        <p:txBody>
          <a:bodyPr wrap="none" lIns="90000" rIns="90000" tIns="46800" bIns="46800" anchor="t">
            <a:spAutoFit/>
          </a:bodyPr>
          <a:p>
            <a:pPr>
              <a:spcBef>
                <a:spcPts val="3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Your output should look like this :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Slide Number Placeholder 1"/>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DA341665-B0A3-4F5B-8AA4-5C9A8DD0B26C}"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211" name="TextBox 2"/>
          <p:cNvSpPr/>
          <p:nvPr/>
        </p:nvSpPr>
        <p:spPr>
          <a:xfrm>
            <a:off x="635040" y="1521000"/>
            <a:ext cx="7873920" cy="39366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Write a program to accept a date from user, the program should validate the date entered.</a:t>
            </a:r>
            <a:endParaRPr b="0" lang="en-MY" sz="2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The program should ask the user to enter day, month, and year separately and display a message if the date entered is a valid date or not.</a:t>
            </a:r>
            <a:endParaRPr b="0" lang="en-MY" sz="2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p:txBody>
      </p:sp>
      <p:sp>
        <p:nvSpPr>
          <p:cNvPr id="212" name="TextBox 3"/>
          <p:cNvSpPr/>
          <p:nvPr/>
        </p:nvSpPr>
        <p:spPr>
          <a:xfrm>
            <a:off x="731880" y="4649760"/>
            <a:ext cx="3940200" cy="2014200"/>
          </a:xfrm>
          <a:prstGeom prst="rect">
            <a:avLst/>
          </a:prstGeom>
          <a:solidFill>
            <a:srgbClr val="ccff66"/>
          </a:solid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trike="noStrike" u="sng">
                <a:solidFill>
                  <a:srgbClr val="000000"/>
                </a:solidFill>
                <a:effectLst/>
                <a:uFillTx/>
                <a:latin typeface="Arial"/>
              </a:rPr>
              <a:t>Example 1: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trike="noStrike" u="none">
                <a:solidFill>
                  <a:srgbClr val="000000"/>
                </a:solidFill>
                <a:effectLst/>
                <a:uFillTx/>
                <a:latin typeface="Arial"/>
              </a:rPr>
              <a:t>Enter Day: 20</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trike="noStrike" u="none">
                <a:solidFill>
                  <a:srgbClr val="000000"/>
                </a:solidFill>
                <a:effectLst/>
                <a:uFillTx/>
                <a:latin typeface="Arial"/>
              </a:rPr>
              <a:t>Enter Month: 13</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trike="noStrike" u="none">
                <a:solidFill>
                  <a:srgbClr val="000000"/>
                </a:solidFill>
                <a:effectLst/>
                <a:uFillTx/>
                <a:latin typeface="Arial"/>
              </a:rPr>
              <a:t>Enter Year: 2020</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trike="noStrike" u="none">
                <a:solidFill>
                  <a:srgbClr val="000000"/>
                </a:solidFill>
                <a:effectLst/>
                <a:uFillTx/>
                <a:latin typeface="Arial"/>
              </a:rPr>
              <a:t>The date entered is not a valid date!!</a:t>
            </a:r>
            <a:endParaRPr b="0" lang="en-MY" sz="1800" strike="noStrike" u="none">
              <a:solidFill>
                <a:srgbClr val="000000"/>
              </a:solidFill>
              <a:effectLst/>
              <a:uFillTx/>
              <a:latin typeface="Arial"/>
            </a:endParaRPr>
          </a:p>
        </p:txBody>
      </p:sp>
      <p:sp>
        <p:nvSpPr>
          <p:cNvPr id="213" name="TextBox 4"/>
          <p:cNvSpPr/>
          <p:nvPr/>
        </p:nvSpPr>
        <p:spPr>
          <a:xfrm>
            <a:off x="4842000" y="4651200"/>
            <a:ext cx="3940200" cy="2014200"/>
          </a:xfrm>
          <a:prstGeom prst="rect">
            <a:avLst/>
          </a:prstGeom>
          <a:solidFill>
            <a:srgbClr val="ccff66"/>
          </a:solid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trike="noStrike" u="sng">
                <a:solidFill>
                  <a:srgbClr val="000000"/>
                </a:solidFill>
                <a:effectLst/>
                <a:uFillTx/>
                <a:latin typeface="Arial"/>
              </a:rPr>
              <a:t>Example 2: </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trike="noStrike" u="none">
                <a:solidFill>
                  <a:srgbClr val="000000"/>
                </a:solidFill>
                <a:effectLst/>
                <a:uFillTx/>
                <a:latin typeface="Arial"/>
              </a:rPr>
              <a:t>Enter Day: 29</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trike="noStrike" u="none">
                <a:solidFill>
                  <a:srgbClr val="000000"/>
                </a:solidFill>
                <a:effectLst/>
                <a:uFillTx/>
                <a:latin typeface="Arial"/>
              </a:rPr>
              <a:t>Enter Month: 2</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trike="noStrike" u="none">
                <a:solidFill>
                  <a:srgbClr val="000000"/>
                </a:solidFill>
                <a:effectLst/>
                <a:uFillTx/>
                <a:latin typeface="Arial"/>
              </a:rPr>
              <a:t>Enter Year: 2020</a:t>
            </a: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trike="noStrike" u="none">
                <a:solidFill>
                  <a:srgbClr val="000000"/>
                </a:solidFill>
                <a:effectLst/>
                <a:uFillTx/>
                <a:latin typeface="Arial"/>
              </a:rPr>
              <a:t>The date entered is a valid date.</a:t>
            </a:r>
            <a:endParaRPr b="0" lang="en-MY" sz="1800" strike="noStrike" u="none">
              <a:solidFill>
                <a:srgbClr val="000000"/>
              </a:solidFill>
              <a:effectLst/>
              <a:uFillTx/>
              <a:latin typeface="Arial"/>
            </a:endParaRPr>
          </a:p>
        </p:txBody>
      </p:sp>
      <p:sp>
        <p:nvSpPr>
          <p:cNvPr id="214" name="TextBox 6"/>
          <p:cNvSpPr/>
          <p:nvPr/>
        </p:nvSpPr>
        <p:spPr>
          <a:xfrm>
            <a:off x="1882800" y="360360"/>
            <a:ext cx="5542920" cy="64260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trike="noStrike" u="none">
                <a:solidFill>
                  <a:srgbClr val="000000"/>
                </a:solidFill>
                <a:effectLst/>
                <a:uFillTx/>
                <a:latin typeface="Arial"/>
              </a:rPr>
              <a:t>Exercise – Date Validation</a:t>
            </a:r>
            <a:endParaRPr b="0" lang="en-MY"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Slide Number Placeholder 1"/>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448DB86E-ADBB-4E5A-802D-6C3E8BB57FCD}"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216" name="TextBox 2"/>
          <p:cNvSpPr/>
          <p:nvPr/>
        </p:nvSpPr>
        <p:spPr>
          <a:xfrm>
            <a:off x="108000" y="1627200"/>
            <a:ext cx="9036000" cy="4667760"/>
          </a:xfrm>
          <a:prstGeom prst="rect">
            <a:avLst/>
          </a:prstGeom>
          <a:noFill/>
          <a:ln w="0">
            <a:noFill/>
          </a:ln>
        </p:spPr>
        <p:style>
          <a:lnRef idx="0"/>
          <a:fillRef idx="0"/>
          <a:effectRef idx="0"/>
          <a:fontRef idx="minor"/>
        </p:style>
        <p:txBody>
          <a:bodyPr lIns="90000" rIns="90000" tIns="46800" bIns="46800" anchor="t">
            <a:spAutoFit/>
          </a:bodyPr>
          <a:p>
            <a:pPr marL="457200" indent="-45720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Write four different JAVA statements that each add 1 to integer variable x.</a:t>
            </a:r>
            <a:endParaRPr b="0" lang="en-MY" sz="2000" strike="noStrike" u="none">
              <a:solidFill>
                <a:srgbClr val="000000"/>
              </a:solidFill>
              <a:effectLst/>
              <a:uFillTx/>
              <a:latin typeface="Arial"/>
            </a:endParaRPr>
          </a:p>
          <a:p>
            <a:pPr marL="457200" indent="-45720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Write a single JAVA statement to accomplish each of the following:</a:t>
            </a:r>
            <a:endParaRPr b="0" lang="en-MY" sz="2000" strike="noStrike" u="none">
              <a:solidFill>
                <a:srgbClr val="000000"/>
              </a:solidFill>
              <a:effectLst/>
              <a:uFillTx/>
              <a:latin typeface="Arial"/>
            </a:endParaRPr>
          </a:p>
          <a:p>
            <a:pPr marL="457200" indent="-45720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a) Assign the sum of x and y to z and increment the value of x by 1 after the calculation.</a:t>
            </a:r>
            <a:endParaRPr b="0" lang="en-MY" sz="2000" strike="noStrike" u="none">
              <a:solidFill>
                <a:srgbClr val="000000"/>
              </a:solidFill>
              <a:effectLst/>
              <a:uFillTx/>
              <a:latin typeface="Arial"/>
            </a:endParaRPr>
          </a:p>
          <a:p>
            <a:pPr marL="457200" indent="-45720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b) Multiply the variable product by 2 using the *= operator.</a:t>
            </a:r>
            <a:endParaRPr b="0" lang="en-MY" sz="2000" strike="noStrike" u="none">
              <a:solidFill>
                <a:srgbClr val="000000"/>
              </a:solidFill>
              <a:effectLst/>
              <a:uFillTx/>
              <a:latin typeface="Arial"/>
            </a:endParaRPr>
          </a:p>
          <a:p>
            <a:pPr marL="457200" indent="-45720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c) Multiply the variable product by 2 using the = and * operators.</a:t>
            </a:r>
            <a:endParaRPr b="0" lang="en-MY" sz="2000" strike="noStrike" u="none">
              <a:solidFill>
                <a:srgbClr val="000000"/>
              </a:solidFill>
              <a:effectLst/>
              <a:uFillTx/>
              <a:latin typeface="Arial"/>
            </a:endParaRPr>
          </a:p>
          <a:p>
            <a:pPr marL="457200" indent="-45720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d) Test if the value of the variable count is greater than 10. If it is, print “Count is greater than 10.”</a:t>
            </a:r>
            <a:endParaRPr b="0" lang="en-MY" sz="2000" strike="noStrike" u="none">
              <a:solidFill>
                <a:srgbClr val="000000"/>
              </a:solidFill>
              <a:effectLst/>
              <a:uFillTx/>
              <a:latin typeface="Arial"/>
            </a:endParaRPr>
          </a:p>
          <a:p>
            <a:pPr marL="457200" indent="-45720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e) Decrement the variable x by 1, then subtract it from the variable total.</a:t>
            </a:r>
            <a:endParaRPr b="0" lang="en-MY" sz="2000" strike="noStrike" u="none">
              <a:solidFill>
                <a:srgbClr val="000000"/>
              </a:solidFill>
              <a:effectLst/>
              <a:uFillTx/>
              <a:latin typeface="Arial"/>
            </a:endParaRPr>
          </a:p>
          <a:p>
            <a:pPr marL="457200" indent="-45720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f) Add the variable x to the variable total, then decrement x by 1.</a:t>
            </a:r>
            <a:endParaRPr b="0" lang="en-MY" sz="2000" strike="noStrike" u="none">
              <a:solidFill>
                <a:srgbClr val="000000"/>
              </a:solidFill>
              <a:effectLst/>
              <a:uFillTx/>
              <a:latin typeface="Arial"/>
            </a:endParaRPr>
          </a:p>
          <a:p>
            <a:pPr marL="457200" indent="-45720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g) Calculate the remainder after q is divided by divisor and assign the result to q. Write this statement in two different ways.</a:t>
            </a:r>
            <a:endParaRPr b="0" lang="en-MY" sz="2000" strike="noStrike" u="none">
              <a:solidFill>
                <a:srgbClr val="000000"/>
              </a:solidFill>
              <a:effectLst/>
              <a:uFillTx/>
              <a:latin typeface="Arial"/>
            </a:endParaRPr>
          </a:p>
          <a:p>
            <a:pPr marL="457200" indent="-45720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h) Print the value 123.4567 with 2 digits of precision. What value is printed?</a:t>
            </a:r>
            <a:endParaRPr b="0" lang="en-MY" sz="2000" strike="noStrike" u="none">
              <a:solidFill>
                <a:srgbClr val="000000"/>
              </a:solidFill>
              <a:effectLst/>
              <a:uFillTx/>
              <a:latin typeface="Arial"/>
            </a:endParaRPr>
          </a:p>
          <a:p>
            <a:pPr marL="457200" indent="-45720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i) Print the floating-point value 3.14159 with three digits to the right of the decimal point. What value is printed?</a:t>
            </a:r>
            <a:endParaRPr b="0" lang="en-MY" sz="2000" strike="noStrike" u="none">
              <a:solidFill>
                <a:srgbClr val="000000"/>
              </a:solidFill>
              <a:effectLst/>
              <a:uFillTx/>
              <a:latin typeface="Arial"/>
            </a:endParaRPr>
          </a:p>
        </p:txBody>
      </p:sp>
      <p:sp>
        <p:nvSpPr>
          <p:cNvPr id="217" name="TextBox 3"/>
          <p:cNvSpPr/>
          <p:nvPr/>
        </p:nvSpPr>
        <p:spPr>
          <a:xfrm>
            <a:off x="1890360" y="360360"/>
            <a:ext cx="3331080" cy="64260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trike="noStrike" u="none">
                <a:solidFill>
                  <a:srgbClr val="000000"/>
                </a:solidFill>
                <a:effectLst/>
                <a:uFillTx/>
                <a:latin typeface="Arial"/>
              </a:rPr>
              <a:t>More Exercises</a:t>
            </a:r>
            <a:endParaRPr b="0" lang="en-MY"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911285A2-CFE0-45B7-8754-8849D06E84D3}"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219" name="Text Box 2"/>
          <p:cNvSpPr/>
          <p:nvPr/>
        </p:nvSpPr>
        <p:spPr>
          <a:xfrm>
            <a:off x="1712160" y="411120"/>
            <a:ext cx="68281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Summary of Main Teaching Points</a:t>
            </a:r>
            <a:endParaRPr b="0" lang="en-MY" sz="3200" strike="noStrike" u="none">
              <a:solidFill>
                <a:srgbClr val="000000"/>
              </a:solidFill>
              <a:effectLst/>
              <a:uFillTx/>
              <a:latin typeface="Arial"/>
            </a:endParaRPr>
          </a:p>
        </p:txBody>
      </p:sp>
      <p:sp>
        <p:nvSpPr>
          <p:cNvPr id="220" name="Rectangle 4"/>
          <p:cNvSpPr/>
          <p:nvPr/>
        </p:nvSpPr>
        <p:spPr>
          <a:xfrm>
            <a:off x="590400" y="1542960"/>
            <a:ext cx="7086600" cy="3676680"/>
          </a:xfrm>
          <a:prstGeom prst="rect">
            <a:avLst/>
          </a:prstGeom>
          <a:noFill/>
          <a:ln w="0">
            <a:noFill/>
          </a:ln>
        </p:spPr>
        <p:style>
          <a:lnRef idx="0"/>
          <a:fillRef idx="0"/>
          <a:effectRef idx="0"/>
          <a:fontRef idx="minor"/>
        </p:style>
        <p:txBody>
          <a:bodyPr lIns="90000" rIns="90000" tIns="46800" bIns="46800" anchor="t">
            <a:normAutofit fontScale="550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333399"/>
                </a:solidFill>
                <a:effectLst/>
                <a:uFillTx/>
                <a:latin typeface="Arial"/>
              </a:rPr>
              <a:t>Flow Control</a:t>
            </a:r>
            <a:endParaRPr b="0" lang="en-MY" sz="2400" strike="noStrike" u="none">
              <a:solidFill>
                <a:srgbClr val="000000"/>
              </a:solidFill>
              <a:effectLst/>
              <a:uFillTx/>
              <a:latin typeface="Arial"/>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if-else Statement</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Examples</a:t>
            </a:r>
            <a:endParaRPr b="0" lang="en-MY" sz="2400" strike="noStrike" u="none">
              <a:solidFill>
                <a:srgbClr val="000000"/>
              </a:solidFill>
              <a:effectLst/>
              <a:uFillTx/>
              <a:latin typeface="Arial"/>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Nested if…else constructs.</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Examples</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else if statement</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Dangling else case (No parent, no child rule)</a:t>
            </a:r>
            <a:endParaRPr b="0" lang="en-MY" sz="2400" strike="noStrike" u="none">
              <a:solidFill>
                <a:srgbClr val="000000"/>
              </a:solidFill>
              <a:effectLst/>
              <a:uFillTx/>
              <a:latin typeface="Arial"/>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Java’s switch Statement</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Using the break statement</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Not using the break statement</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default clause</a:t>
            </a:r>
            <a:endParaRPr b="0" lang="en-MY" sz="24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AE897180-1ECB-483C-806E-C5211D9D35D9}"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34" name="Text Box 11"/>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5" name="Text Box 13"/>
          <p:cNvSpPr/>
          <p:nvPr/>
        </p:nvSpPr>
        <p:spPr>
          <a:xfrm>
            <a:off x="466560" y="1652760"/>
            <a:ext cx="8102880" cy="448308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If you have mastered this topic, </a:t>
            </a:r>
            <a:r>
              <a:rPr b="0" lang="en-US" sz="2400" strike="noStrike" u="none">
                <a:solidFill>
                  <a:srgbClr val="990000"/>
                </a:solidFill>
                <a:effectLst/>
                <a:uFillTx/>
                <a:latin typeface="Arial"/>
              </a:rPr>
              <a:t>you should be able to use the following terms correctly in your assignments and exams</a:t>
            </a:r>
            <a:r>
              <a:rPr b="0"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Flow control – Program statements (including Java)</a:t>
            </a:r>
            <a:br>
              <a:rPr sz="2400"/>
            </a:br>
            <a:r>
              <a:rPr b="0" lang="en-US" sz="2400" strike="noStrike" u="none">
                <a:solidFill>
                  <a:srgbClr val="000000"/>
                </a:solidFill>
                <a:effectLst/>
                <a:uFillTx/>
                <a:latin typeface="Arial"/>
              </a:rPr>
              <a:t>  execute in sequence only unless a flow control permits </a:t>
            </a:r>
            <a:br>
              <a:rPr sz="2400"/>
            </a:br>
            <a:r>
              <a:rPr b="0" lang="en-US" sz="2400" strike="noStrike" u="none">
                <a:solidFill>
                  <a:srgbClr val="000000"/>
                </a:solidFill>
                <a:effectLst/>
                <a:uFillTx/>
                <a:latin typeface="Arial"/>
              </a:rPr>
              <a:t>  the change of the default sequential flow. </a:t>
            </a: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switch - </a:t>
            </a:r>
            <a:r>
              <a:rPr b="0" lang="en-GB" sz="2400" strike="noStrike" u="none">
                <a:solidFill>
                  <a:srgbClr val="000000"/>
                </a:solidFill>
                <a:effectLst/>
                <a:uFillTx/>
                <a:latin typeface="Arial"/>
              </a:rPr>
              <a:t>Java has a shorthand for certain types of </a:t>
            </a:r>
            <a:br>
              <a:rPr sz="2400"/>
            </a:br>
            <a:r>
              <a:rPr b="0" lang="en-GB" sz="2400" strike="noStrike" u="none">
                <a:solidFill>
                  <a:srgbClr val="000000"/>
                </a:solidFill>
                <a:effectLst/>
                <a:uFillTx/>
                <a:latin typeface="Arial"/>
              </a:rPr>
              <a:t>   multiple if statements, called the switch-case statement.</a:t>
            </a:r>
            <a:br>
              <a:rPr sz="2400"/>
            </a:br>
            <a:r>
              <a:rPr b="0" lang="en-GB" sz="2400" strike="noStrike" u="none">
                <a:solidFill>
                  <a:srgbClr val="000000"/>
                </a:solidFill>
                <a:effectLst/>
                <a:uFillTx/>
                <a:latin typeface="Arial"/>
              </a:rPr>
              <a:t>   In certain situations, the switch-case statement will be </a:t>
            </a:r>
            <a:br>
              <a:rPr sz="2400"/>
            </a:br>
            <a:r>
              <a:rPr b="0" lang="en-GB" sz="2400" strike="noStrike" u="none">
                <a:solidFill>
                  <a:srgbClr val="000000"/>
                </a:solidFill>
                <a:effectLst/>
                <a:uFillTx/>
                <a:latin typeface="Arial"/>
              </a:rPr>
              <a:t>   much more effective than multiple if statements.</a:t>
            </a:r>
            <a:endParaRPr b="0" lang="en-MY" sz="2400" strike="noStrike" u="none">
              <a:solidFill>
                <a:srgbClr val="000000"/>
              </a:solidFill>
              <a:effectLst/>
              <a:uFillTx/>
              <a:latin typeface="Arial"/>
            </a:endParaRPr>
          </a:p>
        </p:txBody>
      </p:sp>
      <p:pic>
        <p:nvPicPr>
          <p:cNvPr id="36" name="Ink 1" descr=""/>
          <p:cNvPicPr/>
          <p:nvPr/>
        </p:nvPicPr>
        <p:blipFill>
          <a:blip r:embed="rId1"/>
          <a:stretch/>
        </p:blipFill>
        <p:spPr>
          <a:xfrm>
            <a:off x="10018800" y="1924200"/>
            <a:ext cx="236520" cy="1520640"/>
          </a:xfrm>
          <a:prstGeom prst="rect">
            <a:avLst/>
          </a:prstGeom>
          <a:noFill/>
          <a:ln w="0">
            <a:noFill/>
          </a:ln>
        </p:spPr>
      </p:pic>
      <p:pic>
        <p:nvPicPr>
          <p:cNvPr id="37" name="Ink 2" descr=""/>
          <p:cNvPicPr/>
          <p:nvPr/>
        </p:nvPicPr>
        <p:blipFill>
          <a:blip r:embed="rId2"/>
          <a:stretch/>
        </p:blipFill>
        <p:spPr>
          <a:xfrm>
            <a:off x="9964800" y="1481040"/>
            <a:ext cx="1874880" cy="2448000"/>
          </a:xfrm>
          <a:prstGeom prst="rect">
            <a:avLst/>
          </a:prstGeom>
          <a:noFill/>
          <a:ln w="0">
            <a:noFill/>
          </a:ln>
        </p:spPr>
      </p:pic>
      <p:pic>
        <p:nvPicPr>
          <p:cNvPr id="38" name="Ink 3" descr=""/>
          <p:cNvPicPr/>
          <p:nvPr/>
        </p:nvPicPr>
        <p:blipFill>
          <a:blip r:embed="rId3"/>
          <a:stretch/>
        </p:blipFill>
        <p:spPr>
          <a:xfrm>
            <a:off x="10415520" y="4110120"/>
            <a:ext cx="163440" cy="12600"/>
          </a:xfrm>
          <a:prstGeom prst="rect">
            <a:avLst/>
          </a:prstGeom>
          <a:noFill/>
          <a:ln w="0">
            <a:noFill/>
          </a:ln>
        </p:spPr>
      </p:pic>
      <p:pic>
        <p:nvPicPr>
          <p:cNvPr id="39" name="Ink 4" descr=""/>
          <p:cNvPicPr/>
          <p:nvPr/>
        </p:nvPicPr>
        <p:blipFill>
          <a:blip r:embed="rId4"/>
          <a:stretch/>
        </p:blipFill>
        <p:spPr>
          <a:xfrm>
            <a:off x="10356840" y="1882800"/>
            <a:ext cx="519120" cy="33480"/>
          </a:xfrm>
          <a:prstGeom prst="rect">
            <a:avLst/>
          </a:prstGeom>
          <a:noFill/>
          <a:ln w="0">
            <a:noFill/>
          </a:ln>
        </p:spPr>
      </p:pic>
      <p:pic>
        <p:nvPicPr>
          <p:cNvPr id="40" name="Ink 5" descr=""/>
          <p:cNvPicPr/>
          <p:nvPr/>
        </p:nvPicPr>
        <p:blipFill>
          <a:blip r:embed="rId5"/>
          <a:stretch/>
        </p:blipFill>
        <p:spPr>
          <a:xfrm>
            <a:off x="10402920" y="1968480"/>
            <a:ext cx="569880" cy="206280"/>
          </a:xfrm>
          <a:prstGeom prst="rect">
            <a:avLst/>
          </a:prstGeom>
          <a:noFill/>
          <a:ln w="0">
            <a:noFill/>
          </a:ln>
        </p:spPr>
      </p:pic>
      <p:pic>
        <p:nvPicPr>
          <p:cNvPr id="41" name="Ink 6" descr=""/>
          <p:cNvPicPr/>
          <p:nvPr/>
        </p:nvPicPr>
        <p:blipFill>
          <a:blip r:embed="rId6"/>
          <a:stretch/>
        </p:blipFill>
        <p:spPr>
          <a:xfrm>
            <a:off x="10390320" y="2403360"/>
            <a:ext cx="655560" cy="212760"/>
          </a:xfrm>
          <a:prstGeom prst="rect">
            <a:avLst/>
          </a:prstGeom>
          <a:noFill/>
          <a:ln w="0">
            <a:noFill/>
          </a:ln>
        </p:spPr>
      </p:pic>
      <p:pic>
        <p:nvPicPr>
          <p:cNvPr id="42" name="Ink 7" descr=""/>
          <p:cNvPicPr/>
          <p:nvPr/>
        </p:nvPicPr>
        <p:blipFill>
          <a:blip r:embed="rId7"/>
          <a:stretch/>
        </p:blipFill>
        <p:spPr>
          <a:xfrm>
            <a:off x="10497960" y="2725560"/>
            <a:ext cx="522360" cy="304920"/>
          </a:xfrm>
          <a:prstGeom prst="rect">
            <a:avLst/>
          </a:prstGeom>
          <a:noFill/>
          <a:ln w="0">
            <a:noFill/>
          </a:ln>
        </p:spPr>
      </p:pic>
      <p:pic>
        <p:nvPicPr>
          <p:cNvPr id="43" name="Ink 9" descr=""/>
          <p:cNvPicPr/>
          <p:nvPr/>
        </p:nvPicPr>
        <p:blipFill>
          <a:blip r:embed="rId8"/>
          <a:stretch/>
        </p:blipFill>
        <p:spPr>
          <a:xfrm>
            <a:off x="9879120" y="1876320"/>
            <a:ext cx="511200" cy="136800"/>
          </a:xfrm>
          <a:prstGeom prst="rect">
            <a:avLst/>
          </a:prstGeom>
          <a:noFill/>
          <a:ln w="0">
            <a:noFill/>
          </a:ln>
        </p:spPr>
      </p:pic>
      <p:pic>
        <p:nvPicPr>
          <p:cNvPr id="44" name="Ink 10" descr=""/>
          <p:cNvPicPr/>
          <p:nvPr/>
        </p:nvPicPr>
        <p:blipFill>
          <a:blip r:embed="rId9"/>
          <a:stretch/>
        </p:blipFill>
        <p:spPr>
          <a:xfrm>
            <a:off x="10245600" y="1817640"/>
            <a:ext cx="220680" cy="220680"/>
          </a:xfrm>
          <a:prstGeom prst="rect">
            <a:avLst/>
          </a:prstGeom>
          <a:noFill/>
          <a:ln w="0">
            <a:noFill/>
          </a:ln>
        </p:spPr>
      </p:pic>
      <p:pic>
        <p:nvPicPr>
          <p:cNvPr id="45" name="Ink 11" descr=""/>
          <p:cNvPicPr/>
          <p:nvPr/>
        </p:nvPicPr>
        <p:blipFill>
          <a:blip r:embed="rId10"/>
          <a:stretch/>
        </p:blipFill>
        <p:spPr>
          <a:xfrm>
            <a:off x="9958320" y="2046240"/>
            <a:ext cx="513000" cy="115920"/>
          </a:xfrm>
          <a:prstGeom prst="rect">
            <a:avLst/>
          </a:prstGeom>
          <a:noFill/>
          <a:ln w="0">
            <a:noFill/>
          </a:ln>
        </p:spPr>
      </p:pic>
      <p:pic>
        <p:nvPicPr>
          <p:cNvPr id="46" name="Ink 12" descr=""/>
          <p:cNvPicPr/>
          <p:nvPr/>
        </p:nvPicPr>
        <p:blipFill>
          <a:blip r:embed="rId11"/>
          <a:stretch/>
        </p:blipFill>
        <p:spPr>
          <a:xfrm>
            <a:off x="10285560" y="1916280"/>
            <a:ext cx="269640" cy="298440"/>
          </a:xfrm>
          <a:prstGeom prst="rect">
            <a:avLst/>
          </a:prstGeom>
          <a:noFill/>
          <a:ln w="0">
            <a:noFill/>
          </a:ln>
        </p:spPr>
      </p:pic>
      <p:pic>
        <p:nvPicPr>
          <p:cNvPr id="47" name="Ink 13" descr=""/>
          <p:cNvPicPr/>
          <p:nvPr/>
        </p:nvPicPr>
        <p:blipFill>
          <a:blip r:embed="rId12"/>
          <a:stretch/>
        </p:blipFill>
        <p:spPr>
          <a:xfrm>
            <a:off x="10012320" y="2389320"/>
            <a:ext cx="542880" cy="60120"/>
          </a:xfrm>
          <a:prstGeom prst="rect">
            <a:avLst/>
          </a:prstGeom>
          <a:noFill/>
          <a:ln w="0">
            <a:noFill/>
          </a:ln>
        </p:spPr>
      </p:pic>
      <p:pic>
        <p:nvPicPr>
          <p:cNvPr id="48" name="Ink 14" descr=""/>
          <p:cNvPicPr/>
          <p:nvPr/>
        </p:nvPicPr>
        <p:blipFill>
          <a:blip r:embed="rId13"/>
          <a:stretch/>
        </p:blipFill>
        <p:spPr>
          <a:xfrm>
            <a:off x="10310760" y="2268360"/>
            <a:ext cx="266760" cy="235080"/>
          </a:xfrm>
          <a:prstGeom prst="rect">
            <a:avLst/>
          </a:prstGeom>
          <a:noFill/>
          <a:ln w="0">
            <a:noFill/>
          </a:ln>
        </p:spPr>
      </p:pic>
      <p:pic>
        <p:nvPicPr>
          <p:cNvPr id="49" name="Ink 22" descr=""/>
          <p:cNvPicPr/>
          <p:nvPr/>
        </p:nvPicPr>
        <p:blipFill>
          <a:blip r:embed="rId14"/>
          <a:stretch/>
        </p:blipFill>
        <p:spPr>
          <a:xfrm>
            <a:off x="11069640" y="4048200"/>
            <a:ext cx="287280" cy="500040"/>
          </a:xfrm>
          <a:prstGeom prst="rect">
            <a:avLst/>
          </a:prstGeom>
          <a:noFill/>
          <a:ln w="0">
            <a:noFill/>
          </a:ln>
        </p:spPr>
      </p:pic>
      <p:pic>
        <p:nvPicPr>
          <p:cNvPr id="50" name="Ink 24" descr=""/>
          <p:cNvPicPr/>
          <p:nvPr/>
        </p:nvPicPr>
        <p:blipFill>
          <a:blip r:embed="rId15"/>
          <a:stretch/>
        </p:blipFill>
        <p:spPr>
          <a:xfrm>
            <a:off x="10059840" y="3433680"/>
            <a:ext cx="293760" cy="480960"/>
          </a:xfrm>
          <a:prstGeom prst="rect">
            <a:avLst/>
          </a:prstGeom>
          <a:noFill/>
          <a:ln w="0">
            <a:noFill/>
          </a:ln>
        </p:spPr>
      </p:pic>
      <p:pic>
        <p:nvPicPr>
          <p:cNvPr id="51" name="Ink 25" descr=""/>
          <p:cNvPicPr/>
          <p:nvPr/>
        </p:nvPicPr>
        <p:blipFill>
          <a:blip r:embed="rId16"/>
          <a:stretch/>
        </p:blipFill>
        <p:spPr>
          <a:xfrm>
            <a:off x="10659960" y="3508200"/>
            <a:ext cx="55800" cy="88920"/>
          </a:xfrm>
          <a:prstGeom prst="rect">
            <a:avLst/>
          </a:prstGeom>
          <a:noFill/>
          <a:ln w="0">
            <a:noFill/>
          </a:ln>
        </p:spPr>
      </p:pic>
      <p:pic>
        <p:nvPicPr>
          <p:cNvPr id="52" name="Ink 26" descr=""/>
          <p:cNvPicPr/>
          <p:nvPr/>
        </p:nvPicPr>
        <p:blipFill>
          <a:blip r:embed="rId17"/>
          <a:stretch/>
        </p:blipFill>
        <p:spPr>
          <a:xfrm>
            <a:off x="10947240" y="3306600"/>
            <a:ext cx="308160" cy="282600"/>
          </a:xfrm>
          <a:prstGeom prst="rect">
            <a:avLst/>
          </a:prstGeom>
          <a:noFill/>
          <a:ln w="0">
            <a:noFill/>
          </a:ln>
        </p:spPr>
      </p:pic>
      <p:pic>
        <p:nvPicPr>
          <p:cNvPr id="53" name="Ink 27" descr=""/>
          <p:cNvPicPr/>
          <p:nvPr/>
        </p:nvPicPr>
        <p:blipFill>
          <a:blip r:embed="rId18"/>
          <a:stretch/>
        </p:blipFill>
        <p:spPr>
          <a:xfrm>
            <a:off x="10945800" y="3110040"/>
            <a:ext cx="220680" cy="79200"/>
          </a:xfrm>
          <a:prstGeom prst="rect">
            <a:avLst/>
          </a:prstGeom>
          <a:noFill/>
          <a:ln w="0">
            <a:noFill/>
          </a:ln>
        </p:spPr>
      </p:pic>
      <p:pic>
        <p:nvPicPr>
          <p:cNvPr id="54" name="Ink 28" descr=""/>
          <p:cNvPicPr/>
          <p:nvPr/>
        </p:nvPicPr>
        <p:blipFill>
          <a:blip r:embed="rId19"/>
          <a:stretch/>
        </p:blipFill>
        <p:spPr>
          <a:xfrm>
            <a:off x="11057040" y="3306600"/>
            <a:ext cx="169920" cy="92160"/>
          </a:xfrm>
          <a:prstGeom prst="rect">
            <a:avLst/>
          </a:prstGeom>
          <a:noFill/>
          <a:ln w="0">
            <a:noFill/>
          </a:ln>
        </p:spPr>
      </p:pic>
      <p:pic>
        <p:nvPicPr>
          <p:cNvPr id="55" name="Ink 29" descr=""/>
          <p:cNvPicPr/>
          <p:nvPr/>
        </p:nvPicPr>
        <p:blipFill>
          <a:blip r:embed="rId20"/>
          <a:stretch/>
        </p:blipFill>
        <p:spPr>
          <a:xfrm>
            <a:off x="11298240" y="3174840"/>
            <a:ext cx="257040" cy="262080"/>
          </a:xfrm>
          <a:prstGeom prst="rect">
            <a:avLst/>
          </a:prstGeom>
          <a:noFill/>
          <a:ln w="0">
            <a:noFill/>
          </a:ln>
        </p:spPr>
      </p:pic>
      <p:pic>
        <p:nvPicPr>
          <p:cNvPr id="56" name="Ink 30" descr=""/>
          <p:cNvPicPr/>
          <p:nvPr/>
        </p:nvPicPr>
        <p:blipFill>
          <a:blip r:embed="rId21"/>
          <a:stretch/>
        </p:blipFill>
        <p:spPr>
          <a:xfrm>
            <a:off x="11544480" y="2800440"/>
            <a:ext cx="258480" cy="693720"/>
          </a:xfrm>
          <a:prstGeom prst="rect">
            <a:avLst/>
          </a:prstGeom>
          <a:noFill/>
          <a:ln w="0">
            <a:noFill/>
          </a:ln>
        </p:spPr>
      </p:pic>
      <p:pic>
        <p:nvPicPr>
          <p:cNvPr id="57" name="Ink 32" descr=""/>
          <p:cNvPicPr/>
          <p:nvPr/>
        </p:nvPicPr>
        <p:blipFill>
          <a:blip r:embed="rId22"/>
          <a:stretch/>
        </p:blipFill>
        <p:spPr>
          <a:xfrm>
            <a:off x="11128320" y="3598920"/>
            <a:ext cx="301680" cy="106200"/>
          </a:xfrm>
          <a:prstGeom prst="rect">
            <a:avLst/>
          </a:prstGeom>
          <a:noFill/>
          <a:ln w="0">
            <a:noFill/>
          </a:ln>
        </p:spPr>
      </p:pic>
      <p:pic>
        <p:nvPicPr>
          <p:cNvPr id="58" name="Ink 33" descr=""/>
          <p:cNvPicPr/>
          <p:nvPr/>
        </p:nvPicPr>
        <p:blipFill>
          <a:blip r:embed="rId23"/>
          <a:stretch/>
        </p:blipFill>
        <p:spPr>
          <a:xfrm>
            <a:off x="11291760" y="3638520"/>
            <a:ext cx="49320" cy="266760"/>
          </a:xfrm>
          <a:prstGeom prst="rect">
            <a:avLst/>
          </a:prstGeom>
          <a:noFill/>
          <a:ln w="0">
            <a:noFill/>
          </a:ln>
        </p:spPr>
      </p:pic>
      <p:pic>
        <p:nvPicPr>
          <p:cNvPr id="59" name="Ink 34" descr=""/>
          <p:cNvPicPr/>
          <p:nvPr/>
        </p:nvPicPr>
        <p:blipFill>
          <a:blip r:embed="rId24"/>
          <a:stretch/>
        </p:blipFill>
        <p:spPr>
          <a:xfrm>
            <a:off x="11441160" y="3387600"/>
            <a:ext cx="210960" cy="658800"/>
          </a:xfrm>
          <a:prstGeom prst="rect">
            <a:avLst/>
          </a:prstGeom>
          <a:noFill/>
          <a:ln w="0">
            <a:noFill/>
          </a:ln>
        </p:spPr>
      </p:pic>
      <p:pic>
        <p:nvPicPr>
          <p:cNvPr id="60" name="Ink 35" descr=""/>
          <p:cNvPicPr/>
          <p:nvPr/>
        </p:nvPicPr>
        <p:blipFill>
          <a:blip r:embed="rId25"/>
          <a:stretch/>
        </p:blipFill>
        <p:spPr>
          <a:xfrm>
            <a:off x="11673000" y="3490920"/>
            <a:ext cx="81000" cy="366840"/>
          </a:xfrm>
          <a:prstGeom prst="rect">
            <a:avLst/>
          </a:prstGeom>
          <a:noFill/>
          <a:ln w="0">
            <a:noFill/>
          </a:ln>
        </p:spPr>
      </p:pic>
      <p:pic>
        <p:nvPicPr>
          <p:cNvPr id="61" name="Ink 36" descr=""/>
          <p:cNvPicPr/>
          <p:nvPr/>
        </p:nvPicPr>
        <p:blipFill>
          <a:blip r:embed="rId26"/>
          <a:stretch/>
        </p:blipFill>
        <p:spPr>
          <a:xfrm>
            <a:off x="11701440" y="3414600"/>
            <a:ext cx="231840" cy="28800"/>
          </a:xfrm>
          <a:prstGeom prst="rect">
            <a:avLst/>
          </a:prstGeom>
          <a:noFill/>
          <a:ln w="0">
            <a:noFill/>
          </a:ln>
        </p:spPr>
      </p:pic>
      <p:pic>
        <p:nvPicPr>
          <p:cNvPr id="62" name="Ink 37" descr=""/>
          <p:cNvPicPr/>
          <p:nvPr/>
        </p:nvPicPr>
        <p:blipFill>
          <a:blip r:embed="rId27"/>
          <a:stretch/>
        </p:blipFill>
        <p:spPr>
          <a:xfrm>
            <a:off x="11733120" y="3521160"/>
            <a:ext cx="214560" cy="83880"/>
          </a:xfrm>
          <a:prstGeom prst="rect">
            <a:avLst/>
          </a:prstGeom>
          <a:noFill/>
          <a:ln w="0">
            <a:noFill/>
          </a:ln>
        </p:spPr>
      </p:pic>
      <p:grpSp>
        <p:nvGrpSpPr>
          <p:cNvPr id="63" name="Group 46"/>
          <p:cNvGrpSpPr/>
          <p:nvPr/>
        </p:nvGrpSpPr>
        <p:grpSpPr>
          <a:xfrm>
            <a:off x="10356840" y="4206960"/>
            <a:ext cx="1406520" cy="1649160"/>
            <a:chOff x="10356840" y="4206960"/>
            <a:chExt cx="1406520" cy="1649160"/>
          </a:xfrm>
        </p:grpSpPr>
        <p:pic>
          <p:nvPicPr>
            <p:cNvPr id="64" name="Ink 16" descr=""/>
            <p:cNvPicPr/>
            <p:nvPr/>
          </p:nvPicPr>
          <p:blipFill>
            <a:blip r:embed="rId28"/>
            <a:stretch/>
          </p:blipFill>
          <p:spPr>
            <a:xfrm>
              <a:off x="10356840" y="4674600"/>
              <a:ext cx="47520" cy="243720"/>
            </a:xfrm>
            <a:prstGeom prst="rect">
              <a:avLst/>
            </a:prstGeom>
            <a:noFill/>
            <a:ln w="0">
              <a:noFill/>
            </a:ln>
          </p:spPr>
        </p:pic>
        <p:pic>
          <p:nvPicPr>
            <p:cNvPr id="65" name="Ink 17" descr=""/>
            <p:cNvPicPr/>
            <p:nvPr/>
          </p:nvPicPr>
          <p:blipFill>
            <a:blip r:embed="rId29"/>
            <a:stretch/>
          </p:blipFill>
          <p:spPr>
            <a:xfrm>
              <a:off x="10380600" y="4514040"/>
              <a:ext cx="42480" cy="50400"/>
            </a:xfrm>
            <a:prstGeom prst="rect">
              <a:avLst/>
            </a:prstGeom>
            <a:noFill/>
            <a:ln w="0">
              <a:noFill/>
            </a:ln>
          </p:spPr>
        </p:pic>
        <p:pic>
          <p:nvPicPr>
            <p:cNvPr id="66" name="Ink 18" descr=""/>
            <p:cNvPicPr/>
            <p:nvPr/>
          </p:nvPicPr>
          <p:blipFill>
            <a:blip r:embed="rId30"/>
            <a:stretch/>
          </p:blipFill>
          <p:spPr>
            <a:xfrm>
              <a:off x="10504800" y="4235760"/>
              <a:ext cx="319320" cy="965160"/>
            </a:xfrm>
            <a:prstGeom prst="rect">
              <a:avLst/>
            </a:prstGeom>
            <a:noFill/>
            <a:ln w="0">
              <a:noFill/>
            </a:ln>
          </p:spPr>
        </p:pic>
        <p:pic>
          <p:nvPicPr>
            <p:cNvPr id="67" name="Ink 19" descr=""/>
            <p:cNvPicPr/>
            <p:nvPr/>
          </p:nvPicPr>
          <p:blipFill>
            <a:blip r:embed="rId31"/>
            <a:stretch/>
          </p:blipFill>
          <p:spPr>
            <a:xfrm>
              <a:off x="10875960" y="4320720"/>
              <a:ext cx="339480" cy="526680"/>
            </a:xfrm>
            <a:prstGeom prst="rect">
              <a:avLst/>
            </a:prstGeom>
            <a:noFill/>
            <a:ln w="0">
              <a:noFill/>
            </a:ln>
          </p:spPr>
        </p:pic>
        <p:pic>
          <p:nvPicPr>
            <p:cNvPr id="68" name="Ink 20" descr=""/>
            <p:cNvPicPr/>
            <p:nvPr/>
          </p:nvPicPr>
          <p:blipFill>
            <a:blip r:embed="rId32"/>
            <a:stretch/>
          </p:blipFill>
          <p:spPr>
            <a:xfrm>
              <a:off x="11575080" y="4206960"/>
              <a:ext cx="188280" cy="631080"/>
            </a:xfrm>
            <a:prstGeom prst="rect">
              <a:avLst/>
            </a:prstGeom>
            <a:noFill/>
            <a:ln w="0">
              <a:noFill/>
            </a:ln>
          </p:spPr>
        </p:pic>
        <p:pic>
          <p:nvPicPr>
            <p:cNvPr id="69" name="Ink 39" descr=""/>
            <p:cNvPicPr/>
            <p:nvPr/>
          </p:nvPicPr>
          <p:blipFill>
            <a:blip r:embed="rId33"/>
            <a:stretch/>
          </p:blipFill>
          <p:spPr>
            <a:xfrm>
              <a:off x="10472760" y="5594040"/>
              <a:ext cx="385920" cy="262080"/>
            </a:xfrm>
            <a:prstGeom prst="rect">
              <a:avLst/>
            </a:prstGeom>
            <a:noFill/>
            <a:ln w="0">
              <a:noFill/>
            </a:ln>
          </p:spPr>
        </p:pic>
        <p:pic>
          <p:nvPicPr>
            <p:cNvPr id="70" name="Ink 40" descr=""/>
            <p:cNvPicPr/>
            <p:nvPr/>
          </p:nvPicPr>
          <p:blipFill>
            <a:blip r:embed="rId34"/>
            <a:stretch/>
          </p:blipFill>
          <p:spPr>
            <a:xfrm>
              <a:off x="10744920" y="5226840"/>
              <a:ext cx="317160" cy="396000"/>
            </a:xfrm>
            <a:prstGeom prst="rect">
              <a:avLst/>
            </a:prstGeom>
            <a:noFill/>
            <a:ln w="0">
              <a:noFill/>
            </a:ln>
          </p:spPr>
        </p:pic>
        <p:pic>
          <p:nvPicPr>
            <p:cNvPr id="71" name="Ink 41" descr=""/>
            <p:cNvPicPr/>
            <p:nvPr/>
          </p:nvPicPr>
          <p:blipFill>
            <a:blip r:embed="rId35"/>
            <a:stretch/>
          </p:blipFill>
          <p:spPr>
            <a:xfrm>
              <a:off x="10949040" y="5308560"/>
              <a:ext cx="381240" cy="283320"/>
            </a:xfrm>
            <a:prstGeom prst="rect">
              <a:avLst/>
            </a:prstGeom>
            <a:noFill/>
            <a:ln w="0">
              <a:noFill/>
            </a:ln>
          </p:spPr>
        </p:pic>
        <p:pic>
          <p:nvPicPr>
            <p:cNvPr id="72" name="Ink 42" descr=""/>
            <p:cNvPicPr/>
            <p:nvPr/>
          </p:nvPicPr>
          <p:blipFill>
            <a:blip r:embed="rId36"/>
            <a:stretch/>
          </p:blipFill>
          <p:spPr>
            <a:xfrm>
              <a:off x="11019600" y="4700880"/>
              <a:ext cx="462240" cy="293040"/>
            </a:xfrm>
            <a:prstGeom prst="rect">
              <a:avLst/>
            </a:prstGeom>
            <a:noFill/>
            <a:ln w="0">
              <a:noFill/>
            </a:ln>
          </p:spPr>
        </p:pic>
        <p:pic>
          <p:nvPicPr>
            <p:cNvPr id="73" name="Ink 44" descr=""/>
            <p:cNvPicPr/>
            <p:nvPr/>
          </p:nvPicPr>
          <p:blipFill>
            <a:blip r:embed="rId37"/>
            <a:stretch/>
          </p:blipFill>
          <p:spPr>
            <a:xfrm>
              <a:off x="11084400" y="4893840"/>
              <a:ext cx="364680" cy="132480"/>
            </a:xfrm>
            <a:prstGeom prst="rect">
              <a:avLst/>
            </a:prstGeom>
            <a:noFill/>
            <a:ln w="0">
              <a:noFill/>
            </a:ln>
          </p:spPr>
        </p:pic>
        <p:pic>
          <p:nvPicPr>
            <p:cNvPr id="74" name="Ink 45" descr=""/>
            <p:cNvPicPr/>
            <p:nvPr/>
          </p:nvPicPr>
          <p:blipFill>
            <a:blip r:embed="rId38"/>
            <a:stretch/>
          </p:blipFill>
          <p:spPr>
            <a:xfrm>
              <a:off x="11012040" y="4633200"/>
              <a:ext cx="522000" cy="359640"/>
            </a:xfrm>
            <a:prstGeom prst="rect">
              <a:avLst/>
            </a:prstGeom>
            <a:noFill/>
            <a:ln w="0">
              <a:noFill/>
            </a:ln>
          </p:spPr>
        </p:pic>
      </p:grpSp>
    </p:spTree>
  </p:cSld>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5A0B3045-4395-41C2-A756-A2F056DD13F8}"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222" name="Text Box 4"/>
          <p:cNvSpPr/>
          <p:nvPr/>
        </p:nvSpPr>
        <p:spPr>
          <a:xfrm>
            <a:off x="2590920" y="2286000"/>
            <a:ext cx="4968720" cy="15570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600" strike="noStrike" u="none">
                <a:solidFill>
                  <a:srgbClr val="000000"/>
                </a:solidFill>
                <a:effectLst/>
                <a:uFillTx/>
                <a:latin typeface="Arial"/>
              </a:rPr>
              <a:t>Q &amp; A</a:t>
            </a:r>
            <a:endParaRPr b="0" lang="en-MY" sz="9600" strike="noStrike" u="none">
              <a:solidFill>
                <a:srgbClr val="000000"/>
              </a:solidFill>
              <a:effectLst/>
              <a:uFillTx/>
              <a:latin typeface="Arial"/>
            </a:endParaRPr>
          </a:p>
        </p:txBody>
      </p:sp>
      <p:sp>
        <p:nvSpPr>
          <p:cNvPr id="223" name="Text Box 5"/>
          <p:cNvSpPr/>
          <p:nvPr/>
        </p:nvSpPr>
        <p:spPr>
          <a:xfrm>
            <a:off x="1712520" y="411120"/>
            <a:ext cx="6036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Question and Answer Session</a:t>
            </a:r>
            <a:endParaRPr b="0" lang="en-MY"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8131BEB4-70C0-4C47-9CFC-EB24E48F6B07}"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225" name="Text Box 3"/>
          <p:cNvSpPr/>
          <p:nvPr/>
        </p:nvSpPr>
        <p:spPr>
          <a:xfrm>
            <a:off x="171720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Next Session</a:t>
            </a:r>
            <a:endParaRPr b="0" lang="en-MY" sz="3200" strike="noStrike" u="none">
              <a:solidFill>
                <a:srgbClr val="000000"/>
              </a:solidFill>
              <a:effectLst/>
              <a:uFillTx/>
              <a:latin typeface="Arial"/>
            </a:endParaRPr>
          </a:p>
        </p:txBody>
      </p:sp>
      <p:sp>
        <p:nvSpPr>
          <p:cNvPr id="226" name="Rectangle 5"/>
          <p:cNvSpPr/>
          <p:nvPr/>
        </p:nvSpPr>
        <p:spPr>
          <a:xfrm>
            <a:off x="1447920" y="1523880"/>
            <a:ext cx="7086600" cy="381024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buClr>
                <a:srgbClr val="333399"/>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333399"/>
                </a:solidFill>
                <a:effectLst/>
                <a:uFillTx/>
                <a:latin typeface="Arial"/>
              </a:rPr>
              <a:t>Iteration / Loop</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The </a:t>
            </a:r>
            <a:r>
              <a:rPr b="0" lang="en-US" sz="2800" strike="noStrike" u="none">
                <a:solidFill>
                  <a:srgbClr val="cc0000"/>
                </a:solidFill>
                <a:effectLst/>
                <a:uFillTx/>
                <a:latin typeface="Arial"/>
              </a:rPr>
              <a:t>while</a:t>
            </a:r>
            <a:r>
              <a:rPr b="0" lang="en-US" sz="2800" strike="noStrike" u="none">
                <a:solidFill>
                  <a:srgbClr val="000000"/>
                </a:solidFill>
                <a:effectLst/>
                <a:uFillTx/>
                <a:latin typeface="Arial"/>
              </a:rPr>
              <a:t> Statement</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The </a:t>
            </a:r>
            <a:r>
              <a:rPr b="0" lang="en-US" sz="2800" strike="noStrike" u="none">
                <a:solidFill>
                  <a:srgbClr val="cc0000"/>
                </a:solidFill>
                <a:effectLst/>
                <a:uFillTx/>
                <a:latin typeface="Arial"/>
              </a:rPr>
              <a:t>for</a:t>
            </a:r>
            <a:r>
              <a:rPr b="0" lang="en-US" sz="2800" strike="noStrike" u="none">
                <a:solidFill>
                  <a:srgbClr val="000000"/>
                </a:solidFill>
                <a:effectLst/>
                <a:uFillTx/>
                <a:latin typeface="Arial"/>
              </a:rPr>
              <a:t> Statement</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The </a:t>
            </a:r>
            <a:r>
              <a:rPr b="0" lang="en-US" sz="2800" strike="noStrike" u="none">
                <a:solidFill>
                  <a:srgbClr val="cc0000"/>
                </a:solidFill>
                <a:effectLst/>
                <a:uFillTx/>
                <a:latin typeface="Arial"/>
              </a:rPr>
              <a:t>do … while</a:t>
            </a:r>
            <a:r>
              <a:rPr b="0" lang="en-US" sz="2800" strike="noStrike" u="none">
                <a:solidFill>
                  <a:srgbClr val="000000"/>
                </a:solidFill>
                <a:effectLst/>
                <a:uFillTx/>
                <a:latin typeface="Arial"/>
              </a:rPr>
              <a:t> Statement</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Reading Input In A Loop</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The </a:t>
            </a:r>
            <a:r>
              <a:rPr b="0" lang="en-US" sz="2800" strike="noStrike" u="none">
                <a:solidFill>
                  <a:srgbClr val="cc0000"/>
                </a:solidFill>
                <a:effectLst/>
                <a:uFillTx/>
                <a:latin typeface="Arial"/>
              </a:rPr>
              <a:t>break</a:t>
            </a:r>
            <a:r>
              <a:rPr b="0" lang="en-US" sz="2800" strike="noStrike" u="none">
                <a:solidFill>
                  <a:srgbClr val="000000"/>
                </a:solidFill>
                <a:effectLst/>
                <a:uFillTx/>
                <a:latin typeface="Arial"/>
              </a:rPr>
              <a:t> statements in Loops</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8AB8992E-AC7C-4A32-B6D9-BDF31CC9A6F7}"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76" name="Text Box 2"/>
          <p:cNvSpPr/>
          <p:nvPr/>
        </p:nvSpPr>
        <p:spPr>
          <a:xfrm>
            <a:off x="1713600" y="411120"/>
            <a:ext cx="4545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The if – else statement</a:t>
            </a:r>
            <a:endParaRPr b="0" lang="en-MY" sz="3200" strike="noStrike" u="none">
              <a:solidFill>
                <a:srgbClr val="000000"/>
              </a:solidFill>
              <a:effectLst/>
              <a:uFillTx/>
              <a:latin typeface="Arial"/>
            </a:endParaRPr>
          </a:p>
        </p:txBody>
      </p:sp>
      <p:sp>
        <p:nvSpPr>
          <p:cNvPr id="77" name="Rectangle 4"/>
          <p:cNvSpPr/>
          <p:nvPr/>
        </p:nvSpPr>
        <p:spPr>
          <a:xfrm>
            <a:off x="571680" y="1654200"/>
            <a:ext cx="8210520" cy="448308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Generally, the simple form of if can be written like this: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So, what if you wanted to perform a different set of statements if the expression is false? Well, you can use the else statement for that. Consider another example. Suppose that your program needs to perform different actions depending on whether the user clicks on the OK button or the Cancel button in an alert window. Your program could do this using an if statement:  </a:t>
            </a:r>
            <a:endParaRPr b="0" lang="en-MY" sz="2400" strike="noStrike" u="none">
              <a:solidFill>
                <a:srgbClr val="000000"/>
              </a:solidFill>
              <a:effectLst/>
              <a:uFillTx/>
              <a:latin typeface="Arial"/>
            </a:endParaRPr>
          </a:p>
        </p:txBody>
      </p:sp>
      <p:sp>
        <p:nvSpPr>
          <p:cNvPr id="78" name="Rectangle 5"/>
          <p:cNvSpPr/>
          <p:nvPr/>
        </p:nvSpPr>
        <p:spPr>
          <a:xfrm>
            <a:off x="2952720" y="2495520"/>
            <a:ext cx="3695760" cy="825480"/>
          </a:xfrm>
          <a:prstGeom prst="rect">
            <a:avLst/>
          </a:prstGeom>
          <a:noFill/>
          <a:ln w="9360">
            <a:solidFill>
              <a:srgbClr val="cc0000"/>
            </a:solidFill>
            <a:miter/>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a:t>
            </a:r>
            <a:r>
              <a:rPr b="1" lang="en-US" sz="2400" strike="noStrike" u="none">
                <a:solidFill>
                  <a:srgbClr val="333399"/>
                </a:solidFill>
                <a:effectLst/>
                <a:uFillTx/>
                <a:latin typeface="Arial"/>
              </a:rPr>
              <a:t>if (expression)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statement;</a:t>
            </a:r>
            <a:endParaRPr b="0" lang="en-MY" sz="2400" strike="noStrike" u="none">
              <a:solidFill>
                <a:srgbClr val="000000"/>
              </a:solidFill>
              <a:effectLst/>
              <a:uFillTx/>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22B5103A-C9EA-43AF-9583-90C4EC2090B8}"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80" name="Text Box 2"/>
          <p:cNvSpPr/>
          <p:nvPr/>
        </p:nvSpPr>
        <p:spPr>
          <a:xfrm>
            <a:off x="1714680" y="411120"/>
            <a:ext cx="4296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if – else statement</a:t>
            </a:r>
            <a:endParaRPr b="0" lang="en-MY" sz="3200" strike="noStrike" u="none">
              <a:solidFill>
                <a:srgbClr val="000000"/>
              </a:solidFill>
              <a:effectLst/>
              <a:uFillTx/>
              <a:latin typeface="Arial"/>
            </a:endParaRPr>
          </a:p>
        </p:txBody>
      </p:sp>
      <p:sp>
        <p:nvSpPr>
          <p:cNvPr id="81" name="Rectangle 5"/>
          <p:cNvSpPr/>
          <p:nvPr/>
        </p:nvSpPr>
        <p:spPr>
          <a:xfrm>
            <a:off x="1333440" y="1739880"/>
            <a:ext cx="6302520" cy="3751560"/>
          </a:xfrm>
          <a:prstGeom prst="rect">
            <a:avLst/>
          </a:prstGeom>
          <a:noFill/>
          <a:ln w="9360">
            <a:solidFill>
              <a:srgbClr val="cc0000"/>
            </a:solidFill>
            <a:miter/>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(conditional expression)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a:t>
            </a:r>
            <a:r>
              <a:rPr b="1" lang="en-US" sz="2400" strike="noStrike" u="none">
                <a:solidFill>
                  <a:srgbClr val="000000"/>
                </a:solidFill>
                <a:effectLst/>
                <a:uFillTx/>
                <a:latin typeface="Arial"/>
              </a:rPr>
              <a:t>// statements when true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else</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a:t>
            </a:r>
            <a:r>
              <a:rPr b="1" lang="en-US" sz="2400" strike="noStrike" u="none">
                <a:solidFill>
                  <a:srgbClr val="000000"/>
                </a:solidFill>
                <a:effectLst/>
                <a:uFillTx/>
                <a:latin typeface="Arial"/>
              </a:rPr>
              <a:t>// statements when false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F4F5D56F-5251-42F4-96A9-7F85DB6A2A46}"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83" name="Text Box 2"/>
          <p:cNvSpPr/>
          <p:nvPr/>
        </p:nvSpPr>
        <p:spPr>
          <a:xfrm>
            <a:off x="1714680" y="411120"/>
            <a:ext cx="4296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if – else statement</a:t>
            </a:r>
            <a:endParaRPr b="0" lang="en-MY" sz="3200" strike="noStrike" u="none">
              <a:solidFill>
                <a:srgbClr val="000000"/>
              </a:solidFill>
              <a:effectLst/>
              <a:uFillTx/>
              <a:latin typeface="Arial"/>
            </a:endParaRPr>
          </a:p>
        </p:txBody>
      </p:sp>
      <p:sp>
        <p:nvSpPr>
          <p:cNvPr id="84" name="Rectangle 4"/>
          <p:cNvSpPr/>
          <p:nvPr/>
        </p:nvSpPr>
        <p:spPr>
          <a:xfrm>
            <a:off x="1010880" y="1590840"/>
            <a:ext cx="7717320" cy="4483080"/>
          </a:xfrm>
          <a:prstGeom prst="rect">
            <a:avLst/>
          </a:prstGeom>
          <a:noFill/>
          <a:ln w="9360">
            <a:solidFill>
              <a:srgbClr val="cc0000"/>
            </a:solidFill>
            <a:miter/>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 response is either OK or CANCEL depending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 on the button that the user pressed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 . .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if (response == “OK”) {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 . .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 code to perform OK action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 . .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 else {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 . .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 code to perform Cancel action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 . .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96376699-CBCD-44B6-8C67-761E66D862D6}"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86" name="Text Box 2"/>
          <p:cNvSpPr/>
          <p:nvPr/>
        </p:nvSpPr>
        <p:spPr>
          <a:xfrm>
            <a:off x="1714680" y="411120"/>
            <a:ext cx="4296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if – else statement</a:t>
            </a:r>
            <a:endParaRPr b="0" lang="en-MY" sz="3200" strike="noStrike" u="none">
              <a:solidFill>
                <a:srgbClr val="000000"/>
              </a:solidFill>
              <a:effectLst/>
              <a:uFillTx/>
              <a:latin typeface="Arial"/>
            </a:endParaRPr>
          </a:p>
        </p:txBody>
      </p:sp>
      <p:sp>
        <p:nvSpPr>
          <p:cNvPr id="87" name="Text Box 11"/>
          <p:cNvSpPr/>
          <p:nvPr/>
        </p:nvSpPr>
        <p:spPr>
          <a:xfrm>
            <a:off x="609480" y="1793880"/>
            <a:ext cx="8172720" cy="471888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Example</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Social Security tax on wages is calculated as follows:</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Tax   =   0.124 x wages      if wages &lt;=  $57600</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0.124 x $57600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if wages &gt;    $57600</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Write an application to accept wages, calculate and display the Social Security tax.</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F71B6B7B-BA24-4F31-A8D4-EDEE5E19CC99}"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39</a:t>
            </a:r>
            <a:endParaRPr b="0" lang="en-MY" sz="800" strike="noStrike" u="none">
              <a:solidFill>
                <a:srgbClr val="000000"/>
              </a:solidFill>
              <a:effectLst/>
              <a:uFillTx/>
              <a:latin typeface="Arial"/>
            </a:endParaRPr>
          </a:p>
        </p:txBody>
      </p:sp>
      <p:sp>
        <p:nvSpPr>
          <p:cNvPr id="89" name="Text Box 2"/>
          <p:cNvSpPr/>
          <p:nvPr/>
        </p:nvSpPr>
        <p:spPr>
          <a:xfrm>
            <a:off x="1714680" y="411120"/>
            <a:ext cx="4296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if – else statement</a:t>
            </a:r>
            <a:endParaRPr b="0" lang="en-MY" sz="3200" strike="noStrike" u="none">
              <a:solidFill>
                <a:srgbClr val="000000"/>
              </a:solidFill>
              <a:effectLst/>
              <a:uFillTx/>
              <a:latin typeface="Arial"/>
            </a:endParaRPr>
          </a:p>
        </p:txBody>
      </p:sp>
      <p:sp>
        <p:nvSpPr>
          <p:cNvPr id="90" name="Rectangle 3"/>
          <p:cNvSpPr/>
          <p:nvPr/>
        </p:nvSpPr>
        <p:spPr>
          <a:xfrm>
            <a:off x="2590920" y="4438800"/>
            <a:ext cx="3524040" cy="192276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if (wages &lt;= 57600)</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tax = 0.124 * wages;</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else</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tax = 0.124 * 57600;</a:t>
            </a:r>
            <a:endParaRPr b="0" lang="en-MY" sz="2400" strike="noStrike" u="none">
              <a:solidFill>
                <a:srgbClr val="000000"/>
              </a:solidFill>
              <a:effectLst/>
              <a:uFillTx/>
              <a:latin typeface="Arial"/>
            </a:endParaRPr>
          </a:p>
        </p:txBody>
      </p:sp>
      <p:grpSp>
        <p:nvGrpSpPr>
          <p:cNvPr id="91" name="Group 12"/>
          <p:cNvGrpSpPr/>
          <p:nvPr/>
        </p:nvGrpSpPr>
        <p:grpSpPr>
          <a:xfrm>
            <a:off x="1352520" y="2228760"/>
            <a:ext cx="6934320" cy="1581120"/>
            <a:chOff x="1352520" y="2228760"/>
            <a:chExt cx="6934320" cy="1581120"/>
          </a:xfrm>
        </p:grpSpPr>
        <p:sp>
          <p:nvSpPr>
            <p:cNvPr id="92" name="Rectangle 6"/>
            <p:cNvSpPr/>
            <p:nvPr/>
          </p:nvSpPr>
          <p:spPr>
            <a:xfrm>
              <a:off x="1352520" y="2228760"/>
              <a:ext cx="6934320" cy="1581120"/>
            </a:xfrm>
            <a:prstGeom prst="rect">
              <a:avLst/>
            </a:prstGeom>
            <a:solidFill>
              <a:srgbClr val="ccffff"/>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93" name="Text Box 7"/>
            <p:cNvSpPr/>
            <p:nvPr/>
          </p:nvSpPr>
          <p:spPr>
            <a:xfrm>
              <a:off x="2705040" y="2522520"/>
              <a:ext cx="5497560" cy="1015920"/>
            </a:xfrm>
            <a:prstGeom prst="rect">
              <a:avLst/>
            </a:prstGeom>
            <a:noFill/>
            <a:ln w="9360">
              <a:solidFill>
                <a:srgbClr val="ccffff"/>
              </a:solidFill>
              <a:miter/>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0.124  x  wages    </a:t>
              </a:r>
              <a:r>
                <a:rPr b="1" lang="en-US" sz="2400" strike="noStrike" u="none">
                  <a:solidFill>
                    <a:srgbClr val="cc0000"/>
                  </a:solidFill>
                  <a:effectLst/>
                  <a:uFillTx/>
                  <a:latin typeface="Arial"/>
                </a:rPr>
                <a:t>if wages &lt;= $57600</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0.124  x  $57600   </a:t>
              </a:r>
              <a:r>
                <a:rPr b="1" lang="en-US" sz="2400" strike="noStrike" u="none">
                  <a:solidFill>
                    <a:srgbClr val="cc0000"/>
                  </a:solidFill>
                  <a:effectLst/>
                  <a:uFillTx/>
                  <a:latin typeface="Arial"/>
                </a:rPr>
                <a:t>otherwise</a:t>
              </a:r>
              <a:endParaRPr b="0" lang="en-MY" sz="2400" strike="noStrike" u="none">
                <a:solidFill>
                  <a:srgbClr val="000000"/>
                </a:solidFill>
                <a:effectLst/>
                <a:uFillTx/>
                <a:latin typeface="Arial"/>
              </a:endParaRPr>
            </a:p>
          </p:txBody>
        </p:sp>
        <p:sp>
          <p:nvSpPr>
            <p:cNvPr id="94" name="Text Box 8"/>
            <p:cNvSpPr/>
            <p:nvPr/>
          </p:nvSpPr>
          <p:spPr>
            <a:xfrm>
              <a:off x="1522440" y="2752560"/>
              <a:ext cx="1014480" cy="459720"/>
            </a:xfrm>
            <a:prstGeom prst="rect">
              <a:avLst/>
            </a:prstGeom>
            <a:noFill/>
            <a:ln w="9360">
              <a:solidFill>
                <a:srgbClr val="ccffff"/>
              </a:solidFill>
              <a:miter/>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Tax =</a:t>
              </a:r>
              <a:endParaRPr b="0" lang="en-MY" sz="2400" strike="noStrike" u="none">
                <a:solidFill>
                  <a:srgbClr val="000000"/>
                </a:solidFill>
                <a:effectLst/>
                <a:uFillTx/>
                <a:latin typeface="Arial"/>
              </a:endParaRPr>
            </a:p>
          </p:txBody>
        </p:sp>
        <p:sp>
          <p:nvSpPr>
            <p:cNvPr id="95" name="Rectangle 9"/>
            <p:cNvSpPr/>
            <p:nvPr/>
          </p:nvSpPr>
          <p:spPr>
            <a:xfrm>
              <a:off x="2370240" y="2674800"/>
              <a:ext cx="506160" cy="703440"/>
            </a:xfrm>
            <a:prstGeom prst="rect">
              <a:avLst/>
            </a:prstGeom>
            <a:noFill/>
            <a:ln w="9360">
              <a:solidFill>
                <a:srgbClr val="ccffff"/>
              </a:solidFill>
              <a:miter/>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trike="noStrike" u="none">
                  <a:solidFill>
                    <a:srgbClr val="333399"/>
                  </a:solidFill>
                  <a:effectLst/>
                  <a:uFillTx/>
                  <a:latin typeface="Arial"/>
                </a:rPr>
                <a:t>{</a:t>
              </a:r>
              <a:endParaRPr b="0" lang="en-MY" sz="4000" strike="noStrike" u="none">
                <a:solidFill>
                  <a:srgbClr val="000000"/>
                </a:solidFill>
                <a:effectLst/>
                <a:uFillTx/>
                <a:latin typeface="Arial"/>
              </a:endParaRPr>
            </a:p>
          </p:txBody>
        </p:sp>
      </p:grpSp>
      <p:sp>
        <p:nvSpPr>
          <p:cNvPr id="96" name="Text Box 10"/>
          <p:cNvSpPr/>
          <p:nvPr/>
        </p:nvSpPr>
        <p:spPr>
          <a:xfrm>
            <a:off x="609480" y="1565280"/>
            <a:ext cx="182880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333399"/>
                </a:solidFill>
                <a:effectLst/>
                <a:uFillTx/>
                <a:latin typeface="Arial"/>
              </a:rPr>
              <a:t>Example 1</a:t>
            </a:r>
            <a:endParaRPr b="0" lang="en-MY" sz="2400" strike="noStrike" u="none">
              <a:solidFill>
                <a:srgbClr val="000000"/>
              </a:solidFill>
              <a:effectLst/>
              <a:uFillTx/>
              <a:latin typeface="Arial"/>
            </a:endParaRPr>
          </a:p>
        </p:txBody>
      </p:sp>
      <p:sp>
        <p:nvSpPr>
          <p:cNvPr id="97" name="Text Box 11"/>
          <p:cNvSpPr/>
          <p:nvPr/>
        </p:nvSpPr>
        <p:spPr>
          <a:xfrm>
            <a:off x="1600200" y="3886200"/>
            <a:ext cx="6477120" cy="82548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This computation can be expressed neatly in Java by the </a:t>
            </a:r>
            <a:r>
              <a:rPr b="1" i="1" lang="en-US" sz="2400" strike="noStrike" u="none">
                <a:solidFill>
                  <a:srgbClr val="333399"/>
                </a:solidFill>
                <a:effectLst/>
                <a:uFillTx/>
                <a:latin typeface="Arial"/>
              </a:rPr>
              <a:t>if </a:t>
            </a:r>
            <a:r>
              <a:rPr b="1" lang="en-US" sz="2400" strike="noStrike" u="none">
                <a:solidFill>
                  <a:srgbClr val="000000"/>
                </a:solidFill>
                <a:effectLst/>
                <a:uFillTx/>
                <a:latin typeface="Arial"/>
              </a:rPr>
              <a:t>statement :</a:t>
            </a:r>
            <a:endParaRPr b="0" lang="en-MY" sz="2400" strike="noStrike" u="none">
              <a:solidFill>
                <a:srgbClr val="000000"/>
              </a:solidFill>
              <a:effectLst/>
              <a:uFillTx/>
              <a:latin typeface="Arial"/>
            </a:endParaRPr>
          </a:p>
        </p:txBody>
      </p:sp>
    </p:spTree>
  </p:cSld>
  <p:timing>
    <p:tnLst>
      <p:par>
        <p:cTn id="33" dur="indefinite" restart="never" nodeType="tmRoot">
          <p:childTnLst>
            <p:seq>
              <p:cTn id="34" dur="indefinite" nodeType="mainSeq">
                <p:childTnLst>
                  <p:par>
                    <p:cTn id="35" nodeType="clickEffect" fill="hold">
                      <p:stCondLst>
                        <p:cond delay="indefinite"/>
                      </p:stCondLst>
                      <p:childTnLst>
                        <p:par>
                          <p:cTn id="36" nodeType="withEffect" fill="hold">
                            <p:stCondLst>
                              <p:cond delay="0"/>
                            </p:stCondLst>
                            <p:childTnLst>
                              <p:par>
                                <p:cTn id="37" nodeType="clickEffect" fill="hold" presetClass="entr" presetID="22" presetSubtype="1">
                                  <p:stCondLst>
                                    <p:cond delay="0"/>
                                  </p:stCondLst>
                                  <p:childTnLst>
                                    <p:set>
                                      <p:cBhvr>
                                        <p:cTn id="38" dur="1" fill="hold">
                                          <p:stCondLst>
                                            <p:cond delay="0"/>
                                          </p:stCondLst>
                                        </p:cTn>
                                        <p:tgtEl>
                                          <p:spTgt spid="97"/>
                                        </p:tgtEl>
                                        <p:attrNameLst>
                                          <p:attrName>style.visibility</p:attrName>
                                        </p:attrNameLst>
                                      </p:cBhvr>
                                      <p:to>
                                        <p:strVal val="visible"/>
                                      </p:to>
                                    </p:set>
                                    <p:animEffect filter="wipe(up)" transition="in">
                                      <p:cBhvr additive="repl">
                                        <p:cTn id="39" dur="500"/>
                                        <p:tgtEl>
                                          <p:spTgt spid="97"/>
                                        </p:tgtEl>
                                      </p:cBhvr>
                                    </p:animEffect>
                                  </p:childTnLst>
                                </p:cTn>
                              </p:par>
                            </p:childTnLst>
                          </p:cTn>
                        </p:par>
                      </p:childTnLst>
                    </p:cTn>
                  </p:par>
                  <p:par>
                    <p:cTn id="40" nodeType="clickEffect" fill="hold">
                      <p:stCondLst>
                        <p:cond delay="indefinite"/>
                      </p:stCondLst>
                      <p:childTnLst>
                        <p:par>
                          <p:cTn id="41" nodeType="withEffect" fill="hold">
                            <p:stCondLst>
                              <p:cond delay="0"/>
                            </p:stCondLst>
                            <p:childTnLst>
                              <p:par>
                                <p:cTn id="42" nodeType="clickEffect" fill="hold" presetClass="entr" presetID="22" presetSubtype="1">
                                  <p:stCondLst>
                                    <p:cond delay="0"/>
                                  </p:stCondLst>
                                  <p:childTnLst>
                                    <p:set>
                                      <p:cBhvr>
                                        <p:cTn id="43" dur="1" fill="hold">
                                          <p:stCondLst>
                                            <p:cond delay="0"/>
                                          </p:stCondLst>
                                        </p:cTn>
                                        <p:tgtEl>
                                          <p:spTgt spid="90"/>
                                        </p:tgtEl>
                                        <p:attrNameLst>
                                          <p:attrName>style.visibility</p:attrName>
                                        </p:attrNameLst>
                                      </p:cBhvr>
                                      <p:to>
                                        <p:strVal val="visible"/>
                                      </p:to>
                                    </p:set>
                                    <p:animEffect filter="wipe(up)" transition="in">
                                      <p:cBhvr additive="repl">
                                        <p:cTn id="44" dur="5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12305</TotalTime>
  <Application>LibreOffice/25.2.2.2$Windows_X86_64 LibreOffice_project/7370d4be9e3cf6031a51beef54ff3bda878e3fac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2003-01-07T16:27:23Z</dcterms:created>
  <dc:creator>APIIT</dc:creator>
  <dc:description/>
  <dc:language>en-MY</dc:language>
  <cp:lastModifiedBy>Usman Hashmi</cp:lastModifiedBy>
  <dcterms:modified xsi:type="dcterms:W3CDTF">2024-08-07T14:27:39Z</dcterms:modified>
  <cp:revision>172</cp:revision>
  <dc:subject/>
  <dc:title>Multimedia Technology</dc:title>
</cp:coreProperties>
</file>