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5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11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dt" idx="3"/>
          </p:nvPr>
        </p:nvSpPr>
        <p:spPr>
          <a:xfrm>
            <a:off x="3884400" y="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Img"/>
          </p:nvPr>
        </p:nvSpPr>
        <p:spPr>
          <a:xfrm>
            <a:off x="1143000" y="685440"/>
            <a:ext cx="4572000" cy="3429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MY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ftr" idx="4"/>
          </p:nvPr>
        </p:nvSpPr>
        <p:spPr>
          <a:xfrm>
            <a:off x="-3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indent="0">
              <a:buNone/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sldNum" idx="5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marL="216000"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1147284-A4F4-40DD-8C2F-BE22928E40E2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8C17EB6-6582-4FC2-89AA-9CAF717D3237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62A3C5EC-A5C0-44C9-A5AE-DBEFFECC30C8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709945F3-AE05-4639-9F18-19762C867264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D0DFA05D-972C-447A-A27D-7B3931ED4547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C441F44-34E1-41C1-A592-E7C8FE003E4D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52867A9-8628-4823-8097-40B3C217AC21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88D9C7C0-6211-49E4-B860-089277B39AAC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96D0577C-C121-414B-8447-5CE2932FCF12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949C71D5-842D-4224-9BD5-FF32C56028FF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3F90DB9-90C5-4F74-B262-7729A5D4ED10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2932FBA-C579-4F4E-B352-D59FF8E2D3F8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44F1955-FD4D-474E-AE07-2BCE2208AEB1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8EECFB5-0385-4A04-B7DC-FA1CD005B7CE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B5A0967-E7ED-4336-8005-B0992297B733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2F519CA-4294-4C53-99E1-6C9E0711930A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8FC403C9-031C-48F7-BD00-58DB3EDDEF06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F37C32D-B743-4188-AFF9-B408198E6B29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4DEF3F0-C970-4C77-BC74-BA2F9B1E677A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80DCF278-2E08-4661-A8A1-68E7184B4E2D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FCDB0C1-90DC-409A-989D-B63BA4DE5AF3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2894B93-1D3A-4186-9764-C6FE3F8074EB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9BD84F0-3520-4AAB-83EE-340444BD2835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FF7181D2-33C1-44D2-943A-DF02FC92CB4E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A30F1C85-0520-453D-953E-F0BFE949250D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CD4C9B6-3BB2-400C-BAFF-3DA473402A4C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05B461F-AC8D-406D-810F-E1FE448B67DA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F99B63B-6649-4A3E-A076-A0C32445D518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A0568AB2-E46E-404A-AF36-308AD84DA864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EF16D930-5253-4F98-B0A4-9841D34901E1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A412BF16-3F9B-419F-9FEB-16A560AB6463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19F5109-F93D-4DF0-8701-204D5C5B7F53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8AB898EE-572D-4D5F-94E7-04192F8CF452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6F0476A-FAA4-4894-B3B0-FCF368279BBF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E5C5F767-2148-4013-BC07-820CB9B7A10F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1242D6E-B526-4870-AA33-CE1BB96FA8DF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apiit.edu.my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hyperlink" Target="http://www.apiit.edu.my/" TargetMode="External"/><Relationship Id="rId4" Type="http://schemas.openxmlformats.org/officeDocument/2006/relationships/image" Target="../media/image5.jpeg"/><Relationship Id="rId5" Type="http://schemas.openxmlformats.org/officeDocument/2006/relationships/image" Target="../media/image3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>
            <a:off x="0" y="6705720"/>
            <a:ext cx="9144000" cy="152280"/>
          </a:xfrm>
          <a:prstGeom prst="rect">
            <a:avLst/>
          </a:prstGeom>
          <a:solidFill>
            <a:srgbClr val="0033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Text Box 8"/>
          <p:cNvSpPr/>
          <p:nvPr/>
        </p:nvSpPr>
        <p:spPr>
          <a:xfrm>
            <a:off x="76320" y="6683400"/>
            <a:ext cx="1719000" cy="2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Object Oriented Programming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MY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55592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>
          <a:xfrm>
            <a:off x="700992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Slide </a:t>
            </a:r>
            <a:fld id="{18F61B3F-E119-4788-875B-667C3C4EB668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 of 38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0" y="0"/>
            <a:ext cx="9144000" cy="99072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ffffff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" name="Picture 11" descr="APIIT Logo">
            <a:hlinkClick r:id="rId2"/>
          </p:cNvPr>
          <p:cNvPicPr/>
          <p:nvPr/>
        </p:nvPicPr>
        <p:blipFill>
          <a:blip r:embed="rId3"/>
          <a:srcRect l="0" t="71173" r="0" b="0"/>
          <a:stretch/>
        </p:blipFill>
        <p:spPr>
          <a:xfrm>
            <a:off x="76320" y="1106640"/>
            <a:ext cx="14047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" name="Line 12"/>
          <p:cNvSpPr/>
          <p:nvPr/>
        </p:nvSpPr>
        <p:spPr>
          <a:xfrm>
            <a:off x="1795320" y="990720"/>
            <a:ext cx="7348680" cy="0"/>
          </a:xfrm>
          <a:prstGeom prst="line">
            <a:avLst/>
          </a:prstGeom>
          <a:ln w="381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Text Box 13"/>
          <p:cNvSpPr/>
          <p:nvPr/>
        </p:nvSpPr>
        <p:spPr>
          <a:xfrm>
            <a:off x="6102000" y="1063800"/>
            <a:ext cx="28998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Java Iterative Constructs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" name="Picture 17" descr="background"/>
          <p:cNvPicPr/>
          <p:nvPr/>
        </p:nvPicPr>
        <p:blipFill>
          <a:blip r:embed="rId4"/>
          <a:stretch/>
        </p:blipFill>
        <p:spPr>
          <a:xfrm>
            <a:off x="6329520" y="2944800"/>
            <a:ext cx="4562280" cy="3695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" name="Picture 18" descr="logo"/>
          <p:cNvPicPr/>
          <p:nvPr/>
        </p:nvPicPr>
        <p:blipFill>
          <a:blip r:embed="rId5"/>
          <a:stretch/>
        </p:blipFill>
        <p:spPr>
          <a:xfrm>
            <a:off x="142920" y="58680"/>
            <a:ext cx="1289160" cy="104472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blue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blipFill rotWithShape="0">
            <a:blip r:embed="rId2"/>
            <a:srcRect/>
            <a:stretch/>
          </a:blip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" name="Picture 11" descr="APIIT Logo">
            <a:hlinkClick r:id="rId3"/>
          </p:cNvPr>
          <p:cNvPicPr/>
          <p:nvPr/>
        </p:nvPicPr>
        <p:blipFill>
          <a:blip r:embed="rId4"/>
          <a:srcRect l="0" t="72737" r="0" b="0"/>
          <a:stretch/>
        </p:blipFill>
        <p:spPr>
          <a:xfrm>
            <a:off x="914400" y="4309920"/>
            <a:ext cx="1892160" cy="532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Picture 12" descr="logo"/>
          <p:cNvPicPr/>
          <p:nvPr/>
        </p:nvPicPr>
        <p:blipFill>
          <a:blip r:embed="rId5"/>
          <a:stretch/>
        </p:blipFill>
        <p:spPr>
          <a:xfrm>
            <a:off x="795240" y="2567160"/>
            <a:ext cx="2133720" cy="172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MY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55592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2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971720" y="2628720"/>
            <a:ext cx="6781680" cy="78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ffffcc"/>
                </a:solidFill>
                <a:effectLst/>
                <a:uFillTx/>
                <a:latin typeface="Arial"/>
              </a:rPr>
              <a:t>Java Iterative Constructs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Text Box 34"/>
          <p:cNvSpPr/>
          <p:nvPr/>
        </p:nvSpPr>
        <p:spPr>
          <a:xfrm>
            <a:off x="2691360" y="6280200"/>
            <a:ext cx="3363840" cy="2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Copyright 2016 Asia Pacific Institute of Information Technology</a:t>
            </a:r>
            <a:endParaRPr b="0" lang="en-MY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Text Box 50"/>
          <p:cNvSpPr/>
          <p:nvPr/>
        </p:nvSpPr>
        <p:spPr>
          <a:xfrm>
            <a:off x="570240" y="581040"/>
            <a:ext cx="7610040" cy="97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trike="noStrike" u="none">
                <a:solidFill>
                  <a:srgbClr val="ffffcc"/>
                </a:solidFill>
                <a:effectLst/>
                <a:uFillTx/>
                <a:latin typeface="Arial"/>
              </a:rPr>
              <a:t>Object Oriented Programming</a:t>
            </a:r>
            <a:endParaRPr b="0" lang="en-MY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ffffcc"/>
                </a:solidFill>
                <a:effectLst/>
                <a:uFillTx/>
                <a:latin typeface="Arial"/>
              </a:rPr>
              <a:t>AAPP013-4-2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3"/>
          <p:cNvSpPr/>
          <p:nvPr/>
        </p:nvSpPr>
        <p:spPr>
          <a:xfrm>
            <a:off x="380880" y="1450800"/>
            <a:ext cx="182880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sng">
                <a:solidFill>
                  <a:srgbClr val="333399"/>
                </a:solidFill>
                <a:effectLst/>
                <a:uFillTx/>
                <a:latin typeface="Arial"/>
              </a:rPr>
              <a:t>Example 2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Rectangle 4"/>
          <p:cNvSpPr/>
          <p:nvPr/>
        </p:nvSpPr>
        <p:spPr>
          <a:xfrm>
            <a:off x="552600" y="2171880"/>
            <a:ext cx="693396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We organize our program schematically as 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Rectangle 5"/>
          <p:cNvSpPr/>
          <p:nvPr/>
        </p:nvSpPr>
        <p:spPr>
          <a:xfrm>
            <a:off x="1371600" y="2933640"/>
            <a:ext cx="6748560" cy="1960200"/>
          </a:xfrm>
          <a:prstGeom prst="rect">
            <a:avLst/>
          </a:prstGeom>
          <a:solidFill>
            <a:srgbClr val="ffffff"/>
          </a:solidFill>
          <a:ln w="936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print first line of verse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while (more verses) 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print rest of verse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print first line of next verse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print first line of next verse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Text Box 6"/>
          <p:cNvSpPr/>
          <p:nvPr/>
        </p:nvSpPr>
        <p:spPr>
          <a:xfrm>
            <a:off x="1716480" y="411120"/>
            <a:ext cx="32331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while statement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nodeType="clickEffect" fill="hold">
                      <p:stCondLst>
                        <p:cond delay="indefinite"/>
                      </p:stCondLst>
                      <p:childTnLst>
                        <p:par>
                          <p:cTn id="3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nodeType="clickEffect" fill="hold">
                      <p:stCondLst>
                        <p:cond delay="indefinite"/>
                      </p:stCondLst>
                      <p:childTnLst>
                        <p:par>
                          <p:cTn id="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2"/>
          <p:cNvSpPr/>
          <p:nvPr/>
        </p:nvSpPr>
        <p:spPr>
          <a:xfrm>
            <a:off x="1716480" y="411120"/>
            <a:ext cx="32331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while statement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Rectangle 7"/>
          <p:cNvSpPr/>
          <p:nvPr/>
        </p:nvSpPr>
        <p:spPr>
          <a:xfrm>
            <a:off x="990720" y="1995480"/>
            <a:ext cx="8153280" cy="41914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class TenInABed 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final int MAX_NUMBER_IN_BED = 10;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</a:t>
            </a:r>
            <a:r>
              <a:rPr b="1" lang="en-US" sz="16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public static void main (String[] args) 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int numberInBed;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System.out.println(MAX_NUMBER_IN_BED + " in a bed and the little one said,");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numberInBed = MAX_NUMBER_IN_BED - 1;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while (numberInBed &gt; 0) 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     </a:t>
            </a:r>
            <a:r>
              <a:rPr b="1" lang="en-US" sz="1600" strike="noStrike" u="none">
                <a:solidFill>
                  <a:srgbClr val="9900cc"/>
                </a:solidFill>
                <a:effectLst/>
                <a:uFillTx/>
                <a:latin typeface="Times New Roman"/>
              </a:rPr>
              <a:t>System.out.println("     \"Roll over, roll over.\"");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9900cc"/>
                </a:solidFill>
                <a:effectLst/>
                <a:uFillTx/>
                <a:latin typeface="Times New Roman"/>
              </a:rPr>
              <a:t>              System.out.println("They all rolled over and one fell out,");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9900cc"/>
                </a:solidFill>
                <a:effectLst/>
                <a:uFillTx/>
                <a:latin typeface="Times New Roman"/>
              </a:rPr>
              <a:t>              System.out.println(numberInBed + " in a bed and the little one said,");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9900cc"/>
                </a:solidFill>
                <a:effectLst/>
                <a:uFillTx/>
                <a:latin typeface="Times New Roman"/>
              </a:rPr>
              <a:t>              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numberInBed = numberInBed - 1;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         }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System.out.println("     \"Alone at last.\"");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</a:t>
            </a:r>
            <a:r>
              <a:rPr b="1" lang="en-US" sz="16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Text Box 8"/>
          <p:cNvSpPr/>
          <p:nvPr/>
        </p:nvSpPr>
        <p:spPr>
          <a:xfrm>
            <a:off x="609480" y="1390680"/>
            <a:ext cx="594360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sng">
                <a:solidFill>
                  <a:srgbClr val="333399"/>
                </a:solidFill>
                <a:effectLst/>
                <a:uFillTx/>
                <a:latin typeface="Arial"/>
              </a:rPr>
              <a:t>Example 2 : Sample Program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9" name="Ink 12" descr=""/>
          <p:cNvPicPr/>
          <p:nvPr/>
        </p:nvPicPr>
        <p:blipFill>
          <a:blip r:embed="rId1"/>
          <a:stretch/>
        </p:blipFill>
        <p:spPr>
          <a:xfrm>
            <a:off x="5891040" y="3833640"/>
            <a:ext cx="47880" cy="38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" dur="indefinite" restart="never" nodeType="tmRoot">
          <p:childTnLst>
            <p:seq>
              <p:cTn id="45" dur="indefinite" nodeType="mainSeq">
                <p:childTnLst>
                  <p:par>
                    <p:cTn id="46" nodeType="clickEffect" fill="hold">
                      <p:stCondLst>
                        <p:cond delay="indefinite"/>
                      </p:stCondLst>
                      <p:childTnLst>
                        <p:par>
                          <p:cTn id="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2"/>
          <p:cNvSpPr/>
          <p:nvPr/>
        </p:nvSpPr>
        <p:spPr>
          <a:xfrm>
            <a:off x="1717560" y="411120"/>
            <a:ext cx="275832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for statement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Rectangle 4"/>
          <p:cNvSpPr/>
          <p:nvPr/>
        </p:nvSpPr>
        <p:spPr>
          <a:xfrm>
            <a:off x="399960" y="1562040"/>
            <a:ext cx="8153640" cy="12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Use the 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for loop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when you know the constraints of the loop (its initialization instruction, termination criteria, and increment instruction). The general form of the for statement can be expressed like this: 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Rectangle 5"/>
          <p:cNvSpPr/>
          <p:nvPr/>
        </p:nvSpPr>
        <p:spPr>
          <a:xfrm>
            <a:off x="1523880" y="3409920"/>
            <a:ext cx="6797880" cy="679320"/>
          </a:xfrm>
          <a:prstGeom prst="rect">
            <a:avLst/>
          </a:prstGeom>
          <a:solidFill>
            <a:srgbClr val="ffffff"/>
          </a:solidFill>
          <a:ln w="936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for (initialization; termination; increment)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Times New Roman"/>
              </a:rPr>
              <a:t>statements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	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3" name="Ink 14343" descr=""/>
          <p:cNvPicPr/>
          <p:nvPr/>
        </p:nvPicPr>
        <p:blipFill>
          <a:blip r:embed="rId1"/>
          <a:stretch/>
        </p:blipFill>
        <p:spPr>
          <a:xfrm>
            <a:off x="8674200" y="3406680"/>
            <a:ext cx="17280" cy="1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4" name="Ink 14449" descr=""/>
          <p:cNvPicPr/>
          <p:nvPr/>
        </p:nvPicPr>
        <p:blipFill>
          <a:blip r:embed="rId2"/>
          <a:stretch/>
        </p:blipFill>
        <p:spPr>
          <a:xfrm>
            <a:off x="6648480" y="3427560"/>
            <a:ext cx="92160" cy="2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5" name="Ink 32" descr=""/>
          <p:cNvPicPr/>
          <p:nvPr/>
        </p:nvPicPr>
        <p:blipFill>
          <a:blip r:embed="rId3"/>
          <a:stretch/>
        </p:blipFill>
        <p:spPr>
          <a:xfrm>
            <a:off x="5334120" y="3606840"/>
            <a:ext cx="93600" cy="47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Box 2"/>
          <p:cNvSpPr/>
          <p:nvPr/>
        </p:nvSpPr>
        <p:spPr>
          <a:xfrm>
            <a:off x="1717560" y="411120"/>
            <a:ext cx="275832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for statement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Rectangle 8"/>
          <p:cNvSpPr/>
          <p:nvPr/>
        </p:nvSpPr>
        <p:spPr>
          <a:xfrm>
            <a:off x="552600" y="1714680"/>
            <a:ext cx="7924680" cy="30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initialization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==&gt; a statement that initializes the loop--its executed once at the beginning of the loop.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termination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==&gt; expression that determines when to terminate the loop.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This expression is evaluated at the top of each iteration of the loop. When the expression evaluates to false, the for loop terminates.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increment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==&gt;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expression that gets invoked for each iteration through the loop.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nodeType="clickEffect" fill="hold">
                      <p:stCondLst>
                        <p:cond delay="indefinite"/>
                      </p:stCondLst>
                      <p:childTnLst>
                        <p:par>
                          <p:cTn id="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Box 2"/>
          <p:cNvSpPr/>
          <p:nvPr/>
        </p:nvSpPr>
        <p:spPr>
          <a:xfrm>
            <a:off x="1717560" y="411120"/>
            <a:ext cx="275832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for statement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Rectangle 3"/>
          <p:cNvSpPr/>
          <p:nvPr/>
        </p:nvSpPr>
        <p:spPr>
          <a:xfrm>
            <a:off x="571680" y="1790640"/>
            <a:ext cx="7924680" cy="13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For instance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for loops are often used to iterate over the elements in an array, or the characters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a string. 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Rectangle 5"/>
          <p:cNvSpPr/>
          <p:nvPr/>
        </p:nvSpPr>
        <p:spPr>
          <a:xfrm>
            <a:off x="1967760" y="3255840"/>
            <a:ext cx="6047640" cy="3020400"/>
          </a:xfrm>
          <a:prstGeom prst="rect">
            <a:avLst/>
          </a:prstGeom>
          <a:noFill/>
          <a:ln w="936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// a is an array of some kind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. . .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int i;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int length = a.length;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for (i = 0; i &lt; length; i++) {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   . . .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   // do something to the i th element of a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   . . .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        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1" name="Ink 9" descr=""/>
          <p:cNvPicPr/>
          <p:nvPr/>
        </p:nvPicPr>
        <p:blipFill>
          <a:blip r:embed="rId1"/>
          <a:stretch/>
        </p:blipFill>
        <p:spPr>
          <a:xfrm>
            <a:off x="-3244680" y="1660680"/>
            <a:ext cx="17280" cy="17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2" name="Ink 32" descr=""/>
          <p:cNvPicPr/>
          <p:nvPr/>
        </p:nvPicPr>
        <p:blipFill>
          <a:blip r:embed="rId2"/>
          <a:stretch/>
        </p:blipFill>
        <p:spPr>
          <a:xfrm>
            <a:off x="3328920" y="4484520"/>
            <a:ext cx="17640" cy="1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" dur="indefinite" restart="never" nodeType="tmRoot">
          <p:childTnLst>
            <p:seq>
              <p:cTn id="59" dur="indefinite" nodeType="mainSeq">
                <p:childTnLst>
                  <p:par>
                    <p:cTn id="60" nodeType="clickEffect" fill="hold">
                      <p:stCondLst>
                        <p:cond delay="indefinite"/>
                      </p:stCondLst>
                      <p:childTnLst>
                        <p:par>
                          <p:cTn id="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nodeType="clickEffect" fill="hold">
                      <p:stCondLst>
                        <p:cond delay="indefinite"/>
                      </p:stCondLst>
                      <p:childTnLst>
                        <p:par>
                          <p:cTn id="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Box 2"/>
          <p:cNvSpPr/>
          <p:nvPr/>
        </p:nvSpPr>
        <p:spPr>
          <a:xfrm>
            <a:off x="1717560" y="411120"/>
            <a:ext cx="275832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for statement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Text Box 9"/>
          <p:cNvSpPr/>
          <p:nvPr/>
        </p:nvSpPr>
        <p:spPr>
          <a:xfrm>
            <a:off x="533520" y="1619280"/>
            <a:ext cx="182880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sng">
                <a:solidFill>
                  <a:srgbClr val="333399"/>
                </a:solidFill>
                <a:effectLst/>
                <a:uFillTx/>
                <a:latin typeface="Arial"/>
              </a:rPr>
              <a:t>Example 1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5" name="Group 14"/>
          <p:cNvGrpSpPr/>
          <p:nvPr/>
        </p:nvGrpSpPr>
        <p:grpSpPr>
          <a:xfrm>
            <a:off x="685800" y="2301840"/>
            <a:ext cx="7981560" cy="497520"/>
            <a:chOff x="685800" y="2301840"/>
            <a:chExt cx="7981560" cy="497520"/>
          </a:xfrm>
        </p:grpSpPr>
        <p:sp>
          <p:nvSpPr>
            <p:cNvPr id="76" name="Rectangle 8"/>
            <p:cNvSpPr/>
            <p:nvPr/>
          </p:nvSpPr>
          <p:spPr>
            <a:xfrm>
              <a:off x="685800" y="2301840"/>
              <a:ext cx="7981560" cy="456840"/>
            </a:xfrm>
            <a:prstGeom prst="rect">
              <a:avLst/>
            </a:prstGeom>
            <a:solidFill>
              <a:srgbClr val="cc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Text Box 10"/>
            <p:cNvSpPr/>
            <p:nvPr/>
          </p:nvSpPr>
          <p:spPr>
            <a:xfrm>
              <a:off x="882720" y="2339640"/>
              <a:ext cx="7587720" cy="459720"/>
            </a:xfrm>
            <a:prstGeom prst="rect">
              <a:avLst/>
            </a:prstGeom>
            <a:noFill/>
            <a:ln w="9360">
              <a:solidFill>
                <a:srgbClr val="cc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spcBef>
                  <a:spcPts val="1500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2400" strike="noStrike" u="none">
                  <a:solidFill>
                    <a:srgbClr val="333399"/>
                  </a:solidFill>
                  <a:effectLst/>
                  <a:uFillTx/>
                  <a:latin typeface="Arial"/>
                </a:rPr>
                <a:t>Let’s review at the Temperature program. :</a:t>
              </a:r>
              <a:endParaRPr b="0" lang="en-MY" sz="2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8" name="Rectangle 12"/>
          <p:cNvSpPr/>
          <p:nvPr/>
        </p:nvSpPr>
        <p:spPr>
          <a:xfrm>
            <a:off x="343080" y="3087720"/>
            <a:ext cx="8800920" cy="2434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while (cent &lt;= HIGH_TEMP)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fahr = (9.0/5.0) * cent + 32.0; </a:t>
            </a:r>
            <a:r>
              <a:rPr b="1" lang="en-US" sz="2400" strike="noStrike" u="none">
                <a:solidFill>
                  <a:srgbClr val="00cc00"/>
                </a:solidFill>
                <a:effectLst/>
                <a:uFillTx/>
                <a:latin typeface="Arial"/>
              </a:rPr>
              <a:t>// Convert C to F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System.out.println("\t" + cent + "\t\t" + fahr);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   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cent = cent + 1.0;   </a:t>
            </a:r>
            <a:r>
              <a:rPr b="1" lang="en-US" sz="2400" strike="noStrike" u="none">
                <a:solidFill>
                  <a:srgbClr val="00cc00"/>
                </a:solidFill>
                <a:effectLst/>
                <a:uFillTx/>
                <a:latin typeface="Arial"/>
              </a:rPr>
              <a:t>// Increment the Centigrade value.    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0" dur="indefinite" restart="never" nodeType="tmRoot">
          <p:childTnLst>
            <p:seq>
              <p:cTn id="71" dur="indefinite" nodeType="mainSeq">
                <p:childTnLst>
                  <p:par>
                    <p:cTn id="72" nodeType="clickEffect" fill="hold">
                      <p:stCondLst>
                        <p:cond delay="indefinite"/>
                      </p:stCondLst>
                      <p:childTnLst>
                        <p:par>
                          <p:cTn id="7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2"/>
          <p:cNvSpPr/>
          <p:nvPr/>
        </p:nvSpPr>
        <p:spPr>
          <a:xfrm>
            <a:off x="1717560" y="411120"/>
            <a:ext cx="275832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for statement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Rectangle 7"/>
          <p:cNvSpPr/>
          <p:nvPr/>
        </p:nvSpPr>
        <p:spPr>
          <a:xfrm>
            <a:off x="533160" y="2165400"/>
            <a:ext cx="8022240" cy="8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Using a for statement, our temperature table loop can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be rewritten as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Rectangle 9"/>
          <p:cNvSpPr/>
          <p:nvPr/>
        </p:nvSpPr>
        <p:spPr>
          <a:xfrm>
            <a:off x="554760" y="3251160"/>
            <a:ext cx="8510400" cy="1702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2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for (cent = LOW_TEMP; cent &lt;= HIGH_TEMP; cent =cent+1.0 ) {</a:t>
            </a:r>
            <a:endParaRPr b="0" lang="en-MY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2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         </a:t>
            </a: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fahr = (9.0/5.0) * cent + 32.0; </a:t>
            </a:r>
            <a:r>
              <a:rPr b="1" lang="en-US" sz="2200" strike="noStrike" u="none">
                <a:solidFill>
                  <a:srgbClr val="00cc00"/>
                </a:solidFill>
                <a:effectLst/>
                <a:uFillTx/>
                <a:latin typeface="Arial"/>
              </a:rPr>
              <a:t>// Convert C to F</a:t>
            </a:r>
            <a:endParaRPr b="0" lang="en-MY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  System.out.println("\t" + cent + "\t\t" + fahr);</a:t>
            </a:r>
            <a:endParaRPr b="0" lang="en-MY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2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        }</a:t>
            </a:r>
            <a:endParaRPr b="0" lang="en-MY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Text Box 10"/>
          <p:cNvSpPr/>
          <p:nvPr/>
        </p:nvSpPr>
        <p:spPr>
          <a:xfrm>
            <a:off x="533520" y="1619280"/>
            <a:ext cx="182880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sng">
                <a:solidFill>
                  <a:srgbClr val="333399"/>
                </a:solidFill>
                <a:effectLst/>
                <a:uFillTx/>
                <a:latin typeface="Arial"/>
              </a:rPr>
              <a:t>Example 1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3" name="Ink 55" descr=""/>
          <p:cNvPicPr/>
          <p:nvPr/>
        </p:nvPicPr>
        <p:blipFill>
          <a:blip r:embed="rId1"/>
          <a:stretch/>
        </p:blipFill>
        <p:spPr>
          <a:xfrm>
            <a:off x="2003400" y="4653000"/>
            <a:ext cx="17640" cy="19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nodeType="clickEffect" fill="hold">
                      <p:stCondLst>
                        <p:cond delay="indefinite"/>
                      </p:stCondLst>
                      <p:childTnLst>
                        <p:par>
                          <p:cTn id="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nodeType="clickEffect" fill="hold">
                      <p:stCondLst>
                        <p:cond delay="indefinite"/>
                      </p:stCondLst>
                      <p:childTnLst>
                        <p:par>
                          <p:cTn id="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Box 2"/>
          <p:cNvSpPr/>
          <p:nvPr/>
        </p:nvSpPr>
        <p:spPr>
          <a:xfrm>
            <a:off x="1717560" y="411120"/>
            <a:ext cx="275832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for statement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Rectangle 9"/>
          <p:cNvSpPr/>
          <p:nvPr/>
        </p:nvSpPr>
        <p:spPr>
          <a:xfrm>
            <a:off x="1219320" y="2112840"/>
            <a:ext cx="7924680" cy="3387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class Temperature {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</a:t>
            </a: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public static void main (String[] args) {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final double LOW_TEMP = -10.0, HIGH_TEMP = 10.0;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double cent, fahr;  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System.out.println("DEGREES C\tDEGREES F");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cent = LOW_TEMP;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         for (cent = HIGH_TEMP; cent &lt;= HIGH_TEMP; cent =cent+1.0 ) {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      </a:t>
            </a:r>
            <a:r>
              <a:rPr b="1" lang="en-US" sz="1800" strike="noStrike" u="none">
                <a:solidFill>
                  <a:srgbClr val="9900cc"/>
                </a:solidFill>
                <a:effectLst/>
                <a:uFillTx/>
                <a:latin typeface="Times New Roman"/>
              </a:rPr>
              <a:t>fahr = (9.0/5.0) * cent + 32.0; // Convert C to F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9900cc"/>
                </a:solidFill>
                <a:effectLst/>
                <a:uFillTx/>
                <a:latin typeface="Times New Roman"/>
              </a:rPr>
              <a:t>              System.out.println("\t" + cent + "\t\t" + fahr);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         }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}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Text Box 10"/>
          <p:cNvSpPr/>
          <p:nvPr/>
        </p:nvSpPr>
        <p:spPr>
          <a:xfrm>
            <a:off x="533520" y="1619280"/>
            <a:ext cx="535284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sng">
                <a:solidFill>
                  <a:srgbClr val="333399"/>
                </a:solidFill>
                <a:effectLst/>
                <a:uFillTx/>
                <a:latin typeface="Arial"/>
              </a:rPr>
              <a:t>Example 1 : Sample Program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nodeType="clickEffect" fill="hold">
                      <p:stCondLst>
                        <p:cond delay="indefinite"/>
                      </p:stCondLst>
                      <p:childTnLst>
                        <p:par>
                          <p:cTn id="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2"/>
          <p:cNvSpPr/>
          <p:nvPr/>
        </p:nvSpPr>
        <p:spPr>
          <a:xfrm>
            <a:off x="1715040" y="411120"/>
            <a:ext cx="43635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do … while statement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Rectangle 3"/>
          <p:cNvSpPr/>
          <p:nvPr/>
        </p:nvSpPr>
        <p:spPr>
          <a:xfrm>
            <a:off x="533520" y="1428840"/>
            <a:ext cx="8153280" cy="8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Java provides another loop, the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do-while loop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which is similar to the while loop 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Rectangle 4"/>
          <p:cNvSpPr/>
          <p:nvPr/>
        </p:nvSpPr>
        <p:spPr>
          <a:xfrm>
            <a:off x="2438280" y="2533680"/>
            <a:ext cx="3886200" cy="1191240"/>
          </a:xfrm>
          <a:prstGeom prst="rect">
            <a:avLst/>
          </a:prstGeom>
          <a:solidFill>
            <a:srgbClr val="ffffff"/>
          </a:solidFill>
          <a:ln w="936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do {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             statements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} while (condition);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Rectangle 5"/>
          <p:cNvSpPr/>
          <p:nvPr/>
        </p:nvSpPr>
        <p:spPr>
          <a:xfrm>
            <a:off x="590400" y="4146480"/>
            <a:ext cx="8153640" cy="15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sng">
                <a:solidFill>
                  <a:srgbClr val="cc0000"/>
                </a:solidFill>
                <a:effectLst/>
                <a:uFillTx/>
                <a:latin typeface="Arial"/>
              </a:rPr>
              <a:t>do-while Vs while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:  The main difference between these two is that in </a:t>
            </a:r>
            <a:r>
              <a:rPr b="1" i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do-while loop the expression is evaluated at the bottom of the loop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thus, the body of the loop is always executed 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AT LEAST ONCE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1" name="Ink 18" descr=""/>
          <p:cNvPicPr/>
          <p:nvPr/>
        </p:nvPicPr>
        <p:blipFill>
          <a:blip r:embed="rId1"/>
          <a:stretch/>
        </p:blipFill>
        <p:spPr>
          <a:xfrm>
            <a:off x="5869080" y="3095640"/>
            <a:ext cx="17280" cy="19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2"/>
          <p:cNvSpPr/>
          <p:nvPr/>
        </p:nvSpPr>
        <p:spPr>
          <a:xfrm>
            <a:off x="1715040" y="411120"/>
            <a:ext cx="43635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do … while statement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Rectangle 6"/>
          <p:cNvSpPr/>
          <p:nvPr/>
        </p:nvSpPr>
        <p:spPr>
          <a:xfrm>
            <a:off x="704880" y="1657440"/>
            <a:ext cx="7924680" cy="192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do-while statement is a less commonly used loop construct in programming but does have its uses. For example, the do-while is convenient to use when the statements within the loop must be executed at least once.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"/>
          <p:cNvSpPr/>
          <p:nvPr/>
        </p:nvSpPr>
        <p:spPr>
          <a:xfrm>
            <a:off x="1712160" y="411120"/>
            <a:ext cx="621720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Topic &amp; Structure of the lesson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Rectangle 3"/>
          <p:cNvSpPr/>
          <p:nvPr/>
        </p:nvSpPr>
        <p:spPr>
          <a:xfrm>
            <a:off x="1447920" y="1523880"/>
            <a:ext cx="7086600" cy="414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Iteration / Loop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while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Statement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for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Statement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do … while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Statement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Reading Input In A Loop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break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statements in Loops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Box 2"/>
          <p:cNvSpPr/>
          <p:nvPr/>
        </p:nvSpPr>
        <p:spPr>
          <a:xfrm>
            <a:off x="1715040" y="411120"/>
            <a:ext cx="43635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do … while statement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Rectangle 3"/>
          <p:cNvSpPr/>
          <p:nvPr/>
        </p:nvSpPr>
        <p:spPr>
          <a:xfrm>
            <a:off x="596880" y="3902040"/>
            <a:ext cx="7074000" cy="26542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int c;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Scanner in = new Scanner(System.in);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. . .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do {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         c = in.nextInt();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          . . .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       } while (c != -1);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Text Box 4"/>
          <p:cNvSpPr/>
          <p:nvPr/>
        </p:nvSpPr>
        <p:spPr>
          <a:xfrm>
            <a:off x="514440" y="1542960"/>
            <a:ext cx="182880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sng">
                <a:solidFill>
                  <a:srgbClr val="333399"/>
                </a:solidFill>
                <a:effectLst/>
                <a:uFillTx/>
                <a:latin typeface="Arial"/>
              </a:rPr>
              <a:t>Example 1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Text Box 5"/>
          <p:cNvSpPr/>
          <p:nvPr/>
        </p:nvSpPr>
        <p:spPr>
          <a:xfrm>
            <a:off x="590400" y="2171880"/>
            <a:ext cx="7067880" cy="155700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When reading information from a file, you know that you will always have to read at least one character.  Therefore, the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do-while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loop will be appropriate to be used in this case 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 Box 9"/>
          <p:cNvSpPr/>
          <p:nvPr/>
        </p:nvSpPr>
        <p:spPr>
          <a:xfrm>
            <a:off x="1714320" y="411120"/>
            <a:ext cx="470304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Quick Review Question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Rectangle 12"/>
          <p:cNvSpPr/>
          <p:nvPr/>
        </p:nvSpPr>
        <p:spPr>
          <a:xfrm>
            <a:off x="476280" y="1809720"/>
            <a:ext cx="8077320" cy="300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Write and run a program that prints the average of 5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random double value.  Your output should look like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601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Average = 0.533764716823967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601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(hint : use the method </a:t>
            </a:r>
            <a:r>
              <a:rPr b="0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Math.random()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601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2"/>
          <p:cNvSpPr/>
          <p:nvPr/>
        </p:nvSpPr>
        <p:spPr>
          <a:xfrm>
            <a:off x="1714320" y="411120"/>
            <a:ext cx="470304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Quick Review Question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Rectangle 4"/>
          <p:cNvSpPr/>
          <p:nvPr/>
        </p:nvSpPr>
        <p:spPr>
          <a:xfrm>
            <a:off x="1371600" y="2133720"/>
            <a:ext cx="6629400" cy="19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Text Box 5"/>
          <p:cNvSpPr/>
          <p:nvPr/>
        </p:nvSpPr>
        <p:spPr>
          <a:xfrm>
            <a:off x="1981080" y="2089080"/>
            <a:ext cx="5619960" cy="4375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public class averageRandom  {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public static void main(String[] args)  {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double randNo, sum=0.0;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for(int i=0; i&lt;5; i++)  {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randNo =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Math.random();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sum = sum + randNo;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System.out.println(randNo+"");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}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System.out.println(“average = “ + sum/5);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}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}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Text Box 6"/>
          <p:cNvSpPr/>
          <p:nvPr/>
        </p:nvSpPr>
        <p:spPr>
          <a:xfrm>
            <a:off x="266760" y="1523880"/>
            <a:ext cx="25909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sng">
                <a:solidFill>
                  <a:srgbClr val="333399"/>
                </a:solidFill>
                <a:effectLst/>
                <a:uFillTx/>
                <a:latin typeface="Arial"/>
              </a:rPr>
              <a:t>Sample answer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nodeType="clickEffect" fill="hold">
                      <p:stCondLst>
                        <p:cond delay="indefinite"/>
                      </p:stCondLst>
                      <p:childTnLst>
                        <p:par>
                          <p:cTn id="9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nodeType="clickEffect" fill="hold">
                      <p:stCondLst>
                        <p:cond delay="indefinite"/>
                      </p:stCondLst>
                      <p:childTnLst>
                        <p:par>
                          <p:cTn id="1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 Box 2"/>
          <p:cNvSpPr/>
          <p:nvPr/>
        </p:nvSpPr>
        <p:spPr>
          <a:xfrm>
            <a:off x="1715760" y="411120"/>
            <a:ext cx="35715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Reading in a loop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Rectangle 3"/>
          <p:cNvSpPr/>
          <p:nvPr/>
        </p:nvSpPr>
        <p:spPr>
          <a:xfrm>
            <a:off x="1371600" y="2133720"/>
            <a:ext cx="6629400" cy="19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Text Box 6"/>
          <p:cNvSpPr/>
          <p:nvPr/>
        </p:nvSpPr>
        <p:spPr>
          <a:xfrm>
            <a:off x="685800" y="1771560"/>
            <a:ext cx="7848720" cy="228852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Write a program to read test scores and compute the minimum, maximum and average scores.  Imagine someone at a computer entering a sequence of scores; after entering the scores, the  person signals the end of the data by entering a special character.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 Box 2"/>
          <p:cNvSpPr/>
          <p:nvPr/>
        </p:nvSpPr>
        <p:spPr>
          <a:xfrm>
            <a:off x="1715760" y="411120"/>
            <a:ext cx="35715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Reading in a loop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Rectangle 3"/>
          <p:cNvSpPr/>
          <p:nvPr/>
        </p:nvSpPr>
        <p:spPr>
          <a:xfrm>
            <a:off x="1371600" y="2133720"/>
            <a:ext cx="6629400" cy="19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Rectangle 5"/>
          <p:cNvSpPr/>
          <p:nvPr/>
        </p:nvSpPr>
        <p:spPr>
          <a:xfrm>
            <a:off x="666720" y="2251080"/>
            <a:ext cx="7750080" cy="302040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Enter score (‘-1’ ends the data) : 85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Enter score (‘-1’ ends the data) : 62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Enter score (‘-1’ ends the data) : 93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Enter score (‘-1’ ends the data) : 87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Enter score (‘-1’ ends the data) : 51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Enter score (‘-1’ ends the data) : -1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average of the 5 scores was 75.6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maximum score was 93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minimum score was 51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Text Box 6"/>
          <p:cNvSpPr/>
          <p:nvPr/>
        </p:nvSpPr>
        <p:spPr>
          <a:xfrm>
            <a:off x="533520" y="1679400"/>
            <a:ext cx="44575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sng">
                <a:solidFill>
                  <a:srgbClr val="333399"/>
                </a:solidFill>
                <a:effectLst/>
                <a:uFillTx/>
                <a:latin typeface="Arial"/>
              </a:rPr>
              <a:t>Sample Output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timing>
    <p:tnLst>
      <p:par>
        <p:cTn id="108" dur="indefinite" restart="never" nodeType="tmRoot">
          <p:childTnLst>
            <p:seq>
              <p:cTn id="109" dur="indefinite" nodeType="mainSeq">
                <p:childTnLst>
                  <p:par>
                    <p:cTn id="110" nodeType="clickEffect" fill="hold">
                      <p:stCondLst>
                        <p:cond delay="indefinite"/>
                      </p:stCondLst>
                      <p:childTnLst>
                        <p:par>
                          <p:cTn id="1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nodeType="clickEffect" fill="hold">
                      <p:stCondLst>
                        <p:cond delay="indefinite"/>
                      </p:stCondLst>
                      <p:childTnLst>
                        <p:par>
                          <p:cTn id="1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Box 2"/>
          <p:cNvSpPr/>
          <p:nvPr/>
        </p:nvSpPr>
        <p:spPr>
          <a:xfrm>
            <a:off x="1715760" y="411120"/>
            <a:ext cx="35715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Reading in a loop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Rectangle 3"/>
          <p:cNvSpPr/>
          <p:nvPr/>
        </p:nvSpPr>
        <p:spPr>
          <a:xfrm>
            <a:off x="1371600" y="2133720"/>
            <a:ext cx="6629400" cy="19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Text Box 7"/>
          <p:cNvSpPr/>
          <p:nvPr/>
        </p:nvSpPr>
        <p:spPr>
          <a:xfrm>
            <a:off x="762120" y="1733400"/>
            <a:ext cx="371448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sng">
                <a:solidFill>
                  <a:srgbClr val="cc0000"/>
                </a:solidFill>
                <a:effectLst/>
                <a:uFillTx/>
                <a:latin typeface="Arial"/>
              </a:rPr>
              <a:t>Questions ??????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Text Box 8"/>
          <p:cNvSpPr/>
          <p:nvPr/>
        </p:nvSpPr>
        <p:spPr>
          <a:xfrm>
            <a:off x="857160" y="2419200"/>
            <a:ext cx="7048440" cy="177588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How do we calculate the average?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The maximum?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The minimum?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But before these answering this question: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What should the loop look like?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timing>
    <p:tnLst>
      <p:par>
        <p:cTn id="120" dur="indefinite" restart="never" nodeType="tmRoot">
          <p:childTnLst>
            <p:seq>
              <p:cTn id="121" dur="indefinite" nodeType="mainSeq">
                <p:childTnLst>
                  <p:par>
                    <p:cTn id="122" nodeType="clickEffect" fill="hold">
                      <p:stCondLst>
                        <p:cond delay="indefinite"/>
                      </p:stCondLst>
                      <p:childTnLst>
                        <p:par>
                          <p:cTn id="1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2"/>
          <p:cNvSpPr/>
          <p:nvPr/>
        </p:nvSpPr>
        <p:spPr>
          <a:xfrm>
            <a:off x="1715760" y="411120"/>
            <a:ext cx="35715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Reading in a loop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Rectangle 3"/>
          <p:cNvSpPr/>
          <p:nvPr/>
        </p:nvSpPr>
        <p:spPr>
          <a:xfrm>
            <a:off x="1371600" y="2133720"/>
            <a:ext cx="6629400" cy="19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Text Box 6"/>
          <p:cNvSpPr/>
          <p:nvPr/>
        </p:nvSpPr>
        <p:spPr>
          <a:xfrm>
            <a:off x="762120" y="1695600"/>
            <a:ext cx="487656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What should the loop look like?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Text Box 7"/>
          <p:cNvSpPr/>
          <p:nvPr/>
        </p:nvSpPr>
        <p:spPr>
          <a:xfrm>
            <a:off x="1219320" y="2495520"/>
            <a:ext cx="6095880" cy="177588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read score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while (not end of data) 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   process score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   read score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nodeType="clickEffect" fill="hold">
                      <p:stCondLst>
                        <p:cond delay="indefinite"/>
                      </p:stCondLst>
                      <p:childTnLst>
                        <p:par>
                          <p:cTn id="1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nodeType="clickEffect" fill="hold">
                      <p:stCondLst>
                        <p:cond delay="indefinite"/>
                      </p:stCondLst>
                      <p:childTnLst>
                        <p:par>
                          <p:cTn id="13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3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2"/>
          <p:cNvSpPr/>
          <p:nvPr/>
        </p:nvSpPr>
        <p:spPr>
          <a:xfrm>
            <a:off x="1715760" y="411120"/>
            <a:ext cx="35715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Reading in a loop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Rectangle 3"/>
          <p:cNvSpPr/>
          <p:nvPr/>
        </p:nvSpPr>
        <p:spPr>
          <a:xfrm>
            <a:off x="1371600" y="2133720"/>
            <a:ext cx="6629400" cy="19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Text Box 9"/>
          <p:cNvSpPr/>
          <p:nvPr/>
        </p:nvSpPr>
        <p:spPr>
          <a:xfrm>
            <a:off x="247680" y="1630440"/>
            <a:ext cx="8610480" cy="53812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dd"/>
                </a:solidFill>
                <a:effectLst/>
                <a:uFillTx/>
                <a:latin typeface="Arial"/>
              </a:rPr>
              <a:t>import java.util.Scanner;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dd"/>
                </a:solidFill>
                <a:effectLst/>
                <a:uFillTx/>
                <a:latin typeface="Arial"/>
              </a:rPr>
              <a:t>class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Scores {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dd0000"/>
                </a:solidFill>
                <a:effectLst/>
                <a:uFillTx/>
                <a:latin typeface="Arial"/>
              </a:rPr>
              <a:t>       </a:t>
            </a:r>
            <a:r>
              <a:rPr b="1" lang="en-US" sz="2000" strike="noStrike" u="none">
                <a:solidFill>
                  <a:srgbClr val="990099"/>
                </a:solidFill>
                <a:effectLst/>
                <a:uFillTx/>
                <a:latin typeface="Arial"/>
              </a:rPr>
              <a:t>// Author: Arthur L. Reingold, October 31, 1994.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  </a:t>
            </a:r>
            <a:r>
              <a:rPr b="1" lang="en-US" sz="2000" strike="noStrike" u="none">
                <a:solidFill>
                  <a:srgbClr val="0000dd"/>
                </a:solidFill>
                <a:effectLst/>
                <a:uFillTx/>
                <a:latin typeface="Arial"/>
              </a:rPr>
              <a:t>public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000" strike="noStrike" u="none">
                <a:solidFill>
                  <a:srgbClr val="0000dd"/>
                </a:solidFill>
                <a:effectLst/>
                <a:uFillTx/>
                <a:latin typeface="Arial"/>
              </a:rPr>
              <a:t>static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000" strike="noStrike" u="none">
                <a:solidFill>
                  <a:srgbClr val="0000dd"/>
                </a:solidFill>
                <a:effectLst/>
                <a:uFillTx/>
                <a:latin typeface="Arial"/>
              </a:rPr>
              <a:t>void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main (String[] args) {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 score, sumOfScores = 0, numberOfScores = 0;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Scanner keyboard = new Scanner(System.in);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339933"/>
                </a:solidFill>
                <a:effectLst/>
                <a:uFillTx/>
                <a:latin typeface="Arial"/>
              </a:rPr>
              <a:t>System.out.print("Enter score (‘-1’ ends the data): ");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9933"/>
                </a:solidFill>
                <a:effectLst/>
                <a:uFillTx/>
                <a:latin typeface="Arial"/>
              </a:rPr>
              <a:t>    </a:t>
            </a:r>
            <a:r>
              <a:rPr b="1" lang="en-US" sz="2000" strike="noStrike" u="none">
                <a:solidFill>
                  <a:srgbClr val="339933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339933"/>
                </a:solidFill>
                <a:effectLst/>
                <a:uFillTx/>
                <a:latin typeface="Arial"/>
              </a:rPr>
              <a:t>score=keyboard.nextInt();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 maxOfScores = score;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 minOfScores = score;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while (</a:t>
            </a:r>
            <a:r>
              <a:rPr b="1" lang="en-US" sz="2000" strike="noStrike" u="none">
                <a:solidFill>
                  <a:srgbClr val="339933"/>
                </a:solidFill>
                <a:effectLst/>
                <a:uFillTx/>
                <a:latin typeface="Arial"/>
              </a:rPr>
              <a:t>score != -1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) {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     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numberOfScores++;                  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990099"/>
                </a:solidFill>
                <a:effectLst/>
                <a:uFillTx/>
                <a:latin typeface="Arial"/>
              </a:rPr>
              <a:t>// new score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sumOfScores = sumOfScores + score;  </a:t>
            </a:r>
            <a:r>
              <a:rPr b="1" lang="en-US" sz="2000" strike="noStrike" u="none">
                <a:solidFill>
                  <a:srgbClr val="990099"/>
                </a:solidFill>
                <a:effectLst/>
                <a:uFillTx/>
                <a:latin typeface="Arial"/>
              </a:rPr>
              <a:t>// update sum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contd.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nodeType="clickEffect" fill="hold">
                      <p:stCondLst>
                        <p:cond delay="indefinite"/>
                      </p:stCondLst>
                      <p:childTnLst>
                        <p:par>
                          <p:cTn id="1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 Box 2"/>
          <p:cNvSpPr/>
          <p:nvPr/>
        </p:nvSpPr>
        <p:spPr>
          <a:xfrm>
            <a:off x="1715760" y="411120"/>
            <a:ext cx="35715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Reading in a loop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Rectangle 3"/>
          <p:cNvSpPr/>
          <p:nvPr/>
        </p:nvSpPr>
        <p:spPr>
          <a:xfrm>
            <a:off x="1371600" y="2133720"/>
            <a:ext cx="6629400" cy="19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Text Box 4"/>
          <p:cNvSpPr/>
          <p:nvPr/>
        </p:nvSpPr>
        <p:spPr>
          <a:xfrm>
            <a:off x="304920" y="2049480"/>
            <a:ext cx="8610480" cy="28900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if (maxOfScores &lt; score)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990099"/>
                </a:solidFill>
                <a:effectLst/>
                <a:uFillTx/>
                <a:latin typeface="Arial"/>
              </a:rPr>
              <a:t>// new largest score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maxOfScores = score;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if (minOfScores &gt; score)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</a:t>
            </a:r>
            <a:r>
              <a:rPr b="1" lang="en-US" sz="2000" strike="noStrike" u="none">
                <a:solidFill>
                  <a:srgbClr val="990099"/>
                </a:solidFill>
                <a:effectLst/>
                <a:uFillTx/>
                <a:latin typeface="Arial"/>
              </a:rPr>
              <a:t>// new smallest score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minOfScores = score;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339933"/>
                </a:solidFill>
                <a:effectLst/>
                <a:uFillTx/>
                <a:latin typeface="Arial"/>
              </a:rPr>
              <a:t>System.out.print("Enter score (‘-1’ ends the data): ");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9933"/>
                </a:solidFill>
                <a:effectLst/>
                <a:uFillTx/>
                <a:latin typeface="Arial"/>
              </a:rPr>
              <a:t>      </a:t>
            </a:r>
            <a:r>
              <a:rPr b="1" lang="en-US" sz="2000" strike="noStrike" u="none">
                <a:solidFill>
                  <a:srgbClr val="339933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339933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339933"/>
                </a:solidFill>
                <a:effectLst/>
                <a:uFillTx/>
                <a:latin typeface="Arial"/>
              </a:rPr>
              <a:t>score=keyboard.nextInt();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  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}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timing>
    <p:tnLst>
      <p:par>
        <p:cTn id="146" dur="indefinite" restart="never" nodeType="tmRoot">
          <p:childTnLst>
            <p:seq>
              <p:cTn id="147" dur="indefinite" nodeType="mainSeq">
                <p:childTnLst>
                  <p:par>
                    <p:cTn id="148" nodeType="clickEffect" fill="hold">
                      <p:stCondLst>
                        <p:cond delay="indefinite"/>
                      </p:stCondLst>
                      <p:childTnLst>
                        <p:par>
                          <p:cTn id="14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Box 2"/>
          <p:cNvSpPr/>
          <p:nvPr/>
        </p:nvSpPr>
        <p:spPr>
          <a:xfrm>
            <a:off x="1715760" y="411120"/>
            <a:ext cx="35715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Reading in a loop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Rectangle 3"/>
          <p:cNvSpPr/>
          <p:nvPr/>
        </p:nvSpPr>
        <p:spPr>
          <a:xfrm>
            <a:off x="1371600" y="2133720"/>
            <a:ext cx="6629400" cy="19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Text Box 5"/>
          <p:cNvSpPr/>
          <p:nvPr/>
        </p:nvSpPr>
        <p:spPr>
          <a:xfrm>
            <a:off x="380880" y="1066680"/>
            <a:ext cx="8610840" cy="61628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dd"/>
                </a:solidFill>
                <a:effectLst/>
                <a:uFillTx/>
                <a:latin typeface="Arial"/>
              </a:rPr>
              <a:t>	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990099"/>
                </a:solidFill>
                <a:effectLst/>
                <a:uFillTx/>
                <a:latin typeface="Arial"/>
              </a:rPr>
              <a:t>// Printing out the result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 (numberOfScores == 0)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System.out.println("No scores were entered.");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else if (numberOfScores == 1)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System.out.println("Only one score was entered.  It was "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+ sumOfScores);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else  {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System.out.println(“\n\n” +numberOfScores + " scores were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         entered.");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System.out.println("The</a:t>
            </a:r>
            <a:r>
              <a:rPr b="1" lang="en-US" sz="2000" strike="noStrike" u="none">
                <a:solidFill>
                  <a:srgbClr val="339933"/>
                </a:solidFill>
                <a:effectLst/>
                <a:uFillTx/>
                <a:latin typeface="Arial"/>
              </a:rPr>
              <a:t> averag</a:t>
            </a:r>
            <a:r>
              <a:rPr b="1" lang="en-US" sz="2000" strike="noStrike" u="none">
                <a:solidFill>
                  <a:srgbClr val="669900"/>
                </a:solidFill>
                <a:effectLst/>
                <a:uFillTx/>
                <a:latin typeface="Arial"/>
              </a:rPr>
              <a:t>e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score was "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+ ((double)sumOfScores)/numberOfScores);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System.out.println("The </a:t>
            </a:r>
            <a:r>
              <a:rPr b="1" lang="en-US" sz="2000" strike="noStrike" u="none">
                <a:solidFill>
                  <a:srgbClr val="339933"/>
                </a:solidFill>
                <a:effectLst/>
                <a:uFillTx/>
                <a:latin typeface="Arial"/>
              </a:rPr>
              <a:t>maximum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score was "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        + maxOfScores);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System.out.println("The </a:t>
            </a:r>
            <a:r>
              <a:rPr b="1" lang="en-US" sz="2000" strike="noStrike" u="none">
                <a:solidFill>
                  <a:srgbClr val="339933"/>
                </a:solidFill>
                <a:effectLst/>
                <a:uFillTx/>
                <a:latin typeface="Arial"/>
              </a:rPr>
              <a:t>minimum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score was "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        + minOfScores);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   }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}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5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nodeType="clickEffect" fill="hold">
                      <p:stCondLst>
                        <p:cond delay="indefinite"/>
                      </p:stCondLst>
                      <p:childTnLst>
                        <p:par>
                          <p:cTn id="1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8"/>
          <p:cNvSpPr/>
          <p:nvPr/>
        </p:nvSpPr>
        <p:spPr>
          <a:xfrm>
            <a:off x="1715760" y="411120"/>
            <a:ext cx="40017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Learning Outcomes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Rectangle 11"/>
          <p:cNvSpPr/>
          <p:nvPr/>
        </p:nvSpPr>
        <p:spPr>
          <a:xfrm>
            <a:off x="533520" y="1943280"/>
            <a:ext cx="8076960" cy="13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92500" lnSpcReduction="9999"/>
          </a:bodyPr>
          <a:p>
            <a:pPr marL="343080" indent="-343080"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At the end of this topic, you should be able to: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700"/>
              </a:spcBef>
              <a:buClr>
                <a:srgbClr val="cc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Write Java programs implementing the looping constructs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 Box 2"/>
          <p:cNvSpPr/>
          <p:nvPr/>
        </p:nvSpPr>
        <p:spPr>
          <a:xfrm>
            <a:off x="1716120" y="411120"/>
            <a:ext cx="341460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break statement 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Rectangle 3"/>
          <p:cNvSpPr/>
          <p:nvPr/>
        </p:nvSpPr>
        <p:spPr>
          <a:xfrm>
            <a:off x="1371600" y="2133720"/>
            <a:ext cx="6629400" cy="19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Text Box 5"/>
          <p:cNvSpPr/>
          <p:nvPr/>
        </p:nvSpPr>
        <p:spPr>
          <a:xfrm>
            <a:off x="762120" y="1600200"/>
            <a:ext cx="74674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As in 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switch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statements, the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break statement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can also be used </a:t>
            </a:r>
            <a:r>
              <a:rPr b="1" i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terminate the execution of the iteration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statements 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while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 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for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Text Box 7"/>
          <p:cNvSpPr/>
          <p:nvPr/>
        </p:nvSpPr>
        <p:spPr>
          <a:xfrm>
            <a:off x="800280" y="3279600"/>
            <a:ext cx="74674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use of a break in loops can simplify writing code in what is sometimes called the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loop-and-a-half problem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  For example 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0" dur="indefinite" restart="never" nodeType="tmRoot">
          <p:childTnLst>
            <p:seq>
              <p:cTn id="161" dur="indefinite" nodeType="mainSeq">
                <p:childTnLst>
                  <p:par>
                    <p:cTn id="162" nodeType="clickEffect" fill="hold">
                      <p:stCondLst>
                        <p:cond delay="indefinite"/>
                      </p:stCondLst>
                      <p:childTnLst>
                        <p:par>
                          <p:cTn id="16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Box 2"/>
          <p:cNvSpPr/>
          <p:nvPr/>
        </p:nvSpPr>
        <p:spPr>
          <a:xfrm>
            <a:off x="1716120" y="411120"/>
            <a:ext cx="341460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break statement 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Rectangle 3"/>
          <p:cNvSpPr/>
          <p:nvPr/>
        </p:nvSpPr>
        <p:spPr>
          <a:xfrm>
            <a:off x="1371600" y="2133720"/>
            <a:ext cx="6629400" cy="19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Text Box 5"/>
          <p:cNvSpPr/>
          <p:nvPr/>
        </p:nvSpPr>
        <p:spPr>
          <a:xfrm>
            <a:off x="1333440" y="1870200"/>
            <a:ext cx="6096240" cy="177588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read score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while (not end of data) 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   process score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   read score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35" name="Group 7"/>
          <p:cNvGrpSpPr/>
          <p:nvPr/>
        </p:nvGrpSpPr>
        <p:grpSpPr>
          <a:xfrm>
            <a:off x="3962520" y="3936960"/>
            <a:ext cx="609480" cy="533520"/>
            <a:chOff x="3962520" y="3936960"/>
            <a:chExt cx="609480" cy="533520"/>
          </a:xfrm>
        </p:grpSpPr>
        <p:sp>
          <p:nvSpPr>
            <p:cNvPr id="136" name="Line 8"/>
            <p:cNvSpPr/>
            <p:nvPr/>
          </p:nvSpPr>
          <p:spPr>
            <a:xfrm>
              <a:off x="3962520" y="3936960"/>
              <a:ext cx="0" cy="533520"/>
            </a:xfrm>
            <a:prstGeom prst="line">
              <a:avLst/>
            </a:prstGeom>
            <a:ln w="76320">
              <a:solidFill>
                <a:srgbClr val="9900cc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Line 9"/>
            <p:cNvSpPr/>
            <p:nvPr/>
          </p:nvSpPr>
          <p:spPr>
            <a:xfrm>
              <a:off x="4267080" y="3936960"/>
              <a:ext cx="0" cy="533520"/>
            </a:xfrm>
            <a:prstGeom prst="line">
              <a:avLst/>
            </a:prstGeom>
            <a:ln w="76320">
              <a:solidFill>
                <a:srgbClr val="9900cc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Line 10"/>
            <p:cNvSpPr/>
            <p:nvPr/>
          </p:nvSpPr>
          <p:spPr>
            <a:xfrm>
              <a:off x="4572000" y="3936960"/>
              <a:ext cx="0" cy="533520"/>
            </a:xfrm>
            <a:prstGeom prst="line">
              <a:avLst/>
            </a:prstGeom>
            <a:ln w="76320">
              <a:solidFill>
                <a:srgbClr val="9900cc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9" name="Text Box 11"/>
          <p:cNvSpPr/>
          <p:nvPr/>
        </p:nvSpPr>
        <p:spPr>
          <a:xfrm>
            <a:off x="1352520" y="4737240"/>
            <a:ext cx="6095880" cy="177588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while (true)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   read score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       if (end of data)    break;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   process score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nodeType="clickEffect" fill="hold">
                      <p:stCondLst>
                        <p:cond delay="indefinite"/>
                      </p:stCondLst>
                      <p:childTnLst>
                        <p:par>
                          <p:cTn id="1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7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nodeType="clickEffect" fill="hold">
                      <p:stCondLst>
                        <p:cond delay="indefinite"/>
                      </p:stCondLst>
                      <p:childTnLst>
                        <p:par>
                          <p:cTn id="17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nodeType="clickEffect" fill="hold">
                      <p:stCondLst>
                        <p:cond delay="indefinite"/>
                      </p:stCondLst>
                      <p:childTnLst>
                        <p:par>
                          <p:cTn id="1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8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 Box 9"/>
          <p:cNvSpPr/>
          <p:nvPr/>
        </p:nvSpPr>
        <p:spPr>
          <a:xfrm>
            <a:off x="1715040" y="411120"/>
            <a:ext cx="456624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Follow Up Assignment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Text Box 11"/>
          <p:cNvSpPr/>
          <p:nvPr/>
        </p:nvSpPr>
        <p:spPr>
          <a:xfrm>
            <a:off x="476280" y="1652760"/>
            <a:ext cx="26352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Text Box 12"/>
          <p:cNvSpPr/>
          <p:nvPr/>
        </p:nvSpPr>
        <p:spPr>
          <a:xfrm>
            <a:off x="781200" y="1771560"/>
            <a:ext cx="7581600" cy="470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Write an application that accepts a sequence of inputs that describe the quantities and types of coins held by a person. The application should then process the inputs and display the total value of these coins.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Note: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Half-dollar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= 50 cents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Quarter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= 25 cents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Dime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= 10 cents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Nickel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= 5 cents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 Box 9"/>
          <p:cNvSpPr/>
          <p:nvPr/>
        </p:nvSpPr>
        <p:spPr>
          <a:xfrm>
            <a:off x="1712160" y="411120"/>
            <a:ext cx="682812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Summary of Main Teaching Points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Rectangle 12"/>
          <p:cNvSpPr/>
          <p:nvPr/>
        </p:nvSpPr>
        <p:spPr>
          <a:xfrm>
            <a:off x="1104840" y="2038320"/>
            <a:ext cx="7086600" cy="38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Iteration / Loop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while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Statement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for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Statement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do … while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Statement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Reading Input In A Loop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break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statements in Loops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 Box 4"/>
          <p:cNvSpPr/>
          <p:nvPr/>
        </p:nvSpPr>
        <p:spPr>
          <a:xfrm>
            <a:off x="2590920" y="2286000"/>
            <a:ext cx="4968720" cy="15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9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 &amp; A</a:t>
            </a:r>
            <a:endParaRPr b="0" lang="en-MY" sz="9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Text Box 5"/>
          <p:cNvSpPr/>
          <p:nvPr/>
        </p:nvSpPr>
        <p:spPr>
          <a:xfrm>
            <a:off x="1712520" y="411120"/>
            <a:ext cx="603684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Question and Answer Session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 Box 3"/>
          <p:cNvSpPr/>
          <p:nvPr/>
        </p:nvSpPr>
        <p:spPr>
          <a:xfrm>
            <a:off x="1717200" y="411120"/>
            <a:ext cx="27363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Next Session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Rectangle 5"/>
          <p:cNvSpPr/>
          <p:nvPr/>
        </p:nvSpPr>
        <p:spPr>
          <a:xfrm>
            <a:off x="1447920" y="1619280"/>
            <a:ext cx="6476760" cy="48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Arrays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Array basics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Simple Array processing loops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One-Dimensional Arrays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Examples of Array Programs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Sorting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Searching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11"/>
          <p:cNvSpPr/>
          <p:nvPr/>
        </p:nvSpPr>
        <p:spPr>
          <a:xfrm>
            <a:off x="1711080" y="411120"/>
            <a:ext cx="700992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Key Terms you must be able to use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Text Box 13"/>
          <p:cNvSpPr/>
          <p:nvPr/>
        </p:nvSpPr>
        <p:spPr>
          <a:xfrm>
            <a:off x="466560" y="1652760"/>
            <a:ext cx="8102880" cy="26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 you have mastered this topic, </a:t>
            </a:r>
            <a:r>
              <a:rPr b="1" lang="en-US" sz="24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you should be able to use the following terms correctly in your assignments and exams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initialization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termination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increment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2"/>
          <p:cNvSpPr/>
          <p:nvPr/>
        </p:nvSpPr>
        <p:spPr>
          <a:xfrm>
            <a:off x="1716480" y="411120"/>
            <a:ext cx="32331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while statement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Rectangle 4"/>
          <p:cNvSpPr/>
          <p:nvPr/>
        </p:nvSpPr>
        <p:spPr>
          <a:xfrm>
            <a:off x="438120" y="1638360"/>
            <a:ext cx="8229600" cy="33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Generally speaking, a while statement performs some action while a certain condition remains true. The general syntax of the while statement is: 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That is, while condition is true, do statement. 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Rectangle 5"/>
          <p:cNvSpPr/>
          <p:nvPr/>
        </p:nvSpPr>
        <p:spPr>
          <a:xfrm>
            <a:off x="2230560" y="3191040"/>
            <a:ext cx="4059000" cy="1191240"/>
          </a:xfrm>
          <a:prstGeom prst="rect">
            <a:avLst/>
          </a:prstGeom>
          <a:solidFill>
            <a:srgbClr val="ffffff"/>
          </a:solidFill>
          <a:ln w="936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while (condition)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statements; 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}     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2"/>
          <p:cNvSpPr/>
          <p:nvPr/>
        </p:nvSpPr>
        <p:spPr>
          <a:xfrm>
            <a:off x="1716480" y="411120"/>
            <a:ext cx="32331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while statement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Rectangle 5"/>
          <p:cNvSpPr/>
          <p:nvPr/>
        </p:nvSpPr>
        <p:spPr>
          <a:xfrm>
            <a:off x="1562040" y="2381400"/>
            <a:ext cx="4762440" cy="2288520"/>
          </a:xfrm>
          <a:prstGeom prst="rect">
            <a:avLst/>
          </a:prstGeom>
          <a:solidFill>
            <a:srgbClr val="ffffff"/>
          </a:solidFill>
          <a:ln w="936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while (condition)  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statement-1;           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statement-2;           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Rectangle 6"/>
          <p:cNvSpPr/>
          <p:nvPr/>
        </p:nvSpPr>
        <p:spPr>
          <a:xfrm>
            <a:off x="514440" y="4809960"/>
            <a:ext cx="822960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 we’re careless in writing the loop and the condition never becomes false, the loop will continue to execute forever - </a:t>
            </a:r>
            <a:r>
              <a:rPr b="1" i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an infinite loop.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Rectangle 7"/>
          <p:cNvSpPr/>
          <p:nvPr/>
        </p:nvSpPr>
        <p:spPr>
          <a:xfrm>
            <a:off x="534600" y="1577880"/>
            <a:ext cx="627804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 more than 1 statements to be executed 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nodeType="clickEffect" fill="hold">
                      <p:stCondLst>
                        <p:cond delay="indefinite"/>
                      </p:stCondLst>
                      <p:childTnLst>
                        <p:par>
                          <p:cTn id="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nodeType="clickEffect" fill="hold">
                      <p:stCondLst>
                        <p:cond delay="indefinite"/>
                      </p:stCondLst>
                      <p:childTnLst>
                        <p:par>
                          <p:cTn id="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9"/>
          <p:cNvSpPr/>
          <p:nvPr/>
        </p:nvSpPr>
        <p:spPr>
          <a:xfrm>
            <a:off x="380880" y="1584360"/>
            <a:ext cx="832500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Here is an expanded program from the previous Temperature program.  When executed, produces the table of equivalent Centigrade and Fahrenheit.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Rectangle 10"/>
          <p:cNvSpPr/>
          <p:nvPr/>
        </p:nvSpPr>
        <p:spPr>
          <a:xfrm>
            <a:off x="1581120" y="2798640"/>
            <a:ext cx="5943600" cy="3411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class Temperature 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</a:t>
            </a:r>
            <a:r>
              <a:rPr b="1" lang="en-US" sz="16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public static void main (String[] args) 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final double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LOW_TEMP = -10.0,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HIGH_TEMP = 10.0;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// The Centigrade ,Fahrenheit temperature.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double cent, fahr;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System.out.println("DEGREES C\tDEGREES F");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cent = LOW_TEMP;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         while (cent &lt;= HIGH_TEMP) 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      </a:t>
            </a:r>
            <a:r>
              <a:rPr b="1" lang="en-US" sz="1600" strike="noStrike" u="none">
                <a:solidFill>
                  <a:srgbClr val="9900cc"/>
                </a:solidFill>
                <a:effectLst/>
                <a:uFillTx/>
                <a:latin typeface="Times New Roman"/>
              </a:rPr>
              <a:t>fahr = (9.0/5.0) * cent + 32.0;       // Convert C to F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9900cc"/>
                </a:solidFill>
                <a:effectLst/>
                <a:uFillTx/>
                <a:latin typeface="Times New Roman"/>
              </a:rPr>
              <a:t>              System.out.println("\t" + cent  + "\t\t" + fahr);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      </a:t>
            </a: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cent = cent + 1.0;   // Increment the Centigrade value.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         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 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Text Box 11"/>
          <p:cNvSpPr/>
          <p:nvPr/>
        </p:nvSpPr>
        <p:spPr>
          <a:xfrm>
            <a:off x="1716480" y="411120"/>
            <a:ext cx="32331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while statement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3" name="Ink 120922" descr=""/>
          <p:cNvPicPr/>
          <p:nvPr/>
        </p:nvPicPr>
        <p:blipFill>
          <a:blip r:embed="rId1"/>
          <a:stretch/>
        </p:blipFill>
        <p:spPr>
          <a:xfrm>
            <a:off x="2154240" y="5184720"/>
            <a:ext cx="190440" cy="9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4" name="Ink 120941" descr=""/>
          <p:cNvPicPr/>
          <p:nvPr/>
        </p:nvPicPr>
        <p:blipFill>
          <a:blip r:embed="rId2"/>
          <a:stretch/>
        </p:blipFill>
        <p:spPr>
          <a:xfrm>
            <a:off x="2120760" y="5427720"/>
            <a:ext cx="201600" cy="58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5" name="Ink 120978" descr=""/>
          <p:cNvPicPr/>
          <p:nvPr/>
        </p:nvPicPr>
        <p:blipFill>
          <a:blip r:embed="rId3"/>
          <a:stretch/>
        </p:blipFill>
        <p:spPr>
          <a:xfrm>
            <a:off x="10215720" y="6127920"/>
            <a:ext cx="17280" cy="18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nodeType="clickEffect" fill="hold">
                      <p:stCondLst>
                        <p:cond delay="indefinite"/>
                      </p:stCondLst>
                      <p:childTnLst>
                        <p:par>
                          <p:cTn id="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6"/>
          <p:cNvSpPr/>
          <p:nvPr/>
        </p:nvSpPr>
        <p:spPr>
          <a:xfrm>
            <a:off x="1333440" y="2400480"/>
            <a:ext cx="6343560" cy="305928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Suppose we want the computer to print 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10 in a bed and the little one said,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                “Roll over, roll over.”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They all rolled over and one fell out,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9 in a bed and the little one said,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                “Roll over, roll over.”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They all rolled over and one fell out,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8 in a bed and the little one said,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       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1 in a bed and the little one said,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“Alone at last.”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	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Text Box 7"/>
          <p:cNvSpPr/>
          <p:nvPr/>
        </p:nvSpPr>
        <p:spPr>
          <a:xfrm>
            <a:off x="380880" y="1450800"/>
            <a:ext cx="182880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sng">
                <a:solidFill>
                  <a:srgbClr val="333399"/>
                </a:solidFill>
                <a:effectLst/>
                <a:uFillTx/>
                <a:latin typeface="Arial"/>
              </a:rPr>
              <a:t>Example 2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Text Box 10"/>
          <p:cNvSpPr/>
          <p:nvPr/>
        </p:nvSpPr>
        <p:spPr>
          <a:xfrm>
            <a:off x="1716480" y="411120"/>
            <a:ext cx="32331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while statement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4"/>
          <p:cNvSpPr/>
          <p:nvPr/>
        </p:nvSpPr>
        <p:spPr>
          <a:xfrm>
            <a:off x="380880" y="1450800"/>
            <a:ext cx="182880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sng">
                <a:solidFill>
                  <a:srgbClr val="333399"/>
                </a:solidFill>
                <a:effectLst/>
                <a:uFillTx/>
                <a:latin typeface="Arial"/>
              </a:rPr>
              <a:t>Example 2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Rectangle 5"/>
          <p:cNvSpPr/>
          <p:nvPr/>
        </p:nvSpPr>
        <p:spPr>
          <a:xfrm>
            <a:off x="552600" y="2171880"/>
            <a:ext cx="6933960" cy="33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The 1st thing to do is to decide 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  which pieces of the song are to be printed just once and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2.  which pieces will be repeated.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==&gt;  the pieces to be printed once will go either before or after the loop;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==&gt;  the ones that are repeated can be put inside the loop.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We organize our program schematically as 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Text Box 7"/>
          <p:cNvSpPr/>
          <p:nvPr/>
        </p:nvSpPr>
        <p:spPr>
          <a:xfrm>
            <a:off x="1716480" y="411120"/>
            <a:ext cx="32331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while statement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nodeType="clickEffect" fill="hold">
                      <p:stCondLst>
                        <p:cond delay="indefinite"/>
                      </p:stCondLst>
                      <p:childTnLst>
                        <p:par>
                          <p:cTn id="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</TotalTime>
  <Application>LibreOffice/25.2.2.2$Windows_X86_64 LibreOffice_project/7370d4be9e3cf6031a51beef54ff3bda878e3fac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2003-01-07T16:27:23Z</dcterms:created>
  <dc:creator>APIIT</dc:creator>
  <dc:description/>
  <dc:language>en-MY</dc:language>
  <cp:lastModifiedBy>Usman Hashmi</cp:lastModifiedBy>
  <dcterms:modified xsi:type="dcterms:W3CDTF">2024-08-08T08:38:28Z</dcterms:modified>
  <cp:revision>145</cp:revision>
  <dc:subject/>
  <dc:title>Multimedia Technology</dc:title>
</cp:coreProperties>
</file>