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_rels/notesSlide2.xml.rels" ContentType="application/vnd.openxmlformats-package.relationships+xml"/>
  <Override PartName="/ppt/notesSlides/_rels/notesSlide37.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3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7.png" ContentType="image/png"/>
  <Override PartName="/ppt/media/image6.png" ContentType="image/png"/>
  <Override PartName="/ppt/media/image8.png" ContentType="image/png"/>
  <Override PartName="/ppt/media/image9.png" ContentType="image/png"/>
  <Override PartName="/ppt/media/image10.png" ContentType="image/png"/>
  <Override PartName="/ppt/media/image1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MY"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move the slide</a:t>
            </a:r>
            <a:endParaRPr b="0" lang="en-MY"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1200" strike="noStrike" u="none">
                <a:solidFill>
                  <a:srgbClr val="000000"/>
                </a:solidFill>
                <a:effectLst/>
                <a:uFillTx/>
                <a:latin typeface="Arial"/>
              </a:rPr>
              <a:t>Click to edit the notes format</a:t>
            </a:r>
            <a:endParaRPr b="0" lang="en-MY"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MY"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1E7333F-3295-42F3-9223-FF4F8819B41E}" type="slidenum">
              <a:rPr b="0" lang="en-US" sz="1200" strike="noStrike" u="none">
                <a:solidFill>
                  <a:srgbClr val="000000"/>
                </a:solidFill>
                <a:effectLst/>
                <a:uFillTx/>
                <a:latin typeface="Times New Roman"/>
              </a:rPr>
              <a:t>&lt;number&gt;</a:t>
            </a:fld>
            <a:endParaRPr b="0" lang="en-MY"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901257C-4344-4668-8447-96CF30A39AD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9" name="PlaceHolder 1"/>
          <p:cNvSpPr>
            <a:spLocks noGrp="1"/>
          </p:cNvSpPr>
          <p:nvPr>
            <p:ph type="sldImg"/>
          </p:nvPr>
        </p:nvSpPr>
        <p:spPr>
          <a:xfrm>
            <a:off x="1143000" y="685800"/>
            <a:ext cx="4572000" cy="3429000"/>
          </a:xfrm>
          <a:prstGeom prst="rect">
            <a:avLst/>
          </a:prstGeom>
          <a:ln w="0">
            <a:noFill/>
          </a:ln>
        </p:spPr>
      </p:sp>
      <p:sp>
        <p:nvSpPr>
          <p:cNvPr id="320" name="PlaceHolder 2"/>
          <p:cNvSpPr>
            <a:spLocks noGrp="1"/>
          </p:cNvSpPr>
          <p:nvPr>
            <p:ph type="body"/>
          </p:nvPr>
        </p:nvSpPr>
        <p:spPr>
          <a:xfrm>
            <a:off x="685800" y="4343400"/>
            <a:ext cx="5486400" cy="4114800"/>
          </a:xfrm>
          <a:prstGeom prst="rect">
            <a:avLst/>
          </a:prstGeom>
          <a:solidFill>
            <a:srgbClr val="ffffff"/>
          </a:solidFill>
          <a:ln w="9360">
            <a:solidFill>
              <a:srgbClr val="000000"/>
            </a:solidFill>
            <a:miter/>
          </a:ln>
        </p:spPr>
        <p:txBody>
          <a:bodyPr lIns="4680" rIns="4680" tIns="4680" bIns="468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33251DF-E9DC-474C-B779-2A5E1A11E19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2" name="PlaceHolder 1"/>
          <p:cNvSpPr>
            <a:spLocks noGrp="1"/>
          </p:cNvSpPr>
          <p:nvPr>
            <p:ph type="sldImg"/>
          </p:nvPr>
        </p:nvSpPr>
        <p:spPr>
          <a:xfrm>
            <a:off x="1143000" y="685800"/>
            <a:ext cx="4572000" cy="3429000"/>
          </a:xfrm>
          <a:prstGeom prst="rect">
            <a:avLst/>
          </a:prstGeom>
          <a:ln w="0">
            <a:noFill/>
          </a:ln>
        </p:spPr>
      </p:sp>
      <p:sp>
        <p:nvSpPr>
          <p:cNvPr id="323" name="PlaceHolder 2"/>
          <p:cNvSpPr>
            <a:spLocks noGrp="1"/>
          </p:cNvSpPr>
          <p:nvPr>
            <p:ph type="body"/>
          </p:nvPr>
        </p:nvSpPr>
        <p:spPr>
          <a:xfrm>
            <a:off x="685800" y="4343400"/>
            <a:ext cx="5486400" cy="4114800"/>
          </a:xfrm>
          <a:prstGeom prst="rect">
            <a:avLst/>
          </a:prstGeom>
          <a:solidFill>
            <a:srgbClr val="ffffff"/>
          </a:solidFill>
          <a:ln w="9360">
            <a:solidFill>
              <a:srgbClr val="000000"/>
            </a:solidFill>
            <a:miter/>
          </a:ln>
        </p:spPr>
        <p:txBody>
          <a:bodyPr lIns="4680" rIns="4680" tIns="4680" bIns="468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8B4A156-137F-4717-BECB-E71D3525B2F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8" name="PlaceHolder 1"/>
          <p:cNvSpPr>
            <a:spLocks noGrp="1"/>
          </p:cNvSpPr>
          <p:nvPr>
            <p:ph type="sldImg"/>
          </p:nvPr>
        </p:nvSpPr>
        <p:spPr>
          <a:xfrm>
            <a:off x="1143000" y="685800"/>
            <a:ext cx="4572000" cy="3429000"/>
          </a:xfrm>
          <a:prstGeom prst="rect">
            <a:avLst/>
          </a:prstGeom>
          <a:ln w="0">
            <a:noFill/>
          </a:ln>
        </p:spPr>
      </p:sp>
      <p:sp>
        <p:nvSpPr>
          <p:cNvPr id="329" name="PlaceHolder 2"/>
          <p:cNvSpPr>
            <a:spLocks noGrp="1"/>
          </p:cNvSpPr>
          <p:nvPr>
            <p:ph type="body"/>
          </p:nvPr>
        </p:nvSpPr>
        <p:spPr>
          <a:xfrm>
            <a:off x="685800" y="4343400"/>
            <a:ext cx="5486400" cy="4114800"/>
          </a:xfrm>
          <a:prstGeom prst="rect">
            <a:avLst/>
          </a:prstGeom>
          <a:solidFill>
            <a:srgbClr val="ffffff"/>
          </a:solidFill>
          <a:ln w="9360">
            <a:solidFill>
              <a:srgbClr val="000000"/>
            </a:solidFill>
            <a:miter/>
          </a:ln>
        </p:spPr>
        <p:txBody>
          <a:bodyPr lIns="4680" rIns="4680" tIns="4680" bIns="468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8F784A6-1C2C-49B6-BF7D-6DF92DDA125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31" name="PlaceHolder 1"/>
          <p:cNvSpPr>
            <a:spLocks noGrp="1"/>
          </p:cNvSpPr>
          <p:nvPr>
            <p:ph type="sldImg"/>
          </p:nvPr>
        </p:nvSpPr>
        <p:spPr>
          <a:xfrm>
            <a:off x="1143000" y="685800"/>
            <a:ext cx="4572000" cy="3429000"/>
          </a:xfrm>
          <a:prstGeom prst="rect">
            <a:avLst/>
          </a:prstGeom>
          <a:ln w="0">
            <a:noFill/>
          </a:ln>
        </p:spPr>
      </p:sp>
      <p:sp>
        <p:nvSpPr>
          <p:cNvPr id="332" name="PlaceHolder 2"/>
          <p:cNvSpPr>
            <a:spLocks noGrp="1"/>
          </p:cNvSpPr>
          <p:nvPr>
            <p:ph type="body"/>
          </p:nvPr>
        </p:nvSpPr>
        <p:spPr>
          <a:xfrm>
            <a:off x="685800" y="4343400"/>
            <a:ext cx="5486400" cy="4114800"/>
          </a:xfrm>
          <a:prstGeom prst="rect">
            <a:avLst/>
          </a:prstGeom>
          <a:solidFill>
            <a:srgbClr val="ffffff"/>
          </a:solidFill>
          <a:ln w="9360">
            <a:solidFill>
              <a:srgbClr val="000000"/>
            </a:solidFill>
            <a:miter/>
          </a:ln>
        </p:spPr>
        <p:txBody>
          <a:bodyPr lIns="4680" rIns="4680" tIns="4680" bIns="468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4306E28-BFB7-4CB6-9B05-BAECDB95668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5" name="PlaceHolder 1"/>
          <p:cNvSpPr>
            <a:spLocks noGrp="1"/>
          </p:cNvSpPr>
          <p:nvPr>
            <p:ph type="sldImg"/>
          </p:nvPr>
        </p:nvSpPr>
        <p:spPr>
          <a:xfrm>
            <a:off x="1143000" y="685800"/>
            <a:ext cx="4572000" cy="3429000"/>
          </a:xfrm>
          <a:prstGeom prst="rect">
            <a:avLst/>
          </a:prstGeom>
          <a:ln w="0">
            <a:noFill/>
          </a:ln>
        </p:spPr>
      </p:sp>
      <p:sp>
        <p:nvSpPr>
          <p:cNvPr id="326" name="PlaceHolder 2"/>
          <p:cNvSpPr>
            <a:spLocks noGrp="1"/>
          </p:cNvSpPr>
          <p:nvPr>
            <p:ph type="body"/>
          </p:nvPr>
        </p:nvSpPr>
        <p:spPr>
          <a:xfrm>
            <a:off x="685800" y="4343400"/>
            <a:ext cx="5486400" cy="4114800"/>
          </a:xfrm>
          <a:prstGeom prst="rect">
            <a:avLst/>
          </a:prstGeom>
          <a:solidFill>
            <a:srgbClr val="ffffff"/>
          </a:solidFill>
          <a:ln w="9360">
            <a:solidFill>
              <a:srgbClr val="000000"/>
            </a:solidFill>
            <a:miter/>
          </a:ln>
        </p:spPr>
        <p:txBody>
          <a:bodyPr lIns="4680" rIns="4680" tIns="4680" bIns="468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 name="Text Box 8"/>
          <p:cNvSpPr/>
          <p:nvPr/>
        </p:nvSpPr>
        <p:spPr>
          <a:xfrm>
            <a:off x="76320" y="6683400"/>
            <a:ext cx="171900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MY"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3"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B5598120-E599-44D7-A112-47E20E015087}"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36</a:t>
            </a:r>
            <a:endParaRPr b="0" lang="en-MY"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 name="Text Box 13"/>
          <p:cNvSpPr/>
          <p:nvPr/>
        </p:nvSpPr>
        <p:spPr>
          <a:xfrm>
            <a:off x="7816680" y="1063800"/>
            <a:ext cx="90504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Arrays</a:t>
            </a:r>
            <a:endParaRPr b="0" lang="en-MY"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12" name="Picture 11"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2"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15"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1971720" y="262872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Arrays</a:t>
            </a:r>
            <a:endParaRPr b="0" lang="en-MY" sz="3200" strike="noStrike" u="none">
              <a:solidFill>
                <a:srgbClr val="000000"/>
              </a:solidFill>
              <a:effectLst/>
              <a:uFillTx/>
              <a:latin typeface="Arial"/>
            </a:endParaRPr>
          </a:p>
        </p:txBody>
      </p:sp>
      <p:sp>
        <p:nvSpPr>
          <p:cNvPr id="25" name="Text Box 34"/>
          <p:cNvSpPr/>
          <p:nvPr/>
        </p:nvSpPr>
        <p:spPr>
          <a:xfrm>
            <a:off x="265644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MY" sz="900" strike="noStrike" u="none">
              <a:solidFill>
                <a:srgbClr val="000000"/>
              </a:solidFill>
              <a:effectLst/>
              <a:uFillTx/>
              <a:latin typeface="Arial"/>
            </a:endParaRPr>
          </a:p>
        </p:txBody>
      </p:sp>
      <p:sp>
        <p:nvSpPr>
          <p:cNvPr id="26" name="Text Box 50"/>
          <p:cNvSpPr/>
          <p:nvPr/>
        </p:nvSpPr>
        <p:spPr>
          <a:xfrm>
            <a:off x="570240" y="58104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MY"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256D917-F949-4811-85FE-84616D0B4CD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83" name="Rectangle 3"/>
          <p:cNvSpPr/>
          <p:nvPr/>
        </p:nvSpPr>
        <p:spPr>
          <a:xfrm>
            <a:off x="1371600" y="2438280"/>
            <a:ext cx="6629400" cy="1981440"/>
          </a:xfrm>
          <a:prstGeom prst="rect">
            <a:avLst/>
          </a:prstGeom>
          <a:noFill/>
          <a:ln w="0">
            <a:noFill/>
          </a:ln>
        </p:spPr>
        <p:style>
          <a:lnRef idx="0"/>
          <a:fillRef idx="0"/>
          <a:effectRef idx="0"/>
          <a:fontRef idx="minor"/>
        </p:style>
        <p:txBody>
          <a:bodyPr lIns="90000" rIns="90000" tIns="46800" bIns="46800" anchor="t">
            <a:normAutofit/>
          </a:bodyPr>
          <a:p>
            <a:pPr>
              <a:lnSpc>
                <a:spcPct val="100000"/>
              </a:lnSpc>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84" name="Text Box 4"/>
          <p:cNvSpPr/>
          <p:nvPr/>
        </p:nvSpPr>
        <p:spPr>
          <a:xfrm>
            <a:off x="838080" y="1508040"/>
            <a:ext cx="7848720" cy="522612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class Simple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public static void main (String[] arg)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int[] counts = new int[10];</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Scanner input = new Scanner(System.in);</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System.out.print("Enter ten numbers: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counts[0]= input.nextInt();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counts[1]= input.nextInt();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counts[2]= input.nextInt();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counts[3]= input.nextInt();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counts[4]= input.nextInt();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counts[5]= input.nextInt();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counts[6]= input.nextInt();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counts[7]= input.nextInt();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counts[8]= input.nextInt();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counts[9]= input.nextInt();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System.out.print(counts[9] + " " + counts[8] + " " + counts[7] + " " + </a:t>
            </a:r>
            <a:br>
              <a:rPr sz="1800"/>
            </a:br>
            <a:r>
              <a:rPr b="1" lang="en-US" sz="1800" strike="noStrike" u="none">
                <a:solidFill>
                  <a:srgbClr val="000000"/>
                </a:solidFill>
                <a:effectLst/>
                <a:uFillTx/>
                <a:latin typeface="Times New Roman"/>
              </a:rPr>
              <a:t>    counts[6] + " " + counts[5] + " " + counts[4] + " " + counts[3] + " " + </a:t>
            </a:r>
            <a:br>
              <a:rPr sz="1800"/>
            </a:br>
            <a:r>
              <a:rPr b="1" lang="en-US" sz="1800" strike="noStrike" u="none">
                <a:solidFill>
                  <a:srgbClr val="000000"/>
                </a:solidFill>
                <a:effectLst/>
                <a:uFillTx/>
                <a:latin typeface="Times New Roman"/>
              </a:rPr>
              <a:t>    counts[2] + " " + counts[1] + " " + counts[0] + "\n");</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a:t>
            </a:r>
            <a:endParaRPr b="0" lang="en-MY" sz="1800" strike="noStrike" u="none">
              <a:solidFill>
                <a:srgbClr val="000000"/>
              </a:solidFill>
              <a:effectLst/>
              <a:uFillTx/>
              <a:latin typeface="Arial"/>
            </a:endParaRPr>
          </a:p>
        </p:txBody>
      </p:sp>
      <p:sp>
        <p:nvSpPr>
          <p:cNvPr id="85" name="Text Box 5"/>
          <p:cNvSpPr/>
          <p:nvPr/>
        </p:nvSpPr>
        <p:spPr>
          <a:xfrm>
            <a:off x="1752480" y="1009800"/>
            <a:ext cx="259092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Sample program:</a:t>
            </a:r>
            <a:endParaRPr b="0" lang="en-MY" sz="2400" strike="noStrike" u="none">
              <a:solidFill>
                <a:srgbClr val="000000"/>
              </a:solidFill>
              <a:effectLst/>
              <a:uFillTx/>
              <a:latin typeface="Arial"/>
            </a:endParaRPr>
          </a:p>
        </p:txBody>
      </p:sp>
      <p:sp>
        <p:nvSpPr>
          <p:cNvPr id="86" name="PlaceHolder 1"/>
          <p:cNvSpPr>
            <a:spLocks noGrp="1"/>
          </p:cNvSpPr>
          <p:nvPr>
            <p:ph type="title"/>
          </p:nvPr>
        </p:nvSpPr>
        <p:spPr>
          <a:xfrm>
            <a:off x="1741320" y="114120"/>
            <a:ext cx="5943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Array Basics</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76" dur="indefinite" restart="never" nodeType="tmRoot">
          <p:childTnLst>
            <p:seq>
              <p:cTn id="77" dur="indefinite" nodeType="mainSeq">
                <p:childTnLst>
                  <p:par>
                    <p:cTn id="78" nodeType="clickEffect" fill="hold">
                      <p:stCondLst>
                        <p:cond delay="indefinite"/>
                      </p:stCondLst>
                      <p:childTnLst>
                        <p:par>
                          <p:cTn id="79" nodeType="withEffect" fill="hold">
                            <p:stCondLst>
                              <p:cond delay="0"/>
                            </p:stCondLst>
                            <p:childTnLst>
                              <p:par>
                                <p:cTn id="80" nodeType="clickEffect" fill="hold" presetClass="entr" presetID="22" presetSubtype="1">
                                  <p:stCondLst>
                                    <p:cond delay="0"/>
                                  </p:stCondLst>
                                  <p:childTnLst>
                                    <p:set>
                                      <p:cBhvr>
                                        <p:cTn id="81" dur="1" fill="hold">
                                          <p:stCondLst>
                                            <p:cond delay="0"/>
                                          </p:stCondLst>
                                        </p:cTn>
                                        <p:tgtEl>
                                          <p:spTgt spid="85"/>
                                        </p:tgtEl>
                                        <p:attrNameLst>
                                          <p:attrName>style.visibility</p:attrName>
                                        </p:attrNameLst>
                                      </p:cBhvr>
                                      <p:to>
                                        <p:strVal val="visible"/>
                                      </p:to>
                                    </p:set>
                                    <p:animEffect filter="wipe(up)" transition="in">
                                      <p:cBhvr additive="repl">
                                        <p:cTn id="82" dur="500"/>
                                        <p:tgtEl>
                                          <p:spTgt spid="85"/>
                                        </p:tgtEl>
                                      </p:cBhvr>
                                    </p:animEffect>
                                  </p:childTnLst>
                                </p:cTn>
                              </p:par>
                            </p:childTnLst>
                          </p:cTn>
                        </p:par>
                      </p:childTnLst>
                    </p:cTn>
                  </p:par>
                  <p:par>
                    <p:cTn id="83" nodeType="clickEffect" fill="hold">
                      <p:stCondLst>
                        <p:cond delay="indefinite"/>
                      </p:stCondLst>
                      <p:childTnLst>
                        <p:par>
                          <p:cTn id="84" nodeType="withEffect" fill="hold">
                            <p:stCondLst>
                              <p:cond delay="0"/>
                            </p:stCondLst>
                            <p:childTnLst>
                              <p:par>
                                <p:cTn id="85" nodeType="clickEffect" fill="hold" presetClass="entr" presetID="22" presetSubtype="1">
                                  <p:stCondLst>
                                    <p:cond delay="0"/>
                                  </p:stCondLst>
                                  <p:childTnLst>
                                    <p:set>
                                      <p:cBhvr>
                                        <p:cTn id="86" dur="1" fill="hold">
                                          <p:stCondLst>
                                            <p:cond delay="0"/>
                                          </p:stCondLst>
                                        </p:cTn>
                                        <p:tgtEl>
                                          <p:spTgt spid="84"/>
                                        </p:tgtEl>
                                        <p:attrNameLst>
                                          <p:attrName>style.visibility</p:attrName>
                                        </p:attrNameLst>
                                      </p:cBhvr>
                                      <p:to>
                                        <p:strVal val="visible"/>
                                      </p:to>
                                    </p:set>
                                    <p:animEffect filter="wipe(up)" transition="in">
                                      <p:cBhvr additive="repl">
                                        <p:cTn id="87"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45AFFF17-2D08-4784-AD8A-B115ACEFA40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88" name="PlaceHolder 1"/>
          <p:cNvSpPr>
            <a:spLocks noGrp="1"/>
          </p:cNvSpPr>
          <p:nvPr>
            <p:ph type="title"/>
          </p:nvPr>
        </p:nvSpPr>
        <p:spPr>
          <a:xfrm>
            <a:off x="1752480" y="151920"/>
            <a:ext cx="5943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Array Basics</a:t>
            </a:r>
            <a:endParaRPr b="0" lang="en-MY" sz="3200" strike="noStrike" u="none">
              <a:solidFill>
                <a:srgbClr val="000000"/>
              </a:solidFill>
              <a:effectLst/>
              <a:uFillTx/>
              <a:latin typeface="Arial"/>
            </a:endParaRPr>
          </a:p>
        </p:txBody>
      </p:sp>
      <p:sp>
        <p:nvSpPr>
          <p:cNvPr id="89" name="Rectangle 3"/>
          <p:cNvSpPr/>
          <p:nvPr/>
        </p:nvSpPr>
        <p:spPr>
          <a:xfrm>
            <a:off x="685800" y="2057400"/>
            <a:ext cx="815328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Array subscripts can be expression, not  just constant.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Eg.</a:t>
            </a:r>
            <a:endParaRPr b="0" lang="en-MY" sz="2400" strike="noStrike" u="none">
              <a:solidFill>
                <a:srgbClr val="000000"/>
              </a:solidFill>
              <a:effectLst/>
              <a:uFillTx/>
              <a:latin typeface="Arial"/>
            </a:endParaRPr>
          </a:p>
        </p:txBody>
      </p:sp>
      <p:sp>
        <p:nvSpPr>
          <p:cNvPr id="90" name="Text Box 4"/>
          <p:cNvSpPr/>
          <p:nvPr/>
        </p:nvSpPr>
        <p:spPr>
          <a:xfrm>
            <a:off x="685800" y="1600200"/>
            <a:ext cx="510552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Array Features To Be Noted:</a:t>
            </a:r>
            <a:endParaRPr b="0" lang="en-MY" sz="2400" strike="noStrike" u="none">
              <a:solidFill>
                <a:srgbClr val="000000"/>
              </a:solidFill>
              <a:effectLst/>
              <a:uFillTx/>
              <a:latin typeface="Arial"/>
            </a:endParaRPr>
          </a:p>
        </p:txBody>
      </p:sp>
      <p:grpSp>
        <p:nvGrpSpPr>
          <p:cNvPr id="91" name="Group 5"/>
          <p:cNvGrpSpPr/>
          <p:nvPr/>
        </p:nvGrpSpPr>
        <p:grpSpPr>
          <a:xfrm>
            <a:off x="2057400" y="3124080"/>
            <a:ext cx="6248160" cy="1557000"/>
            <a:chOff x="2057400" y="3124080"/>
            <a:chExt cx="6248160" cy="1557000"/>
          </a:xfrm>
        </p:grpSpPr>
        <p:sp>
          <p:nvSpPr>
            <p:cNvPr id="92" name="Rectangle 6"/>
            <p:cNvSpPr/>
            <p:nvPr/>
          </p:nvSpPr>
          <p:spPr>
            <a:xfrm>
              <a:off x="2057400" y="3124080"/>
              <a:ext cx="6248160" cy="1557000"/>
            </a:xfrm>
            <a:prstGeom prst="rect">
              <a:avLst/>
            </a:prstGeom>
            <a:noFill/>
            <a:ln w="9360">
              <a:solidFill>
                <a:srgbClr val="9900cc"/>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counts[1]            // constant array subcript</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counts[i]</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counts[i*2]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counts[i/2]</a:t>
              </a:r>
              <a:endParaRPr b="0" lang="en-MY" sz="2400" strike="noStrike" u="none">
                <a:solidFill>
                  <a:srgbClr val="000000"/>
                </a:solidFill>
                <a:effectLst/>
                <a:uFillTx/>
                <a:latin typeface="Arial"/>
              </a:endParaRPr>
            </a:p>
          </p:txBody>
        </p:sp>
        <p:sp>
          <p:nvSpPr>
            <p:cNvPr id="93" name="Rectangle 7"/>
            <p:cNvSpPr/>
            <p:nvPr/>
          </p:nvSpPr>
          <p:spPr>
            <a:xfrm>
              <a:off x="4040640" y="3581280"/>
              <a:ext cx="4066560" cy="82548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array subcript in expression form</a:t>
              </a:r>
              <a:endParaRPr b="0" lang="en-MY" sz="2400" strike="noStrike" u="none">
                <a:solidFill>
                  <a:srgbClr val="000000"/>
                </a:solidFill>
                <a:effectLst/>
                <a:uFillTx/>
                <a:latin typeface="Arial"/>
              </a:endParaRPr>
            </a:p>
          </p:txBody>
        </p:sp>
        <p:sp>
          <p:nvSpPr>
            <p:cNvPr id="94" name="Rectangle 8"/>
            <p:cNvSpPr/>
            <p:nvPr/>
          </p:nvSpPr>
          <p:spPr>
            <a:xfrm>
              <a:off x="3743280" y="3281400"/>
              <a:ext cx="595080" cy="45972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Times New Roman"/>
                </a:rPr>
                <a:t>}</a:t>
              </a:r>
              <a:endParaRPr b="0" lang="en-MY" sz="2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timing>
    <p:tnLst>
      <p:par>
        <p:cTn id="88" dur="indefinite" restart="never" nodeType="tmRoot">
          <p:childTnLst>
            <p:seq>
              <p:cTn id="89" dur="indefinite" nodeType="mainSeq">
                <p:childTnLst>
                  <p:par>
                    <p:cTn id="90" nodeType="clickEffect" fill="hold">
                      <p:stCondLst>
                        <p:cond delay="indefinite"/>
                      </p:stCondLst>
                      <p:childTnLst>
                        <p:par>
                          <p:cTn id="91" nodeType="withEffect" fill="hold">
                            <p:stCondLst>
                              <p:cond delay="0"/>
                            </p:stCondLst>
                            <p:childTnLst>
                              <p:par>
                                <p:cTn id="92" nodeType="clickEffect" fill="hold" presetClass="entr" presetID="22" presetSubtype="8">
                                  <p:stCondLst>
                                    <p:cond delay="0"/>
                                  </p:stCondLst>
                                  <p:childTnLst>
                                    <p:set>
                                      <p:cBhvr>
                                        <p:cTn id="93" dur="1" fill="hold">
                                          <p:stCondLst>
                                            <p:cond delay="0"/>
                                          </p:stCondLst>
                                        </p:cTn>
                                        <p:tgtEl>
                                          <p:spTgt spid="89"/>
                                        </p:tgtEl>
                                        <p:attrNameLst>
                                          <p:attrName>style.visibility</p:attrName>
                                        </p:attrNameLst>
                                      </p:cBhvr>
                                      <p:to>
                                        <p:strVal val="visible"/>
                                      </p:to>
                                    </p:set>
                                    <p:animEffect filter="wipe(left)" transition="in">
                                      <p:cBhvr additive="repl">
                                        <p:cTn id="94" dur="500"/>
                                        <p:tgtEl>
                                          <p:spTgt spid="89"/>
                                        </p:tgtEl>
                                      </p:cBhvr>
                                    </p:animEffect>
                                  </p:childTnLst>
                                </p:cTn>
                              </p:par>
                            </p:childTnLst>
                          </p:cTn>
                        </p:par>
                      </p:childTnLst>
                    </p:cTn>
                  </p:par>
                  <p:par>
                    <p:cTn id="95" nodeType="clickEffect" fill="hold">
                      <p:stCondLst>
                        <p:cond delay="indefinite"/>
                      </p:stCondLst>
                      <p:childTnLst>
                        <p:par>
                          <p:cTn id="96" nodeType="withEffect" fill="hold">
                            <p:stCondLst>
                              <p:cond delay="0"/>
                            </p:stCondLst>
                            <p:childTnLst>
                              <p:par>
                                <p:cTn id="97" nodeType="clickEffect" fill="hold" presetClass="entr" presetID="2" presetSubtype="8">
                                  <p:stCondLst>
                                    <p:cond delay="0"/>
                                  </p:stCondLst>
                                  <p:childTnLst>
                                    <p:set>
                                      <p:cBhvr>
                                        <p:cTn id="98" dur="1" fill="hold">
                                          <p:stCondLst>
                                            <p:cond delay="0"/>
                                          </p:stCondLst>
                                        </p:cTn>
                                        <p:tgtEl>
                                          <p:spTgt spid="91"/>
                                        </p:tgtEl>
                                        <p:attrNameLst>
                                          <p:attrName>style.visibility</p:attrName>
                                        </p:attrNameLst>
                                      </p:cBhvr>
                                      <p:to>
                                        <p:strVal val="visible"/>
                                      </p:to>
                                    </p:set>
                                    <p:anim calcmode="lin" valueType="num">
                                      <p:cBhvr additive="base">
                                        <p:cTn id="99" dur="500" fill="hold"/>
                                        <p:tgtEl>
                                          <p:spTgt spid="91"/>
                                        </p:tgtEl>
                                        <p:attrNameLst>
                                          <p:attrName>ppt_x</p:attrName>
                                        </p:attrNameLst>
                                      </p:cBhvr>
                                      <p:tavLst>
                                        <p:tav tm="0">
                                          <p:val>
                                            <p:strVal val="0-#ppt_w/2"/>
                                          </p:val>
                                        </p:tav>
                                        <p:tav tm="100000">
                                          <p:val>
                                            <p:strVal val="#ppt_x"/>
                                          </p:val>
                                        </p:tav>
                                      </p:tavLst>
                                    </p:anim>
                                    <p:anim calcmode="lin" valueType="num">
                                      <p:cBhvr additive="base">
                                        <p:cTn id="100" dur="5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4C2A508D-3D23-40EB-93FD-1AB0AAD1FEA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96" name="PlaceHolder 1"/>
          <p:cNvSpPr>
            <a:spLocks noGrp="1"/>
          </p:cNvSpPr>
          <p:nvPr>
            <p:ph type="title"/>
          </p:nvPr>
        </p:nvSpPr>
        <p:spPr>
          <a:xfrm>
            <a:off x="1752480" y="151920"/>
            <a:ext cx="5943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Array Basics</a:t>
            </a:r>
            <a:endParaRPr b="0" lang="en-MY" sz="3200" strike="noStrike" u="none">
              <a:solidFill>
                <a:srgbClr val="000000"/>
              </a:solidFill>
              <a:effectLst/>
              <a:uFillTx/>
              <a:latin typeface="Arial"/>
            </a:endParaRPr>
          </a:p>
        </p:txBody>
      </p:sp>
      <p:sp>
        <p:nvSpPr>
          <p:cNvPr id="97" name="Rectangle 3"/>
          <p:cNvSpPr/>
          <p:nvPr/>
        </p:nvSpPr>
        <p:spPr>
          <a:xfrm>
            <a:off x="609480" y="1600200"/>
            <a:ext cx="815364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Arrays can be initialized by giving a list of all their elements :</a:t>
            </a:r>
            <a:endParaRPr b="0" lang="en-MY" sz="2400" strike="noStrike" u="none">
              <a:solidFill>
                <a:srgbClr val="000000"/>
              </a:solidFill>
              <a:effectLst/>
              <a:uFillTx/>
              <a:latin typeface="Arial"/>
            </a:endParaRPr>
          </a:p>
        </p:txBody>
      </p:sp>
      <p:sp>
        <p:nvSpPr>
          <p:cNvPr id="98" name="Rectangle 4"/>
          <p:cNvSpPr/>
          <p:nvPr/>
        </p:nvSpPr>
        <p:spPr>
          <a:xfrm>
            <a:off x="1600200" y="2362320"/>
            <a:ext cx="6400800" cy="459720"/>
          </a:xfrm>
          <a:prstGeom prst="rect">
            <a:avLst/>
          </a:prstGeom>
          <a:noFill/>
          <a:ln w="9360">
            <a:solidFill>
              <a:srgbClr val="9900cc"/>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primes = { 2,3,5,9,11,13,17,19,23,29 };</a:t>
            </a:r>
            <a:endParaRPr b="0" lang="en-MY" sz="2400" strike="noStrike" u="none">
              <a:solidFill>
                <a:srgbClr val="000000"/>
              </a:solidFill>
              <a:effectLst/>
              <a:uFillTx/>
              <a:latin typeface="Arial"/>
            </a:endParaRPr>
          </a:p>
        </p:txBody>
      </p:sp>
      <p:sp>
        <p:nvSpPr>
          <p:cNvPr id="99" name="Rectangle 5"/>
          <p:cNvSpPr/>
          <p:nvPr/>
        </p:nvSpPr>
        <p:spPr>
          <a:xfrm>
            <a:off x="685800" y="3276720"/>
            <a:ext cx="800100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However, this can only be used at the time the array is declared.  Thus,</a:t>
            </a:r>
            <a:endParaRPr b="0" lang="en-MY" sz="2400" strike="noStrike" u="none">
              <a:solidFill>
                <a:srgbClr val="000000"/>
              </a:solidFill>
              <a:effectLst/>
              <a:uFillTx/>
              <a:latin typeface="Arial"/>
            </a:endParaRPr>
          </a:p>
        </p:txBody>
      </p:sp>
      <p:grpSp>
        <p:nvGrpSpPr>
          <p:cNvPr id="100" name="Group 6"/>
          <p:cNvGrpSpPr/>
          <p:nvPr/>
        </p:nvGrpSpPr>
        <p:grpSpPr>
          <a:xfrm>
            <a:off x="1219320" y="4572000"/>
            <a:ext cx="7380000" cy="825480"/>
            <a:chOff x="1219320" y="4572000"/>
            <a:chExt cx="7380000" cy="825480"/>
          </a:xfrm>
        </p:grpSpPr>
        <p:sp>
          <p:nvSpPr>
            <p:cNvPr id="101" name="Rectangle 7"/>
            <p:cNvSpPr/>
            <p:nvPr/>
          </p:nvSpPr>
          <p:spPr>
            <a:xfrm>
              <a:off x="1219320" y="4572000"/>
              <a:ext cx="5108400" cy="825480"/>
            </a:xfrm>
            <a:prstGeom prst="rect">
              <a:avLst/>
            </a:prstGeom>
            <a:noFill/>
            <a:ln w="9360">
              <a:solidFill>
                <a:srgbClr val="9900cc"/>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prime;</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primes = { 2,3,5,9,11,13,17,19,23,29 };</a:t>
              </a:r>
              <a:endParaRPr b="0" lang="en-MY" sz="2400" strike="noStrike" u="none">
                <a:solidFill>
                  <a:srgbClr val="000000"/>
                </a:solidFill>
                <a:effectLst/>
                <a:uFillTx/>
                <a:latin typeface="Arial"/>
              </a:endParaRPr>
            </a:p>
          </p:txBody>
        </p:sp>
        <p:sp>
          <p:nvSpPr>
            <p:cNvPr id="102" name="Rectangle 8"/>
            <p:cNvSpPr/>
            <p:nvPr/>
          </p:nvSpPr>
          <p:spPr>
            <a:xfrm>
              <a:off x="6781680" y="4800600"/>
              <a:ext cx="1817640" cy="45972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ILLEGAL</a:t>
              </a:r>
              <a:endParaRPr b="0" lang="en-MY" sz="2400" strike="noStrike" u="none">
                <a:solidFill>
                  <a:srgbClr val="000000"/>
                </a:solidFill>
                <a:effectLst/>
                <a:uFillTx/>
                <a:latin typeface="Arial"/>
              </a:endParaRPr>
            </a:p>
          </p:txBody>
        </p:sp>
        <p:sp>
          <p:nvSpPr>
            <p:cNvPr id="103" name="Rectangle 9"/>
            <p:cNvSpPr/>
            <p:nvPr/>
          </p:nvSpPr>
          <p:spPr>
            <a:xfrm>
              <a:off x="6477120" y="4572000"/>
              <a:ext cx="230040" cy="70344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trike="noStrike" u="none">
                  <a:solidFill>
                    <a:srgbClr val="000000"/>
                  </a:solidFill>
                  <a:effectLst/>
                  <a:uFillTx/>
                  <a:latin typeface="Times New Roman"/>
                </a:rPr>
                <a:t>}</a:t>
              </a:r>
              <a:endParaRPr b="0" lang="en-MY" sz="40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childTnLst>
                  <p:par>
                    <p:cTn id="103" nodeType="clickEffect" fill="hold">
                      <p:stCondLst>
                        <p:cond delay="indefinite"/>
                      </p:stCondLst>
                      <p:childTnLst>
                        <p:par>
                          <p:cTn id="104" nodeType="withEffect" fill="hold">
                            <p:stCondLst>
                              <p:cond delay="0"/>
                            </p:stCondLst>
                            <p:childTnLst>
                              <p:par>
                                <p:cTn id="105" nodeType="clickEffect" fill="hold" presetClass="entr" presetID="22" presetSubtype="8">
                                  <p:stCondLst>
                                    <p:cond delay="0"/>
                                  </p:stCondLst>
                                  <p:childTnLst>
                                    <p:set>
                                      <p:cBhvr>
                                        <p:cTn id="106" dur="1" fill="hold">
                                          <p:stCondLst>
                                            <p:cond delay="0"/>
                                          </p:stCondLst>
                                        </p:cTn>
                                        <p:tgtEl>
                                          <p:spTgt spid="97"/>
                                        </p:tgtEl>
                                        <p:attrNameLst>
                                          <p:attrName>style.visibility</p:attrName>
                                        </p:attrNameLst>
                                      </p:cBhvr>
                                      <p:to>
                                        <p:strVal val="visible"/>
                                      </p:to>
                                    </p:set>
                                    <p:animEffect filter="wipe(left)" transition="in">
                                      <p:cBhvr additive="repl">
                                        <p:cTn id="107" dur="500"/>
                                        <p:tgtEl>
                                          <p:spTgt spid="97"/>
                                        </p:tgtEl>
                                      </p:cBhvr>
                                    </p:animEffect>
                                  </p:childTnLst>
                                </p:cTn>
                              </p:par>
                            </p:childTnLst>
                          </p:cTn>
                        </p:par>
                      </p:childTnLst>
                    </p:cTn>
                  </p:par>
                  <p:par>
                    <p:cTn id="108" nodeType="clickEffect" fill="hold">
                      <p:stCondLst>
                        <p:cond delay="indefinite"/>
                      </p:stCondLst>
                      <p:childTnLst>
                        <p:par>
                          <p:cTn id="109" nodeType="withEffect" fill="hold">
                            <p:stCondLst>
                              <p:cond delay="0"/>
                            </p:stCondLst>
                            <p:childTnLst>
                              <p:par>
                                <p:cTn id="110" nodeType="clickEffect" fill="hold" presetClass="entr" presetID="22" presetSubtype="8">
                                  <p:stCondLst>
                                    <p:cond delay="0"/>
                                  </p:stCondLst>
                                  <p:childTnLst>
                                    <p:set>
                                      <p:cBhvr>
                                        <p:cTn id="111" dur="1" fill="hold">
                                          <p:stCondLst>
                                            <p:cond delay="0"/>
                                          </p:stCondLst>
                                        </p:cTn>
                                        <p:tgtEl>
                                          <p:spTgt spid="98"/>
                                        </p:tgtEl>
                                        <p:attrNameLst>
                                          <p:attrName>style.visibility</p:attrName>
                                        </p:attrNameLst>
                                      </p:cBhvr>
                                      <p:to>
                                        <p:strVal val="visible"/>
                                      </p:to>
                                    </p:set>
                                    <p:animEffect filter="wipe(left)" transition="in">
                                      <p:cBhvr additive="repl">
                                        <p:cTn id="112" dur="500"/>
                                        <p:tgtEl>
                                          <p:spTgt spid="98"/>
                                        </p:tgtEl>
                                      </p:cBhvr>
                                    </p:animEffect>
                                  </p:childTnLst>
                                </p:cTn>
                              </p:par>
                            </p:childTnLst>
                          </p:cTn>
                        </p:par>
                      </p:childTnLst>
                    </p:cTn>
                  </p:par>
                  <p:par>
                    <p:cTn id="113" nodeType="clickEffect" fill="hold">
                      <p:stCondLst>
                        <p:cond delay="indefinite"/>
                      </p:stCondLst>
                      <p:childTnLst>
                        <p:par>
                          <p:cTn id="114" nodeType="withEffect" fill="hold">
                            <p:stCondLst>
                              <p:cond delay="0"/>
                            </p:stCondLst>
                            <p:childTnLst>
                              <p:par>
                                <p:cTn id="115" nodeType="clickEffect" fill="hold" presetClass="entr" presetID="22" presetSubtype="8">
                                  <p:stCondLst>
                                    <p:cond delay="0"/>
                                  </p:stCondLst>
                                  <p:childTnLst>
                                    <p:set>
                                      <p:cBhvr>
                                        <p:cTn id="116" dur="1" fill="hold">
                                          <p:stCondLst>
                                            <p:cond delay="0"/>
                                          </p:stCondLst>
                                        </p:cTn>
                                        <p:tgtEl>
                                          <p:spTgt spid="99"/>
                                        </p:tgtEl>
                                        <p:attrNameLst>
                                          <p:attrName>style.visibility</p:attrName>
                                        </p:attrNameLst>
                                      </p:cBhvr>
                                      <p:to>
                                        <p:strVal val="visible"/>
                                      </p:to>
                                    </p:set>
                                    <p:animEffect filter="wipe(left)" transition="in">
                                      <p:cBhvr additive="repl">
                                        <p:cTn id="117" dur="5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D9A0182-E8B7-4B44-BE6E-EFDBB27FC66A}"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05" name="PlaceHolder 1"/>
          <p:cNvSpPr>
            <a:spLocks noGrp="1"/>
          </p:cNvSpPr>
          <p:nvPr>
            <p:ph type="title"/>
          </p:nvPr>
        </p:nvSpPr>
        <p:spPr>
          <a:xfrm>
            <a:off x="1752480" y="75960"/>
            <a:ext cx="5943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Array Basics</a:t>
            </a:r>
            <a:endParaRPr b="0" lang="en-MY" sz="3200" strike="noStrike" u="none">
              <a:solidFill>
                <a:srgbClr val="000000"/>
              </a:solidFill>
              <a:effectLst/>
              <a:uFillTx/>
              <a:latin typeface="Arial"/>
            </a:endParaRPr>
          </a:p>
        </p:txBody>
      </p:sp>
      <p:sp>
        <p:nvSpPr>
          <p:cNvPr id="106" name="Rectangle 3"/>
          <p:cNvSpPr/>
          <p:nvPr/>
        </p:nvSpPr>
        <p:spPr>
          <a:xfrm>
            <a:off x="533520" y="1828800"/>
            <a:ext cx="800100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The above method can also be used to initialized an array of Strings such as :</a:t>
            </a:r>
            <a:endParaRPr b="0" lang="en-MY" sz="2400" strike="noStrike" u="none">
              <a:solidFill>
                <a:srgbClr val="000000"/>
              </a:solidFill>
              <a:effectLst/>
              <a:uFillTx/>
              <a:latin typeface="Arial"/>
            </a:endParaRPr>
          </a:p>
        </p:txBody>
      </p:sp>
      <p:sp>
        <p:nvSpPr>
          <p:cNvPr id="107" name="Text Box 4"/>
          <p:cNvSpPr/>
          <p:nvPr/>
        </p:nvSpPr>
        <p:spPr>
          <a:xfrm>
            <a:off x="609480" y="1371600"/>
            <a:ext cx="624852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Array Features To Be Noted (cont’d) :</a:t>
            </a:r>
            <a:endParaRPr b="0" lang="en-MY" sz="2400" strike="noStrike" u="none">
              <a:solidFill>
                <a:srgbClr val="000000"/>
              </a:solidFill>
              <a:effectLst/>
              <a:uFillTx/>
              <a:latin typeface="Arial"/>
            </a:endParaRPr>
          </a:p>
        </p:txBody>
      </p:sp>
      <p:sp>
        <p:nvSpPr>
          <p:cNvPr id="108" name="Rectangle 5"/>
          <p:cNvSpPr/>
          <p:nvPr/>
        </p:nvSpPr>
        <p:spPr>
          <a:xfrm>
            <a:off x="685800" y="2666880"/>
            <a:ext cx="8001000" cy="3751560"/>
          </a:xfrm>
          <a:prstGeom prst="rect">
            <a:avLst/>
          </a:prstGeom>
          <a:noFill/>
          <a:ln w="9360">
            <a:solidFill>
              <a:srgbClr val="9900cc"/>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final </a:t>
            </a:r>
            <a:r>
              <a:rPr b="1" lang="en-US" sz="2400" strike="noStrike" u="none">
                <a:solidFill>
                  <a:srgbClr val="333399"/>
                </a:solidFill>
                <a:effectLst/>
                <a:uFillTx/>
                <a:latin typeface="Times New Roman"/>
              </a:rPr>
              <a:t>String</a:t>
            </a:r>
            <a:r>
              <a:rPr b="1" lang="en-US" sz="2400" strike="noStrike" u="none">
                <a:solidFill>
                  <a:srgbClr val="000000"/>
                </a:solidFill>
                <a:effectLst/>
                <a:uFillTx/>
                <a:latin typeface="Times New Roman"/>
              </a:rPr>
              <a:t> </a:t>
            </a:r>
            <a:r>
              <a:rPr b="1" lang="en-US" sz="2400" strike="noStrike" u="none">
                <a:solidFill>
                  <a:srgbClr val="cc0000"/>
                </a:solidFill>
                <a:effectLst/>
                <a:uFillTx/>
                <a:latin typeface="Times New Roman"/>
              </a:rPr>
              <a:t>NAME[] = { “”, “Sunday”, “Monday”, “Tuesday”, “Wednesday”, “Thursday”, “Friday”, “Saturday”};</a:t>
            </a:r>
            <a:r>
              <a:rPr b="1" lang="en-US" sz="2400" strike="noStrike" u="none">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day=1;</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void printName (int  day)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while (day &lt;=7)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System.out.print( </a:t>
            </a:r>
            <a:r>
              <a:rPr b="1" lang="en-US" sz="2400" strike="noStrike" u="none">
                <a:solidFill>
                  <a:srgbClr val="cc0000"/>
                </a:solidFill>
                <a:effectLst/>
                <a:uFillTx/>
                <a:latin typeface="Times New Roman"/>
              </a:rPr>
              <a:t>NAME[day]</a:t>
            </a:r>
            <a:r>
              <a:rPr b="1" lang="en-US" sz="2400" strike="noStrike" u="none">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day++;</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18" dur="indefinite" restart="never" nodeType="tmRoot">
          <p:childTnLst>
            <p:seq>
              <p:cTn id="119" dur="indefinite" nodeType="mainSeq">
                <p:childTnLst>
                  <p:par>
                    <p:cTn id="120" nodeType="clickEffect" fill="hold">
                      <p:stCondLst>
                        <p:cond delay="indefinite"/>
                      </p:stCondLst>
                      <p:childTnLst>
                        <p:par>
                          <p:cTn id="121" nodeType="withEffect" fill="hold">
                            <p:stCondLst>
                              <p:cond delay="0"/>
                            </p:stCondLst>
                            <p:childTnLst>
                              <p:par>
                                <p:cTn id="122" nodeType="clickEffect" fill="hold" presetClass="entr" presetID="22" presetSubtype="8">
                                  <p:stCondLst>
                                    <p:cond delay="0"/>
                                  </p:stCondLst>
                                  <p:childTnLst>
                                    <p:set>
                                      <p:cBhvr>
                                        <p:cTn id="123" dur="1" fill="hold">
                                          <p:stCondLst>
                                            <p:cond delay="0"/>
                                          </p:stCondLst>
                                        </p:cTn>
                                        <p:tgtEl>
                                          <p:spTgt spid="106"/>
                                        </p:tgtEl>
                                        <p:attrNameLst>
                                          <p:attrName>style.visibility</p:attrName>
                                        </p:attrNameLst>
                                      </p:cBhvr>
                                      <p:to>
                                        <p:strVal val="visible"/>
                                      </p:to>
                                    </p:set>
                                    <p:animEffect filter="wipe(left)" transition="in">
                                      <p:cBhvr additive="repl">
                                        <p:cTn id="124" dur="500"/>
                                        <p:tgtEl>
                                          <p:spTgt spid="106"/>
                                        </p:tgtEl>
                                      </p:cBhvr>
                                    </p:animEffect>
                                  </p:childTnLst>
                                </p:cTn>
                              </p:par>
                            </p:childTnLst>
                          </p:cTn>
                        </p:par>
                      </p:childTnLst>
                    </p:cTn>
                  </p:par>
                  <p:par>
                    <p:cTn id="125" nodeType="clickEffect" fill="hold">
                      <p:stCondLst>
                        <p:cond delay="indefinite"/>
                      </p:stCondLst>
                      <p:childTnLst>
                        <p:par>
                          <p:cTn id="126" nodeType="withEffect" fill="hold">
                            <p:stCondLst>
                              <p:cond delay="0"/>
                            </p:stCondLst>
                            <p:childTnLst>
                              <p:par>
                                <p:cTn id="127" nodeType="clickEffect" fill="hold" presetClass="entr" presetID="22" presetSubtype="8">
                                  <p:stCondLst>
                                    <p:cond delay="0"/>
                                  </p:stCondLst>
                                  <p:childTnLst>
                                    <p:set>
                                      <p:cBhvr>
                                        <p:cTn id="128" dur="1" fill="hold">
                                          <p:stCondLst>
                                            <p:cond delay="0"/>
                                          </p:stCondLst>
                                        </p:cTn>
                                        <p:tgtEl>
                                          <p:spTgt spid="108"/>
                                        </p:tgtEl>
                                        <p:attrNameLst>
                                          <p:attrName>style.visibility</p:attrName>
                                        </p:attrNameLst>
                                      </p:cBhvr>
                                      <p:to>
                                        <p:strVal val="visible"/>
                                      </p:to>
                                    </p:set>
                                    <p:animEffect filter="wipe(left)" transition="in">
                                      <p:cBhvr additive="repl">
                                        <p:cTn id="129"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1733300-D670-491C-AE41-BD6409455A65}"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10" name="PlaceHolder 1"/>
          <p:cNvSpPr>
            <a:spLocks noGrp="1"/>
          </p:cNvSpPr>
          <p:nvPr>
            <p:ph type="title"/>
          </p:nvPr>
        </p:nvSpPr>
        <p:spPr>
          <a:xfrm>
            <a:off x="1741320" y="198000"/>
            <a:ext cx="5943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Array Basics</a:t>
            </a:r>
            <a:endParaRPr b="0" lang="en-MY" sz="3200" strike="noStrike" u="none">
              <a:solidFill>
                <a:srgbClr val="000000"/>
              </a:solidFill>
              <a:effectLst/>
              <a:uFillTx/>
              <a:latin typeface="Arial"/>
            </a:endParaRPr>
          </a:p>
        </p:txBody>
      </p:sp>
      <p:sp>
        <p:nvSpPr>
          <p:cNvPr id="111" name="Rectangle 3"/>
          <p:cNvSpPr/>
          <p:nvPr/>
        </p:nvSpPr>
        <p:spPr>
          <a:xfrm>
            <a:off x="609480" y="1828800"/>
            <a:ext cx="822960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Java’s array have an important </a:t>
            </a:r>
            <a:r>
              <a:rPr b="1" i="1" lang="en-US" sz="2400" strike="noStrike" u="none">
                <a:solidFill>
                  <a:srgbClr val="cc0000"/>
                </a:solidFill>
                <a:effectLst/>
                <a:uFillTx/>
                <a:latin typeface="Times New Roman"/>
              </a:rPr>
              <a:t>instant variable : length</a:t>
            </a:r>
            <a:r>
              <a:rPr b="1" lang="en-US" sz="2400" strike="noStrike" u="none">
                <a:solidFill>
                  <a:srgbClr val="000000"/>
                </a:solidFill>
                <a:effectLst/>
                <a:uFillTx/>
                <a:latin typeface="Times New Roman"/>
              </a:rPr>
              <a:t>,</a:t>
            </a:r>
            <a:br>
              <a:rPr sz="2400"/>
            </a:br>
            <a:r>
              <a:rPr b="1" lang="en-US" sz="2400" strike="noStrike" u="none">
                <a:solidFill>
                  <a:srgbClr val="000000"/>
                </a:solidFill>
                <a:effectLst/>
                <a:uFillTx/>
                <a:latin typeface="Times New Roman"/>
              </a:rPr>
              <a:t>     which tells the no of elements in the array.</a:t>
            </a:r>
            <a:endParaRPr b="0" lang="en-MY" sz="2400" strike="noStrike" u="none">
              <a:solidFill>
                <a:srgbClr val="000000"/>
              </a:solidFill>
              <a:effectLst/>
              <a:uFillTx/>
              <a:latin typeface="Arial"/>
            </a:endParaRPr>
          </a:p>
        </p:txBody>
      </p:sp>
      <p:sp>
        <p:nvSpPr>
          <p:cNvPr id="112" name="Rectangle 4"/>
          <p:cNvSpPr/>
          <p:nvPr/>
        </p:nvSpPr>
        <p:spPr>
          <a:xfrm>
            <a:off x="1371600" y="2895480"/>
            <a:ext cx="6324480" cy="1557000"/>
          </a:xfrm>
          <a:prstGeom prst="rect">
            <a:avLst/>
          </a:prstGeom>
          <a:noFill/>
          <a:ln w="9360">
            <a:solidFill>
              <a:srgbClr val="9900cc"/>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while (day &lt;= NAME.length)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System.out.print( </a:t>
            </a:r>
            <a:r>
              <a:rPr b="1" lang="en-US" sz="2400" strike="noStrike" u="none">
                <a:solidFill>
                  <a:srgbClr val="cc0000"/>
                </a:solidFill>
                <a:effectLst/>
                <a:uFillTx/>
                <a:latin typeface="Times New Roman"/>
              </a:rPr>
              <a:t>NAME[day]</a:t>
            </a:r>
            <a:r>
              <a:rPr b="1" lang="en-US" sz="2400" strike="noStrike" u="none">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day++;</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0" dur="indefinite" restart="never" nodeType="tmRoot">
          <p:childTnLst>
            <p:seq>
              <p:cTn id="131" dur="indefinite" nodeType="mainSeq">
                <p:childTnLst>
                  <p:par>
                    <p:cTn id="132" nodeType="clickEffect" fill="hold">
                      <p:stCondLst>
                        <p:cond delay="indefinite"/>
                      </p:stCondLst>
                      <p:childTnLst>
                        <p:par>
                          <p:cTn id="133" nodeType="withEffect" fill="hold">
                            <p:stCondLst>
                              <p:cond delay="0"/>
                            </p:stCondLst>
                            <p:childTnLst>
                              <p:par>
                                <p:cTn id="134" nodeType="clickEffect" fill="hold" presetClass="entr" presetID="22" presetSubtype="8">
                                  <p:stCondLst>
                                    <p:cond delay="0"/>
                                  </p:stCondLst>
                                  <p:childTnLst>
                                    <p:set>
                                      <p:cBhvr>
                                        <p:cTn id="135" dur="1" fill="hold">
                                          <p:stCondLst>
                                            <p:cond delay="0"/>
                                          </p:stCondLst>
                                        </p:cTn>
                                        <p:tgtEl>
                                          <p:spTgt spid="111"/>
                                        </p:tgtEl>
                                        <p:attrNameLst>
                                          <p:attrName>style.visibility</p:attrName>
                                        </p:attrNameLst>
                                      </p:cBhvr>
                                      <p:to>
                                        <p:strVal val="visible"/>
                                      </p:to>
                                    </p:set>
                                    <p:animEffect filter="wipe(left)" transition="in">
                                      <p:cBhvr additive="repl">
                                        <p:cTn id="136" dur="500"/>
                                        <p:tgtEl>
                                          <p:spTgt spid="111"/>
                                        </p:tgtEl>
                                      </p:cBhvr>
                                    </p:animEffect>
                                  </p:childTnLst>
                                </p:cTn>
                              </p:par>
                            </p:childTnLst>
                          </p:cTn>
                        </p:par>
                      </p:childTnLst>
                    </p:cTn>
                  </p:par>
                  <p:par>
                    <p:cTn id="137" nodeType="clickEffect" fill="hold">
                      <p:stCondLst>
                        <p:cond delay="indefinite"/>
                      </p:stCondLst>
                      <p:childTnLst>
                        <p:par>
                          <p:cTn id="138" nodeType="withEffect" fill="hold">
                            <p:stCondLst>
                              <p:cond delay="0"/>
                            </p:stCondLst>
                            <p:childTnLst>
                              <p:par>
                                <p:cTn id="139" nodeType="clickEffect" fill="hold" presetClass="entr" presetID="2" presetSubtype="8">
                                  <p:stCondLst>
                                    <p:cond delay="0"/>
                                  </p:stCondLst>
                                  <p:childTnLst>
                                    <p:set>
                                      <p:cBhvr>
                                        <p:cTn id="140" dur="1" fill="hold">
                                          <p:stCondLst>
                                            <p:cond delay="0"/>
                                          </p:stCondLst>
                                        </p:cTn>
                                        <p:tgtEl>
                                          <p:spTgt spid="112"/>
                                        </p:tgtEl>
                                        <p:attrNameLst>
                                          <p:attrName>style.visibility</p:attrName>
                                        </p:attrNameLst>
                                      </p:cBhvr>
                                      <p:to>
                                        <p:strVal val="visible"/>
                                      </p:to>
                                    </p:set>
                                    <p:anim calcmode="lin" valueType="num">
                                      <p:cBhvr additive="base">
                                        <p:cTn id="141" dur="500" fill="hold"/>
                                        <p:tgtEl>
                                          <p:spTgt spid="112"/>
                                        </p:tgtEl>
                                        <p:attrNameLst>
                                          <p:attrName>ppt_x</p:attrName>
                                        </p:attrNameLst>
                                      </p:cBhvr>
                                      <p:tavLst>
                                        <p:tav tm="0">
                                          <p:val>
                                            <p:strVal val="0-#ppt_w/2"/>
                                          </p:val>
                                        </p:tav>
                                        <p:tav tm="100000">
                                          <p:val>
                                            <p:strVal val="#ppt_x"/>
                                          </p:val>
                                        </p:tav>
                                      </p:tavLst>
                                    </p:anim>
                                    <p:anim calcmode="lin" valueType="num">
                                      <p:cBhvr additive="base">
                                        <p:cTn id="142" dur="500" fill="hold"/>
                                        <p:tgtEl>
                                          <p:spTgt spid="1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20F8717-D4C0-4C56-982D-932F2E99F5D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14" name="PlaceHolder 1"/>
          <p:cNvSpPr>
            <a:spLocks noGrp="1"/>
          </p:cNvSpPr>
          <p:nvPr>
            <p:ph type="title"/>
          </p:nvPr>
        </p:nvSpPr>
        <p:spPr>
          <a:xfrm>
            <a:off x="750960" y="178920"/>
            <a:ext cx="813744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Simple Array Processing Loops</a:t>
            </a:r>
            <a:endParaRPr b="0" lang="en-MY" sz="3200" strike="noStrike" u="none">
              <a:solidFill>
                <a:srgbClr val="000000"/>
              </a:solidFill>
              <a:effectLst/>
              <a:uFillTx/>
              <a:latin typeface="Arial"/>
            </a:endParaRPr>
          </a:p>
        </p:txBody>
      </p:sp>
      <p:sp>
        <p:nvSpPr>
          <p:cNvPr id="115" name="Rectangle 3"/>
          <p:cNvSpPr/>
          <p:nvPr/>
        </p:nvSpPr>
        <p:spPr>
          <a:xfrm>
            <a:off x="533520" y="1371600"/>
            <a:ext cx="861048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Now, let’s use </a:t>
            </a:r>
            <a:r>
              <a:rPr b="1" lang="en-US" sz="2400" strike="noStrike" u="none">
                <a:solidFill>
                  <a:srgbClr val="cc0000"/>
                </a:solidFill>
                <a:effectLst/>
                <a:uFillTx/>
                <a:latin typeface="Times New Roman"/>
              </a:rPr>
              <a:t>for loop </a:t>
            </a:r>
            <a:r>
              <a:rPr b="1" lang="en-US" sz="2400" strike="noStrike" u="none">
                <a:solidFill>
                  <a:srgbClr val="000000"/>
                </a:solidFill>
                <a:effectLst/>
                <a:uFillTx/>
                <a:latin typeface="Times New Roman"/>
              </a:rPr>
              <a:t>to generate the subscript of an array.</a:t>
            </a:r>
            <a:endParaRPr b="0" lang="en-MY" sz="2400" strike="noStrike" u="none">
              <a:solidFill>
                <a:srgbClr val="000000"/>
              </a:solidFill>
              <a:effectLst/>
              <a:uFillTx/>
              <a:latin typeface="Arial"/>
            </a:endParaRPr>
          </a:p>
        </p:txBody>
      </p:sp>
      <p:grpSp>
        <p:nvGrpSpPr>
          <p:cNvPr id="116" name="Group 4"/>
          <p:cNvGrpSpPr/>
          <p:nvPr/>
        </p:nvGrpSpPr>
        <p:grpSpPr>
          <a:xfrm>
            <a:off x="1066680" y="4724280"/>
            <a:ext cx="6553080" cy="840600"/>
            <a:chOff x="1066680" y="4724280"/>
            <a:chExt cx="6553080" cy="840600"/>
          </a:xfrm>
        </p:grpSpPr>
        <p:grpSp>
          <p:nvGrpSpPr>
            <p:cNvPr id="117" name="Group 5"/>
            <p:cNvGrpSpPr/>
            <p:nvPr/>
          </p:nvGrpSpPr>
          <p:grpSpPr>
            <a:xfrm>
              <a:off x="2320200" y="5070240"/>
              <a:ext cx="5186880" cy="398160"/>
              <a:chOff x="2320200" y="5070240"/>
              <a:chExt cx="5186880" cy="398160"/>
            </a:xfrm>
          </p:grpSpPr>
          <p:sp>
            <p:nvSpPr>
              <p:cNvPr id="118" name="Rectangle 6"/>
              <p:cNvSpPr/>
              <p:nvPr/>
            </p:nvSpPr>
            <p:spPr>
              <a:xfrm>
                <a:off x="2320200" y="5070240"/>
                <a:ext cx="51804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9" name="Rectangle 7"/>
              <p:cNvSpPr/>
              <p:nvPr/>
            </p:nvSpPr>
            <p:spPr>
              <a:xfrm>
                <a:off x="2838240" y="5070240"/>
                <a:ext cx="51876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0" name="Rectangle 8"/>
              <p:cNvSpPr/>
              <p:nvPr/>
            </p:nvSpPr>
            <p:spPr>
              <a:xfrm>
                <a:off x="3357360" y="5070240"/>
                <a:ext cx="51876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1" name="Rectangle 9"/>
              <p:cNvSpPr/>
              <p:nvPr/>
            </p:nvSpPr>
            <p:spPr>
              <a:xfrm>
                <a:off x="3876480" y="5070240"/>
                <a:ext cx="51804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2" name="Rectangle 10"/>
              <p:cNvSpPr/>
              <p:nvPr/>
            </p:nvSpPr>
            <p:spPr>
              <a:xfrm>
                <a:off x="4394880" y="5070240"/>
                <a:ext cx="51876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3" name="Rectangle 11"/>
              <p:cNvSpPr/>
              <p:nvPr/>
            </p:nvSpPr>
            <p:spPr>
              <a:xfrm>
                <a:off x="4913640" y="5070240"/>
                <a:ext cx="51876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4" name="Rectangle 12"/>
              <p:cNvSpPr/>
              <p:nvPr/>
            </p:nvSpPr>
            <p:spPr>
              <a:xfrm>
                <a:off x="5432760" y="5070240"/>
                <a:ext cx="51804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5" name="Rectangle 13"/>
              <p:cNvSpPr/>
              <p:nvPr/>
            </p:nvSpPr>
            <p:spPr>
              <a:xfrm>
                <a:off x="5951160" y="5070240"/>
                <a:ext cx="51876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6" name="Rectangle 14"/>
              <p:cNvSpPr/>
              <p:nvPr/>
            </p:nvSpPr>
            <p:spPr>
              <a:xfrm>
                <a:off x="6469920" y="5070240"/>
                <a:ext cx="51876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7" name="Rectangle 15"/>
              <p:cNvSpPr/>
              <p:nvPr/>
            </p:nvSpPr>
            <p:spPr>
              <a:xfrm>
                <a:off x="6989040" y="5070240"/>
                <a:ext cx="51804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128" name="Rectangle 16"/>
            <p:cNvSpPr/>
            <p:nvPr/>
          </p:nvSpPr>
          <p:spPr>
            <a:xfrm>
              <a:off x="1066680" y="5073480"/>
              <a:ext cx="129744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counts</a:t>
              </a:r>
              <a:endParaRPr b="0" lang="en-MY" sz="2400" strike="noStrike" u="none">
                <a:solidFill>
                  <a:srgbClr val="000000"/>
                </a:solidFill>
                <a:effectLst/>
                <a:uFillTx/>
                <a:latin typeface="Arial"/>
              </a:endParaRPr>
            </a:p>
          </p:txBody>
        </p:sp>
        <p:sp>
          <p:nvSpPr>
            <p:cNvPr id="129" name="Text Box 17"/>
            <p:cNvSpPr/>
            <p:nvPr/>
          </p:nvSpPr>
          <p:spPr>
            <a:xfrm>
              <a:off x="2364120" y="4724280"/>
              <a:ext cx="51879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0    1      2     3     4     5     6     7     8    9</a:t>
              </a:r>
              <a:endParaRPr b="0" lang="en-MY" sz="2400" strike="noStrike" u="none">
                <a:solidFill>
                  <a:srgbClr val="000000"/>
                </a:solidFill>
                <a:effectLst/>
                <a:uFillTx/>
                <a:latin typeface="Arial"/>
              </a:endParaRPr>
            </a:p>
          </p:txBody>
        </p:sp>
        <p:sp>
          <p:nvSpPr>
            <p:cNvPr id="130" name="Text Box 18"/>
            <p:cNvSpPr/>
            <p:nvPr/>
          </p:nvSpPr>
          <p:spPr>
            <a:xfrm>
              <a:off x="2320200" y="5105160"/>
              <a:ext cx="52995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0    10   20   30   40   50   60   70   80   90</a:t>
              </a:r>
              <a:endParaRPr b="0" lang="en-MY" sz="2400" strike="noStrike" u="none">
                <a:solidFill>
                  <a:srgbClr val="000000"/>
                </a:solidFill>
                <a:effectLst/>
                <a:uFillTx/>
                <a:latin typeface="Arial"/>
              </a:endParaRPr>
            </a:p>
          </p:txBody>
        </p:sp>
      </p:grpSp>
      <p:sp>
        <p:nvSpPr>
          <p:cNvPr id="131" name="Rectangle 19"/>
          <p:cNvSpPr/>
          <p:nvPr/>
        </p:nvSpPr>
        <p:spPr>
          <a:xfrm>
            <a:off x="1676520" y="1905120"/>
            <a:ext cx="5105160" cy="825480"/>
          </a:xfrm>
          <a:prstGeom prst="rect">
            <a:avLst/>
          </a:prstGeom>
          <a:noFill/>
          <a:ln w="9360">
            <a:solidFill>
              <a:srgbClr val="9900cc"/>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for (int i=0; i&lt;10; i++)</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count[i] = i*10;</a:t>
            </a:r>
            <a:endParaRPr b="0" lang="en-MY" sz="2400" strike="noStrike" u="none">
              <a:solidFill>
                <a:srgbClr val="000000"/>
              </a:solidFill>
              <a:effectLst/>
              <a:uFillTx/>
              <a:latin typeface="Arial"/>
            </a:endParaRPr>
          </a:p>
        </p:txBody>
      </p:sp>
      <p:sp>
        <p:nvSpPr>
          <p:cNvPr id="132" name="Rectangle 20"/>
          <p:cNvSpPr/>
          <p:nvPr/>
        </p:nvSpPr>
        <p:spPr>
          <a:xfrm>
            <a:off x="1676520" y="3657600"/>
            <a:ext cx="5638680" cy="825480"/>
          </a:xfrm>
          <a:prstGeom prst="rect">
            <a:avLst/>
          </a:prstGeom>
          <a:noFill/>
          <a:ln w="9360">
            <a:solidFill>
              <a:srgbClr val="9900cc"/>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for (int i=0; i&lt;count.length; i++)</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count[i] = i*10;</a:t>
            </a:r>
            <a:endParaRPr b="0" lang="en-MY" sz="2400" strike="noStrike" u="none">
              <a:solidFill>
                <a:srgbClr val="000000"/>
              </a:solidFill>
              <a:effectLst/>
              <a:uFillTx/>
              <a:latin typeface="Arial"/>
            </a:endParaRPr>
          </a:p>
        </p:txBody>
      </p:sp>
      <p:sp>
        <p:nvSpPr>
          <p:cNvPr id="133" name="Rectangle 21"/>
          <p:cNvSpPr/>
          <p:nvPr/>
        </p:nvSpPr>
        <p:spPr>
          <a:xfrm>
            <a:off x="914400" y="2971800"/>
            <a:ext cx="7315200" cy="45972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or, we can use array’s </a:t>
            </a:r>
            <a:r>
              <a:rPr b="1" lang="en-US" sz="2400" strike="noStrike" u="none">
                <a:solidFill>
                  <a:srgbClr val="cc0000"/>
                </a:solidFill>
                <a:effectLst/>
                <a:uFillTx/>
                <a:latin typeface="Times New Roman"/>
              </a:rPr>
              <a:t>length instance variable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0DC2CAC4-1568-4F48-8C4F-91CEB0A9A46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35" name="PlaceHolder 1"/>
          <p:cNvSpPr>
            <a:spLocks noGrp="1"/>
          </p:cNvSpPr>
          <p:nvPr>
            <p:ph type="title"/>
          </p:nvPr>
        </p:nvSpPr>
        <p:spPr>
          <a:xfrm>
            <a:off x="781200" y="178920"/>
            <a:ext cx="82296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Simple Array Processing Loops</a:t>
            </a:r>
            <a:endParaRPr b="0" lang="en-MY" sz="3200" strike="noStrike" u="none">
              <a:solidFill>
                <a:srgbClr val="000000"/>
              </a:solidFill>
              <a:effectLst/>
              <a:uFillTx/>
              <a:latin typeface="Arial"/>
            </a:endParaRPr>
          </a:p>
        </p:txBody>
      </p:sp>
      <p:sp>
        <p:nvSpPr>
          <p:cNvPr id="136" name="PlaceHolder 2"/>
          <p:cNvSpPr>
            <a:spLocks noGrp="1"/>
          </p:cNvSpPr>
          <p:nvPr>
            <p:ph/>
          </p:nvPr>
        </p:nvSpPr>
        <p:spPr>
          <a:xfrm>
            <a:off x="609120" y="1752120"/>
            <a:ext cx="8534520" cy="304920"/>
          </a:xfrm>
          <a:prstGeom prst="rect">
            <a:avLst/>
          </a:prstGeom>
          <a:noFill/>
          <a:ln w="0">
            <a:noFill/>
          </a:ln>
        </p:spPr>
        <p:txBody>
          <a:bodyPr lIns="91440" rIns="91440" tIns="45720" bIns="45720" anchor="t">
            <a:normAutofit fontScale="77500" lnSpcReduction="19999"/>
          </a:bodyPr>
          <a:p>
            <a:pPr marL="343080" indent="-343080">
              <a:lnSpc>
                <a:spcPct val="90000"/>
              </a:lnSpc>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Write a more concise program for the “Simple Program”.</a:t>
            </a:r>
            <a:endParaRPr b="0" lang="en-MY" sz="2400" strike="noStrike" u="none">
              <a:solidFill>
                <a:srgbClr val="000000"/>
              </a:solidFill>
              <a:effectLst/>
              <a:uFillTx/>
              <a:latin typeface="Arial"/>
            </a:endParaRPr>
          </a:p>
        </p:txBody>
      </p:sp>
      <p:sp>
        <p:nvSpPr>
          <p:cNvPr id="137" name="Text Box 4"/>
          <p:cNvSpPr/>
          <p:nvPr/>
        </p:nvSpPr>
        <p:spPr>
          <a:xfrm>
            <a:off x="838080" y="2511360"/>
            <a:ext cx="7848720" cy="448308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class Simple2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public static void main (String[] arg)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int[] counts = new int[10];</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Scanner input = new Scanner(System.in);</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System.out.print("Enter ten numbers: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r>
              <a:rPr b="1" lang="en-US" sz="2400" strike="noStrike" u="none">
                <a:solidFill>
                  <a:srgbClr val="cc0000"/>
                </a:solidFill>
                <a:effectLst/>
                <a:uFillTx/>
                <a:latin typeface="Times New Roman"/>
              </a:rPr>
              <a:t>for (int i=0; i&lt;10; i++)</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r>
              <a:rPr b="1" lang="en-US" sz="2400" strike="noStrike" u="none">
                <a:solidFill>
                  <a:srgbClr val="333399"/>
                </a:solidFill>
                <a:effectLst/>
                <a:uFillTx/>
                <a:latin typeface="Times New Roman"/>
              </a:rPr>
              <a:t>counts[i]=</a:t>
            </a:r>
            <a:r>
              <a:rPr b="1" lang="en-US" sz="2400" strike="noStrike" u="none">
                <a:solidFill>
                  <a:srgbClr val="000000"/>
                </a:solidFill>
                <a:effectLst/>
                <a:uFillTx/>
                <a:latin typeface="Times New Roman"/>
              </a:rPr>
              <a:t>input.nextInt();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    for (int i=0; i&lt;10; i++)</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System.out.print(</a:t>
            </a:r>
            <a:r>
              <a:rPr b="1" lang="en-US" sz="2400" strike="noStrike" u="none">
                <a:solidFill>
                  <a:srgbClr val="333399"/>
                </a:solidFill>
                <a:effectLst/>
                <a:uFillTx/>
                <a:latin typeface="Times New Roman"/>
              </a:rPr>
              <a:t>counts[10-i]</a:t>
            </a:r>
            <a:r>
              <a:rPr b="1" lang="en-US" sz="2400" strike="noStrike" u="none">
                <a:solidFill>
                  <a:srgbClr val="000000"/>
                </a:solidFill>
                <a:effectLst/>
                <a:uFillTx/>
                <a:latin typeface="Times New Roman"/>
              </a:rPr>
              <a:t> + "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System.out.println();</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a:t>
            </a:r>
            <a:endParaRPr b="0" lang="en-MY" sz="2400" strike="noStrike" u="none">
              <a:solidFill>
                <a:srgbClr val="000000"/>
              </a:solidFill>
              <a:effectLst/>
              <a:uFillTx/>
              <a:latin typeface="Arial"/>
            </a:endParaRPr>
          </a:p>
        </p:txBody>
      </p:sp>
      <p:sp>
        <p:nvSpPr>
          <p:cNvPr id="138" name="Text Box 5"/>
          <p:cNvSpPr/>
          <p:nvPr/>
        </p:nvSpPr>
        <p:spPr>
          <a:xfrm>
            <a:off x="762120" y="2057400"/>
            <a:ext cx="25905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Sample program :</a:t>
            </a:r>
            <a:endParaRPr b="0" lang="en-MY" sz="2400" strike="noStrike" u="none">
              <a:solidFill>
                <a:srgbClr val="000000"/>
              </a:solidFill>
              <a:effectLst/>
              <a:uFillTx/>
              <a:latin typeface="Arial"/>
            </a:endParaRPr>
          </a:p>
        </p:txBody>
      </p:sp>
      <p:sp>
        <p:nvSpPr>
          <p:cNvPr id="139" name="Text Box 6"/>
          <p:cNvSpPr/>
          <p:nvPr/>
        </p:nvSpPr>
        <p:spPr>
          <a:xfrm>
            <a:off x="685800" y="1371600"/>
            <a:ext cx="289548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Example 2 :</a:t>
            </a:r>
            <a:endParaRPr b="0" lang="en-MY" sz="2400" strike="noStrike" u="none">
              <a:solidFill>
                <a:srgbClr val="000000"/>
              </a:solidFill>
              <a:effectLst/>
              <a:uFillTx/>
              <a:latin typeface="Arial"/>
            </a:endParaRPr>
          </a:p>
        </p:txBody>
      </p:sp>
      <p:pic>
        <p:nvPicPr>
          <p:cNvPr id="140" name="Ink 1" descr=""/>
          <p:cNvPicPr/>
          <p:nvPr/>
        </p:nvPicPr>
        <p:blipFill>
          <a:blip r:embed="rId1"/>
          <a:stretch/>
        </p:blipFill>
        <p:spPr>
          <a:xfrm>
            <a:off x="9558360" y="4572000"/>
            <a:ext cx="50760" cy="79200"/>
          </a:xfrm>
          <a:prstGeom prst="rect">
            <a:avLst/>
          </a:prstGeom>
          <a:noFill/>
          <a:ln w="0">
            <a:noFill/>
          </a:ln>
        </p:spPr>
      </p:pic>
    </p:spTree>
  </p:cSld>
  <mc:AlternateContent>
    <mc:Choice Requires="p14">
      <p:transition spd="slow" p14:dur="2000"/>
    </mc:Choice>
    <mc:Fallback>
      <p:transition spd="slow"/>
    </mc:Fallback>
  </mc:AlternateContent>
  <p:timing>
    <p:tnLst>
      <p:par>
        <p:cTn id="143" dur="indefinite" restart="never" nodeType="tmRoot">
          <p:childTnLst>
            <p:seq>
              <p:cTn id="144" dur="indefinite" nodeType="mainSeq">
                <p:childTnLst>
                  <p:par>
                    <p:cTn id="145" nodeType="clickEffect" fill="hold">
                      <p:stCondLst>
                        <p:cond delay="indefinite"/>
                      </p:stCondLst>
                      <p:childTnLst>
                        <p:par>
                          <p:cTn id="146" nodeType="withEffect" fill="hold">
                            <p:stCondLst>
                              <p:cond delay="0"/>
                            </p:stCondLst>
                            <p:childTnLst>
                              <p:par>
                                <p:cTn id="147" nodeType="clickEffect" fill="hold" presetClass="entr" presetID="22" presetSubtype="1">
                                  <p:stCondLst>
                                    <p:cond delay="0"/>
                                  </p:stCondLst>
                                  <p:childTnLst>
                                    <p:set>
                                      <p:cBhvr>
                                        <p:cTn id="148" dur="1" fill="hold">
                                          <p:stCondLst>
                                            <p:cond delay="0"/>
                                          </p:stCondLst>
                                        </p:cTn>
                                        <p:tgtEl>
                                          <p:spTgt spid="138"/>
                                        </p:tgtEl>
                                        <p:attrNameLst>
                                          <p:attrName>style.visibility</p:attrName>
                                        </p:attrNameLst>
                                      </p:cBhvr>
                                      <p:to>
                                        <p:strVal val="visible"/>
                                      </p:to>
                                    </p:set>
                                    <p:animEffect filter="wipe(up)" transition="in">
                                      <p:cBhvr additive="repl">
                                        <p:cTn id="149" dur="500"/>
                                        <p:tgtEl>
                                          <p:spTgt spid="138"/>
                                        </p:tgtEl>
                                      </p:cBhvr>
                                    </p:animEffect>
                                  </p:childTnLst>
                                </p:cTn>
                              </p:par>
                            </p:childTnLst>
                          </p:cTn>
                        </p:par>
                      </p:childTnLst>
                    </p:cTn>
                  </p:par>
                  <p:par>
                    <p:cTn id="150" nodeType="clickEffect" fill="hold">
                      <p:stCondLst>
                        <p:cond delay="indefinite"/>
                      </p:stCondLst>
                      <p:childTnLst>
                        <p:par>
                          <p:cTn id="151" nodeType="withEffect" fill="hold">
                            <p:stCondLst>
                              <p:cond delay="0"/>
                            </p:stCondLst>
                            <p:childTnLst>
                              <p:par>
                                <p:cTn id="152" nodeType="clickEffect" fill="hold" presetClass="entr" presetID="22" presetSubtype="1">
                                  <p:stCondLst>
                                    <p:cond delay="0"/>
                                  </p:stCondLst>
                                  <p:childTnLst>
                                    <p:set>
                                      <p:cBhvr>
                                        <p:cTn id="153" dur="1" fill="hold">
                                          <p:stCondLst>
                                            <p:cond delay="0"/>
                                          </p:stCondLst>
                                        </p:cTn>
                                        <p:tgtEl>
                                          <p:spTgt spid="137"/>
                                        </p:tgtEl>
                                        <p:attrNameLst>
                                          <p:attrName>style.visibility</p:attrName>
                                        </p:attrNameLst>
                                      </p:cBhvr>
                                      <p:to>
                                        <p:strVal val="visible"/>
                                      </p:to>
                                    </p:set>
                                    <p:animEffect filter="wipe(up)" transition="in">
                                      <p:cBhvr additive="repl">
                                        <p:cTn id="154"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C0EAF239-DC6E-4481-B814-62C6806CD13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42" name="PlaceHolder 1"/>
          <p:cNvSpPr>
            <a:spLocks noGrp="1"/>
          </p:cNvSpPr>
          <p:nvPr>
            <p:ph type="title"/>
          </p:nvPr>
        </p:nvSpPr>
        <p:spPr>
          <a:xfrm>
            <a:off x="1733400" y="151920"/>
            <a:ext cx="8229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Modular Programming Example</a:t>
            </a:r>
            <a:endParaRPr b="0" lang="en-MY" sz="3200" strike="noStrike" u="none">
              <a:solidFill>
                <a:srgbClr val="000000"/>
              </a:solidFill>
              <a:effectLst/>
              <a:uFillTx/>
              <a:latin typeface="Arial"/>
            </a:endParaRPr>
          </a:p>
        </p:txBody>
      </p:sp>
      <p:sp>
        <p:nvSpPr>
          <p:cNvPr id="143" name="PlaceHolder 2"/>
          <p:cNvSpPr>
            <a:spLocks noGrp="1"/>
          </p:cNvSpPr>
          <p:nvPr>
            <p:ph/>
          </p:nvPr>
        </p:nvSpPr>
        <p:spPr>
          <a:xfrm>
            <a:off x="609480" y="1828440"/>
            <a:ext cx="8229600" cy="291960"/>
          </a:xfrm>
          <a:prstGeom prst="rect">
            <a:avLst/>
          </a:prstGeom>
          <a:noFill/>
          <a:ln w="0">
            <a:noFill/>
          </a:ln>
        </p:spPr>
        <p:txBody>
          <a:bodyPr lIns="91440" rIns="91440" tIns="45720" bIns="45720" anchor="t">
            <a:normAutofit fontScale="70000" lnSpcReduction="19999"/>
          </a:bodyPr>
          <a:p>
            <a:pPr marL="343080" indent="-343080">
              <a:lnSpc>
                <a:spcPct val="90000"/>
              </a:lnSpc>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Encapsulate the reading &amp; echoing of an array in a class called </a:t>
            </a:r>
            <a:r>
              <a:rPr b="1" lang="en-US" sz="2400" strike="noStrike" u="none">
                <a:solidFill>
                  <a:srgbClr val="cc0000"/>
                </a:solidFill>
                <a:effectLst/>
                <a:uFillTx/>
                <a:latin typeface="Arial"/>
              </a:rPr>
              <a:t>Collection</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
        <p:nvSpPr>
          <p:cNvPr id="144" name="Text Box 4"/>
          <p:cNvSpPr/>
          <p:nvPr/>
        </p:nvSpPr>
        <p:spPr>
          <a:xfrm>
            <a:off x="216000" y="3260880"/>
            <a:ext cx="7691400" cy="302004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class Main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static final int INPUT_MAX = 1000;</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public static void main (String[] arg)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Collection c = new Collection(INPUT_MAX);</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c.readAndEcho();</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a:t>
            </a:r>
            <a:endParaRPr b="0" lang="en-MY" sz="2400" strike="noStrike" u="none">
              <a:solidFill>
                <a:srgbClr val="000000"/>
              </a:solidFill>
              <a:effectLst/>
              <a:uFillTx/>
              <a:latin typeface="Arial"/>
            </a:endParaRPr>
          </a:p>
        </p:txBody>
      </p:sp>
      <p:sp>
        <p:nvSpPr>
          <p:cNvPr id="145" name="Text Box 5"/>
          <p:cNvSpPr/>
          <p:nvPr/>
        </p:nvSpPr>
        <p:spPr>
          <a:xfrm>
            <a:off x="609480" y="2514600"/>
            <a:ext cx="259092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Sample program :</a:t>
            </a:r>
            <a:endParaRPr b="0" lang="en-MY" sz="2400" strike="noStrike" u="none">
              <a:solidFill>
                <a:srgbClr val="000000"/>
              </a:solidFill>
              <a:effectLst/>
              <a:uFillTx/>
              <a:latin typeface="Arial"/>
            </a:endParaRPr>
          </a:p>
        </p:txBody>
      </p:sp>
      <p:sp>
        <p:nvSpPr>
          <p:cNvPr id="146" name="Text Box 6"/>
          <p:cNvSpPr/>
          <p:nvPr/>
        </p:nvSpPr>
        <p:spPr>
          <a:xfrm>
            <a:off x="533520" y="1355760"/>
            <a:ext cx="289548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Example 3 :</a:t>
            </a:r>
            <a:endParaRPr b="0" lang="en-MY" sz="2400" strike="noStrike" u="none">
              <a:solidFill>
                <a:srgbClr val="000000"/>
              </a:solidFill>
              <a:effectLst/>
              <a:uFillTx/>
              <a:latin typeface="Arial"/>
            </a:endParaRPr>
          </a:p>
        </p:txBody>
      </p:sp>
      <p:sp>
        <p:nvSpPr>
          <p:cNvPr id="147" name="Rectangle 7"/>
          <p:cNvSpPr/>
          <p:nvPr/>
        </p:nvSpPr>
        <p:spPr>
          <a:xfrm>
            <a:off x="6459480" y="2387520"/>
            <a:ext cx="2895480" cy="1828800"/>
          </a:xfrm>
          <a:prstGeom prst="rect">
            <a:avLst/>
          </a:prstGeom>
          <a:noFill/>
          <a:ln w="0">
            <a:noFill/>
          </a:ln>
        </p:spPr>
        <p:style>
          <a:lnRef idx="0"/>
          <a:fillRef idx="0"/>
          <a:effectRef idx="0"/>
          <a:fontRef idx="minor"/>
        </p:style>
        <p:txBody>
          <a:bodyPr lIns="90000" rIns="90000" tIns="46800" bIns="46800" anchor="t">
            <a:normAutofit fontScale="62500" lnSpcReduction="19999"/>
          </a:bodyPr>
          <a:p>
            <a:pPr>
              <a:lnSpc>
                <a:spcPct val="10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The Main Program</a:t>
            </a:r>
            <a:r>
              <a:rPr b="1" lang="en-US" sz="2400" strike="noStrike" u="none">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(The Client)</a:t>
            </a:r>
            <a:endParaRPr b="0" lang="en-MY" sz="2400" strike="noStrike" u="none">
              <a:solidFill>
                <a:srgbClr val="000000"/>
              </a:solidFill>
              <a:effectLst/>
              <a:uFillTx/>
              <a:latin typeface="Arial"/>
            </a:endParaRPr>
          </a:p>
          <a:p>
            <a:pPr>
              <a:lnSpc>
                <a:spcPct val="10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It can instantiate a Collection Object, providing a large no. as an argument to the constructor.</a:t>
            </a:r>
            <a:endParaRPr b="0" lang="en-MY" sz="2400" strike="noStrike" u="none">
              <a:solidFill>
                <a:srgbClr val="000000"/>
              </a:solidFill>
              <a:effectLst/>
              <a:uFillTx/>
              <a:latin typeface="Arial"/>
            </a:endParaRPr>
          </a:p>
          <a:p>
            <a:pPr>
              <a:lnSpc>
                <a:spcPct val="10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5" dur="indefinite" restart="never" nodeType="tmRoot">
          <p:childTnLst>
            <p:seq>
              <p:cTn id="156" dur="indefinite" nodeType="mainSeq">
                <p:childTnLst>
                  <p:par>
                    <p:cTn id="157" nodeType="clickEffect" fill="hold">
                      <p:stCondLst>
                        <p:cond delay="indefinite"/>
                      </p:stCondLst>
                      <p:childTnLst>
                        <p:par>
                          <p:cTn id="158" nodeType="withEffect" fill="hold">
                            <p:stCondLst>
                              <p:cond delay="0"/>
                            </p:stCondLst>
                            <p:childTnLst>
                              <p:par>
                                <p:cTn id="159" nodeType="clickEffect" fill="hold" presetClass="entr" presetID="22" presetSubtype="1">
                                  <p:stCondLst>
                                    <p:cond delay="0"/>
                                  </p:stCondLst>
                                  <p:childTnLst>
                                    <p:set>
                                      <p:cBhvr>
                                        <p:cTn id="160" dur="1" fill="hold">
                                          <p:stCondLst>
                                            <p:cond delay="0"/>
                                          </p:stCondLst>
                                        </p:cTn>
                                        <p:tgtEl>
                                          <p:spTgt spid="145"/>
                                        </p:tgtEl>
                                        <p:attrNameLst>
                                          <p:attrName>style.visibility</p:attrName>
                                        </p:attrNameLst>
                                      </p:cBhvr>
                                      <p:to>
                                        <p:strVal val="visible"/>
                                      </p:to>
                                    </p:set>
                                    <p:animEffect filter="wipe(up)" transition="in">
                                      <p:cBhvr additive="repl">
                                        <p:cTn id="161" dur="500"/>
                                        <p:tgtEl>
                                          <p:spTgt spid="145"/>
                                        </p:tgtEl>
                                      </p:cBhvr>
                                    </p:animEffect>
                                  </p:childTnLst>
                                </p:cTn>
                              </p:par>
                            </p:childTnLst>
                          </p:cTn>
                        </p:par>
                      </p:childTnLst>
                    </p:cTn>
                  </p:par>
                  <p:par>
                    <p:cTn id="162" nodeType="clickEffect" fill="hold">
                      <p:stCondLst>
                        <p:cond delay="indefinite"/>
                      </p:stCondLst>
                      <p:childTnLst>
                        <p:par>
                          <p:cTn id="163" nodeType="withEffect" fill="hold">
                            <p:stCondLst>
                              <p:cond delay="0"/>
                            </p:stCondLst>
                            <p:childTnLst>
                              <p:par>
                                <p:cTn id="164" nodeType="clickEffect" fill="hold" presetClass="entr" presetID="22" presetSubtype="1">
                                  <p:stCondLst>
                                    <p:cond delay="0"/>
                                  </p:stCondLst>
                                  <p:childTnLst>
                                    <p:set>
                                      <p:cBhvr>
                                        <p:cTn id="165" dur="1" fill="hold">
                                          <p:stCondLst>
                                            <p:cond delay="0"/>
                                          </p:stCondLst>
                                        </p:cTn>
                                        <p:tgtEl>
                                          <p:spTgt spid="144"/>
                                        </p:tgtEl>
                                        <p:attrNameLst>
                                          <p:attrName>style.visibility</p:attrName>
                                        </p:attrNameLst>
                                      </p:cBhvr>
                                      <p:to>
                                        <p:strVal val="visible"/>
                                      </p:to>
                                    </p:set>
                                    <p:animEffect filter="wipe(up)" transition="in">
                                      <p:cBhvr additive="repl">
                                        <p:cTn id="166" dur="500"/>
                                        <p:tgtEl>
                                          <p:spTgt spid="144"/>
                                        </p:tgtEl>
                                      </p:cBhvr>
                                    </p:animEffect>
                                  </p:childTnLst>
                                </p:cTn>
                              </p:par>
                            </p:childTnLst>
                          </p:cTn>
                        </p:par>
                      </p:childTnLst>
                    </p:cTn>
                  </p:par>
                  <p:par>
                    <p:cTn id="167" nodeType="clickEffect" fill="hold">
                      <p:stCondLst>
                        <p:cond delay="indefinite"/>
                      </p:stCondLst>
                      <p:childTnLst>
                        <p:par>
                          <p:cTn id="168" nodeType="withEffect" fill="hold">
                            <p:stCondLst>
                              <p:cond delay="0"/>
                            </p:stCondLst>
                            <p:childTnLst>
                              <p:par>
                                <p:cTn id="169" nodeType="clickEffect" fill="hold" presetClass="entr" presetID="2" presetSubtype="8">
                                  <p:stCondLst>
                                    <p:cond delay="0"/>
                                  </p:stCondLst>
                                  <p:childTnLst>
                                    <p:set>
                                      <p:cBhvr>
                                        <p:cTn id="170" dur="1" fill="hold">
                                          <p:stCondLst>
                                            <p:cond delay="0"/>
                                          </p:stCondLst>
                                        </p:cTn>
                                        <p:tgtEl>
                                          <p:spTgt spid="147"/>
                                        </p:tgtEl>
                                        <p:attrNameLst>
                                          <p:attrName>style.visibility</p:attrName>
                                        </p:attrNameLst>
                                      </p:cBhvr>
                                      <p:to>
                                        <p:strVal val="visible"/>
                                      </p:to>
                                    </p:set>
                                    <p:anim calcmode="lin" valueType="num">
                                      <p:cBhvr additive="base">
                                        <p:cTn id="171" dur="500" fill="hold"/>
                                        <p:tgtEl>
                                          <p:spTgt spid="147"/>
                                        </p:tgtEl>
                                        <p:attrNameLst>
                                          <p:attrName>ppt_x</p:attrName>
                                        </p:attrNameLst>
                                      </p:cBhvr>
                                      <p:tavLst>
                                        <p:tav tm="0">
                                          <p:val>
                                            <p:strVal val="0-#ppt_w/2"/>
                                          </p:val>
                                        </p:tav>
                                        <p:tav tm="100000">
                                          <p:val>
                                            <p:strVal val="#ppt_x"/>
                                          </p:val>
                                        </p:tav>
                                      </p:tavLst>
                                    </p:anim>
                                    <p:anim calcmode="lin" valueType="num">
                                      <p:cBhvr additive="base">
                                        <p:cTn id="172" dur="500" fill="hold"/>
                                        <p:tgtEl>
                                          <p:spTgt spid="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24D1700-C843-474D-BDB3-BC28703E8FB5}"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49" name="PlaceHolder 1"/>
          <p:cNvSpPr>
            <a:spLocks noGrp="1"/>
          </p:cNvSpPr>
          <p:nvPr>
            <p:ph type="title"/>
          </p:nvPr>
        </p:nvSpPr>
        <p:spPr>
          <a:xfrm>
            <a:off x="743040" y="159840"/>
            <a:ext cx="82296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Modular Programming Example </a:t>
            </a:r>
            <a:endParaRPr b="0" lang="en-MY" sz="3200" strike="noStrike" u="none">
              <a:solidFill>
                <a:srgbClr val="000000"/>
              </a:solidFill>
              <a:effectLst/>
              <a:uFillTx/>
              <a:latin typeface="Arial"/>
            </a:endParaRPr>
          </a:p>
        </p:txBody>
      </p:sp>
      <p:sp>
        <p:nvSpPr>
          <p:cNvPr id="150" name="PlaceHolder 2"/>
          <p:cNvSpPr>
            <a:spLocks noGrp="1"/>
          </p:cNvSpPr>
          <p:nvPr>
            <p:ph/>
          </p:nvPr>
        </p:nvSpPr>
        <p:spPr>
          <a:xfrm>
            <a:off x="-76320" y="2209680"/>
            <a:ext cx="2286000" cy="1067040"/>
          </a:xfrm>
          <a:prstGeom prst="rect">
            <a:avLst/>
          </a:prstGeom>
          <a:noFill/>
          <a:ln w="0">
            <a:noFill/>
          </a:ln>
        </p:spPr>
        <p:txBody>
          <a:bodyPr lIns="91440" rIns="91440" tIns="45720" bIns="45720" anchor="t">
            <a:normAutofit/>
          </a:bodyPr>
          <a:p>
            <a:pPr marL="343080" indent="-343080">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Collection</a:t>
            </a:r>
            <a:r>
              <a:rPr b="1" lang="en-US" sz="2400" strike="noStrike" u="none">
                <a:solidFill>
                  <a:srgbClr val="000000"/>
                </a:solidFill>
                <a:effectLst/>
                <a:uFillTx/>
                <a:latin typeface="Arial"/>
              </a:rPr>
              <a:t> class</a:t>
            </a:r>
            <a:endParaRPr b="0" lang="en-MY" sz="2400" strike="noStrike" u="none">
              <a:solidFill>
                <a:srgbClr val="000000"/>
              </a:solidFill>
              <a:effectLst/>
              <a:uFillTx/>
              <a:latin typeface="Arial"/>
            </a:endParaRPr>
          </a:p>
        </p:txBody>
      </p:sp>
      <p:pic>
        <p:nvPicPr>
          <p:cNvPr id="151" name="Rectangle 4" descr=""/>
          <p:cNvPicPr/>
          <p:nvPr/>
        </p:nvPicPr>
        <p:blipFill>
          <a:blip r:embed="rId1"/>
          <a:stretch/>
        </p:blipFill>
        <p:spPr>
          <a:xfrm>
            <a:off x="1547640" y="914400"/>
            <a:ext cx="7297920" cy="6089760"/>
          </a:xfrm>
          <a:prstGeom prst="rect">
            <a:avLst/>
          </a:prstGeom>
          <a:noFill/>
          <a:ln w="0">
            <a:noFill/>
          </a:ln>
        </p:spPr>
      </p:pic>
      <p:pic>
        <p:nvPicPr>
          <p:cNvPr id="152" name="Ink 24" descr=""/>
          <p:cNvPicPr/>
          <p:nvPr/>
        </p:nvPicPr>
        <p:blipFill>
          <a:blip r:embed="rId2"/>
          <a:stretch/>
        </p:blipFill>
        <p:spPr>
          <a:xfrm>
            <a:off x="2925720" y="1339920"/>
            <a:ext cx="49320" cy="44280"/>
          </a:xfrm>
          <a:prstGeom prst="rect">
            <a:avLst/>
          </a:prstGeom>
          <a:noFill/>
          <a:ln w="0">
            <a:noFill/>
          </a:ln>
        </p:spPr>
      </p:pic>
      <p:pic>
        <p:nvPicPr>
          <p:cNvPr id="153" name="Ink 51" descr=""/>
          <p:cNvPicPr/>
          <p:nvPr/>
        </p:nvPicPr>
        <p:blipFill>
          <a:blip r:embed="rId3"/>
          <a:stretch/>
        </p:blipFill>
        <p:spPr>
          <a:xfrm>
            <a:off x="2852640" y="4487760"/>
            <a:ext cx="17640" cy="17640"/>
          </a:xfrm>
          <a:prstGeom prst="rect">
            <a:avLst/>
          </a:prstGeom>
          <a:noFill/>
          <a:ln w="0">
            <a:noFill/>
          </a:ln>
        </p:spPr>
      </p:pic>
      <p:pic>
        <p:nvPicPr>
          <p:cNvPr id="154" name="Ink 52" descr=""/>
          <p:cNvPicPr/>
          <p:nvPr/>
        </p:nvPicPr>
        <p:blipFill>
          <a:blip r:embed="rId4"/>
          <a:stretch/>
        </p:blipFill>
        <p:spPr>
          <a:xfrm>
            <a:off x="6578640" y="4543560"/>
            <a:ext cx="119160" cy="77760"/>
          </a:xfrm>
          <a:prstGeom prst="rect">
            <a:avLst/>
          </a:prstGeom>
          <a:noFill/>
          <a:ln w="0">
            <a:noFill/>
          </a:ln>
        </p:spPr>
      </p:pic>
      <p:pic>
        <p:nvPicPr>
          <p:cNvPr id="155" name="Ink 25599" descr=""/>
          <p:cNvPicPr/>
          <p:nvPr/>
        </p:nvPicPr>
        <p:blipFill>
          <a:blip r:embed="rId5"/>
          <a:stretch/>
        </p:blipFill>
        <p:spPr>
          <a:xfrm>
            <a:off x="8362800" y="2957400"/>
            <a:ext cx="108000" cy="44640"/>
          </a:xfrm>
          <a:prstGeom prst="rect">
            <a:avLst/>
          </a:prstGeom>
          <a:noFill/>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AC0C51C-A8BF-4E59-9AA5-EDE575D2F66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57" name="PlaceHolder 1"/>
          <p:cNvSpPr>
            <a:spLocks noGrp="1"/>
          </p:cNvSpPr>
          <p:nvPr>
            <p:ph type="title"/>
          </p:nvPr>
        </p:nvSpPr>
        <p:spPr>
          <a:xfrm>
            <a:off x="1733400" y="178920"/>
            <a:ext cx="8229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Modular Programming Example </a:t>
            </a:r>
            <a:endParaRPr b="0" lang="en-MY" sz="3200" strike="noStrike" u="none">
              <a:solidFill>
                <a:srgbClr val="000000"/>
              </a:solidFill>
              <a:effectLst/>
              <a:uFillTx/>
              <a:latin typeface="Arial"/>
            </a:endParaRPr>
          </a:p>
        </p:txBody>
      </p:sp>
      <p:sp>
        <p:nvSpPr>
          <p:cNvPr id="158" name="PlaceHolder 2"/>
          <p:cNvSpPr>
            <a:spLocks noGrp="1"/>
          </p:cNvSpPr>
          <p:nvPr>
            <p:ph/>
          </p:nvPr>
        </p:nvSpPr>
        <p:spPr>
          <a:xfrm>
            <a:off x="533520" y="1294920"/>
            <a:ext cx="8153280" cy="1219320"/>
          </a:xfrm>
          <a:prstGeom prst="rect">
            <a:avLst/>
          </a:prstGeom>
          <a:noFill/>
          <a:ln w="0">
            <a:noFill/>
          </a:ln>
        </p:spPr>
        <p:txBody>
          <a:bodyPr lIns="91440" rIns="91440" tIns="45720" bIns="45720" anchor="t">
            <a:normAutofit fontScale="77500" lnSpcReduction="19999"/>
          </a:bodyPr>
          <a:p>
            <a:pPr marL="343080" indent="-343080">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Write a program, which </a:t>
            </a:r>
            <a:r>
              <a:rPr b="1" lang="en-US" sz="2000" strike="noStrike" u="none">
                <a:solidFill>
                  <a:srgbClr val="cc0000"/>
                </a:solidFill>
                <a:effectLst/>
                <a:uFillTx/>
                <a:latin typeface="Arial"/>
              </a:rPr>
              <a:t>reads</a:t>
            </a:r>
            <a:r>
              <a:rPr b="1" lang="en-US" sz="2000" strike="noStrike" u="none">
                <a:solidFill>
                  <a:srgbClr val="000000"/>
                </a:solidFill>
                <a:effectLst/>
                <a:uFillTx/>
                <a:latin typeface="Arial"/>
              </a:rPr>
              <a:t> a sequence of </a:t>
            </a:r>
            <a:r>
              <a:rPr b="1" lang="en-US" sz="2000" strike="noStrike" u="none">
                <a:solidFill>
                  <a:srgbClr val="cc0000"/>
                </a:solidFill>
                <a:effectLst/>
                <a:uFillTx/>
                <a:latin typeface="Arial"/>
              </a:rPr>
              <a:t>student names and</a:t>
            </a:r>
            <a:endParaRPr b="0" lang="en-MY" sz="2000" strike="noStrike" u="none">
              <a:solidFill>
                <a:srgbClr val="000000"/>
              </a:solidFill>
              <a:effectLst/>
              <a:uFillTx/>
              <a:latin typeface="Arial"/>
            </a:endParaRPr>
          </a:p>
          <a:p>
            <a:pPr marL="343080" indent="-343080">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cc0000"/>
                </a:solidFill>
                <a:effectLst/>
                <a:uFillTx/>
                <a:latin typeface="Arial"/>
              </a:rPr>
              <a:t> scores</a:t>
            </a:r>
            <a:r>
              <a:rPr b="1" lang="en-US" sz="2000" strike="noStrike" u="none">
                <a:solidFill>
                  <a:srgbClr val="000000"/>
                </a:solidFill>
                <a:effectLst/>
                <a:uFillTx/>
                <a:latin typeface="Arial"/>
              </a:rPr>
              <a:t> </a:t>
            </a:r>
            <a:r>
              <a:rPr b="1" lang="en-US" sz="2000" strike="noStrike" u="none">
                <a:solidFill>
                  <a:srgbClr val="cc0000"/>
                </a:solidFill>
                <a:effectLst/>
                <a:uFillTx/>
                <a:latin typeface="Arial"/>
              </a:rPr>
              <a:t>on 2 exams</a:t>
            </a:r>
            <a:r>
              <a:rPr b="1" lang="en-US" sz="2000" strike="noStrike" u="none">
                <a:solidFill>
                  <a:srgbClr val="000000"/>
                </a:solidFill>
                <a:effectLst/>
                <a:uFillTx/>
                <a:latin typeface="Arial"/>
              </a:rPr>
              <a:t> and </a:t>
            </a:r>
            <a:r>
              <a:rPr b="1" lang="en-US" sz="2000" strike="noStrike" u="none">
                <a:solidFill>
                  <a:srgbClr val="cc0000"/>
                </a:solidFill>
                <a:effectLst/>
                <a:uFillTx/>
                <a:latin typeface="Arial"/>
              </a:rPr>
              <a:t>prints</a:t>
            </a:r>
            <a:r>
              <a:rPr b="1" lang="en-US" sz="2000" strike="noStrike" u="none">
                <a:solidFill>
                  <a:srgbClr val="000000"/>
                </a:solidFill>
                <a:effectLst/>
                <a:uFillTx/>
                <a:latin typeface="Arial"/>
              </a:rPr>
              <a:t> a listing giving the </a:t>
            </a:r>
            <a:r>
              <a:rPr b="1" lang="en-US" sz="2000" strike="noStrike" u="none">
                <a:solidFill>
                  <a:srgbClr val="cc0000"/>
                </a:solidFill>
                <a:effectLst/>
                <a:uFillTx/>
                <a:latin typeface="Arial"/>
              </a:rPr>
              <a:t>average score</a:t>
            </a:r>
            <a:endParaRPr b="0" lang="en-MY" sz="2000" strike="noStrike" u="none">
              <a:solidFill>
                <a:srgbClr val="000000"/>
              </a:solidFill>
              <a:effectLst/>
              <a:uFillTx/>
              <a:latin typeface="Arial"/>
            </a:endParaRPr>
          </a:p>
          <a:p>
            <a:pPr marL="343080" indent="-343080">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for each student.  The input for each student is in the form of a </a:t>
            </a:r>
            <a:endParaRPr b="0" lang="en-MY" sz="2000" strike="noStrike" u="none">
              <a:solidFill>
                <a:srgbClr val="000000"/>
              </a:solidFill>
              <a:effectLst/>
              <a:uFillTx/>
              <a:latin typeface="Arial"/>
            </a:endParaRPr>
          </a:p>
          <a:p>
            <a:pPr marL="343080" indent="-343080">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name (String) and 2 numbers.</a:t>
            </a:r>
            <a:endParaRPr b="0" lang="en-MY" sz="2000" strike="noStrike" u="none">
              <a:solidFill>
                <a:srgbClr val="000000"/>
              </a:solidFill>
              <a:effectLst/>
              <a:uFillTx/>
              <a:latin typeface="Arial"/>
            </a:endParaRPr>
          </a:p>
          <a:p>
            <a:pPr marL="343080" indent="-343080">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Sample run of the program :</a:t>
            </a:r>
            <a:endParaRPr b="0" lang="en-MY" sz="2000" strike="noStrike" u="none">
              <a:solidFill>
                <a:srgbClr val="000000"/>
              </a:solidFill>
              <a:effectLst/>
              <a:uFillTx/>
              <a:latin typeface="Arial"/>
            </a:endParaRPr>
          </a:p>
        </p:txBody>
      </p:sp>
      <p:sp>
        <p:nvSpPr>
          <p:cNvPr id="159" name="Rectangle 4"/>
          <p:cNvSpPr/>
          <p:nvPr/>
        </p:nvSpPr>
        <p:spPr>
          <a:xfrm>
            <a:off x="1981080" y="2971800"/>
            <a:ext cx="5562720" cy="3733920"/>
          </a:xfrm>
          <a:prstGeom prst="rect">
            <a:avLst/>
          </a:prstGeom>
          <a:noFill/>
          <a:ln w="9360">
            <a:solidFill>
              <a:srgbClr val="9900cc"/>
            </a:solidFill>
            <a:miter/>
          </a:ln>
        </p:spPr>
        <p:style>
          <a:lnRef idx="0"/>
          <a:fillRef idx="0"/>
          <a:effectRef idx="0"/>
          <a:fontRef idx="minor"/>
        </p:style>
        <p:txBody>
          <a:bodyPr lIns="90000" rIns="90000" tIns="46800" bIns="46800" anchor="t">
            <a:normAutofit lnSpcReduction="9999"/>
          </a:bodyPr>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Enter name and two exam grades : </a:t>
            </a:r>
            <a:r>
              <a:rPr b="1" lang="en-US" sz="1800" strike="noStrike" u="none">
                <a:solidFill>
                  <a:srgbClr val="333399"/>
                </a:solidFill>
                <a:effectLst/>
                <a:uFillTx/>
                <a:latin typeface="Times New Roman"/>
              </a:rPr>
              <a:t>Clark Kent</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Times New Roman"/>
              </a:rPr>
              <a:t>57</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Times New Roman"/>
              </a:rPr>
              <a:t>69</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Enter name and two exam grades : </a:t>
            </a:r>
            <a:r>
              <a:rPr b="1" lang="en-US" sz="1800" strike="noStrike" u="none">
                <a:solidFill>
                  <a:srgbClr val="333399"/>
                </a:solidFill>
                <a:effectLst/>
                <a:uFillTx/>
                <a:latin typeface="Times New Roman"/>
              </a:rPr>
              <a:t>Lois Lane</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Times New Roman"/>
              </a:rPr>
              <a:t>94</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Times New Roman"/>
              </a:rPr>
              <a:t>86</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Enter name and two exam grades : </a:t>
            </a:r>
            <a:r>
              <a:rPr b="1" lang="en-US" sz="1800" strike="noStrike" u="none">
                <a:solidFill>
                  <a:srgbClr val="333399"/>
                </a:solidFill>
                <a:effectLst/>
                <a:uFillTx/>
                <a:latin typeface="Times New Roman"/>
              </a:rPr>
              <a:t>Jimmy Olsen</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Times New Roman"/>
              </a:rPr>
              <a:t>90</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Times New Roman"/>
              </a:rPr>
              <a:t>97</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Enter name and two exam grades : </a:t>
            </a:r>
            <a:r>
              <a:rPr b="1" lang="en-US" sz="1800" strike="noStrike" u="none">
                <a:solidFill>
                  <a:srgbClr val="333399"/>
                </a:solidFill>
                <a:effectLst/>
                <a:uFillTx/>
                <a:latin typeface="Times New Roman"/>
              </a:rPr>
              <a:t>q</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Times New Roman"/>
              </a:rPr>
              <a:t>	</a:t>
            </a:r>
            <a:r>
              <a:rPr b="1" lang="en-US" sz="1800" strike="noStrike" u="none">
                <a:solidFill>
                  <a:srgbClr val="cc0000"/>
                </a:solidFill>
                <a:effectLst/>
                <a:uFillTx/>
                <a:latin typeface="Times New Roman"/>
              </a:rPr>
              <a:t>Name</a:t>
            </a:r>
            <a:r>
              <a:rPr b="1" lang="en-US" sz="1800" strike="noStrike" u="none">
                <a:solidFill>
                  <a:srgbClr val="cc0000"/>
                </a:solidFill>
                <a:effectLst/>
                <a:uFillTx/>
                <a:latin typeface="Times New Roman"/>
              </a:rPr>
              <a:t>	</a:t>
            </a:r>
            <a:r>
              <a:rPr b="1" lang="en-US" sz="1000" strike="noStrike" u="none">
                <a:solidFill>
                  <a:srgbClr val="cc0000"/>
                </a:solidFill>
                <a:effectLst/>
                <a:uFillTx/>
                <a:latin typeface="Times New Roman"/>
              </a:rPr>
              <a:t> </a:t>
            </a:r>
            <a:r>
              <a:rPr b="1" lang="en-US" sz="300" strike="noStrike" u="none">
                <a:solidFill>
                  <a:srgbClr val="cc0000"/>
                </a:solidFill>
                <a:effectLst/>
                <a:uFillTx/>
                <a:latin typeface="Times New Roman"/>
              </a:rPr>
              <a:t> </a:t>
            </a:r>
            <a:r>
              <a:rPr b="1" lang="en-US" sz="1800" strike="noStrike" u="none">
                <a:solidFill>
                  <a:srgbClr val="cc0000"/>
                </a:solidFill>
                <a:effectLst/>
                <a:uFillTx/>
                <a:latin typeface="Times New Roman"/>
              </a:rPr>
              <a:t>   </a:t>
            </a:r>
            <a:r>
              <a:rPr b="1" lang="en-US" sz="1000" strike="noStrike" u="none">
                <a:solidFill>
                  <a:srgbClr val="cc0000"/>
                </a:solidFill>
                <a:effectLst/>
                <a:uFillTx/>
                <a:latin typeface="Times New Roman"/>
              </a:rPr>
              <a:t> </a:t>
            </a:r>
            <a:r>
              <a:rPr b="1" lang="en-US" sz="300" strike="noStrike" u="none">
                <a:solidFill>
                  <a:srgbClr val="cc0000"/>
                </a:solidFill>
                <a:effectLst/>
                <a:uFillTx/>
                <a:latin typeface="Times New Roman"/>
              </a:rPr>
              <a:t> </a:t>
            </a:r>
            <a:r>
              <a:rPr b="1" lang="en-US" sz="1800" strike="noStrike" u="none">
                <a:solidFill>
                  <a:srgbClr val="cc0000"/>
                </a:solidFill>
                <a:effectLst/>
                <a:uFillTx/>
                <a:latin typeface="Times New Roman"/>
              </a:rPr>
              <a:t>         </a:t>
            </a:r>
            <a:r>
              <a:rPr b="1" lang="en-US" sz="1800" strike="noStrike" u="none">
                <a:solidFill>
                  <a:srgbClr val="cc0000"/>
                </a:solidFill>
                <a:effectLst/>
                <a:uFillTx/>
                <a:latin typeface="Times New Roman"/>
              </a:rPr>
              <a:t>	</a:t>
            </a:r>
            <a:r>
              <a:rPr b="1" lang="en-US" sz="1800" strike="noStrike" u="none">
                <a:solidFill>
                  <a:srgbClr val="cc0000"/>
                </a:solidFill>
                <a:effectLst/>
                <a:uFillTx/>
                <a:latin typeface="Times New Roman"/>
              </a:rPr>
              <a:t>Average</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Times New Roman"/>
              </a:rPr>
              <a:t>	</a:t>
            </a:r>
            <a:r>
              <a:rPr b="1" lang="en-US" sz="1800" strike="noStrike" u="none">
                <a:solidFill>
                  <a:srgbClr val="cc0000"/>
                </a:solidFill>
                <a:effectLst/>
                <a:uFillTx/>
                <a:latin typeface="Times New Roman"/>
              </a:rPr>
              <a:t>Clark Kent</a:t>
            </a:r>
            <a:r>
              <a:rPr b="1" lang="en-US" sz="1800" strike="noStrike" u="none">
                <a:solidFill>
                  <a:srgbClr val="cc0000"/>
                </a:solidFill>
                <a:effectLst/>
                <a:uFillTx/>
                <a:latin typeface="Times New Roman"/>
              </a:rPr>
              <a:t>	</a:t>
            </a:r>
            <a:r>
              <a:rPr b="1" lang="en-US" sz="1800" strike="noStrike" u="none">
                <a:solidFill>
                  <a:srgbClr val="cc0000"/>
                </a:solidFill>
                <a:effectLst/>
                <a:uFillTx/>
                <a:latin typeface="Times New Roman"/>
              </a:rPr>
              <a:t>	</a:t>
            </a:r>
            <a:r>
              <a:rPr b="1" lang="en-US" sz="1800" strike="noStrike" u="none">
                <a:solidFill>
                  <a:srgbClr val="cc0000"/>
                </a:solidFill>
                <a:effectLst/>
                <a:uFillTx/>
                <a:latin typeface="Times New Roman"/>
              </a:rPr>
              <a:t>63</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Times New Roman"/>
              </a:rPr>
              <a:t>	</a:t>
            </a:r>
            <a:r>
              <a:rPr b="1" lang="en-US" sz="1800" strike="noStrike" u="none">
                <a:solidFill>
                  <a:srgbClr val="cc0000"/>
                </a:solidFill>
                <a:effectLst/>
                <a:uFillTx/>
                <a:latin typeface="Times New Roman"/>
              </a:rPr>
              <a:t>Lois Lane</a:t>
            </a:r>
            <a:r>
              <a:rPr b="1" lang="en-US" sz="1800" strike="noStrike" u="none">
                <a:solidFill>
                  <a:srgbClr val="cc0000"/>
                </a:solidFill>
                <a:effectLst/>
                <a:uFillTx/>
                <a:latin typeface="Times New Roman"/>
              </a:rPr>
              <a:t>	</a:t>
            </a:r>
            <a:r>
              <a:rPr b="1" lang="en-US" sz="1800" strike="noStrike" u="none">
                <a:solidFill>
                  <a:srgbClr val="cc0000"/>
                </a:solidFill>
                <a:effectLst/>
                <a:uFillTx/>
                <a:latin typeface="Times New Roman"/>
              </a:rPr>
              <a:t>	</a:t>
            </a:r>
            <a:r>
              <a:rPr b="1" lang="en-US" sz="1800" strike="noStrike" u="none">
                <a:solidFill>
                  <a:srgbClr val="cc0000"/>
                </a:solidFill>
                <a:effectLst/>
                <a:uFillTx/>
                <a:latin typeface="Times New Roman"/>
              </a:rPr>
              <a:t>90</a:t>
            </a:r>
            <a:r>
              <a:rPr b="1" lang="en-US" sz="1800" strike="noStrike" u="none">
                <a:solidFill>
                  <a:srgbClr val="cc0000"/>
                </a:solidFill>
                <a:effectLst/>
                <a:uFillTx/>
                <a:latin typeface="Times New Roman"/>
              </a:rPr>
              <a:t>	</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Times New Roman"/>
              </a:rPr>
              <a:t>	</a:t>
            </a:r>
            <a:r>
              <a:rPr b="1" lang="en-US" sz="1800" strike="noStrike" u="none">
                <a:solidFill>
                  <a:srgbClr val="cc0000"/>
                </a:solidFill>
                <a:effectLst/>
                <a:uFillTx/>
                <a:latin typeface="Times New Roman"/>
              </a:rPr>
              <a:t>Jimmy Olsen</a:t>
            </a:r>
            <a:r>
              <a:rPr b="1" lang="en-US" sz="1800" strike="noStrike" u="none">
                <a:solidFill>
                  <a:srgbClr val="cc0000"/>
                </a:solidFill>
                <a:effectLst/>
                <a:uFillTx/>
                <a:latin typeface="Times New Roman"/>
              </a:rPr>
              <a:t>	</a:t>
            </a:r>
            <a:r>
              <a:rPr b="1" lang="en-US" sz="1800" strike="noStrike" u="none">
                <a:solidFill>
                  <a:srgbClr val="cc0000"/>
                </a:solidFill>
                <a:effectLst/>
                <a:uFillTx/>
                <a:latin typeface="Times New Roman"/>
              </a:rPr>
              <a:t>	</a:t>
            </a:r>
            <a:r>
              <a:rPr b="1" lang="en-US" sz="1800" strike="noStrike" u="none">
                <a:solidFill>
                  <a:srgbClr val="cc0000"/>
                </a:solidFill>
                <a:effectLst/>
                <a:uFillTx/>
                <a:latin typeface="Times New Roman"/>
              </a:rPr>
              <a:t>83</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0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0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9F11F55-16F0-4784-A0AC-4A507BC0A304}"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28" name="Text Box 2"/>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9" name="Rectangle 3"/>
          <p:cNvSpPr/>
          <p:nvPr/>
        </p:nvSpPr>
        <p:spPr>
          <a:xfrm>
            <a:off x="1447920" y="1619280"/>
            <a:ext cx="6476760" cy="48769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Arrays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Array basics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Simple Array processing loops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One-Dimensional Arrays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Examples of Array Programs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Sorting</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Searching</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09FA1CC-C56E-4176-826C-D9A86622E3F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61" name="PlaceHolder 1"/>
          <p:cNvSpPr>
            <a:spLocks noGrp="1"/>
          </p:cNvSpPr>
          <p:nvPr>
            <p:ph type="title"/>
          </p:nvPr>
        </p:nvSpPr>
        <p:spPr>
          <a:xfrm>
            <a:off x="1733400" y="151920"/>
            <a:ext cx="8229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Modular Programming Example</a:t>
            </a:r>
            <a:endParaRPr b="0" lang="en-MY" sz="3200" strike="noStrike" u="none">
              <a:solidFill>
                <a:srgbClr val="000000"/>
              </a:solidFill>
              <a:effectLst/>
              <a:uFillTx/>
              <a:latin typeface="Arial"/>
            </a:endParaRPr>
          </a:p>
        </p:txBody>
      </p:sp>
      <p:sp>
        <p:nvSpPr>
          <p:cNvPr id="162" name="Text Box 3"/>
          <p:cNvSpPr/>
          <p:nvPr/>
        </p:nvSpPr>
        <p:spPr>
          <a:xfrm>
            <a:off x="304920" y="1492200"/>
            <a:ext cx="30477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Main Program</a:t>
            </a:r>
            <a:endParaRPr b="0" lang="en-MY" sz="2400" strike="noStrike" u="none">
              <a:solidFill>
                <a:srgbClr val="000000"/>
              </a:solidFill>
              <a:effectLst/>
              <a:uFillTx/>
              <a:latin typeface="Arial"/>
            </a:endParaRPr>
          </a:p>
        </p:txBody>
      </p:sp>
      <p:sp>
        <p:nvSpPr>
          <p:cNvPr id="163" name="Rectangle 4"/>
          <p:cNvSpPr/>
          <p:nvPr/>
        </p:nvSpPr>
        <p:spPr>
          <a:xfrm>
            <a:off x="4059360" y="1405080"/>
            <a:ext cx="4956120" cy="5257800"/>
          </a:xfrm>
          <a:prstGeom prst="rect">
            <a:avLst/>
          </a:prstGeom>
          <a:noFill/>
          <a:ln w="9360">
            <a:solidFill>
              <a:srgbClr val="9900cc"/>
            </a:solidFill>
            <a:miter/>
          </a:ln>
        </p:spPr>
        <p:style>
          <a:lnRef idx="0"/>
          <a:fillRef idx="0"/>
          <a:effectRef idx="0"/>
          <a:fontRef idx="minor"/>
        </p:style>
        <p:txBody>
          <a:bodyPr lIns="90000" rIns="90000" tIns="46800" bIns="46800" anchor="t">
            <a:normAutofit lnSpcReduction="9999"/>
          </a:bodyPr>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class GradeBook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String[] names, x;</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int[]  exam1,  exam2;</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int size = 0;</a:t>
            </a:r>
            <a:endParaRPr b="0" lang="en-MY" sz="1400" strike="noStrike" u="none">
              <a:solidFill>
                <a:srgbClr val="000000"/>
              </a:solidFill>
              <a:effectLst/>
              <a:uFillTx/>
              <a:latin typeface="Arial"/>
            </a:endParaRPr>
          </a:p>
          <a:p>
            <a:pPr>
              <a:lnSpc>
                <a:spcPct val="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  public GradeBook(int number)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names = new String[number];</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exam1 = new int[number];</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exam2 = new int[number];</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  }</a:t>
            </a:r>
            <a:endParaRPr b="0" lang="en-MY" sz="1400" strike="noStrike" u="none">
              <a:solidFill>
                <a:srgbClr val="000000"/>
              </a:solidFill>
              <a:effectLst/>
              <a:uFillTx/>
              <a:latin typeface="Arial"/>
            </a:endParaRPr>
          </a:p>
          <a:p>
            <a:pPr>
              <a:lnSpc>
                <a:spcPct val="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  public void readAndAverage()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 Read names and exam grades; size counts inputs</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a:t>
            </a:r>
            <a:r>
              <a:rPr b="1" lang="en-US" sz="1400" strike="noStrike" u="none">
                <a:solidFill>
                  <a:srgbClr val="333399"/>
                </a:solidFill>
                <a:effectLst/>
                <a:uFillTx/>
                <a:latin typeface="Times New Roman"/>
              </a:rPr>
              <a:t>while (true)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System.out.print("Enter name and two exam grades: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names[size] = keyboard.nextLine();</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if (names[size].equals(“q”)) break;</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exam1[size] = keyboard.nextInt();</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exam2[size] = keyboard.nextInt();</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x=keyboard.nextLine();</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size++;</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a:t>
            </a:r>
            <a:endParaRPr b="0" lang="en-MY" sz="1400" strike="noStrike" u="none">
              <a:solidFill>
                <a:srgbClr val="000000"/>
              </a:solidFill>
              <a:effectLst/>
              <a:uFillTx/>
              <a:latin typeface="Arial"/>
            </a:endParaRPr>
          </a:p>
          <a:p>
            <a:pPr>
              <a:lnSpc>
                <a:spcPct val="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System.out.println();</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System.out.println("\tName\tAverage");</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    for (int i=0; i&lt;size; i++)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System.out.println("\t" + names[i]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"\t\t" + (exam1[i] + exam2[i])/2);    </a:t>
            </a:r>
            <a:r>
              <a:rPr b="1" lang="en-US" sz="1400" strike="noStrike" u="none">
                <a:solidFill>
                  <a:srgbClr val="333399"/>
                </a:solidFill>
                <a:effectLst/>
                <a:uFillTx/>
                <a:latin typeface="Times New Roman"/>
              </a:rPr>
              <a:t>}</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a:t>
            </a:r>
            <a:endParaRPr b="0" lang="en-MY" sz="1400" strike="noStrike" u="none">
              <a:solidFill>
                <a:srgbClr val="000000"/>
              </a:solidFill>
              <a:effectLst/>
              <a:uFillTx/>
              <a:latin typeface="Arial"/>
            </a:endParaRPr>
          </a:p>
        </p:txBody>
      </p:sp>
      <p:sp>
        <p:nvSpPr>
          <p:cNvPr id="164" name="Rectangle 5"/>
          <p:cNvSpPr/>
          <p:nvPr/>
        </p:nvSpPr>
        <p:spPr>
          <a:xfrm>
            <a:off x="228600" y="1873080"/>
            <a:ext cx="3581280" cy="2531160"/>
          </a:xfrm>
          <a:prstGeom prst="rect">
            <a:avLst/>
          </a:prstGeom>
          <a:noFill/>
          <a:ln w="9360">
            <a:solidFill>
              <a:srgbClr val="9900cc"/>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class ReadAndAvg2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static final int INPUT_MAX = 100;</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  public static void main (String[] arg)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GradeBook grades = new          </a:t>
            </a:r>
            <a:r>
              <a:rPr b="1" lang="en-US" sz="1600" strike="noStrike" u="none">
                <a:solidFill>
                  <a:srgbClr val="000000"/>
                </a:solidFill>
                <a:effectLst/>
                <a:uFillTx/>
                <a:latin typeface="Times New Roman"/>
              </a:rPr>
              <a:t>	</a:t>
            </a:r>
            <a:r>
              <a:rPr b="1" lang="en-US" sz="1600" strike="noStrike" u="none">
                <a:solidFill>
                  <a:srgbClr val="000000"/>
                </a:solidFill>
                <a:effectLst/>
                <a:uFillTx/>
                <a:latin typeface="Times New Roman"/>
              </a:rPr>
              <a:t>GradeBook(INPUT_MAX);</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grades.readAndAverage();</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r>
              <a:rPr b="1" lang="en-US" sz="1600" strike="noStrike" u="none">
                <a:solidFill>
                  <a:srgbClr val="cc0000"/>
                </a:solidFill>
                <a:effectLst/>
                <a:uFillTx/>
                <a:latin typeface="Times New Roman"/>
              </a:rPr>
              <a:t>}</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a:t>
            </a:r>
            <a:endParaRPr b="0" lang="en-MY" sz="1600" strike="noStrike" u="none">
              <a:solidFill>
                <a:srgbClr val="000000"/>
              </a:solidFill>
              <a:effectLst/>
              <a:uFillTx/>
              <a:latin typeface="Arial"/>
            </a:endParaRPr>
          </a:p>
        </p:txBody>
      </p:sp>
      <p:sp>
        <p:nvSpPr>
          <p:cNvPr id="165" name="Text Box 6"/>
          <p:cNvSpPr/>
          <p:nvPr/>
        </p:nvSpPr>
        <p:spPr>
          <a:xfrm>
            <a:off x="1563840" y="4572000"/>
            <a:ext cx="23619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Gradebook class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73" dur="indefinite" restart="never" nodeType="tmRoot">
          <p:childTnLst>
            <p:seq>
              <p:cTn id="174" dur="indefinite" nodeType="mainSeq">
                <p:childTnLst>
                  <p:par>
                    <p:cTn id="175" nodeType="clickEffect" fill="hold">
                      <p:stCondLst>
                        <p:cond delay="indefinite"/>
                      </p:stCondLst>
                      <p:childTnLst>
                        <p:par>
                          <p:cTn id="176" nodeType="withEffect" fill="hold">
                            <p:stCondLst>
                              <p:cond delay="0"/>
                            </p:stCondLst>
                            <p:childTnLst>
                              <p:par>
                                <p:cTn id="177" nodeType="clickEffect" fill="hold" presetClass="entr" presetID="22" presetSubtype="1">
                                  <p:stCondLst>
                                    <p:cond delay="0"/>
                                  </p:stCondLst>
                                  <p:childTnLst>
                                    <p:set>
                                      <p:cBhvr>
                                        <p:cTn id="178" dur="1" fill="hold">
                                          <p:stCondLst>
                                            <p:cond delay="0"/>
                                          </p:stCondLst>
                                        </p:cTn>
                                        <p:tgtEl>
                                          <p:spTgt spid="162"/>
                                        </p:tgtEl>
                                        <p:attrNameLst>
                                          <p:attrName>style.visibility</p:attrName>
                                        </p:attrNameLst>
                                      </p:cBhvr>
                                      <p:to>
                                        <p:strVal val="visible"/>
                                      </p:to>
                                    </p:set>
                                    <p:animEffect filter="wipe(up)" transition="in">
                                      <p:cBhvr additive="repl">
                                        <p:cTn id="179" dur="500"/>
                                        <p:tgtEl>
                                          <p:spTgt spid="162"/>
                                        </p:tgtEl>
                                      </p:cBhvr>
                                    </p:animEffect>
                                  </p:childTnLst>
                                </p:cTn>
                              </p:par>
                            </p:childTnLst>
                          </p:cTn>
                        </p:par>
                      </p:childTnLst>
                    </p:cTn>
                  </p:par>
                  <p:par>
                    <p:cTn id="180" nodeType="clickEffect" fill="hold">
                      <p:stCondLst>
                        <p:cond delay="indefinite"/>
                      </p:stCondLst>
                      <p:childTnLst>
                        <p:par>
                          <p:cTn id="181" nodeType="withEffect" fill="hold">
                            <p:stCondLst>
                              <p:cond delay="0"/>
                            </p:stCondLst>
                            <p:childTnLst>
                              <p:par>
                                <p:cTn id="182" nodeType="clickEffect" fill="hold" presetClass="entr" presetID="22" presetSubtype="1">
                                  <p:stCondLst>
                                    <p:cond delay="0"/>
                                  </p:stCondLst>
                                  <p:childTnLst>
                                    <p:set>
                                      <p:cBhvr>
                                        <p:cTn id="183" dur="1" fill="hold">
                                          <p:stCondLst>
                                            <p:cond delay="0"/>
                                          </p:stCondLst>
                                        </p:cTn>
                                        <p:tgtEl>
                                          <p:spTgt spid="165"/>
                                        </p:tgtEl>
                                        <p:attrNameLst>
                                          <p:attrName>style.visibility</p:attrName>
                                        </p:attrNameLst>
                                      </p:cBhvr>
                                      <p:to>
                                        <p:strVal val="visible"/>
                                      </p:to>
                                    </p:set>
                                    <p:animEffect filter="wipe(up)" transition="in">
                                      <p:cBhvr additive="repl">
                                        <p:cTn id="184"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AA1D9FA-77C2-41F0-AB86-BBD0AC8384A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67" name="PlaceHolder 1"/>
          <p:cNvSpPr>
            <a:spLocks noGrp="1"/>
          </p:cNvSpPr>
          <p:nvPr>
            <p:ph type="title"/>
          </p:nvPr>
        </p:nvSpPr>
        <p:spPr>
          <a:xfrm>
            <a:off x="704880" y="122040"/>
            <a:ext cx="82296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Modular Programming Example</a:t>
            </a:r>
            <a:endParaRPr b="0" lang="en-MY" sz="3200" strike="noStrike" u="none">
              <a:solidFill>
                <a:srgbClr val="000000"/>
              </a:solidFill>
              <a:effectLst/>
              <a:uFillTx/>
              <a:latin typeface="Arial"/>
            </a:endParaRPr>
          </a:p>
        </p:txBody>
      </p:sp>
      <p:sp>
        <p:nvSpPr>
          <p:cNvPr id="168" name="PlaceHolder 2"/>
          <p:cNvSpPr>
            <a:spLocks noGrp="1"/>
          </p:cNvSpPr>
          <p:nvPr>
            <p:ph/>
          </p:nvPr>
        </p:nvSpPr>
        <p:spPr>
          <a:xfrm>
            <a:off x="533520" y="1250640"/>
            <a:ext cx="8610480" cy="1219320"/>
          </a:xfrm>
          <a:prstGeom prst="rect">
            <a:avLst/>
          </a:prstGeom>
          <a:noFill/>
          <a:ln w="0">
            <a:noFill/>
          </a:ln>
        </p:spPr>
        <p:txBody>
          <a:bodyPr lIns="91440" rIns="91440" tIns="45720" bIns="45720" anchor="t">
            <a:normAutofit/>
          </a:bodyPr>
          <a:p>
            <a:pPr marL="343080" indent="-343080">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A better structure for GradeBook would be define </a:t>
            </a:r>
            <a:r>
              <a:rPr b="1" lang="en-US" sz="2000" strike="noStrike" u="none">
                <a:solidFill>
                  <a:srgbClr val="cc0000"/>
                </a:solidFill>
                <a:effectLst/>
                <a:uFillTx/>
                <a:latin typeface="Arial"/>
              </a:rPr>
              <a:t>a class of </a:t>
            </a:r>
            <a:endParaRPr b="0" lang="en-MY" sz="2000" strike="noStrike" u="none">
              <a:solidFill>
                <a:srgbClr val="000000"/>
              </a:solidFill>
              <a:effectLst/>
              <a:uFillTx/>
              <a:latin typeface="Arial"/>
            </a:endParaRPr>
          </a:p>
          <a:p>
            <a:pPr marL="343080" indent="-343080">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cc0000"/>
                </a:solidFill>
                <a:effectLst/>
                <a:uFillTx/>
                <a:latin typeface="Arial"/>
              </a:rPr>
              <a:t>objects representing students</a:t>
            </a:r>
            <a:r>
              <a:rPr b="1" lang="en-US" sz="2000" strike="noStrike" u="none">
                <a:solidFill>
                  <a:srgbClr val="000000"/>
                </a:solidFill>
                <a:effectLst/>
                <a:uFillTx/>
                <a:latin typeface="Arial"/>
              </a:rPr>
              <a:t> ~ including their names and grades</a:t>
            </a:r>
            <a:endParaRPr b="0" lang="en-MY" sz="2000" strike="noStrike" u="none">
              <a:solidFill>
                <a:srgbClr val="000000"/>
              </a:solidFill>
              <a:effectLst/>
              <a:uFillTx/>
              <a:latin typeface="Arial"/>
            </a:endParaRPr>
          </a:p>
          <a:p>
            <a:pPr marL="343080" indent="-343080">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and construct an array of these objects.</a:t>
            </a:r>
            <a:endParaRPr b="0" lang="en-MY" sz="2000" strike="noStrike" u="none">
              <a:solidFill>
                <a:srgbClr val="000000"/>
              </a:solidFill>
              <a:effectLst/>
              <a:uFillTx/>
              <a:latin typeface="Arial"/>
            </a:endParaRPr>
          </a:p>
        </p:txBody>
      </p:sp>
      <p:sp>
        <p:nvSpPr>
          <p:cNvPr id="169" name="Rectangle 4"/>
          <p:cNvSpPr/>
          <p:nvPr/>
        </p:nvSpPr>
        <p:spPr>
          <a:xfrm>
            <a:off x="3048120" y="2438280"/>
            <a:ext cx="5257800" cy="4343400"/>
          </a:xfrm>
          <a:prstGeom prst="rect">
            <a:avLst/>
          </a:prstGeom>
          <a:noFill/>
          <a:ln w="9360">
            <a:solidFill>
              <a:srgbClr val="9900cc"/>
            </a:solidFill>
            <a:miter/>
          </a:ln>
        </p:spPr>
        <p:style>
          <a:lnRef idx="0"/>
          <a:fillRef idx="0"/>
          <a:effectRef idx="0"/>
          <a:fontRef idx="minor"/>
        </p:style>
        <p:txBody>
          <a:bodyPr lIns="90000" rIns="90000" tIns="46800" bIns="46800" anchor="t">
            <a:normAutofit fontScale="92500" lnSpcReduction="9999"/>
          </a:bodyPr>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Times New Roman"/>
              </a:rPr>
              <a:t>class Student {</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private String name;</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private int exam1, exam2;</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public </a:t>
            </a:r>
            <a:r>
              <a:rPr b="1" lang="en-US" sz="1800" strike="noStrike" u="none">
                <a:solidFill>
                  <a:srgbClr val="cc0000"/>
                </a:solidFill>
                <a:effectLst/>
                <a:uFillTx/>
                <a:latin typeface="Times New Roman"/>
              </a:rPr>
              <a:t>Student () {}</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public void </a:t>
            </a:r>
            <a:r>
              <a:rPr b="1" lang="en-US" sz="1800" strike="noStrike" u="none">
                <a:solidFill>
                  <a:srgbClr val="cc0000"/>
                </a:solidFill>
                <a:effectLst/>
                <a:uFillTx/>
                <a:latin typeface="Times New Roman"/>
              </a:rPr>
              <a:t>setName (String s) {</a:t>
            </a:r>
            <a:r>
              <a:rPr b="1" lang="en-US" sz="1800" strike="noStrike" u="none">
                <a:solidFill>
                  <a:srgbClr val="000000"/>
                </a:solidFill>
                <a:effectLst/>
                <a:uFillTx/>
                <a:latin typeface="Times New Roman"/>
              </a:rPr>
              <a:t> name = s; </a:t>
            </a:r>
            <a:r>
              <a:rPr b="1" lang="en-US" sz="1800" strike="noStrike" u="none">
                <a:solidFill>
                  <a:srgbClr val="cc0000"/>
                </a:solidFill>
                <a:effectLst/>
                <a:uFillTx/>
                <a:latin typeface="Times New Roman"/>
              </a:rPr>
              <a:t>}</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public void </a:t>
            </a:r>
            <a:r>
              <a:rPr b="1" lang="en-US" sz="1800" strike="noStrike" u="none">
                <a:solidFill>
                  <a:srgbClr val="cc0000"/>
                </a:solidFill>
                <a:effectLst/>
                <a:uFillTx/>
                <a:latin typeface="Times New Roman"/>
              </a:rPr>
              <a:t>setExam1 (int s) {</a:t>
            </a:r>
            <a:r>
              <a:rPr b="1" lang="en-US" sz="1800" strike="noStrike" u="none">
                <a:solidFill>
                  <a:srgbClr val="000000"/>
                </a:solidFill>
                <a:effectLst/>
                <a:uFillTx/>
                <a:latin typeface="Times New Roman"/>
              </a:rPr>
              <a:t> exam1 = s; </a:t>
            </a:r>
            <a:r>
              <a:rPr b="1" lang="en-US" sz="1800" strike="noStrike" u="none">
                <a:solidFill>
                  <a:srgbClr val="cc0000"/>
                </a:solidFill>
                <a:effectLst/>
                <a:uFillTx/>
                <a:latin typeface="Times New Roman"/>
              </a:rPr>
              <a:t>}</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public void </a:t>
            </a:r>
            <a:r>
              <a:rPr b="1" lang="en-US" sz="1800" strike="noStrike" u="none">
                <a:solidFill>
                  <a:srgbClr val="cc0000"/>
                </a:solidFill>
                <a:effectLst/>
                <a:uFillTx/>
                <a:latin typeface="Times New Roman"/>
              </a:rPr>
              <a:t>setExam2 (int s) {</a:t>
            </a:r>
            <a:r>
              <a:rPr b="1" lang="en-US" sz="1800" strike="noStrike" u="none">
                <a:solidFill>
                  <a:srgbClr val="000000"/>
                </a:solidFill>
                <a:effectLst/>
                <a:uFillTx/>
                <a:latin typeface="Times New Roman"/>
              </a:rPr>
              <a:t> exam2 = s; </a:t>
            </a:r>
            <a:r>
              <a:rPr b="1" lang="en-US" sz="1800" strike="noStrike" u="none">
                <a:solidFill>
                  <a:srgbClr val="cc0000"/>
                </a:solidFill>
                <a:effectLst/>
                <a:uFillTx/>
                <a:latin typeface="Times New Roman"/>
              </a:rPr>
              <a:t>}</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public String </a:t>
            </a:r>
            <a:r>
              <a:rPr b="1" lang="en-US" sz="1800" strike="noStrike" u="none">
                <a:solidFill>
                  <a:srgbClr val="cc0000"/>
                </a:solidFill>
                <a:effectLst/>
                <a:uFillTx/>
                <a:latin typeface="Times New Roman"/>
              </a:rPr>
              <a:t>getName () {</a:t>
            </a:r>
            <a:r>
              <a:rPr b="1" lang="en-US" sz="1800" strike="noStrike" u="none">
                <a:solidFill>
                  <a:srgbClr val="000000"/>
                </a:solidFill>
                <a:effectLst/>
                <a:uFillTx/>
                <a:latin typeface="Times New Roman"/>
              </a:rPr>
              <a:t> return name; </a:t>
            </a:r>
            <a:r>
              <a:rPr b="1" lang="en-US" sz="1800" strike="noStrike" u="none">
                <a:solidFill>
                  <a:srgbClr val="cc0000"/>
                </a:solidFill>
                <a:effectLst/>
                <a:uFillTx/>
                <a:latin typeface="Times New Roman"/>
              </a:rPr>
              <a:t>}</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public int </a:t>
            </a:r>
            <a:r>
              <a:rPr b="1" lang="en-US" sz="1800" strike="noStrike" u="none">
                <a:solidFill>
                  <a:srgbClr val="cc0000"/>
                </a:solidFill>
                <a:effectLst/>
                <a:uFillTx/>
                <a:latin typeface="Times New Roman"/>
              </a:rPr>
              <a:t>getExam1 () {</a:t>
            </a:r>
            <a:r>
              <a:rPr b="1" lang="en-US" sz="1800" strike="noStrike" u="none">
                <a:solidFill>
                  <a:srgbClr val="000000"/>
                </a:solidFill>
                <a:effectLst/>
                <a:uFillTx/>
                <a:latin typeface="Times New Roman"/>
              </a:rPr>
              <a:t> return exam1; </a:t>
            </a:r>
            <a:r>
              <a:rPr b="1" lang="en-US" sz="1800" strike="noStrike" u="none">
                <a:solidFill>
                  <a:srgbClr val="cc0000"/>
                </a:solidFill>
                <a:effectLst/>
                <a:uFillTx/>
                <a:latin typeface="Times New Roman"/>
              </a:rPr>
              <a:t>}</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public int </a:t>
            </a:r>
            <a:r>
              <a:rPr b="1" lang="en-US" sz="1800" strike="noStrike" u="none">
                <a:solidFill>
                  <a:srgbClr val="cc0000"/>
                </a:solidFill>
                <a:effectLst/>
                <a:uFillTx/>
                <a:latin typeface="Times New Roman"/>
              </a:rPr>
              <a:t>getExam2 () {</a:t>
            </a:r>
            <a:r>
              <a:rPr b="1" lang="en-US" sz="1800" strike="noStrike" u="none">
                <a:solidFill>
                  <a:srgbClr val="000000"/>
                </a:solidFill>
                <a:effectLst/>
                <a:uFillTx/>
                <a:latin typeface="Times New Roman"/>
              </a:rPr>
              <a:t> return exam2;</a:t>
            </a:r>
            <a:r>
              <a:rPr b="1" lang="en-US" sz="1800" strike="noStrike" u="none">
                <a:solidFill>
                  <a:srgbClr val="cc0000"/>
                </a:solidFill>
                <a:effectLst/>
                <a:uFillTx/>
                <a:latin typeface="Times New Roman"/>
              </a:rPr>
              <a:t> }</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	</a:t>
            </a:r>
            <a:r>
              <a:rPr b="1" lang="en-US" sz="1800" strike="noStrike" u="none">
                <a:solidFill>
                  <a:srgbClr val="000000"/>
                </a:solidFill>
                <a:effectLst/>
                <a:uFillTx/>
                <a:latin typeface="Times New Roman"/>
              </a:rPr>
              <a:t>public </a:t>
            </a:r>
            <a:r>
              <a:rPr b="1" lang="en-US" sz="1800" strike="noStrike" u="none">
                <a:solidFill>
                  <a:srgbClr val="cc0000"/>
                </a:solidFill>
                <a:effectLst/>
                <a:uFillTx/>
                <a:latin typeface="Times New Roman"/>
              </a:rPr>
              <a:t>int getAvg () {</a:t>
            </a:r>
            <a:r>
              <a:rPr b="1" lang="en-US" sz="1800" strike="noStrike" u="none">
                <a:solidFill>
                  <a:srgbClr val="000000"/>
                </a:solidFill>
                <a:effectLst/>
                <a:uFillTx/>
                <a:latin typeface="Times New Roman"/>
              </a:rPr>
              <a:t> return (exam1+exam2)/2;</a:t>
            </a:r>
            <a:r>
              <a:rPr b="1" lang="en-US" sz="1800" strike="noStrike" u="none">
                <a:solidFill>
                  <a:srgbClr val="cc0000"/>
                </a:solidFill>
                <a:effectLst/>
                <a:uFillTx/>
                <a:latin typeface="Times New Roman"/>
              </a:rPr>
              <a:t> }</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Times New Roman"/>
              </a:rPr>
              <a:t>}</a:t>
            </a:r>
            <a:endParaRPr b="0" lang="en-MY" sz="1800" strike="noStrike" u="none">
              <a:solidFill>
                <a:srgbClr val="000000"/>
              </a:solidFill>
              <a:effectLst/>
              <a:uFillTx/>
              <a:latin typeface="Arial"/>
            </a:endParaRPr>
          </a:p>
          <a:p>
            <a:pPr>
              <a:lnSpc>
                <a:spcPct val="100000"/>
              </a:lnSpc>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0" name="Text Box 5"/>
          <p:cNvSpPr/>
          <p:nvPr/>
        </p:nvSpPr>
        <p:spPr>
          <a:xfrm>
            <a:off x="533520" y="2743200"/>
            <a:ext cx="22860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Student class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85" dur="indefinite" restart="never" nodeType="tmRoot">
          <p:childTnLst>
            <p:seq>
              <p:cTn id="186" dur="indefinite" nodeType="mainSeq">
                <p:childTnLst>
                  <p:par>
                    <p:cTn id="187" nodeType="clickEffect" fill="hold">
                      <p:stCondLst>
                        <p:cond delay="indefinite"/>
                      </p:stCondLst>
                      <p:childTnLst>
                        <p:par>
                          <p:cTn id="188" nodeType="withEffect" fill="hold">
                            <p:stCondLst>
                              <p:cond delay="0"/>
                            </p:stCondLst>
                            <p:childTnLst>
                              <p:par>
                                <p:cTn id="189" nodeType="clickEffect" fill="hold" presetClass="entr" presetID="22" presetSubtype="1">
                                  <p:stCondLst>
                                    <p:cond delay="0"/>
                                  </p:stCondLst>
                                  <p:childTnLst>
                                    <p:set>
                                      <p:cBhvr>
                                        <p:cTn id="190" dur="1" fill="hold">
                                          <p:stCondLst>
                                            <p:cond delay="0"/>
                                          </p:stCondLst>
                                        </p:cTn>
                                        <p:tgtEl>
                                          <p:spTgt spid="170"/>
                                        </p:tgtEl>
                                        <p:attrNameLst>
                                          <p:attrName>style.visibility</p:attrName>
                                        </p:attrNameLst>
                                      </p:cBhvr>
                                      <p:to>
                                        <p:strVal val="visible"/>
                                      </p:to>
                                    </p:set>
                                    <p:animEffect filter="wipe(up)" transition="in">
                                      <p:cBhvr additive="repl">
                                        <p:cTn id="191" dur="500"/>
                                        <p:tgtEl>
                                          <p:spTgt spid="170"/>
                                        </p:tgtEl>
                                      </p:cBhvr>
                                    </p:animEffect>
                                  </p:childTnLst>
                                </p:cTn>
                              </p:par>
                            </p:childTnLst>
                          </p:cTn>
                        </p:par>
                      </p:childTnLst>
                    </p:cTn>
                  </p:par>
                  <p:par>
                    <p:cTn id="192" nodeType="clickEffect" fill="hold">
                      <p:stCondLst>
                        <p:cond delay="indefinite"/>
                      </p:stCondLst>
                      <p:childTnLst>
                        <p:par>
                          <p:cTn id="193" nodeType="withEffect" fill="hold">
                            <p:stCondLst>
                              <p:cond delay="0"/>
                            </p:stCondLst>
                            <p:childTnLst>
                              <p:par>
                                <p:cTn id="194" nodeType="clickEffect" fill="hold" presetClass="entr" presetID="2" presetSubtype="8">
                                  <p:stCondLst>
                                    <p:cond delay="0"/>
                                  </p:stCondLst>
                                  <p:childTnLst>
                                    <p:set>
                                      <p:cBhvr>
                                        <p:cTn id="195" dur="1" fill="hold">
                                          <p:stCondLst>
                                            <p:cond delay="0"/>
                                          </p:stCondLst>
                                        </p:cTn>
                                        <p:tgtEl>
                                          <p:spTgt spid="169"/>
                                        </p:tgtEl>
                                        <p:attrNameLst>
                                          <p:attrName>style.visibility</p:attrName>
                                        </p:attrNameLst>
                                      </p:cBhvr>
                                      <p:to>
                                        <p:strVal val="visible"/>
                                      </p:to>
                                    </p:set>
                                    <p:anim calcmode="lin" valueType="num">
                                      <p:cBhvr additive="base">
                                        <p:cTn id="196" dur="500" fill="hold"/>
                                        <p:tgtEl>
                                          <p:spTgt spid="169"/>
                                        </p:tgtEl>
                                        <p:attrNameLst>
                                          <p:attrName>ppt_x</p:attrName>
                                        </p:attrNameLst>
                                      </p:cBhvr>
                                      <p:tavLst>
                                        <p:tav tm="0">
                                          <p:val>
                                            <p:strVal val="0-#ppt_w/2"/>
                                          </p:val>
                                        </p:tav>
                                        <p:tav tm="100000">
                                          <p:val>
                                            <p:strVal val="#ppt_x"/>
                                          </p:val>
                                        </p:tav>
                                      </p:tavLst>
                                    </p:anim>
                                    <p:anim calcmode="lin" valueType="num">
                                      <p:cBhvr additive="base">
                                        <p:cTn id="197" dur="500" fill="hold"/>
                                        <p:tgtEl>
                                          <p:spTgt spid="1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0CA7839-3246-43B6-A60E-8E401259371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72" name="PlaceHolder 1"/>
          <p:cNvSpPr>
            <a:spLocks noGrp="1"/>
          </p:cNvSpPr>
          <p:nvPr>
            <p:ph type="title"/>
          </p:nvPr>
        </p:nvSpPr>
        <p:spPr>
          <a:xfrm>
            <a:off x="781200" y="75960"/>
            <a:ext cx="82296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Modular Programming Example </a:t>
            </a:r>
            <a:endParaRPr b="0" lang="en-MY" sz="3200" strike="noStrike" u="none">
              <a:solidFill>
                <a:srgbClr val="000000"/>
              </a:solidFill>
              <a:effectLst/>
              <a:uFillTx/>
              <a:latin typeface="Arial"/>
            </a:endParaRPr>
          </a:p>
        </p:txBody>
      </p:sp>
      <p:sp>
        <p:nvSpPr>
          <p:cNvPr id="173" name="Text Box 3"/>
          <p:cNvSpPr/>
          <p:nvPr/>
        </p:nvSpPr>
        <p:spPr>
          <a:xfrm>
            <a:off x="533520" y="1600200"/>
            <a:ext cx="29718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Main Program</a:t>
            </a:r>
            <a:endParaRPr b="0" lang="en-MY" sz="2400" strike="noStrike" u="none">
              <a:solidFill>
                <a:srgbClr val="000000"/>
              </a:solidFill>
              <a:effectLst/>
              <a:uFillTx/>
              <a:latin typeface="Arial"/>
            </a:endParaRPr>
          </a:p>
        </p:txBody>
      </p:sp>
      <p:sp>
        <p:nvSpPr>
          <p:cNvPr id="174" name="Rectangle 4"/>
          <p:cNvSpPr/>
          <p:nvPr/>
        </p:nvSpPr>
        <p:spPr>
          <a:xfrm>
            <a:off x="4267080" y="1066680"/>
            <a:ext cx="4724640" cy="5605560"/>
          </a:xfrm>
          <a:prstGeom prst="rect">
            <a:avLst/>
          </a:prstGeom>
          <a:noFill/>
          <a:ln w="9360">
            <a:solidFill>
              <a:srgbClr val="9900cc"/>
            </a:solidFill>
            <a:miter/>
          </a:ln>
        </p:spPr>
        <p:style>
          <a:lnRef idx="0"/>
          <a:fillRef idx="0"/>
          <a:effectRef idx="0"/>
          <a:fontRef idx="minor"/>
        </p:style>
        <p:txBody>
          <a:bodyPr lIns="90000" rIns="90000" tIns="46800" bIns="46800" anchor="t">
            <a:normAutofit/>
          </a:bodyPr>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class GradeBook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r>
              <a:rPr b="1" lang="en-US" sz="1600" strike="noStrike" u="none">
                <a:solidFill>
                  <a:srgbClr val="9900cc"/>
                </a:solidFill>
                <a:effectLst/>
                <a:uFillTx/>
                <a:latin typeface="Times New Roman"/>
              </a:rPr>
              <a:t>Student[] students;</a:t>
            </a:r>
            <a:r>
              <a:rPr b="1" lang="en-US" sz="1600" strike="noStrike" u="none">
                <a:solidFill>
                  <a:srgbClr val="000000"/>
                </a:solidFill>
                <a:effectLst/>
                <a:uFillTx/>
                <a:latin typeface="Times New Roman"/>
              </a:rPr>
              <a:t> int size = 0;</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r>
              <a:rPr b="1" lang="en-US" sz="1600" strike="noStrike" u="none">
                <a:solidFill>
                  <a:srgbClr val="cc0000"/>
                </a:solidFill>
                <a:effectLst/>
                <a:uFillTx/>
                <a:latin typeface="Times New Roman"/>
              </a:rPr>
              <a:t>public GradeBook(int number)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r>
              <a:rPr b="1" lang="en-US" sz="1600" strike="noStrike" u="none">
                <a:solidFill>
                  <a:srgbClr val="9900cc"/>
                </a:solidFill>
                <a:effectLst/>
                <a:uFillTx/>
                <a:latin typeface="Times New Roman"/>
              </a:rPr>
              <a:t>students = new Student[number];</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  public void readAndAverage()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r>
              <a:rPr b="1" lang="en-US" sz="1600" strike="noStrike" u="none">
                <a:solidFill>
                  <a:srgbClr val="333399"/>
                </a:solidFill>
                <a:effectLst/>
                <a:uFillTx/>
                <a:latin typeface="Times New Roman"/>
              </a:rPr>
              <a:t>// Read names and exam grades</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String nextname, x;</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while (true)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System.out.print("Enter name and 2 grades: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nextname = keyboard.nextLine();</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if (nextname.equals("q")) break;</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r>
              <a:rPr b="1" lang="en-US" sz="1600" strike="noStrike" u="none">
                <a:solidFill>
                  <a:srgbClr val="9900cc"/>
                </a:solidFill>
                <a:effectLst/>
                <a:uFillTx/>
                <a:latin typeface="Times New Roman"/>
              </a:rPr>
              <a:t>students[size] = new Student();</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9900cc"/>
                </a:solidFill>
                <a:effectLst/>
                <a:uFillTx/>
                <a:latin typeface="Times New Roman"/>
              </a:rPr>
              <a:t>      students[size].setName(nextname);</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9900cc"/>
                </a:solidFill>
                <a:effectLst/>
                <a:uFillTx/>
                <a:latin typeface="Times New Roman"/>
              </a:rPr>
              <a:t>      students[size].setExam1(keyboard.nextInt());</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9900cc"/>
                </a:solidFill>
                <a:effectLst/>
                <a:uFillTx/>
                <a:latin typeface="Times New Roman"/>
              </a:rPr>
              <a:t>      students[size].setExam2(keyboard.nextInt());</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9900cc"/>
                </a:solidFill>
                <a:effectLst/>
                <a:uFillTx/>
                <a:latin typeface="Times New Roman"/>
              </a:rPr>
              <a:t>      </a:t>
            </a:r>
            <a:r>
              <a:rPr b="1" lang="en-US" sz="1600" strike="noStrike" u="none">
                <a:solidFill>
                  <a:srgbClr val="000000"/>
                </a:solidFill>
                <a:effectLst/>
                <a:uFillTx/>
                <a:latin typeface="Times New Roman"/>
              </a:rPr>
              <a:t>x=keyboard.nextLine();</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size++;</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System.out.println(“\n\tName\tAverage");</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for (int i=0; i&lt;size; i++)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System.out.println("\t" + </a:t>
            </a:r>
            <a:r>
              <a:rPr b="1" lang="en-US" sz="1600" strike="noStrike" u="none">
                <a:solidFill>
                  <a:srgbClr val="9900cc"/>
                </a:solidFill>
                <a:effectLst/>
                <a:uFillTx/>
                <a:latin typeface="Times New Roman"/>
              </a:rPr>
              <a:t>students[i].getName()</a:t>
            </a:r>
            <a:r>
              <a:rPr b="1" lang="en-US" sz="1600" strike="noStrike" u="none">
                <a:solidFill>
                  <a:srgbClr val="000000"/>
                </a:solidFill>
                <a:effectLst/>
                <a:uFillTx/>
                <a:latin typeface="Times New Roman"/>
              </a:rPr>
              <a:t> +"\t\t" + </a:t>
            </a:r>
            <a:r>
              <a:rPr b="1" lang="en-US" sz="1600" strike="noStrike" u="none">
                <a:solidFill>
                  <a:srgbClr val="9900cc"/>
                </a:solidFill>
                <a:effectLst/>
                <a:uFillTx/>
                <a:latin typeface="Times New Roman"/>
              </a:rPr>
              <a:t>students[i].getAvg());</a:t>
            </a:r>
            <a:r>
              <a:rPr b="1" lang="en-US" sz="1600" strike="noStrike" u="none">
                <a:solidFill>
                  <a:srgbClr val="000000"/>
                </a:solidFill>
                <a:effectLst/>
                <a:uFillTx/>
                <a:latin typeface="Times New Roman"/>
              </a:rPr>
              <a:t>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 }</a:t>
            </a:r>
            <a:endParaRPr b="0" lang="en-MY" sz="1600" strike="noStrike" u="none">
              <a:solidFill>
                <a:srgbClr val="000000"/>
              </a:solidFill>
              <a:effectLst/>
              <a:uFillTx/>
              <a:latin typeface="Arial"/>
            </a:endParaRPr>
          </a:p>
        </p:txBody>
      </p:sp>
      <p:sp>
        <p:nvSpPr>
          <p:cNvPr id="175" name="Rectangle 5"/>
          <p:cNvSpPr/>
          <p:nvPr/>
        </p:nvSpPr>
        <p:spPr>
          <a:xfrm>
            <a:off x="457200" y="2089080"/>
            <a:ext cx="3581280" cy="2531160"/>
          </a:xfrm>
          <a:prstGeom prst="rect">
            <a:avLst/>
          </a:prstGeom>
          <a:noFill/>
          <a:ln w="9360">
            <a:solidFill>
              <a:srgbClr val="9900cc"/>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class ReadAndAvg2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static final int INPUT_MAX = 100;</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  public static void main (String[] arg)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GradeBook grades = new          </a:t>
            </a:r>
            <a:r>
              <a:rPr b="1" lang="en-US" sz="1600" strike="noStrike" u="none">
                <a:solidFill>
                  <a:srgbClr val="000000"/>
                </a:solidFill>
                <a:effectLst/>
                <a:uFillTx/>
                <a:latin typeface="Times New Roman"/>
              </a:rPr>
              <a:t>	</a:t>
            </a:r>
            <a:r>
              <a:rPr b="1" lang="en-US" sz="1600" strike="noStrike" u="none">
                <a:solidFill>
                  <a:srgbClr val="000000"/>
                </a:solidFill>
                <a:effectLst/>
                <a:uFillTx/>
                <a:latin typeface="Times New Roman"/>
              </a:rPr>
              <a:t>GradeBook(INPUT_MAX);</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grades.readAndAverage();</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r>
              <a:rPr b="1" lang="en-US" sz="1600" strike="noStrike" u="none">
                <a:solidFill>
                  <a:srgbClr val="cc0000"/>
                </a:solidFill>
                <a:effectLst/>
                <a:uFillTx/>
                <a:latin typeface="Times New Roman"/>
              </a:rPr>
              <a:t>}</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Times New Roman"/>
              </a:rPr>
              <a:t>}</a:t>
            </a:r>
            <a:endParaRPr b="0" lang="en-MY" sz="1600" strike="noStrike" u="none">
              <a:solidFill>
                <a:srgbClr val="000000"/>
              </a:solidFill>
              <a:effectLst/>
              <a:uFillTx/>
              <a:latin typeface="Arial"/>
            </a:endParaRPr>
          </a:p>
        </p:txBody>
      </p:sp>
      <p:sp>
        <p:nvSpPr>
          <p:cNvPr id="176" name="Text Box 6"/>
          <p:cNvSpPr/>
          <p:nvPr/>
        </p:nvSpPr>
        <p:spPr>
          <a:xfrm>
            <a:off x="1981080" y="5137200"/>
            <a:ext cx="236232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Gradebook class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98" dur="indefinite" restart="never" nodeType="tmRoot">
          <p:childTnLst>
            <p:seq>
              <p:cTn id="199" dur="indefinite" nodeType="mainSeq">
                <p:childTnLst>
                  <p:par>
                    <p:cTn id="200" nodeType="clickEffect" fill="hold">
                      <p:stCondLst>
                        <p:cond delay="indefinite"/>
                      </p:stCondLst>
                      <p:childTnLst>
                        <p:par>
                          <p:cTn id="201" nodeType="withEffect" fill="hold">
                            <p:stCondLst>
                              <p:cond delay="0"/>
                            </p:stCondLst>
                            <p:childTnLst>
                              <p:par>
                                <p:cTn id="202" nodeType="clickEffect" fill="hold" presetClass="entr" presetID="22" presetSubtype="1">
                                  <p:stCondLst>
                                    <p:cond delay="0"/>
                                  </p:stCondLst>
                                  <p:childTnLst>
                                    <p:set>
                                      <p:cBhvr>
                                        <p:cTn id="203" dur="1" fill="hold">
                                          <p:stCondLst>
                                            <p:cond delay="0"/>
                                          </p:stCondLst>
                                        </p:cTn>
                                        <p:tgtEl>
                                          <p:spTgt spid="173"/>
                                        </p:tgtEl>
                                        <p:attrNameLst>
                                          <p:attrName>style.visibility</p:attrName>
                                        </p:attrNameLst>
                                      </p:cBhvr>
                                      <p:to>
                                        <p:strVal val="visible"/>
                                      </p:to>
                                    </p:set>
                                    <p:animEffect filter="wipe(up)" transition="in">
                                      <p:cBhvr additive="repl">
                                        <p:cTn id="204" dur="500"/>
                                        <p:tgtEl>
                                          <p:spTgt spid="173"/>
                                        </p:tgtEl>
                                      </p:cBhvr>
                                    </p:animEffect>
                                  </p:childTnLst>
                                </p:cTn>
                              </p:par>
                            </p:childTnLst>
                          </p:cTn>
                        </p:par>
                      </p:childTnLst>
                    </p:cTn>
                  </p:par>
                  <p:par>
                    <p:cTn id="205" nodeType="clickEffect" fill="hold">
                      <p:stCondLst>
                        <p:cond delay="indefinite"/>
                      </p:stCondLst>
                      <p:childTnLst>
                        <p:par>
                          <p:cTn id="206" nodeType="withEffect" fill="hold">
                            <p:stCondLst>
                              <p:cond delay="0"/>
                            </p:stCondLst>
                            <p:childTnLst>
                              <p:par>
                                <p:cTn id="207" nodeType="clickEffect" fill="hold" presetClass="entr" presetID="22" presetSubtype="1">
                                  <p:stCondLst>
                                    <p:cond delay="0"/>
                                  </p:stCondLst>
                                  <p:childTnLst>
                                    <p:set>
                                      <p:cBhvr>
                                        <p:cTn id="208" dur="1" fill="hold">
                                          <p:stCondLst>
                                            <p:cond delay="0"/>
                                          </p:stCondLst>
                                        </p:cTn>
                                        <p:tgtEl>
                                          <p:spTgt spid="176"/>
                                        </p:tgtEl>
                                        <p:attrNameLst>
                                          <p:attrName>style.visibility</p:attrName>
                                        </p:attrNameLst>
                                      </p:cBhvr>
                                      <p:to>
                                        <p:strVal val="visible"/>
                                      </p:to>
                                    </p:set>
                                    <p:animEffect filter="wipe(up)" transition="in">
                                      <p:cBhvr additive="repl">
                                        <p:cTn id="209"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236F4BD-291B-4B4E-AC70-F59A0D1CF6F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78" name="PlaceHolder 1"/>
          <p:cNvSpPr>
            <a:spLocks noGrp="1"/>
          </p:cNvSpPr>
          <p:nvPr>
            <p:ph type="title"/>
          </p:nvPr>
        </p:nvSpPr>
        <p:spPr>
          <a:xfrm>
            <a:off x="1676520" y="75960"/>
            <a:ext cx="8229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Sorting &amp; Searching</a:t>
            </a:r>
            <a:endParaRPr b="0" lang="en-MY" sz="3200" strike="noStrike" u="none">
              <a:solidFill>
                <a:srgbClr val="000000"/>
              </a:solidFill>
              <a:effectLst/>
              <a:uFillTx/>
              <a:latin typeface="Arial"/>
            </a:endParaRPr>
          </a:p>
        </p:txBody>
      </p:sp>
      <p:sp>
        <p:nvSpPr>
          <p:cNvPr id="179" name="PlaceHolder 2"/>
          <p:cNvSpPr>
            <a:spLocks noGrp="1"/>
          </p:cNvSpPr>
          <p:nvPr>
            <p:ph/>
          </p:nvPr>
        </p:nvSpPr>
        <p:spPr>
          <a:xfrm>
            <a:off x="533520" y="1980720"/>
            <a:ext cx="8153280" cy="1219320"/>
          </a:xfrm>
          <a:prstGeom prst="rect">
            <a:avLst/>
          </a:prstGeom>
          <a:noFill/>
          <a:ln w="0">
            <a:noFill/>
          </a:ln>
        </p:spPr>
        <p:txBody>
          <a:bodyPr lIns="91440" rIns="91440" tIns="45720" bIns="45720" anchor="t">
            <a:normAutofit fontScale="92500" lnSpcReduction="9999"/>
          </a:bodyPr>
          <a:p>
            <a:pPr marL="343080" indent="-343080">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 simple method of sorting an array </a:t>
            </a:r>
            <a:r>
              <a:rPr b="1" lang="en-US" sz="2400" strike="noStrike" u="none">
                <a:solidFill>
                  <a:srgbClr val="cc0000"/>
                </a:solidFill>
                <a:effectLst/>
                <a:uFillTx/>
                <a:latin typeface="Arial"/>
              </a:rPr>
              <a:t>A</a:t>
            </a:r>
            <a:r>
              <a:rPr b="1" lang="en-US" sz="2400" strike="noStrike" u="none">
                <a:solidFill>
                  <a:srgbClr val="000000"/>
                </a:solidFill>
                <a:effectLst/>
                <a:uFillTx/>
                <a:latin typeface="Arial"/>
              </a:rPr>
              <a:t> of </a:t>
            </a:r>
            <a:r>
              <a:rPr b="1" lang="en-US" sz="2400" strike="noStrike" u="none">
                <a:solidFill>
                  <a:srgbClr val="cc0000"/>
                </a:solidFill>
                <a:effectLst/>
                <a:uFillTx/>
                <a:latin typeface="Arial"/>
              </a:rPr>
              <a:t>n elements</a:t>
            </a:r>
            <a:r>
              <a:rPr b="1" lang="en-US" sz="2400" strike="noStrike" u="none">
                <a:solidFill>
                  <a:srgbClr val="000000"/>
                </a:solidFill>
                <a:effectLst/>
                <a:uFillTx/>
                <a:latin typeface="Arial"/>
              </a:rPr>
              <a:t>.  It works like this :</a:t>
            </a:r>
            <a:endParaRPr b="0" lang="en-MY" sz="2400" strike="noStrike" u="none">
              <a:solidFill>
                <a:srgbClr val="000000"/>
              </a:solidFill>
              <a:effectLst/>
              <a:uFillTx/>
              <a:latin typeface="Arial"/>
            </a:endParaRPr>
          </a:p>
          <a:p>
            <a:pPr marL="343080" indent="-343080">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180" name="Text Box 4"/>
          <p:cNvSpPr/>
          <p:nvPr/>
        </p:nvSpPr>
        <p:spPr>
          <a:xfrm>
            <a:off x="533520" y="1295280"/>
            <a:ext cx="289548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Selection Sort</a:t>
            </a:r>
            <a:endParaRPr b="0" lang="en-MY" sz="2400" strike="noStrike" u="none">
              <a:solidFill>
                <a:srgbClr val="000000"/>
              </a:solidFill>
              <a:effectLst/>
              <a:uFillTx/>
              <a:latin typeface="Arial"/>
            </a:endParaRPr>
          </a:p>
        </p:txBody>
      </p:sp>
      <p:sp>
        <p:nvSpPr>
          <p:cNvPr id="181" name="Rectangle 5"/>
          <p:cNvSpPr/>
          <p:nvPr/>
        </p:nvSpPr>
        <p:spPr>
          <a:xfrm>
            <a:off x="457200" y="3048120"/>
            <a:ext cx="8534520" cy="2133360"/>
          </a:xfrm>
          <a:prstGeom prst="rect">
            <a:avLst/>
          </a:prstGeom>
          <a:noFill/>
          <a:ln w="9360">
            <a:solidFill>
              <a:srgbClr val="cc0000"/>
            </a:solidFill>
            <a:miter/>
          </a:ln>
        </p:spPr>
        <p:style>
          <a:lnRef idx="0"/>
          <a:fillRef idx="0"/>
          <a:effectRef idx="0"/>
          <a:fontRef idx="minor"/>
        </p:style>
        <p:txBody>
          <a:bodyPr lIns="90000" rIns="90000" tIns="46800" bIns="46800" anchor="t">
            <a:normAutofit/>
          </a:bodyPr>
          <a:p>
            <a:pPr>
              <a:lnSpc>
                <a:spcPct val="100000"/>
              </a:lnSpc>
              <a:spcBef>
                <a:spcPts val="15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Find the smallest element among the elements </a:t>
            </a:r>
            <a:r>
              <a:rPr b="1" lang="en-US" sz="2400" strike="noStrike" u="none">
                <a:solidFill>
                  <a:srgbClr val="333399"/>
                </a:solidFill>
                <a:effectLst/>
                <a:uFillTx/>
                <a:latin typeface="Times New Roman"/>
              </a:rPr>
              <a:t>A[0] … A[n-1]</a:t>
            </a:r>
            <a:r>
              <a:rPr b="1" lang="en-US" sz="2400" strike="noStrike" u="none">
                <a:solidFill>
                  <a:srgbClr val="000000"/>
                </a:solidFill>
                <a:effectLst/>
                <a:uFillTx/>
                <a:latin typeface="Times New Roman"/>
              </a:rPr>
              <a:t>; suppose it is </a:t>
            </a:r>
            <a:r>
              <a:rPr b="1" lang="en-US" sz="2400" strike="noStrike" u="none">
                <a:solidFill>
                  <a:srgbClr val="333399"/>
                </a:solidFill>
                <a:effectLst/>
                <a:uFillTx/>
                <a:latin typeface="Times New Roman"/>
              </a:rPr>
              <a:t>A[min]</a:t>
            </a:r>
            <a:endParaRPr b="0" lang="en-MY" sz="2400" strike="noStrike" u="none">
              <a:solidFill>
                <a:srgbClr val="000000"/>
              </a:solidFill>
              <a:effectLst/>
              <a:uFillTx/>
              <a:latin typeface="Arial"/>
            </a:endParaRPr>
          </a:p>
          <a:p>
            <a:pPr>
              <a:lnSpc>
                <a:spcPct val="100000"/>
              </a:lnSpc>
              <a:spcBef>
                <a:spcPts val="15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Move </a:t>
            </a:r>
            <a:r>
              <a:rPr b="1" lang="en-US" sz="2400" strike="noStrike" u="none">
                <a:solidFill>
                  <a:srgbClr val="333399"/>
                </a:solidFill>
                <a:effectLst/>
                <a:uFillTx/>
                <a:latin typeface="Times New Roman"/>
              </a:rPr>
              <a:t>A[min]</a:t>
            </a:r>
            <a:r>
              <a:rPr b="1" lang="en-US" sz="2400" strike="noStrike" u="none">
                <a:solidFill>
                  <a:srgbClr val="000000"/>
                </a:solidFill>
                <a:effectLst/>
                <a:uFillTx/>
                <a:latin typeface="Times New Roman"/>
              </a:rPr>
              <a:t> to position 0 and </a:t>
            </a:r>
            <a:r>
              <a:rPr b="1" lang="en-US" sz="2400" strike="noStrike" u="none">
                <a:solidFill>
                  <a:srgbClr val="333399"/>
                </a:solidFill>
                <a:effectLst/>
                <a:uFillTx/>
                <a:latin typeface="Times New Roman"/>
              </a:rPr>
              <a:t>A[0]</a:t>
            </a:r>
            <a:r>
              <a:rPr b="1" lang="en-US" sz="2400" strike="noStrike" u="none">
                <a:solidFill>
                  <a:srgbClr val="000000"/>
                </a:solidFill>
                <a:effectLst/>
                <a:uFillTx/>
                <a:latin typeface="Times New Roman"/>
              </a:rPr>
              <a:t> to position min (</a:t>
            </a:r>
            <a:r>
              <a:rPr b="1" lang="en-US" sz="2400" strike="noStrike" u="none">
                <a:solidFill>
                  <a:srgbClr val="cc0000"/>
                </a:solidFill>
                <a:effectLst/>
                <a:uFillTx/>
                <a:latin typeface="Times New Roman"/>
              </a:rPr>
              <a:t>swapping</a:t>
            </a:r>
            <a:r>
              <a:rPr b="1" lang="en-US" sz="2400" strike="noStrike" u="none">
                <a:solidFill>
                  <a:srgbClr val="000000"/>
                </a:solidFill>
                <a:effectLst/>
                <a:uFillTx/>
                <a:latin typeface="Times New Roman"/>
              </a:rPr>
              <a:t>).  At this point, </a:t>
            </a:r>
            <a:r>
              <a:rPr b="1" lang="en-US" sz="2400" strike="noStrike" u="none">
                <a:solidFill>
                  <a:srgbClr val="333399"/>
                </a:solidFill>
                <a:effectLst/>
                <a:uFillTx/>
                <a:latin typeface="Times New Roman"/>
              </a:rPr>
              <a:t>A[0]</a:t>
            </a:r>
            <a:r>
              <a:rPr b="1" lang="en-US" sz="2400" strike="noStrike" u="none">
                <a:solidFill>
                  <a:srgbClr val="000000"/>
                </a:solidFill>
                <a:effectLst/>
                <a:uFillTx/>
                <a:latin typeface="Times New Roman"/>
              </a:rPr>
              <a:t> contains the smallest element in the array and the remaining elements are unsorted.</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E0DA53F-214B-4474-8CEF-ED0BEDDF750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83" name="PlaceHolder 1"/>
          <p:cNvSpPr>
            <a:spLocks noGrp="1"/>
          </p:cNvSpPr>
          <p:nvPr>
            <p:ph type="title"/>
          </p:nvPr>
        </p:nvSpPr>
        <p:spPr>
          <a:xfrm>
            <a:off x="1752480" y="151920"/>
            <a:ext cx="8229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Sorting &amp; Searching</a:t>
            </a:r>
            <a:endParaRPr b="0" lang="en-MY" sz="3200" strike="noStrike" u="none">
              <a:solidFill>
                <a:srgbClr val="000000"/>
              </a:solidFill>
              <a:effectLst/>
              <a:uFillTx/>
              <a:latin typeface="Arial"/>
            </a:endParaRPr>
          </a:p>
        </p:txBody>
      </p:sp>
      <p:sp>
        <p:nvSpPr>
          <p:cNvPr id="184" name="Rectangle 3"/>
          <p:cNvSpPr/>
          <p:nvPr/>
        </p:nvSpPr>
        <p:spPr>
          <a:xfrm>
            <a:off x="380880" y="1752480"/>
            <a:ext cx="8534520" cy="2133720"/>
          </a:xfrm>
          <a:prstGeom prst="rect">
            <a:avLst/>
          </a:prstGeom>
          <a:noFill/>
          <a:ln w="9360">
            <a:solidFill>
              <a:srgbClr val="cc0000"/>
            </a:solidFill>
            <a:miter/>
          </a:ln>
        </p:spPr>
        <p:style>
          <a:lnRef idx="0"/>
          <a:fillRef idx="0"/>
          <a:effectRef idx="0"/>
          <a:fontRef idx="minor"/>
        </p:style>
        <p:txBody>
          <a:bodyPr lIns="90000" rIns="90000" tIns="46800" bIns="46800" anchor="t">
            <a:normAutofit/>
          </a:bodyPr>
          <a:p>
            <a:pPr>
              <a:lnSpc>
                <a:spcPct val="100000"/>
              </a:lnSpc>
              <a:spcBef>
                <a:spcPts val="15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Next, find the smallest element among </a:t>
            </a:r>
            <a:r>
              <a:rPr b="1" lang="en-US" sz="2400" strike="noStrike" u="none">
                <a:solidFill>
                  <a:srgbClr val="333399"/>
                </a:solidFill>
                <a:effectLst/>
                <a:uFillTx/>
                <a:latin typeface="Times New Roman"/>
              </a:rPr>
              <a:t>A[1] … A[n-1]</a:t>
            </a:r>
            <a:r>
              <a:rPr b="1" lang="en-US" sz="2400" strike="noStrike" u="none">
                <a:solidFill>
                  <a:srgbClr val="000000"/>
                </a:solidFill>
                <a:effectLst/>
                <a:uFillTx/>
                <a:latin typeface="Times New Roman"/>
              </a:rPr>
              <a:t> and </a:t>
            </a:r>
            <a:br>
              <a:rPr sz="2400"/>
            </a:br>
            <a:r>
              <a:rPr b="1" lang="en-US" sz="2400" strike="noStrike" u="none">
                <a:solidFill>
                  <a:srgbClr val="000000"/>
                </a:solidFill>
                <a:effectLst/>
                <a:uFillTx/>
                <a:latin typeface="Times New Roman"/>
              </a:rPr>
              <a:t>  swap it with </a:t>
            </a:r>
            <a:r>
              <a:rPr b="1" lang="en-US" sz="2400" strike="noStrike" u="none">
                <a:solidFill>
                  <a:srgbClr val="333399"/>
                </a:solidFill>
                <a:effectLst/>
                <a:uFillTx/>
                <a:latin typeface="Times New Roman"/>
              </a:rPr>
              <a:t>A[i].</a:t>
            </a:r>
            <a:r>
              <a:rPr b="1" lang="en-US" sz="2400" strike="noStrike" u="none">
                <a:solidFill>
                  <a:srgbClr val="000000"/>
                </a:solidFill>
                <a:effectLst/>
                <a:uFillTx/>
                <a:latin typeface="Times New Roman"/>
              </a:rPr>
              <a:t>  Now, </a:t>
            </a:r>
            <a:r>
              <a:rPr b="1" lang="en-US" sz="2400" strike="noStrike" u="none">
                <a:solidFill>
                  <a:srgbClr val="333399"/>
                </a:solidFill>
                <a:effectLst/>
                <a:uFillTx/>
                <a:latin typeface="Times New Roman"/>
              </a:rPr>
              <a:t>A[0]</a:t>
            </a:r>
            <a:r>
              <a:rPr b="1" lang="en-US" sz="2400" strike="noStrike" u="none">
                <a:solidFill>
                  <a:srgbClr val="000000"/>
                </a:solidFill>
                <a:effectLst/>
                <a:uFillTx/>
                <a:latin typeface="Times New Roman"/>
              </a:rPr>
              <a:t> contains the smallest element, </a:t>
            </a:r>
            <a:br>
              <a:rPr sz="2400"/>
            </a:br>
            <a:r>
              <a:rPr b="1" lang="en-US" sz="2400" strike="noStrike" u="none">
                <a:solidFill>
                  <a:srgbClr val="000000"/>
                </a:solidFill>
                <a:effectLst/>
                <a:uFillTx/>
                <a:latin typeface="Times New Roman"/>
              </a:rPr>
              <a:t>  </a:t>
            </a:r>
            <a:r>
              <a:rPr b="1" lang="en-US" sz="2400" strike="noStrike" u="none">
                <a:solidFill>
                  <a:srgbClr val="333399"/>
                </a:solidFill>
                <a:effectLst/>
                <a:uFillTx/>
                <a:latin typeface="Times New Roman"/>
              </a:rPr>
              <a:t>A[1]</a:t>
            </a:r>
            <a:r>
              <a:rPr b="1" lang="en-US" sz="2400" strike="noStrike" u="none">
                <a:solidFill>
                  <a:srgbClr val="000000"/>
                </a:solidFill>
                <a:effectLst/>
                <a:uFillTx/>
                <a:latin typeface="Times New Roman"/>
              </a:rPr>
              <a:t> contains the second smallest element, and </a:t>
            </a:r>
            <a:r>
              <a:rPr b="1" lang="en-US" sz="2400" strike="noStrike" u="none">
                <a:solidFill>
                  <a:srgbClr val="333399"/>
                </a:solidFill>
                <a:effectLst/>
                <a:uFillTx/>
                <a:latin typeface="Times New Roman"/>
              </a:rPr>
              <a:t>A[2]…A[n-1]</a:t>
            </a:r>
            <a:r>
              <a:rPr b="1" lang="en-US" sz="2400" strike="noStrike" u="none">
                <a:solidFill>
                  <a:srgbClr val="000000"/>
                </a:solidFill>
                <a:effectLst/>
                <a:uFillTx/>
                <a:latin typeface="Times New Roman"/>
              </a:rPr>
              <a:t> </a:t>
            </a:r>
            <a:br>
              <a:rPr sz="2400"/>
            </a:br>
            <a:r>
              <a:rPr b="1" lang="en-US" sz="2400" strike="noStrike" u="none">
                <a:solidFill>
                  <a:srgbClr val="000000"/>
                </a:solidFill>
                <a:effectLst/>
                <a:uFillTx/>
                <a:latin typeface="Times New Roman"/>
              </a:rPr>
              <a:t>  are unsorted.</a:t>
            </a:r>
            <a:endParaRPr b="0" lang="en-MY" sz="2400" strike="noStrike" u="none">
              <a:solidFill>
                <a:srgbClr val="000000"/>
              </a:solidFill>
              <a:effectLst/>
              <a:uFillTx/>
              <a:latin typeface="Arial"/>
            </a:endParaRPr>
          </a:p>
          <a:p>
            <a:pPr>
              <a:lnSpc>
                <a:spcPct val="100000"/>
              </a:lnSpc>
              <a:spcBef>
                <a:spcPts val="15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Proceed similarly for </a:t>
            </a:r>
            <a:r>
              <a:rPr b="1" lang="en-US" sz="2400" strike="noStrike" u="none">
                <a:solidFill>
                  <a:srgbClr val="333399"/>
                </a:solidFill>
                <a:effectLst/>
                <a:uFillTx/>
                <a:latin typeface="Times New Roman"/>
              </a:rPr>
              <a:t>A[3], A[4],</a:t>
            </a:r>
            <a:r>
              <a:rPr b="1" lang="en-US" sz="2400" strike="noStrike" u="none">
                <a:solidFill>
                  <a:srgbClr val="000000"/>
                </a:solidFill>
                <a:effectLst/>
                <a:uFillTx/>
                <a:latin typeface="Times New Roman"/>
              </a:rPr>
              <a:t> and so on.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720F196-2246-45EE-8C44-BE28A6AC2210}"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186" name="PlaceHolder 1"/>
          <p:cNvSpPr>
            <a:spLocks noGrp="1"/>
          </p:cNvSpPr>
          <p:nvPr>
            <p:ph type="title"/>
          </p:nvPr>
        </p:nvSpPr>
        <p:spPr>
          <a:xfrm>
            <a:off x="1695600" y="95040"/>
            <a:ext cx="8229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Sorting &amp; Searching</a:t>
            </a:r>
            <a:endParaRPr b="0" lang="en-MY" sz="3200" strike="noStrike" u="none">
              <a:solidFill>
                <a:srgbClr val="000000"/>
              </a:solidFill>
              <a:effectLst/>
              <a:uFillTx/>
              <a:latin typeface="Arial"/>
            </a:endParaRPr>
          </a:p>
        </p:txBody>
      </p:sp>
      <p:sp>
        <p:nvSpPr>
          <p:cNvPr id="187" name="Text Box 3"/>
          <p:cNvSpPr/>
          <p:nvPr/>
        </p:nvSpPr>
        <p:spPr>
          <a:xfrm>
            <a:off x="743040" y="1387440"/>
            <a:ext cx="36003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Selection Sort (cont’d)</a:t>
            </a:r>
            <a:endParaRPr b="0" lang="en-MY" sz="2400" strike="noStrike" u="none">
              <a:solidFill>
                <a:srgbClr val="000000"/>
              </a:solidFill>
              <a:effectLst/>
              <a:uFillTx/>
              <a:latin typeface="Arial"/>
            </a:endParaRPr>
          </a:p>
        </p:txBody>
      </p:sp>
      <p:grpSp>
        <p:nvGrpSpPr>
          <p:cNvPr id="188" name="Group 4"/>
          <p:cNvGrpSpPr/>
          <p:nvPr/>
        </p:nvGrpSpPr>
        <p:grpSpPr>
          <a:xfrm>
            <a:off x="4952880" y="2057400"/>
            <a:ext cx="3656880" cy="761760"/>
            <a:chOff x="4952880" y="2057400"/>
            <a:chExt cx="3656880" cy="761760"/>
          </a:xfrm>
        </p:grpSpPr>
        <p:grpSp>
          <p:nvGrpSpPr>
            <p:cNvPr id="189" name="Group 5"/>
            <p:cNvGrpSpPr/>
            <p:nvPr/>
          </p:nvGrpSpPr>
          <p:grpSpPr>
            <a:xfrm>
              <a:off x="4952880" y="2057400"/>
              <a:ext cx="3551400" cy="497880"/>
              <a:chOff x="4952880" y="2057400"/>
              <a:chExt cx="3551400" cy="497880"/>
            </a:xfrm>
          </p:grpSpPr>
          <p:sp>
            <p:nvSpPr>
              <p:cNvPr id="190" name="Rectangle 6"/>
              <p:cNvSpPr/>
              <p:nvPr/>
            </p:nvSpPr>
            <p:spPr>
              <a:xfrm>
                <a:off x="4952880" y="2057400"/>
                <a:ext cx="592920" cy="49788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1" name="Rectangle 7"/>
              <p:cNvSpPr/>
              <p:nvPr/>
            </p:nvSpPr>
            <p:spPr>
              <a:xfrm>
                <a:off x="5545800" y="2057400"/>
                <a:ext cx="590040" cy="49788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2" name="Rectangle 8"/>
              <p:cNvSpPr/>
              <p:nvPr/>
            </p:nvSpPr>
            <p:spPr>
              <a:xfrm>
                <a:off x="6136200" y="2057400"/>
                <a:ext cx="592560" cy="49788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3" name="Rectangle 9"/>
              <p:cNvSpPr/>
              <p:nvPr/>
            </p:nvSpPr>
            <p:spPr>
              <a:xfrm>
                <a:off x="6728760" y="2057400"/>
                <a:ext cx="592560" cy="49788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4" name="Rectangle 10"/>
              <p:cNvSpPr/>
              <p:nvPr/>
            </p:nvSpPr>
            <p:spPr>
              <a:xfrm>
                <a:off x="7321320" y="2057400"/>
                <a:ext cx="592920" cy="49788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5" name="Rectangle 11"/>
              <p:cNvSpPr/>
              <p:nvPr/>
            </p:nvSpPr>
            <p:spPr>
              <a:xfrm>
                <a:off x="7914240" y="2057400"/>
                <a:ext cx="590040" cy="49788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196" name="Text Box 12"/>
            <p:cNvSpPr/>
            <p:nvPr/>
          </p:nvSpPr>
          <p:spPr>
            <a:xfrm>
              <a:off x="5036040" y="2079000"/>
              <a:ext cx="357372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27     12     3     18    11     7</a:t>
              </a:r>
              <a:endParaRPr b="0" lang="en-MY" sz="2400" strike="noStrike" u="none">
                <a:solidFill>
                  <a:srgbClr val="000000"/>
                </a:solidFill>
                <a:effectLst/>
                <a:uFillTx/>
                <a:latin typeface="Arial"/>
              </a:endParaRPr>
            </a:p>
          </p:txBody>
        </p:sp>
        <p:sp>
          <p:nvSpPr>
            <p:cNvPr id="197" name="Line 13"/>
            <p:cNvSpPr/>
            <p:nvPr/>
          </p:nvSpPr>
          <p:spPr>
            <a:xfrm flipV="1">
              <a:off x="5246280" y="2532960"/>
              <a:ext cx="0" cy="28548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98" name="Line 14"/>
            <p:cNvSpPr/>
            <p:nvPr/>
          </p:nvSpPr>
          <p:spPr>
            <a:xfrm flipV="1">
              <a:off x="6507720" y="2532960"/>
              <a:ext cx="0" cy="28548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99" name="Line 15"/>
            <p:cNvSpPr/>
            <p:nvPr/>
          </p:nvSpPr>
          <p:spPr>
            <a:xfrm>
              <a:off x="5246280" y="2819160"/>
              <a:ext cx="1261080" cy="0"/>
            </a:xfrm>
            <a:prstGeom prst="line">
              <a:avLst/>
            </a:prstGeom>
            <a:ln w="28440">
              <a:solidFill>
                <a:srgbClr val="cc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200" name="Group 16"/>
          <p:cNvGrpSpPr/>
          <p:nvPr/>
        </p:nvGrpSpPr>
        <p:grpSpPr>
          <a:xfrm>
            <a:off x="5029200" y="3048120"/>
            <a:ext cx="3752280" cy="609480"/>
            <a:chOff x="5029200" y="3048120"/>
            <a:chExt cx="3752280" cy="609480"/>
          </a:xfrm>
        </p:grpSpPr>
        <p:grpSp>
          <p:nvGrpSpPr>
            <p:cNvPr id="201" name="Group 17"/>
            <p:cNvGrpSpPr/>
            <p:nvPr/>
          </p:nvGrpSpPr>
          <p:grpSpPr>
            <a:xfrm>
              <a:off x="5029200" y="3048120"/>
              <a:ext cx="3644280" cy="398160"/>
              <a:chOff x="5029200" y="3048120"/>
              <a:chExt cx="3644280" cy="398160"/>
            </a:xfrm>
          </p:grpSpPr>
          <p:sp>
            <p:nvSpPr>
              <p:cNvPr id="202" name="Rectangle 18"/>
              <p:cNvSpPr/>
              <p:nvPr/>
            </p:nvSpPr>
            <p:spPr>
              <a:xfrm>
                <a:off x="5029200" y="3048120"/>
                <a:ext cx="60840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3" name="Rectangle 19"/>
              <p:cNvSpPr/>
              <p:nvPr/>
            </p:nvSpPr>
            <p:spPr>
              <a:xfrm>
                <a:off x="5637600" y="3048120"/>
                <a:ext cx="60552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4" name="Rectangle 20"/>
              <p:cNvSpPr/>
              <p:nvPr/>
            </p:nvSpPr>
            <p:spPr>
              <a:xfrm>
                <a:off x="6243120" y="3048120"/>
                <a:ext cx="60768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5" name="Rectangle 21"/>
              <p:cNvSpPr/>
              <p:nvPr/>
            </p:nvSpPr>
            <p:spPr>
              <a:xfrm>
                <a:off x="6851160" y="3048120"/>
                <a:ext cx="60768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6" name="Rectangle 22"/>
              <p:cNvSpPr/>
              <p:nvPr/>
            </p:nvSpPr>
            <p:spPr>
              <a:xfrm>
                <a:off x="7459200" y="3048120"/>
                <a:ext cx="60840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7" name="Rectangle 23"/>
              <p:cNvSpPr/>
              <p:nvPr/>
            </p:nvSpPr>
            <p:spPr>
              <a:xfrm>
                <a:off x="8067960" y="3048120"/>
                <a:ext cx="60552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208" name="Text Box 24"/>
            <p:cNvSpPr/>
            <p:nvPr/>
          </p:nvSpPr>
          <p:spPr>
            <a:xfrm>
              <a:off x="5114520" y="3065400"/>
              <a:ext cx="36669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3      12    27   18    11      7</a:t>
              </a:r>
              <a:endParaRPr b="0" lang="en-MY" sz="2400" strike="noStrike" u="none">
                <a:solidFill>
                  <a:srgbClr val="000000"/>
                </a:solidFill>
                <a:effectLst/>
                <a:uFillTx/>
                <a:latin typeface="Arial"/>
              </a:endParaRPr>
            </a:p>
          </p:txBody>
        </p:sp>
        <p:sp>
          <p:nvSpPr>
            <p:cNvPr id="209" name="Line 25"/>
            <p:cNvSpPr/>
            <p:nvPr/>
          </p:nvSpPr>
          <p:spPr>
            <a:xfrm flipV="1">
              <a:off x="5999760" y="3429000"/>
              <a:ext cx="0" cy="22824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10" name="Line 26"/>
            <p:cNvSpPr/>
            <p:nvPr/>
          </p:nvSpPr>
          <p:spPr>
            <a:xfrm flipV="1">
              <a:off x="8372880" y="3429000"/>
              <a:ext cx="0" cy="22824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11" name="Line 27"/>
            <p:cNvSpPr/>
            <p:nvPr/>
          </p:nvSpPr>
          <p:spPr>
            <a:xfrm>
              <a:off x="5999760" y="3657600"/>
              <a:ext cx="2372760" cy="0"/>
            </a:xfrm>
            <a:prstGeom prst="line">
              <a:avLst/>
            </a:prstGeom>
            <a:ln w="28440">
              <a:solidFill>
                <a:srgbClr val="cc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212" name="Group 28"/>
          <p:cNvGrpSpPr/>
          <p:nvPr/>
        </p:nvGrpSpPr>
        <p:grpSpPr>
          <a:xfrm>
            <a:off x="5029200" y="4267080"/>
            <a:ext cx="3733200" cy="609480"/>
            <a:chOff x="5029200" y="4267080"/>
            <a:chExt cx="3733200" cy="609480"/>
          </a:xfrm>
        </p:grpSpPr>
        <p:grpSp>
          <p:nvGrpSpPr>
            <p:cNvPr id="213" name="Group 29"/>
            <p:cNvGrpSpPr/>
            <p:nvPr/>
          </p:nvGrpSpPr>
          <p:grpSpPr>
            <a:xfrm>
              <a:off x="5029200" y="4267080"/>
              <a:ext cx="3603960" cy="398520"/>
              <a:chOff x="5029200" y="4267080"/>
              <a:chExt cx="3603960" cy="398520"/>
            </a:xfrm>
          </p:grpSpPr>
          <p:sp>
            <p:nvSpPr>
              <p:cNvPr id="214" name="Rectangle 30"/>
              <p:cNvSpPr/>
              <p:nvPr/>
            </p:nvSpPr>
            <p:spPr>
              <a:xfrm>
                <a:off x="5029200" y="4267080"/>
                <a:ext cx="60192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5" name="Rectangle 31"/>
              <p:cNvSpPr/>
              <p:nvPr/>
            </p:nvSpPr>
            <p:spPr>
              <a:xfrm>
                <a:off x="5631120" y="4267080"/>
                <a:ext cx="59868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6" name="Rectangle 32"/>
              <p:cNvSpPr/>
              <p:nvPr/>
            </p:nvSpPr>
            <p:spPr>
              <a:xfrm>
                <a:off x="6229800" y="4267080"/>
                <a:ext cx="60120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7" name="Rectangle 33"/>
              <p:cNvSpPr/>
              <p:nvPr/>
            </p:nvSpPr>
            <p:spPr>
              <a:xfrm>
                <a:off x="6831360" y="4267080"/>
                <a:ext cx="60120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8" name="Rectangle 34"/>
              <p:cNvSpPr/>
              <p:nvPr/>
            </p:nvSpPr>
            <p:spPr>
              <a:xfrm>
                <a:off x="7432560" y="4267080"/>
                <a:ext cx="60192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9" name="Rectangle 35"/>
              <p:cNvSpPr/>
              <p:nvPr/>
            </p:nvSpPr>
            <p:spPr>
              <a:xfrm>
                <a:off x="8034480" y="4267080"/>
                <a:ext cx="59868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220" name="Text Box 36"/>
            <p:cNvSpPr/>
            <p:nvPr/>
          </p:nvSpPr>
          <p:spPr>
            <a:xfrm>
              <a:off x="5135760" y="4311360"/>
              <a:ext cx="362664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3      7     27     18    11    12</a:t>
              </a:r>
              <a:endParaRPr b="0" lang="en-MY" sz="2400" strike="noStrike" u="none">
                <a:solidFill>
                  <a:srgbClr val="000000"/>
                </a:solidFill>
                <a:effectLst/>
                <a:uFillTx/>
                <a:latin typeface="Arial"/>
              </a:endParaRPr>
            </a:p>
          </p:txBody>
        </p:sp>
        <p:sp>
          <p:nvSpPr>
            <p:cNvPr id="221" name="Line 37"/>
            <p:cNvSpPr/>
            <p:nvPr/>
          </p:nvSpPr>
          <p:spPr>
            <a:xfrm flipV="1">
              <a:off x="6522840" y="4647600"/>
              <a:ext cx="0" cy="22860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22" name="Line 38"/>
            <p:cNvSpPr/>
            <p:nvPr/>
          </p:nvSpPr>
          <p:spPr>
            <a:xfrm flipV="1">
              <a:off x="7802640" y="4647600"/>
              <a:ext cx="0" cy="22860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23" name="Line 39"/>
            <p:cNvSpPr/>
            <p:nvPr/>
          </p:nvSpPr>
          <p:spPr>
            <a:xfrm>
              <a:off x="6522840" y="4876560"/>
              <a:ext cx="1279800" cy="0"/>
            </a:xfrm>
            <a:prstGeom prst="line">
              <a:avLst/>
            </a:prstGeom>
            <a:ln w="28440">
              <a:solidFill>
                <a:srgbClr val="cc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224" name="Text Box 40"/>
          <p:cNvSpPr/>
          <p:nvPr/>
        </p:nvSpPr>
        <p:spPr>
          <a:xfrm>
            <a:off x="685800" y="1905120"/>
            <a:ext cx="396252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Find the smallest element and place it at the front :</a:t>
            </a:r>
            <a:endParaRPr b="0" lang="en-MY" sz="2400" strike="noStrike" u="none">
              <a:solidFill>
                <a:srgbClr val="000000"/>
              </a:solidFill>
              <a:effectLst/>
              <a:uFillTx/>
              <a:latin typeface="Arial"/>
            </a:endParaRPr>
          </a:p>
        </p:txBody>
      </p:sp>
      <p:sp>
        <p:nvSpPr>
          <p:cNvPr id="225" name="Text Box 41"/>
          <p:cNvSpPr/>
          <p:nvPr/>
        </p:nvSpPr>
        <p:spPr>
          <a:xfrm>
            <a:off x="838080" y="2895480"/>
            <a:ext cx="3581640" cy="119124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Find the next smallest element and place it in the second position :</a:t>
            </a:r>
            <a:endParaRPr b="0" lang="en-MY" sz="2400" strike="noStrike" u="none">
              <a:solidFill>
                <a:srgbClr val="000000"/>
              </a:solidFill>
              <a:effectLst/>
              <a:uFillTx/>
              <a:latin typeface="Arial"/>
            </a:endParaRPr>
          </a:p>
        </p:txBody>
      </p:sp>
      <p:sp>
        <p:nvSpPr>
          <p:cNvPr id="226" name="Text Box 42"/>
          <p:cNvSpPr/>
          <p:nvPr/>
        </p:nvSpPr>
        <p:spPr>
          <a:xfrm>
            <a:off x="838080" y="4267080"/>
            <a:ext cx="358164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Do the same for the third element :</a:t>
            </a:r>
            <a:endParaRPr b="0" lang="en-MY" sz="2400" strike="noStrike" u="none">
              <a:solidFill>
                <a:srgbClr val="000000"/>
              </a:solidFill>
              <a:effectLst/>
              <a:uFillTx/>
              <a:latin typeface="Arial"/>
            </a:endParaRPr>
          </a:p>
        </p:txBody>
      </p:sp>
      <p:grpSp>
        <p:nvGrpSpPr>
          <p:cNvPr id="227" name="Group 43"/>
          <p:cNvGrpSpPr/>
          <p:nvPr/>
        </p:nvGrpSpPr>
        <p:grpSpPr>
          <a:xfrm>
            <a:off x="5029200" y="1430280"/>
            <a:ext cx="3733560" cy="477360"/>
            <a:chOff x="5029200" y="1430280"/>
            <a:chExt cx="3733560" cy="477360"/>
          </a:xfrm>
        </p:grpSpPr>
        <p:grpSp>
          <p:nvGrpSpPr>
            <p:cNvPr id="228" name="Group 44"/>
            <p:cNvGrpSpPr/>
            <p:nvPr/>
          </p:nvGrpSpPr>
          <p:grpSpPr>
            <a:xfrm>
              <a:off x="5029200" y="1430280"/>
              <a:ext cx="3625560" cy="398520"/>
              <a:chOff x="5029200" y="1430280"/>
              <a:chExt cx="3625560" cy="398520"/>
            </a:xfrm>
          </p:grpSpPr>
          <p:sp>
            <p:nvSpPr>
              <p:cNvPr id="229" name="Rectangle 45"/>
              <p:cNvSpPr/>
              <p:nvPr/>
            </p:nvSpPr>
            <p:spPr>
              <a:xfrm>
                <a:off x="5029200" y="1430280"/>
                <a:ext cx="60552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0" name="Rectangle 46"/>
              <p:cNvSpPr/>
              <p:nvPr/>
            </p:nvSpPr>
            <p:spPr>
              <a:xfrm>
                <a:off x="5634720" y="1430280"/>
                <a:ext cx="60228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1" name="Rectangle 47"/>
              <p:cNvSpPr/>
              <p:nvPr/>
            </p:nvSpPr>
            <p:spPr>
              <a:xfrm>
                <a:off x="6237000" y="1430280"/>
                <a:ext cx="60480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2" name="Rectangle 48"/>
              <p:cNvSpPr/>
              <p:nvPr/>
            </p:nvSpPr>
            <p:spPr>
              <a:xfrm>
                <a:off x="6842160" y="1430280"/>
                <a:ext cx="60480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3" name="Rectangle 49"/>
              <p:cNvSpPr/>
              <p:nvPr/>
            </p:nvSpPr>
            <p:spPr>
              <a:xfrm>
                <a:off x="7446960" y="1430280"/>
                <a:ext cx="60552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4" name="Rectangle 50"/>
              <p:cNvSpPr/>
              <p:nvPr/>
            </p:nvSpPr>
            <p:spPr>
              <a:xfrm>
                <a:off x="8052480" y="1430280"/>
                <a:ext cx="60228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235" name="Text Box 51"/>
            <p:cNvSpPr/>
            <p:nvPr/>
          </p:nvSpPr>
          <p:spPr>
            <a:xfrm>
              <a:off x="5114160" y="1447920"/>
              <a:ext cx="36486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27     12     3     18    11     7</a:t>
              </a:r>
              <a:endParaRPr b="0" lang="en-MY" sz="2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timing>
    <p:tnLst>
      <p:par>
        <p:cTn id="210" dur="indefinite" restart="never" nodeType="tmRoot">
          <p:childTnLst>
            <p:seq>
              <p:cTn id="211" dur="indefinite" nodeType="mainSeq">
                <p:childTnLst>
                  <p:par>
                    <p:cTn id="212" nodeType="clickEffect" fill="hold">
                      <p:stCondLst>
                        <p:cond delay="indefinite"/>
                      </p:stCondLst>
                      <p:childTnLst>
                        <p:par>
                          <p:cTn id="213" nodeType="withEffect" fill="hold">
                            <p:stCondLst>
                              <p:cond delay="0"/>
                            </p:stCondLst>
                            <p:childTnLst>
                              <p:par>
                                <p:cTn id="214" nodeType="clickEffect" fill="hold" presetClass="entr" presetID="22" presetSubtype="8">
                                  <p:stCondLst>
                                    <p:cond delay="0"/>
                                  </p:stCondLst>
                                  <p:childTnLst>
                                    <p:set>
                                      <p:cBhvr>
                                        <p:cTn id="215" dur="1" fill="hold">
                                          <p:stCondLst>
                                            <p:cond delay="0"/>
                                          </p:stCondLst>
                                        </p:cTn>
                                        <p:tgtEl>
                                          <p:spTgt spid="188"/>
                                        </p:tgtEl>
                                        <p:attrNameLst>
                                          <p:attrName>style.visibility</p:attrName>
                                        </p:attrNameLst>
                                      </p:cBhvr>
                                      <p:to>
                                        <p:strVal val="visible"/>
                                      </p:to>
                                    </p:set>
                                    <p:animEffect filter="wipe(left)" transition="in">
                                      <p:cBhvr additive="repl">
                                        <p:cTn id="216" dur="500"/>
                                        <p:tgtEl>
                                          <p:spTgt spid="188"/>
                                        </p:tgtEl>
                                      </p:cBhvr>
                                    </p:animEffect>
                                  </p:childTnLst>
                                </p:cTn>
                              </p:par>
                            </p:childTnLst>
                          </p:cTn>
                        </p:par>
                      </p:childTnLst>
                    </p:cTn>
                  </p:par>
                  <p:par>
                    <p:cTn id="217" nodeType="clickEffect" fill="hold">
                      <p:stCondLst>
                        <p:cond delay="indefinite"/>
                      </p:stCondLst>
                      <p:childTnLst>
                        <p:par>
                          <p:cTn id="218" nodeType="withEffect" fill="hold">
                            <p:stCondLst>
                              <p:cond delay="0"/>
                            </p:stCondLst>
                            <p:childTnLst>
                              <p:par>
                                <p:cTn id="219" nodeType="clickEffect" fill="hold" presetClass="entr" presetID="22" presetSubtype="8">
                                  <p:stCondLst>
                                    <p:cond delay="0"/>
                                  </p:stCondLst>
                                  <p:childTnLst>
                                    <p:set>
                                      <p:cBhvr>
                                        <p:cTn id="220" dur="1" fill="hold">
                                          <p:stCondLst>
                                            <p:cond delay="0"/>
                                          </p:stCondLst>
                                        </p:cTn>
                                        <p:tgtEl>
                                          <p:spTgt spid="225"/>
                                        </p:tgtEl>
                                        <p:attrNameLst>
                                          <p:attrName>style.visibility</p:attrName>
                                        </p:attrNameLst>
                                      </p:cBhvr>
                                      <p:to>
                                        <p:strVal val="visible"/>
                                      </p:to>
                                    </p:set>
                                    <p:animEffect filter="wipe(left)" transition="in">
                                      <p:cBhvr additive="repl">
                                        <p:cTn id="221" dur="500"/>
                                        <p:tgtEl>
                                          <p:spTgt spid="225"/>
                                        </p:tgtEl>
                                      </p:cBhvr>
                                    </p:animEffect>
                                  </p:childTnLst>
                                </p:cTn>
                              </p:par>
                            </p:childTnLst>
                          </p:cTn>
                        </p:par>
                      </p:childTnLst>
                    </p:cTn>
                  </p:par>
                  <p:par>
                    <p:cTn id="222" nodeType="clickEffect" fill="hold">
                      <p:stCondLst>
                        <p:cond delay="indefinite"/>
                      </p:stCondLst>
                      <p:childTnLst>
                        <p:par>
                          <p:cTn id="223" nodeType="withEffect" fill="hold">
                            <p:stCondLst>
                              <p:cond delay="0"/>
                            </p:stCondLst>
                            <p:childTnLst>
                              <p:par>
                                <p:cTn id="224" nodeType="clickEffect" fill="hold" presetClass="entr" presetID="22" presetSubtype="8">
                                  <p:stCondLst>
                                    <p:cond delay="0"/>
                                  </p:stCondLst>
                                  <p:childTnLst>
                                    <p:set>
                                      <p:cBhvr>
                                        <p:cTn id="225" dur="1" fill="hold">
                                          <p:stCondLst>
                                            <p:cond delay="0"/>
                                          </p:stCondLst>
                                        </p:cTn>
                                        <p:tgtEl>
                                          <p:spTgt spid="200"/>
                                        </p:tgtEl>
                                        <p:attrNameLst>
                                          <p:attrName>style.visibility</p:attrName>
                                        </p:attrNameLst>
                                      </p:cBhvr>
                                      <p:to>
                                        <p:strVal val="visible"/>
                                      </p:to>
                                    </p:set>
                                    <p:animEffect filter="wipe(left)" transition="in">
                                      <p:cBhvr additive="repl">
                                        <p:cTn id="226" dur="500"/>
                                        <p:tgtEl>
                                          <p:spTgt spid="200"/>
                                        </p:tgtEl>
                                      </p:cBhvr>
                                    </p:animEffect>
                                  </p:childTnLst>
                                </p:cTn>
                              </p:par>
                            </p:childTnLst>
                          </p:cTn>
                        </p:par>
                      </p:childTnLst>
                    </p:cTn>
                  </p:par>
                  <p:par>
                    <p:cTn id="227" nodeType="clickEffect" fill="hold">
                      <p:stCondLst>
                        <p:cond delay="indefinite"/>
                      </p:stCondLst>
                      <p:childTnLst>
                        <p:par>
                          <p:cTn id="228" nodeType="withEffect" fill="hold">
                            <p:stCondLst>
                              <p:cond delay="0"/>
                            </p:stCondLst>
                            <p:childTnLst>
                              <p:par>
                                <p:cTn id="229" nodeType="clickEffect" fill="hold" presetClass="entr" presetID="22" presetSubtype="8">
                                  <p:stCondLst>
                                    <p:cond delay="0"/>
                                  </p:stCondLst>
                                  <p:childTnLst>
                                    <p:set>
                                      <p:cBhvr>
                                        <p:cTn id="230" dur="1" fill="hold">
                                          <p:stCondLst>
                                            <p:cond delay="0"/>
                                          </p:stCondLst>
                                        </p:cTn>
                                        <p:tgtEl>
                                          <p:spTgt spid="226"/>
                                        </p:tgtEl>
                                        <p:attrNameLst>
                                          <p:attrName>style.visibility</p:attrName>
                                        </p:attrNameLst>
                                      </p:cBhvr>
                                      <p:to>
                                        <p:strVal val="visible"/>
                                      </p:to>
                                    </p:set>
                                    <p:animEffect filter="wipe(left)" transition="in">
                                      <p:cBhvr additive="repl">
                                        <p:cTn id="231" dur="500"/>
                                        <p:tgtEl>
                                          <p:spTgt spid="226"/>
                                        </p:tgtEl>
                                      </p:cBhvr>
                                    </p:animEffect>
                                  </p:childTnLst>
                                </p:cTn>
                              </p:par>
                            </p:childTnLst>
                          </p:cTn>
                        </p:par>
                      </p:childTnLst>
                    </p:cTn>
                  </p:par>
                  <p:par>
                    <p:cTn id="232" nodeType="clickEffect" fill="hold">
                      <p:stCondLst>
                        <p:cond delay="indefinite"/>
                      </p:stCondLst>
                      <p:childTnLst>
                        <p:par>
                          <p:cTn id="233" nodeType="withEffect" fill="hold">
                            <p:stCondLst>
                              <p:cond delay="0"/>
                            </p:stCondLst>
                            <p:childTnLst>
                              <p:par>
                                <p:cTn id="234" nodeType="clickEffect" fill="hold" presetClass="entr" presetID="22" presetSubtype="8">
                                  <p:stCondLst>
                                    <p:cond delay="0"/>
                                  </p:stCondLst>
                                  <p:childTnLst>
                                    <p:set>
                                      <p:cBhvr>
                                        <p:cTn id="235" dur="1" fill="hold">
                                          <p:stCondLst>
                                            <p:cond delay="0"/>
                                          </p:stCondLst>
                                        </p:cTn>
                                        <p:tgtEl>
                                          <p:spTgt spid="212"/>
                                        </p:tgtEl>
                                        <p:attrNameLst>
                                          <p:attrName>style.visibility</p:attrName>
                                        </p:attrNameLst>
                                      </p:cBhvr>
                                      <p:to>
                                        <p:strVal val="visible"/>
                                      </p:to>
                                    </p:set>
                                    <p:animEffect filter="wipe(left)" transition="in">
                                      <p:cBhvr additive="repl">
                                        <p:cTn id="236"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2C554A8-C540-4D7D-BB4A-88A1AD6A814A}"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237" name="PlaceHolder 1"/>
          <p:cNvSpPr>
            <a:spLocks noGrp="1"/>
          </p:cNvSpPr>
          <p:nvPr>
            <p:ph type="title"/>
          </p:nvPr>
        </p:nvSpPr>
        <p:spPr>
          <a:xfrm>
            <a:off x="1752480" y="151920"/>
            <a:ext cx="8229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Sorting &amp; Searching</a:t>
            </a:r>
            <a:endParaRPr b="0" lang="en-MY" sz="3200" strike="noStrike" u="none">
              <a:solidFill>
                <a:srgbClr val="000000"/>
              </a:solidFill>
              <a:effectLst/>
              <a:uFillTx/>
              <a:latin typeface="Arial"/>
            </a:endParaRPr>
          </a:p>
        </p:txBody>
      </p:sp>
      <p:sp>
        <p:nvSpPr>
          <p:cNvPr id="238" name="Text Box 3"/>
          <p:cNvSpPr/>
          <p:nvPr/>
        </p:nvSpPr>
        <p:spPr>
          <a:xfrm>
            <a:off x="1143000" y="1523880"/>
            <a:ext cx="41148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Selection Sort (cont’d)</a:t>
            </a:r>
            <a:endParaRPr b="0" lang="en-MY" sz="2400" strike="noStrike" u="none">
              <a:solidFill>
                <a:srgbClr val="000000"/>
              </a:solidFill>
              <a:effectLst/>
              <a:uFillTx/>
              <a:latin typeface="Arial"/>
            </a:endParaRPr>
          </a:p>
        </p:txBody>
      </p:sp>
      <p:grpSp>
        <p:nvGrpSpPr>
          <p:cNvPr id="239" name="Group 4"/>
          <p:cNvGrpSpPr/>
          <p:nvPr/>
        </p:nvGrpSpPr>
        <p:grpSpPr>
          <a:xfrm>
            <a:off x="4648320" y="3976560"/>
            <a:ext cx="3961440" cy="521640"/>
            <a:chOff x="4648320" y="3976560"/>
            <a:chExt cx="3961440" cy="521640"/>
          </a:xfrm>
        </p:grpSpPr>
        <p:grpSp>
          <p:nvGrpSpPr>
            <p:cNvPr id="240" name="Group 5"/>
            <p:cNvGrpSpPr/>
            <p:nvPr/>
          </p:nvGrpSpPr>
          <p:grpSpPr>
            <a:xfrm>
              <a:off x="4648320" y="3976560"/>
              <a:ext cx="3824280" cy="398520"/>
              <a:chOff x="4648320" y="3976560"/>
              <a:chExt cx="3824280" cy="398520"/>
            </a:xfrm>
          </p:grpSpPr>
          <p:sp>
            <p:nvSpPr>
              <p:cNvPr id="241" name="Rectangle 6"/>
              <p:cNvSpPr/>
              <p:nvPr/>
            </p:nvSpPr>
            <p:spPr>
              <a:xfrm>
                <a:off x="4648320" y="3976560"/>
                <a:ext cx="63864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42" name="Rectangle 7"/>
              <p:cNvSpPr/>
              <p:nvPr/>
            </p:nvSpPr>
            <p:spPr>
              <a:xfrm>
                <a:off x="5286960" y="3976560"/>
                <a:ext cx="63540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43" name="Rectangle 8"/>
              <p:cNvSpPr/>
              <p:nvPr/>
            </p:nvSpPr>
            <p:spPr>
              <a:xfrm>
                <a:off x="5922360" y="3976560"/>
                <a:ext cx="63792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44" name="Rectangle 9"/>
              <p:cNvSpPr/>
              <p:nvPr/>
            </p:nvSpPr>
            <p:spPr>
              <a:xfrm>
                <a:off x="6560640" y="3976560"/>
                <a:ext cx="63792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45" name="Rectangle 10"/>
              <p:cNvSpPr/>
              <p:nvPr/>
            </p:nvSpPr>
            <p:spPr>
              <a:xfrm>
                <a:off x="7198560" y="3976560"/>
                <a:ext cx="63864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46" name="Rectangle 11"/>
              <p:cNvSpPr/>
              <p:nvPr/>
            </p:nvSpPr>
            <p:spPr>
              <a:xfrm>
                <a:off x="7837200" y="3976560"/>
                <a:ext cx="63540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247" name="Text Box 12"/>
            <p:cNvSpPr/>
            <p:nvPr/>
          </p:nvSpPr>
          <p:spPr>
            <a:xfrm>
              <a:off x="4761360" y="4038480"/>
              <a:ext cx="38484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3      7     11     12    18     27</a:t>
              </a:r>
              <a:endParaRPr b="0" lang="en-MY" sz="2400" strike="noStrike" u="none">
                <a:solidFill>
                  <a:srgbClr val="000000"/>
                </a:solidFill>
                <a:effectLst/>
                <a:uFillTx/>
                <a:latin typeface="Arial"/>
              </a:endParaRPr>
            </a:p>
          </p:txBody>
        </p:sp>
      </p:grpSp>
      <p:grpSp>
        <p:nvGrpSpPr>
          <p:cNvPr id="248" name="Group 13"/>
          <p:cNvGrpSpPr/>
          <p:nvPr/>
        </p:nvGrpSpPr>
        <p:grpSpPr>
          <a:xfrm>
            <a:off x="4648320" y="2330280"/>
            <a:ext cx="4114440" cy="641160"/>
            <a:chOff x="4648320" y="2330280"/>
            <a:chExt cx="4114440" cy="641160"/>
          </a:xfrm>
        </p:grpSpPr>
        <p:grpSp>
          <p:nvGrpSpPr>
            <p:cNvPr id="249" name="Group 14"/>
            <p:cNvGrpSpPr/>
            <p:nvPr/>
          </p:nvGrpSpPr>
          <p:grpSpPr>
            <a:xfrm>
              <a:off x="4648320" y="2361960"/>
              <a:ext cx="3971520" cy="398520"/>
              <a:chOff x="4648320" y="2361960"/>
              <a:chExt cx="3971520" cy="398520"/>
            </a:xfrm>
          </p:grpSpPr>
          <p:sp>
            <p:nvSpPr>
              <p:cNvPr id="250" name="Rectangle 15"/>
              <p:cNvSpPr/>
              <p:nvPr/>
            </p:nvSpPr>
            <p:spPr>
              <a:xfrm>
                <a:off x="4648320" y="2361960"/>
                <a:ext cx="66312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51" name="Rectangle 16"/>
              <p:cNvSpPr/>
              <p:nvPr/>
            </p:nvSpPr>
            <p:spPr>
              <a:xfrm>
                <a:off x="5311440" y="2361960"/>
                <a:ext cx="65988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52" name="Rectangle 17"/>
              <p:cNvSpPr/>
              <p:nvPr/>
            </p:nvSpPr>
            <p:spPr>
              <a:xfrm>
                <a:off x="5971320" y="2361960"/>
                <a:ext cx="66240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53" name="Rectangle 18"/>
              <p:cNvSpPr/>
              <p:nvPr/>
            </p:nvSpPr>
            <p:spPr>
              <a:xfrm>
                <a:off x="6634080" y="2361960"/>
                <a:ext cx="66240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54" name="Rectangle 19"/>
              <p:cNvSpPr/>
              <p:nvPr/>
            </p:nvSpPr>
            <p:spPr>
              <a:xfrm>
                <a:off x="7296840" y="2361960"/>
                <a:ext cx="66312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55" name="Rectangle 20"/>
              <p:cNvSpPr/>
              <p:nvPr/>
            </p:nvSpPr>
            <p:spPr>
              <a:xfrm>
                <a:off x="7959960" y="2361960"/>
                <a:ext cx="659880" cy="398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256" name="Text Box 21"/>
            <p:cNvSpPr/>
            <p:nvPr/>
          </p:nvSpPr>
          <p:spPr>
            <a:xfrm>
              <a:off x="4766040" y="2330280"/>
              <a:ext cx="399672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3      7     11     18    27     12</a:t>
              </a:r>
              <a:endParaRPr b="0" lang="en-MY" sz="2400" strike="noStrike" u="none">
                <a:solidFill>
                  <a:srgbClr val="000000"/>
                </a:solidFill>
                <a:effectLst/>
                <a:uFillTx/>
                <a:latin typeface="Arial"/>
              </a:endParaRPr>
            </a:p>
          </p:txBody>
        </p:sp>
        <p:sp>
          <p:nvSpPr>
            <p:cNvPr id="257" name="Line 22"/>
            <p:cNvSpPr/>
            <p:nvPr/>
          </p:nvSpPr>
          <p:spPr>
            <a:xfrm flipV="1">
              <a:off x="6999480" y="2742480"/>
              <a:ext cx="0" cy="22860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58" name="Line 23"/>
            <p:cNvSpPr/>
            <p:nvPr/>
          </p:nvSpPr>
          <p:spPr>
            <a:xfrm flipV="1">
              <a:off x="8292240" y="2742480"/>
              <a:ext cx="0" cy="22860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59" name="Line 24"/>
            <p:cNvSpPr/>
            <p:nvPr/>
          </p:nvSpPr>
          <p:spPr>
            <a:xfrm>
              <a:off x="6999480" y="2971440"/>
              <a:ext cx="1292760" cy="0"/>
            </a:xfrm>
            <a:prstGeom prst="line">
              <a:avLst/>
            </a:prstGeom>
            <a:ln w="28440">
              <a:solidFill>
                <a:srgbClr val="cc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260" name="Group 25"/>
          <p:cNvGrpSpPr/>
          <p:nvPr/>
        </p:nvGrpSpPr>
        <p:grpSpPr>
          <a:xfrm>
            <a:off x="4724280" y="3048120"/>
            <a:ext cx="4038480" cy="609480"/>
            <a:chOff x="4724280" y="3048120"/>
            <a:chExt cx="4038480" cy="609480"/>
          </a:xfrm>
        </p:grpSpPr>
        <p:grpSp>
          <p:nvGrpSpPr>
            <p:cNvPr id="261" name="Group 26"/>
            <p:cNvGrpSpPr/>
            <p:nvPr/>
          </p:nvGrpSpPr>
          <p:grpSpPr>
            <a:xfrm>
              <a:off x="4724280" y="3048120"/>
              <a:ext cx="3898080" cy="398160"/>
              <a:chOff x="4724280" y="3048120"/>
              <a:chExt cx="3898080" cy="398160"/>
            </a:xfrm>
          </p:grpSpPr>
          <p:sp>
            <p:nvSpPr>
              <p:cNvPr id="262" name="Rectangle 27"/>
              <p:cNvSpPr/>
              <p:nvPr/>
            </p:nvSpPr>
            <p:spPr>
              <a:xfrm>
                <a:off x="4724280" y="3048120"/>
                <a:ext cx="65088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63" name="Rectangle 28"/>
              <p:cNvSpPr/>
              <p:nvPr/>
            </p:nvSpPr>
            <p:spPr>
              <a:xfrm>
                <a:off x="5375160" y="3048120"/>
                <a:ext cx="64764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64" name="Rectangle 29"/>
              <p:cNvSpPr/>
              <p:nvPr/>
            </p:nvSpPr>
            <p:spPr>
              <a:xfrm>
                <a:off x="6022800" y="3048120"/>
                <a:ext cx="65016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65" name="Rectangle 30"/>
              <p:cNvSpPr/>
              <p:nvPr/>
            </p:nvSpPr>
            <p:spPr>
              <a:xfrm>
                <a:off x="6673320" y="3048120"/>
                <a:ext cx="65016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66" name="Rectangle 31"/>
              <p:cNvSpPr/>
              <p:nvPr/>
            </p:nvSpPr>
            <p:spPr>
              <a:xfrm>
                <a:off x="7323840" y="3048120"/>
                <a:ext cx="65088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67" name="Rectangle 32"/>
              <p:cNvSpPr/>
              <p:nvPr/>
            </p:nvSpPr>
            <p:spPr>
              <a:xfrm>
                <a:off x="7974720" y="3048120"/>
                <a:ext cx="647640" cy="39816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268" name="Text Box 33"/>
            <p:cNvSpPr/>
            <p:nvPr/>
          </p:nvSpPr>
          <p:spPr>
            <a:xfrm>
              <a:off x="4839840" y="3092400"/>
              <a:ext cx="392292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3      7     11     12    27     18</a:t>
              </a:r>
              <a:endParaRPr b="0" lang="en-MY" sz="2400" strike="noStrike" u="none">
                <a:solidFill>
                  <a:srgbClr val="000000"/>
                </a:solidFill>
                <a:effectLst/>
                <a:uFillTx/>
                <a:latin typeface="Arial"/>
              </a:endParaRPr>
            </a:p>
          </p:txBody>
        </p:sp>
        <p:sp>
          <p:nvSpPr>
            <p:cNvPr id="269" name="Line 34"/>
            <p:cNvSpPr/>
            <p:nvPr/>
          </p:nvSpPr>
          <p:spPr>
            <a:xfrm flipV="1">
              <a:off x="7608600" y="3429000"/>
              <a:ext cx="0" cy="22824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70" name="Line 35"/>
            <p:cNvSpPr/>
            <p:nvPr/>
          </p:nvSpPr>
          <p:spPr>
            <a:xfrm flipV="1">
              <a:off x="8300880" y="3429000"/>
              <a:ext cx="0" cy="22824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71" name="Line 36"/>
            <p:cNvSpPr/>
            <p:nvPr/>
          </p:nvSpPr>
          <p:spPr>
            <a:xfrm>
              <a:off x="7608600" y="3657600"/>
              <a:ext cx="691920" cy="0"/>
            </a:xfrm>
            <a:prstGeom prst="line">
              <a:avLst/>
            </a:prstGeom>
            <a:ln w="28440">
              <a:solidFill>
                <a:srgbClr val="cc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272" name="Text Box 37"/>
          <p:cNvSpPr/>
          <p:nvPr/>
        </p:nvSpPr>
        <p:spPr>
          <a:xfrm>
            <a:off x="1066680" y="2209680"/>
            <a:ext cx="358164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And the fourth :</a:t>
            </a:r>
            <a:endParaRPr b="0" lang="en-MY" sz="2400" strike="noStrike" u="none">
              <a:solidFill>
                <a:srgbClr val="000000"/>
              </a:solidFill>
              <a:effectLst/>
              <a:uFillTx/>
              <a:latin typeface="Arial"/>
            </a:endParaRPr>
          </a:p>
        </p:txBody>
      </p:sp>
      <p:sp>
        <p:nvSpPr>
          <p:cNvPr id="273" name="Text Box 38"/>
          <p:cNvSpPr/>
          <p:nvPr/>
        </p:nvSpPr>
        <p:spPr>
          <a:xfrm>
            <a:off x="1066680" y="3048120"/>
            <a:ext cx="358164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Finally, the fifth :</a:t>
            </a:r>
            <a:endParaRPr b="0" lang="en-MY" sz="2400" strike="noStrike" u="none">
              <a:solidFill>
                <a:srgbClr val="000000"/>
              </a:solidFill>
              <a:effectLst/>
              <a:uFillTx/>
              <a:latin typeface="Arial"/>
            </a:endParaRPr>
          </a:p>
        </p:txBody>
      </p:sp>
      <p:sp>
        <p:nvSpPr>
          <p:cNvPr id="274" name="Text Box 39"/>
          <p:cNvSpPr/>
          <p:nvPr/>
        </p:nvSpPr>
        <p:spPr>
          <a:xfrm>
            <a:off x="1066680" y="3962520"/>
            <a:ext cx="358164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A is now sorted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37" dur="indefinite" restart="never" nodeType="tmRoot">
          <p:childTnLst>
            <p:seq>
              <p:cTn id="238" dur="indefinite" nodeType="mainSeq">
                <p:childTnLst>
                  <p:par>
                    <p:cTn id="239" nodeType="clickEffect" fill="hold">
                      <p:stCondLst>
                        <p:cond delay="indefinite"/>
                      </p:stCondLst>
                      <p:childTnLst>
                        <p:par>
                          <p:cTn id="240" nodeType="withEffect" fill="hold">
                            <p:stCondLst>
                              <p:cond delay="0"/>
                            </p:stCondLst>
                            <p:childTnLst>
                              <p:par>
                                <p:cTn id="241" nodeType="clickEffect" fill="hold" presetClass="entr" presetID="22" presetSubtype="8">
                                  <p:stCondLst>
                                    <p:cond delay="0"/>
                                  </p:stCondLst>
                                  <p:childTnLst>
                                    <p:set>
                                      <p:cBhvr>
                                        <p:cTn id="242" dur="1" fill="hold">
                                          <p:stCondLst>
                                            <p:cond delay="0"/>
                                          </p:stCondLst>
                                        </p:cTn>
                                        <p:tgtEl>
                                          <p:spTgt spid="272"/>
                                        </p:tgtEl>
                                        <p:attrNameLst>
                                          <p:attrName>style.visibility</p:attrName>
                                        </p:attrNameLst>
                                      </p:cBhvr>
                                      <p:to>
                                        <p:strVal val="visible"/>
                                      </p:to>
                                    </p:set>
                                    <p:animEffect filter="wipe(left)" transition="in">
                                      <p:cBhvr additive="repl">
                                        <p:cTn id="243" dur="500"/>
                                        <p:tgtEl>
                                          <p:spTgt spid="272"/>
                                        </p:tgtEl>
                                      </p:cBhvr>
                                    </p:animEffect>
                                  </p:childTnLst>
                                </p:cTn>
                              </p:par>
                            </p:childTnLst>
                          </p:cTn>
                        </p:par>
                      </p:childTnLst>
                    </p:cTn>
                  </p:par>
                  <p:par>
                    <p:cTn id="244" nodeType="clickEffect" fill="hold">
                      <p:stCondLst>
                        <p:cond delay="indefinite"/>
                      </p:stCondLst>
                      <p:childTnLst>
                        <p:par>
                          <p:cTn id="245" nodeType="withEffect" fill="hold">
                            <p:stCondLst>
                              <p:cond delay="0"/>
                            </p:stCondLst>
                            <p:childTnLst>
                              <p:par>
                                <p:cTn id="246" nodeType="clickEffect" fill="hold" presetClass="entr" presetID="22" presetSubtype="8">
                                  <p:stCondLst>
                                    <p:cond delay="0"/>
                                  </p:stCondLst>
                                  <p:childTnLst>
                                    <p:set>
                                      <p:cBhvr>
                                        <p:cTn id="247" dur="1" fill="hold">
                                          <p:stCondLst>
                                            <p:cond delay="0"/>
                                          </p:stCondLst>
                                        </p:cTn>
                                        <p:tgtEl>
                                          <p:spTgt spid="248"/>
                                        </p:tgtEl>
                                        <p:attrNameLst>
                                          <p:attrName>style.visibility</p:attrName>
                                        </p:attrNameLst>
                                      </p:cBhvr>
                                      <p:to>
                                        <p:strVal val="visible"/>
                                      </p:to>
                                    </p:set>
                                    <p:animEffect filter="wipe(left)" transition="in">
                                      <p:cBhvr additive="repl">
                                        <p:cTn id="248" dur="500"/>
                                        <p:tgtEl>
                                          <p:spTgt spid="248"/>
                                        </p:tgtEl>
                                      </p:cBhvr>
                                    </p:animEffect>
                                  </p:childTnLst>
                                </p:cTn>
                              </p:par>
                            </p:childTnLst>
                          </p:cTn>
                        </p:par>
                      </p:childTnLst>
                    </p:cTn>
                  </p:par>
                  <p:par>
                    <p:cTn id="249" nodeType="clickEffect" fill="hold">
                      <p:stCondLst>
                        <p:cond delay="indefinite"/>
                      </p:stCondLst>
                      <p:childTnLst>
                        <p:par>
                          <p:cTn id="250" nodeType="withEffect" fill="hold">
                            <p:stCondLst>
                              <p:cond delay="0"/>
                            </p:stCondLst>
                            <p:childTnLst>
                              <p:par>
                                <p:cTn id="251" nodeType="clickEffect" fill="hold" presetClass="entr" presetID="22" presetSubtype="8">
                                  <p:stCondLst>
                                    <p:cond delay="0"/>
                                  </p:stCondLst>
                                  <p:childTnLst>
                                    <p:set>
                                      <p:cBhvr>
                                        <p:cTn id="252" dur="1" fill="hold">
                                          <p:stCondLst>
                                            <p:cond delay="0"/>
                                          </p:stCondLst>
                                        </p:cTn>
                                        <p:tgtEl>
                                          <p:spTgt spid="273"/>
                                        </p:tgtEl>
                                        <p:attrNameLst>
                                          <p:attrName>style.visibility</p:attrName>
                                        </p:attrNameLst>
                                      </p:cBhvr>
                                      <p:to>
                                        <p:strVal val="visible"/>
                                      </p:to>
                                    </p:set>
                                    <p:animEffect filter="wipe(left)" transition="in">
                                      <p:cBhvr additive="repl">
                                        <p:cTn id="253" dur="500"/>
                                        <p:tgtEl>
                                          <p:spTgt spid="273"/>
                                        </p:tgtEl>
                                      </p:cBhvr>
                                    </p:animEffect>
                                  </p:childTnLst>
                                </p:cTn>
                              </p:par>
                            </p:childTnLst>
                          </p:cTn>
                        </p:par>
                      </p:childTnLst>
                    </p:cTn>
                  </p:par>
                  <p:par>
                    <p:cTn id="254" nodeType="clickEffect" fill="hold">
                      <p:stCondLst>
                        <p:cond delay="indefinite"/>
                      </p:stCondLst>
                      <p:childTnLst>
                        <p:par>
                          <p:cTn id="255" nodeType="withEffect" fill="hold">
                            <p:stCondLst>
                              <p:cond delay="0"/>
                            </p:stCondLst>
                            <p:childTnLst>
                              <p:par>
                                <p:cTn id="256" nodeType="clickEffect" fill="hold" presetClass="entr" presetID="22" presetSubtype="8">
                                  <p:stCondLst>
                                    <p:cond delay="0"/>
                                  </p:stCondLst>
                                  <p:childTnLst>
                                    <p:set>
                                      <p:cBhvr>
                                        <p:cTn id="257" dur="1" fill="hold">
                                          <p:stCondLst>
                                            <p:cond delay="0"/>
                                          </p:stCondLst>
                                        </p:cTn>
                                        <p:tgtEl>
                                          <p:spTgt spid="260"/>
                                        </p:tgtEl>
                                        <p:attrNameLst>
                                          <p:attrName>style.visibility</p:attrName>
                                        </p:attrNameLst>
                                      </p:cBhvr>
                                      <p:to>
                                        <p:strVal val="visible"/>
                                      </p:to>
                                    </p:set>
                                    <p:animEffect filter="wipe(left)" transition="in">
                                      <p:cBhvr additive="repl">
                                        <p:cTn id="258" dur="500"/>
                                        <p:tgtEl>
                                          <p:spTgt spid="260"/>
                                        </p:tgtEl>
                                      </p:cBhvr>
                                    </p:animEffect>
                                  </p:childTnLst>
                                </p:cTn>
                              </p:par>
                            </p:childTnLst>
                          </p:cTn>
                        </p:par>
                      </p:childTnLst>
                    </p:cTn>
                  </p:par>
                  <p:par>
                    <p:cTn id="259" nodeType="clickEffect" fill="hold">
                      <p:stCondLst>
                        <p:cond delay="indefinite"/>
                      </p:stCondLst>
                      <p:childTnLst>
                        <p:par>
                          <p:cTn id="260" nodeType="withEffect" fill="hold">
                            <p:stCondLst>
                              <p:cond delay="0"/>
                            </p:stCondLst>
                            <p:childTnLst>
                              <p:par>
                                <p:cTn id="261" nodeType="clickEffect" fill="hold" presetClass="entr" presetID="22" presetSubtype="8">
                                  <p:stCondLst>
                                    <p:cond delay="0"/>
                                  </p:stCondLst>
                                  <p:childTnLst>
                                    <p:set>
                                      <p:cBhvr>
                                        <p:cTn id="262" dur="1" fill="hold">
                                          <p:stCondLst>
                                            <p:cond delay="0"/>
                                          </p:stCondLst>
                                        </p:cTn>
                                        <p:tgtEl>
                                          <p:spTgt spid="274"/>
                                        </p:tgtEl>
                                        <p:attrNameLst>
                                          <p:attrName>style.visibility</p:attrName>
                                        </p:attrNameLst>
                                      </p:cBhvr>
                                      <p:to>
                                        <p:strVal val="visible"/>
                                      </p:to>
                                    </p:set>
                                    <p:animEffect filter="wipe(left)" transition="in">
                                      <p:cBhvr additive="repl">
                                        <p:cTn id="263" dur="500"/>
                                        <p:tgtEl>
                                          <p:spTgt spid="274"/>
                                        </p:tgtEl>
                                      </p:cBhvr>
                                    </p:animEffect>
                                  </p:childTnLst>
                                </p:cTn>
                              </p:par>
                            </p:childTnLst>
                          </p:cTn>
                        </p:par>
                      </p:childTnLst>
                    </p:cTn>
                  </p:par>
                  <p:par>
                    <p:cTn id="264" nodeType="clickEffect" fill="hold">
                      <p:stCondLst>
                        <p:cond delay="indefinite"/>
                      </p:stCondLst>
                      <p:childTnLst>
                        <p:par>
                          <p:cTn id="265" nodeType="withEffect" fill="hold">
                            <p:stCondLst>
                              <p:cond delay="0"/>
                            </p:stCondLst>
                            <p:childTnLst>
                              <p:par>
                                <p:cTn id="266" nodeType="clickEffect" fill="hold" presetClass="entr" presetID="22" presetSubtype="8">
                                  <p:stCondLst>
                                    <p:cond delay="0"/>
                                  </p:stCondLst>
                                  <p:childTnLst>
                                    <p:set>
                                      <p:cBhvr>
                                        <p:cTn id="267" dur="1" fill="hold">
                                          <p:stCondLst>
                                            <p:cond delay="0"/>
                                          </p:stCondLst>
                                        </p:cTn>
                                        <p:tgtEl>
                                          <p:spTgt spid="239"/>
                                        </p:tgtEl>
                                        <p:attrNameLst>
                                          <p:attrName>style.visibility</p:attrName>
                                        </p:attrNameLst>
                                      </p:cBhvr>
                                      <p:to>
                                        <p:strVal val="visible"/>
                                      </p:to>
                                    </p:set>
                                    <p:animEffect filter="wipe(left)" transition="in">
                                      <p:cBhvr additive="repl">
                                        <p:cTn id="268" dur="5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58246FF-4ACF-41CF-BFD6-DB50A2155A0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276" name="PlaceHolder 1"/>
          <p:cNvSpPr>
            <a:spLocks noGrp="1"/>
          </p:cNvSpPr>
          <p:nvPr>
            <p:ph type="title"/>
          </p:nvPr>
        </p:nvSpPr>
        <p:spPr>
          <a:xfrm>
            <a:off x="1676520" y="151920"/>
            <a:ext cx="8229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Sorting &amp; Searching</a:t>
            </a:r>
            <a:endParaRPr b="0" lang="en-MY" sz="3200" strike="noStrike" u="none">
              <a:solidFill>
                <a:srgbClr val="000000"/>
              </a:solidFill>
              <a:effectLst/>
              <a:uFillTx/>
              <a:latin typeface="Arial"/>
            </a:endParaRPr>
          </a:p>
        </p:txBody>
      </p:sp>
      <p:sp>
        <p:nvSpPr>
          <p:cNvPr id="277" name="Text Box 3"/>
          <p:cNvSpPr/>
          <p:nvPr/>
        </p:nvSpPr>
        <p:spPr>
          <a:xfrm>
            <a:off x="533520" y="1828800"/>
            <a:ext cx="41907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Selection Sort (cont’d)</a:t>
            </a:r>
            <a:endParaRPr b="0" lang="en-MY" sz="2400" strike="noStrike" u="none">
              <a:solidFill>
                <a:srgbClr val="000000"/>
              </a:solidFill>
              <a:effectLst/>
              <a:uFillTx/>
              <a:latin typeface="Arial"/>
            </a:endParaRPr>
          </a:p>
        </p:txBody>
      </p:sp>
      <p:sp>
        <p:nvSpPr>
          <p:cNvPr id="278" name="Rectangle 4"/>
          <p:cNvSpPr/>
          <p:nvPr/>
        </p:nvSpPr>
        <p:spPr>
          <a:xfrm>
            <a:off x="55440" y="2590920"/>
            <a:ext cx="9088560" cy="2566800"/>
          </a:xfrm>
          <a:prstGeom prst="rect">
            <a:avLst/>
          </a:prstGeom>
          <a:noFill/>
          <a:ln w="9360">
            <a:solidFill>
              <a:srgbClr val="cc0000"/>
            </a:solidFill>
            <a:miter/>
          </a:ln>
        </p:spPr>
        <p:style>
          <a:lnRef idx="0"/>
          <a:fillRef idx="0"/>
          <a:effectRef idx="0"/>
          <a:fontRef idx="minor"/>
        </p:style>
        <p:txBody>
          <a:bodyPr lIns="90000" rIns="90000" tIns="46800" bIns="46800" anchor="t">
            <a:normAutofit/>
          </a:bodyPr>
          <a:p>
            <a:pPr>
              <a:lnSpc>
                <a:spcPct val="10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 short, for each i from 0 to n-2 (where n is the length of the array), </a:t>
            </a:r>
            <a:endParaRPr b="0" lang="en-MY" sz="2400" strike="noStrike" u="none">
              <a:solidFill>
                <a:srgbClr val="000000"/>
              </a:solidFill>
              <a:effectLst/>
              <a:uFillTx/>
              <a:latin typeface="Arial"/>
            </a:endParaRPr>
          </a:p>
          <a:p>
            <a:pPr>
              <a:lnSpc>
                <a:spcPct val="10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1.  Find the smallest element among A[i]…A[n-1] and </a:t>
            </a:r>
            <a:endParaRPr b="0" lang="en-MY" sz="2400" strike="noStrike" u="none">
              <a:solidFill>
                <a:srgbClr val="000000"/>
              </a:solidFill>
              <a:effectLst/>
              <a:uFillTx/>
              <a:latin typeface="Arial"/>
            </a:endParaRPr>
          </a:p>
          <a:p>
            <a:pPr>
              <a:lnSpc>
                <a:spcPct val="10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2.  Swap it with A[i].</a:t>
            </a:r>
            <a:endParaRPr b="0" lang="en-MY" sz="2400" strike="noStrike" u="none">
              <a:solidFill>
                <a:srgbClr val="000000"/>
              </a:solidFill>
              <a:effectLst/>
              <a:uFillTx/>
              <a:latin typeface="Arial"/>
            </a:endParaRPr>
          </a:p>
          <a:p>
            <a:pPr>
              <a:lnSpc>
                <a:spcPct val="10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046D50B-5E02-4C6C-91F8-4AA34784CF6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280" name="PlaceHolder 1"/>
          <p:cNvSpPr>
            <a:spLocks noGrp="1"/>
          </p:cNvSpPr>
          <p:nvPr>
            <p:ph type="title"/>
          </p:nvPr>
        </p:nvSpPr>
        <p:spPr>
          <a:xfrm>
            <a:off x="1676520" y="151920"/>
            <a:ext cx="8229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Sorting &amp; Searching</a:t>
            </a:r>
            <a:endParaRPr b="0" lang="en-MY" sz="3200" strike="noStrike" u="none">
              <a:solidFill>
                <a:srgbClr val="000000"/>
              </a:solidFill>
              <a:effectLst/>
              <a:uFillTx/>
              <a:latin typeface="Arial"/>
            </a:endParaRPr>
          </a:p>
        </p:txBody>
      </p:sp>
      <p:sp>
        <p:nvSpPr>
          <p:cNvPr id="281" name="Rectangle 3"/>
          <p:cNvSpPr/>
          <p:nvPr/>
        </p:nvSpPr>
        <p:spPr>
          <a:xfrm>
            <a:off x="473400" y="1873080"/>
            <a:ext cx="4104360" cy="2531160"/>
          </a:xfrm>
          <a:prstGeom prst="rect">
            <a:avLst/>
          </a:prstGeom>
          <a:noFill/>
          <a:ln w="9360">
            <a:solidFill>
              <a:srgbClr val="333399"/>
            </a:solidFill>
            <a:miter/>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333399"/>
                </a:solidFill>
                <a:effectLst/>
                <a:uFillTx/>
                <a:latin typeface="Times New Roman"/>
              </a:rPr>
              <a:t>void selectionSort (double[] A)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int i, j;</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for (i=0; i&lt;A.length; i++)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 All elements in A[0]..A[i-1] are less than</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 all elements in A[i]..A[A.length-1], and</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 A[0]..A[i-1] is sorted.</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int min =</a:t>
            </a:r>
            <a:r>
              <a:rPr b="1" lang="en-US" sz="1600" strike="noStrike" u="none">
                <a:solidFill>
                  <a:srgbClr val="cc0000"/>
                </a:solidFill>
                <a:effectLst/>
                <a:uFillTx/>
                <a:latin typeface="Times New Roman"/>
              </a:rPr>
              <a:t> findMinimum(A, i);</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r>
              <a:rPr b="1" lang="en-US" sz="1600" strike="noStrike" u="none">
                <a:solidFill>
                  <a:srgbClr val="cc0000"/>
                </a:solidFill>
                <a:effectLst/>
                <a:uFillTx/>
                <a:latin typeface="Times New Roman"/>
              </a:rPr>
              <a:t>swap(A, i, min);</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r>
              <a:rPr b="1" lang="en-US" sz="1600" strike="noStrike" u="none">
                <a:solidFill>
                  <a:srgbClr val="333399"/>
                </a:solidFill>
                <a:effectLst/>
                <a:uFillTx/>
                <a:latin typeface="Times New Roman"/>
              </a:rPr>
              <a:t>}</a:t>
            </a:r>
            <a:endParaRPr b="0" lang="en-MY" sz="1600" strike="noStrike" u="none">
              <a:solidFill>
                <a:srgbClr val="000000"/>
              </a:solidFill>
              <a:effectLst/>
              <a:uFillTx/>
              <a:latin typeface="Arial"/>
            </a:endParaRPr>
          </a:p>
        </p:txBody>
      </p:sp>
      <p:sp>
        <p:nvSpPr>
          <p:cNvPr id="282" name="Rectangle 4"/>
          <p:cNvSpPr/>
          <p:nvPr/>
        </p:nvSpPr>
        <p:spPr>
          <a:xfrm>
            <a:off x="5129640" y="1828800"/>
            <a:ext cx="3845520" cy="1800000"/>
          </a:xfrm>
          <a:prstGeom prst="rect">
            <a:avLst/>
          </a:prstGeom>
          <a:noFill/>
          <a:ln w="9360">
            <a:solidFill>
              <a:srgbClr val="000000"/>
            </a:solidFill>
            <a:miter/>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333399"/>
                </a:solidFill>
                <a:effectLst/>
                <a:uFillTx/>
                <a:latin typeface="Times New Roman"/>
              </a:rPr>
              <a:t>int findMinimum (double[] A, int i)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int j, min = i;</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for (j=i+1; j&lt;A.length; j++)</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 A[min] &lt;= all elements in A[i]..A[j-1]</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if (A[j] &lt; A[min]) min = j;</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return min;</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333399"/>
                </a:solidFill>
                <a:effectLst/>
                <a:uFillTx/>
                <a:latin typeface="Times New Roman"/>
              </a:rPr>
              <a:t>  }</a:t>
            </a:r>
            <a:endParaRPr b="0" lang="en-MY" sz="1600" strike="noStrike" u="none">
              <a:solidFill>
                <a:srgbClr val="000000"/>
              </a:solidFill>
              <a:effectLst/>
              <a:uFillTx/>
              <a:latin typeface="Arial"/>
            </a:endParaRPr>
          </a:p>
        </p:txBody>
      </p:sp>
      <p:sp>
        <p:nvSpPr>
          <p:cNvPr id="283" name="Rectangle 5"/>
          <p:cNvSpPr/>
          <p:nvPr/>
        </p:nvSpPr>
        <p:spPr>
          <a:xfrm>
            <a:off x="5117760" y="3886200"/>
            <a:ext cx="3177360" cy="1312560"/>
          </a:xfrm>
          <a:prstGeom prst="rect">
            <a:avLst/>
          </a:prstGeom>
          <a:noFill/>
          <a:ln w="9360">
            <a:solidFill>
              <a:srgbClr val="000000"/>
            </a:solidFill>
            <a:miter/>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333399"/>
                </a:solidFill>
                <a:effectLst/>
                <a:uFillTx/>
                <a:latin typeface="Times New Roman"/>
              </a:rPr>
              <a:t>void swap (double[] A, int i, int j) {</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double temp = A[i];</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A[i] = A[j];</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A[j] = temp;</a:t>
            </a:r>
            <a:endParaRPr b="0" lang="en-MY" sz="16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Times New Roman"/>
              </a:rPr>
              <a:t>  </a:t>
            </a:r>
            <a:r>
              <a:rPr b="1" lang="en-US" sz="1600" strike="noStrike" u="none">
                <a:solidFill>
                  <a:srgbClr val="333399"/>
                </a:solidFill>
                <a:effectLst/>
                <a:uFillTx/>
                <a:latin typeface="Times New Roman"/>
              </a:rPr>
              <a:t>}</a:t>
            </a:r>
            <a:endParaRPr b="0" lang="en-MY" sz="1600" strike="noStrike" u="none">
              <a:solidFill>
                <a:srgbClr val="000000"/>
              </a:solidFill>
              <a:effectLst/>
              <a:uFillTx/>
              <a:latin typeface="Arial"/>
            </a:endParaRPr>
          </a:p>
        </p:txBody>
      </p:sp>
      <p:sp>
        <p:nvSpPr>
          <p:cNvPr id="284" name="Line 6"/>
          <p:cNvSpPr/>
          <p:nvPr/>
        </p:nvSpPr>
        <p:spPr>
          <a:xfrm flipV="1">
            <a:off x="4648320" y="2895120"/>
            <a:ext cx="457200" cy="30492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85" name="Line 7"/>
          <p:cNvSpPr/>
          <p:nvPr/>
        </p:nvSpPr>
        <p:spPr>
          <a:xfrm>
            <a:off x="4648320" y="3200400"/>
            <a:ext cx="457200" cy="1143000"/>
          </a:xfrm>
          <a:prstGeom prst="line">
            <a:avLst/>
          </a:prstGeom>
          <a:ln w="28440">
            <a:solidFill>
              <a:srgbClr val="cc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69" dur="indefinite" restart="never" nodeType="tmRoot">
          <p:childTnLst>
            <p:seq>
              <p:cTn id="270" dur="indefinite" nodeType="mainSeq">
                <p:childTnLst>
                  <p:par>
                    <p:cTn id="271" nodeType="clickEffect" fill="hold">
                      <p:stCondLst>
                        <p:cond delay="indefinite"/>
                      </p:stCondLst>
                      <p:childTnLst>
                        <p:par>
                          <p:cTn id="272" nodeType="withEffect" fill="hold">
                            <p:stCondLst>
                              <p:cond delay="0"/>
                            </p:stCondLst>
                            <p:childTnLst>
                              <p:par>
                                <p:cTn id="273" nodeType="clickEffect" fill="hold" presetClass="entr" presetID="22" presetSubtype="1">
                                  <p:stCondLst>
                                    <p:cond delay="0"/>
                                  </p:stCondLst>
                                  <p:childTnLst>
                                    <p:set>
                                      <p:cBhvr>
                                        <p:cTn id="274" dur="1" fill="hold">
                                          <p:stCondLst>
                                            <p:cond delay="0"/>
                                          </p:stCondLst>
                                        </p:cTn>
                                        <p:tgtEl>
                                          <p:spTgt spid="281"/>
                                        </p:tgtEl>
                                        <p:attrNameLst>
                                          <p:attrName>style.visibility</p:attrName>
                                        </p:attrNameLst>
                                      </p:cBhvr>
                                      <p:to>
                                        <p:strVal val="visible"/>
                                      </p:to>
                                    </p:set>
                                    <p:animEffect filter="wipe(up)" transition="in">
                                      <p:cBhvr additive="repl">
                                        <p:cTn id="275" dur="500"/>
                                        <p:tgtEl>
                                          <p:spTgt spid="281"/>
                                        </p:tgtEl>
                                      </p:cBhvr>
                                    </p:animEffect>
                                  </p:childTnLst>
                                </p:cTn>
                              </p:par>
                            </p:childTnLst>
                          </p:cTn>
                        </p:par>
                      </p:childTnLst>
                    </p:cTn>
                  </p:par>
                  <p:par>
                    <p:cTn id="276" nodeType="clickEffect" fill="hold">
                      <p:stCondLst>
                        <p:cond delay="indefinite"/>
                      </p:stCondLst>
                      <p:childTnLst>
                        <p:par>
                          <p:cTn id="277" nodeType="withEffect" fill="hold">
                            <p:stCondLst>
                              <p:cond delay="0"/>
                            </p:stCondLst>
                            <p:childTnLst>
                              <p:par>
                                <p:cTn id="278" nodeType="clickEffect" fill="hold" presetClass="entr" presetID="22" presetSubtype="4">
                                  <p:stCondLst>
                                    <p:cond delay="0"/>
                                  </p:stCondLst>
                                  <p:childTnLst>
                                    <p:set>
                                      <p:cBhvr>
                                        <p:cTn id="279" dur="1" fill="hold">
                                          <p:stCondLst>
                                            <p:cond delay="0"/>
                                          </p:stCondLst>
                                        </p:cTn>
                                        <p:tgtEl>
                                          <p:spTgt spid="284"/>
                                        </p:tgtEl>
                                        <p:attrNameLst>
                                          <p:attrName>style.visibility</p:attrName>
                                        </p:attrNameLst>
                                      </p:cBhvr>
                                      <p:to>
                                        <p:strVal val="visible"/>
                                      </p:to>
                                    </p:set>
                                    <p:animEffect filter="wipe(down)" transition="in">
                                      <p:cBhvr additive="repl">
                                        <p:cTn id="280" dur="500"/>
                                        <p:tgtEl>
                                          <p:spTgt spid="284"/>
                                        </p:tgtEl>
                                      </p:cBhvr>
                                    </p:animEffect>
                                  </p:childTnLst>
                                </p:cTn>
                              </p:par>
                            </p:childTnLst>
                          </p:cTn>
                        </p:par>
                      </p:childTnLst>
                    </p:cTn>
                  </p:par>
                  <p:par>
                    <p:cTn id="281" nodeType="clickEffect" fill="hold">
                      <p:stCondLst>
                        <p:cond delay="indefinite"/>
                      </p:stCondLst>
                      <p:childTnLst>
                        <p:par>
                          <p:cTn id="282" nodeType="withEffect" fill="hold">
                            <p:stCondLst>
                              <p:cond delay="0"/>
                            </p:stCondLst>
                            <p:childTnLst>
                              <p:par>
                                <p:cTn id="283" nodeType="clickEffect" fill="hold" presetClass="entr" presetID="22" presetSubtype="1">
                                  <p:stCondLst>
                                    <p:cond delay="0"/>
                                  </p:stCondLst>
                                  <p:childTnLst>
                                    <p:set>
                                      <p:cBhvr>
                                        <p:cTn id="284" dur="1" fill="hold">
                                          <p:stCondLst>
                                            <p:cond delay="0"/>
                                          </p:stCondLst>
                                        </p:cTn>
                                        <p:tgtEl>
                                          <p:spTgt spid="282"/>
                                        </p:tgtEl>
                                        <p:attrNameLst>
                                          <p:attrName>style.visibility</p:attrName>
                                        </p:attrNameLst>
                                      </p:cBhvr>
                                      <p:to>
                                        <p:strVal val="visible"/>
                                      </p:to>
                                    </p:set>
                                    <p:animEffect filter="wipe(up)" transition="in">
                                      <p:cBhvr additive="repl">
                                        <p:cTn id="285" dur="500"/>
                                        <p:tgtEl>
                                          <p:spTgt spid="282"/>
                                        </p:tgtEl>
                                      </p:cBhvr>
                                    </p:animEffect>
                                  </p:childTnLst>
                                </p:cTn>
                              </p:par>
                            </p:childTnLst>
                          </p:cTn>
                        </p:par>
                      </p:childTnLst>
                    </p:cTn>
                  </p:par>
                  <p:par>
                    <p:cTn id="286" nodeType="clickEffect" fill="hold">
                      <p:stCondLst>
                        <p:cond delay="indefinite"/>
                      </p:stCondLst>
                      <p:childTnLst>
                        <p:par>
                          <p:cTn id="287" nodeType="withEffect" fill="hold">
                            <p:stCondLst>
                              <p:cond delay="0"/>
                            </p:stCondLst>
                            <p:childTnLst>
                              <p:par>
                                <p:cTn id="288" nodeType="clickEffect" fill="hold" presetClass="entr" presetID="22" presetSubtype="1">
                                  <p:stCondLst>
                                    <p:cond delay="0"/>
                                  </p:stCondLst>
                                  <p:childTnLst>
                                    <p:set>
                                      <p:cBhvr>
                                        <p:cTn id="289" dur="1" fill="hold">
                                          <p:stCondLst>
                                            <p:cond delay="0"/>
                                          </p:stCondLst>
                                        </p:cTn>
                                        <p:tgtEl>
                                          <p:spTgt spid="285"/>
                                        </p:tgtEl>
                                        <p:attrNameLst>
                                          <p:attrName>style.visibility</p:attrName>
                                        </p:attrNameLst>
                                      </p:cBhvr>
                                      <p:to>
                                        <p:strVal val="visible"/>
                                      </p:to>
                                    </p:set>
                                    <p:animEffect filter="wipe(up)" transition="in">
                                      <p:cBhvr additive="repl">
                                        <p:cTn id="290" dur="500"/>
                                        <p:tgtEl>
                                          <p:spTgt spid="285"/>
                                        </p:tgtEl>
                                      </p:cBhvr>
                                    </p:animEffect>
                                  </p:childTnLst>
                                </p:cTn>
                              </p:par>
                            </p:childTnLst>
                          </p:cTn>
                        </p:par>
                      </p:childTnLst>
                    </p:cTn>
                  </p:par>
                  <p:par>
                    <p:cTn id="291" nodeType="clickEffect" fill="hold">
                      <p:stCondLst>
                        <p:cond delay="indefinite"/>
                      </p:stCondLst>
                      <p:childTnLst>
                        <p:par>
                          <p:cTn id="292" nodeType="withEffect" fill="hold">
                            <p:stCondLst>
                              <p:cond delay="0"/>
                            </p:stCondLst>
                            <p:childTnLst>
                              <p:par>
                                <p:cTn id="293" nodeType="clickEffect" fill="hold" presetClass="entr" presetID="22" presetSubtype="1">
                                  <p:stCondLst>
                                    <p:cond delay="0"/>
                                  </p:stCondLst>
                                  <p:childTnLst>
                                    <p:set>
                                      <p:cBhvr>
                                        <p:cTn id="294" dur="1" fill="hold">
                                          <p:stCondLst>
                                            <p:cond delay="0"/>
                                          </p:stCondLst>
                                        </p:cTn>
                                        <p:tgtEl>
                                          <p:spTgt spid="283"/>
                                        </p:tgtEl>
                                        <p:attrNameLst>
                                          <p:attrName>style.visibility</p:attrName>
                                        </p:attrNameLst>
                                      </p:cBhvr>
                                      <p:to>
                                        <p:strVal val="visible"/>
                                      </p:to>
                                    </p:set>
                                    <p:animEffect filter="wipe(up)" transition="in">
                                      <p:cBhvr additive="repl">
                                        <p:cTn id="295" dur="5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64DAFD7-67CB-40AB-AF13-DF6D0F302420}"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287" name="PlaceHolder 1"/>
          <p:cNvSpPr>
            <a:spLocks noGrp="1"/>
          </p:cNvSpPr>
          <p:nvPr>
            <p:ph type="title"/>
          </p:nvPr>
        </p:nvSpPr>
        <p:spPr>
          <a:xfrm>
            <a:off x="1752480" y="151920"/>
            <a:ext cx="8229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Sorting &amp; Searching</a:t>
            </a:r>
            <a:endParaRPr b="0" lang="en-MY" sz="3200" strike="noStrike" u="none">
              <a:solidFill>
                <a:srgbClr val="000000"/>
              </a:solidFill>
              <a:effectLst/>
              <a:uFillTx/>
              <a:latin typeface="Arial"/>
            </a:endParaRPr>
          </a:p>
        </p:txBody>
      </p:sp>
      <p:sp>
        <p:nvSpPr>
          <p:cNvPr id="288" name="Text Box 3"/>
          <p:cNvSpPr/>
          <p:nvPr/>
        </p:nvSpPr>
        <p:spPr>
          <a:xfrm>
            <a:off x="609480" y="1676520"/>
            <a:ext cx="289584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Linear Search</a:t>
            </a:r>
            <a:endParaRPr b="0" lang="en-MY" sz="2400" strike="noStrike" u="none">
              <a:solidFill>
                <a:srgbClr val="000000"/>
              </a:solidFill>
              <a:effectLst/>
              <a:uFillTx/>
              <a:latin typeface="Arial"/>
            </a:endParaRPr>
          </a:p>
        </p:txBody>
      </p:sp>
      <p:sp>
        <p:nvSpPr>
          <p:cNvPr id="289" name="Text Box 4"/>
          <p:cNvSpPr/>
          <p:nvPr/>
        </p:nvSpPr>
        <p:spPr>
          <a:xfrm>
            <a:off x="1066680" y="2449440"/>
            <a:ext cx="7467840" cy="230364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A simple method of searching for an item in an array :</a:t>
            </a:r>
            <a:endParaRPr b="0" lang="en-MY" sz="2400" strike="noStrike" u="none">
              <a:solidFill>
                <a:srgbClr val="000000"/>
              </a:solidFill>
              <a:effectLst/>
              <a:uFillTx/>
              <a:latin typeface="Arial"/>
            </a:endParaRPr>
          </a:p>
          <a:p>
            <a:pPr>
              <a:lnSpc>
                <a:spcPct val="100000"/>
              </a:lnSpc>
              <a:spcBef>
                <a:spcPts val="15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Look at every element in the array until the element</a:t>
            </a:r>
            <a:br>
              <a:rPr sz="2400"/>
            </a:br>
            <a:r>
              <a:rPr b="1" lang="en-US" sz="2400" strike="noStrike" u="none">
                <a:solidFill>
                  <a:srgbClr val="000000"/>
                </a:solidFill>
                <a:effectLst/>
                <a:uFillTx/>
                <a:latin typeface="Times New Roman"/>
              </a:rPr>
              <a:t>      in question is found.</a:t>
            </a:r>
            <a:endParaRPr b="0" lang="en-MY" sz="2400" strike="noStrike" u="none">
              <a:solidFill>
                <a:srgbClr val="000000"/>
              </a:solidFill>
              <a:effectLst/>
              <a:uFillTx/>
              <a:latin typeface="Arial"/>
            </a:endParaRPr>
          </a:p>
          <a:p>
            <a:pPr>
              <a:lnSpc>
                <a:spcPct val="100000"/>
              </a:lnSpc>
              <a:spcBef>
                <a:spcPts val="15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The method will return the index at which the</a:t>
            </a:r>
            <a:br>
              <a:rPr sz="2400"/>
            </a:br>
            <a:r>
              <a:rPr b="1" lang="en-US" sz="2400" strike="noStrike" u="none">
                <a:solidFill>
                  <a:srgbClr val="000000"/>
                </a:solidFill>
                <a:effectLst/>
                <a:uFillTx/>
                <a:latin typeface="Times New Roman"/>
              </a:rPr>
              <a:t>     element was found or, if not found, it will return -1.</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8D7969F-2BEC-4478-9633-2786D14101CA}"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31" name="Text Box 2"/>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32" name="Rectangle 3"/>
          <p:cNvSpPr/>
          <p:nvPr/>
        </p:nvSpPr>
        <p:spPr>
          <a:xfrm>
            <a:off x="533520" y="1943280"/>
            <a:ext cx="8076960" cy="1390320"/>
          </a:xfrm>
          <a:prstGeom prst="rect">
            <a:avLst/>
          </a:prstGeom>
          <a:noFill/>
          <a:ln w="0">
            <a:noFill/>
          </a:ln>
        </p:spPr>
        <p:style>
          <a:lnRef idx="0"/>
          <a:fillRef idx="0"/>
          <a:effectRef idx="0"/>
          <a:fontRef idx="minor"/>
        </p:style>
        <p:txBody>
          <a:bodyPr lIns="90000" rIns="90000" tIns="46800" bIns="46800" anchor="t">
            <a:normAutofit fontScale="85000" lnSpcReduction="9999"/>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Define, initialise and access array data types</a:t>
            </a:r>
            <a:endParaRPr b="0" lang="en-MY" sz="2800" strike="noStrike" u="none">
              <a:solidFill>
                <a:srgbClr val="000000"/>
              </a:solidFill>
              <a:effectLst/>
              <a:uFillTx/>
              <a:latin typeface="Arial"/>
            </a:endParaRPr>
          </a:p>
          <a:p>
            <a:pPr marL="343080" indent="-343080">
              <a:spcBef>
                <a:spcPts val="7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Write Java programs using arrays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6F15CB7-1EC2-41C6-B271-D243BD968F8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291" name="PlaceHolder 1"/>
          <p:cNvSpPr>
            <a:spLocks noGrp="1"/>
          </p:cNvSpPr>
          <p:nvPr>
            <p:ph type="title"/>
          </p:nvPr>
        </p:nvSpPr>
        <p:spPr>
          <a:xfrm>
            <a:off x="1752480" y="151920"/>
            <a:ext cx="8229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Sorting &amp; Searching</a:t>
            </a:r>
            <a:endParaRPr b="0" lang="en-MY" sz="3200" strike="noStrike" u="none">
              <a:solidFill>
                <a:srgbClr val="000000"/>
              </a:solidFill>
              <a:effectLst/>
              <a:uFillTx/>
              <a:latin typeface="Arial"/>
            </a:endParaRPr>
          </a:p>
        </p:txBody>
      </p:sp>
      <p:sp>
        <p:nvSpPr>
          <p:cNvPr id="292" name="Rectangle 3"/>
          <p:cNvSpPr/>
          <p:nvPr/>
        </p:nvSpPr>
        <p:spPr>
          <a:xfrm>
            <a:off x="2514600" y="1731960"/>
            <a:ext cx="5257800" cy="2654280"/>
          </a:xfrm>
          <a:prstGeom prst="rect">
            <a:avLst/>
          </a:prstGeom>
          <a:noFill/>
          <a:ln w="9360">
            <a:solidFill>
              <a:srgbClr val="cc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int linearSearch (int[] A, int key)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a:t>
            </a:r>
            <a:r>
              <a:rPr b="1" lang="en-US" sz="2400" strike="noStrike" u="none">
                <a:solidFill>
                  <a:srgbClr val="000000"/>
                </a:solidFill>
                <a:effectLst/>
                <a:uFillTx/>
                <a:latin typeface="Times New Roman"/>
              </a:rPr>
              <a:t>int i;</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for (i=0; i&lt;A.length; i++)</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if (A[i] == key) return i;</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 key not in A</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return -1;</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nodeType="clickEffect" fill="hold">
                      <p:stCondLst>
                        <p:cond delay="indefinite"/>
                      </p:stCondLst>
                      <p:childTnLst>
                        <p:par>
                          <p:cTn id="299" nodeType="withEffect" fill="hold">
                            <p:stCondLst>
                              <p:cond delay="0"/>
                            </p:stCondLst>
                            <p:childTnLst>
                              <p:par>
                                <p:cTn id="300" nodeType="clickEffect" fill="hold" presetClass="entr" presetID="22" presetSubtype="1">
                                  <p:stCondLst>
                                    <p:cond delay="0"/>
                                  </p:stCondLst>
                                  <p:childTnLst>
                                    <p:set>
                                      <p:cBhvr>
                                        <p:cTn id="301" dur="1" fill="hold">
                                          <p:stCondLst>
                                            <p:cond delay="0"/>
                                          </p:stCondLst>
                                        </p:cTn>
                                        <p:tgtEl>
                                          <p:spTgt spid="292"/>
                                        </p:tgtEl>
                                        <p:attrNameLst>
                                          <p:attrName>style.visibility</p:attrName>
                                        </p:attrNameLst>
                                      </p:cBhvr>
                                      <p:to>
                                        <p:strVal val="visible"/>
                                      </p:to>
                                    </p:set>
                                    <p:animEffect filter="wipe(up)" transition="in">
                                      <p:cBhvr additive="repl">
                                        <p:cTn id="302" dur="5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D21E374F-686B-4978-8310-9FD223292A6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294" name="Text Box 2"/>
          <p:cNvSpPr/>
          <p:nvPr/>
        </p:nvSpPr>
        <p:spPr>
          <a:xfrm>
            <a:off x="533520" y="1492200"/>
            <a:ext cx="323028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Exercise 1</a:t>
            </a:r>
            <a:endParaRPr b="0" lang="en-MY" sz="2400" strike="noStrike" u="none">
              <a:solidFill>
                <a:srgbClr val="000000"/>
              </a:solidFill>
              <a:effectLst/>
              <a:uFillTx/>
              <a:latin typeface="Arial"/>
            </a:endParaRPr>
          </a:p>
        </p:txBody>
      </p:sp>
      <p:sp>
        <p:nvSpPr>
          <p:cNvPr id="295" name="Text Box 3"/>
          <p:cNvSpPr/>
          <p:nvPr/>
        </p:nvSpPr>
        <p:spPr>
          <a:xfrm>
            <a:off x="685800" y="2057400"/>
            <a:ext cx="8077320" cy="3030840"/>
          </a:xfrm>
          <a:prstGeom prst="rect">
            <a:avLst/>
          </a:prstGeom>
          <a:noFill/>
          <a:ln w="0">
            <a:noFill/>
          </a:ln>
        </p:spPr>
        <p:style>
          <a:lnRef idx="0"/>
          <a:fillRef idx="0"/>
          <a:effectRef idx="0"/>
          <a:fontRef idx="minor"/>
        </p:style>
        <p:txBody>
          <a:bodyPr lIns="90000" rIns="90000" tIns="46800" bIns="46800" anchor="t">
            <a:spAutoFit/>
          </a:bodyPr>
          <a:p>
            <a:pPr marL="457200" indent="-457200">
              <a:lnSpc>
                <a:spcPct val="9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Read a sequence of numbers terminated by the end-of file character and store them in an array </a:t>
            </a:r>
            <a:r>
              <a:rPr b="1" lang="en-US" sz="2400" strike="noStrike" u="none">
                <a:solidFill>
                  <a:srgbClr val="333399"/>
                </a:solidFill>
                <a:effectLst/>
                <a:uFillTx/>
                <a:latin typeface="Times New Roman"/>
              </a:rPr>
              <a:t>A</a:t>
            </a:r>
            <a:r>
              <a:rPr b="1" lang="en-US" sz="2400" strike="noStrike" u="none">
                <a:solidFill>
                  <a:srgbClr val="000000"/>
                </a:solidFill>
                <a:effectLst/>
                <a:uFillTx/>
                <a:latin typeface="Times New Roman"/>
              </a:rPr>
              <a:t> and perform the following operations (where n is the number  of inputs):</a:t>
            </a:r>
            <a:endParaRPr b="0" lang="en-MY" sz="2400" strike="noStrike" u="none">
              <a:solidFill>
                <a:srgbClr val="000000"/>
              </a:solidFill>
              <a:effectLst/>
              <a:uFillTx/>
              <a:latin typeface="Arial"/>
            </a:endParaRPr>
          </a:p>
          <a:p>
            <a:pPr marL="457200" indent="-457200">
              <a:lnSpc>
                <a:spcPct val="90000"/>
              </a:lnSpc>
              <a:spcBef>
                <a:spcPts val="1199"/>
              </a:spcBef>
              <a:buClr>
                <a:srgbClr val="000000"/>
              </a:buClr>
              <a:buFont typeface="Times New Roman"/>
              <a:buAutoNum type="alphaLcParen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Compute &amp; print running sums in both forward and backward directions.  Specifically, compute and print arrays </a:t>
            </a:r>
            <a:r>
              <a:rPr b="1" lang="en-US" sz="2400" strike="noStrike" u="none">
                <a:solidFill>
                  <a:srgbClr val="333399"/>
                </a:solidFill>
                <a:effectLst/>
                <a:uFillTx/>
                <a:latin typeface="Times New Roman"/>
              </a:rPr>
              <a:t>B</a:t>
            </a:r>
            <a:r>
              <a:rPr b="1" lang="en-US" sz="2400" strike="noStrike" u="none">
                <a:solidFill>
                  <a:srgbClr val="000000"/>
                </a:solidFill>
                <a:effectLst/>
                <a:uFillTx/>
                <a:latin typeface="Times New Roman"/>
              </a:rPr>
              <a:t> &amp; </a:t>
            </a:r>
            <a:r>
              <a:rPr b="1" lang="en-US" sz="2400" strike="noStrike" u="none">
                <a:solidFill>
                  <a:srgbClr val="333399"/>
                </a:solidFill>
                <a:effectLst/>
                <a:uFillTx/>
                <a:latin typeface="Times New Roman"/>
              </a:rPr>
              <a:t>C</a:t>
            </a:r>
            <a:r>
              <a:rPr b="1" lang="en-US" sz="2400" strike="noStrike" u="none">
                <a:solidFill>
                  <a:srgbClr val="000000"/>
                </a:solidFill>
                <a:effectLst/>
                <a:uFillTx/>
                <a:latin typeface="Times New Roman"/>
              </a:rPr>
              <a:t>, where </a:t>
            </a:r>
            <a:r>
              <a:rPr b="1" lang="en-US" sz="2400" strike="noStrike" u="none">
                <a:solidFill>
                  <a:srgbClr val="333399"/>
                </a:solidFill>
                <a:effectLst/>
                <a:uFillTx/>
                <a:latin typeface="Times New Roman"/>
              </a:rPr>
              <a:t>B[i]=A[0]+A[1]+...+A[i]</a:t>
            </a:r>
            <a:r>
              <a:rPr b="1" lang="en-US" sz="2400" strike="noStrike" u="none">
                <a:solidFill>
                  <a:srgbClr val="000000"/>
                </a:solidFill>
                <a:effectLst/>
                <a:uFillTx/>
                <a:latin typeface="Times New Roman"/>
              </a:rPr>
              <a:t>, and </a:t>
            </a:r>
            <a:r>
              <a:rPr b="1" lang="en-US" sz="2400" strike="noStrike" u="none">
                <a:solidFill>
                  <a:srgbClr val="333399"/>
                </a:solidFill>
                <a:effectLst/>
                <a:uFillTx/>
                <a:latin typeface="Times New Roman"/>
              </a:rPr>
              <a:t>C[i]=A[n-1]+A[n-2]+...+A[i]</a:t>
            </a:r>
            <a:r>
              <a:rPr b="1" lang="en-US" sz="2400" strike="noStrike" u="none">
                <a:solidFill>
                  <a:srgbClr val="000000"/>
                </a:solidFill>
                <a:effectLst/>
                <a:uFillTx/>
                <a:latin typeface="Times New Roman"/>
              </a:rPr>
              <a:t>.</a:t>
            </a:r>
            <a:endParaRPr b="0" lang="en-MY" sz="2400" strike="noStrike" u="none">
              <a:solidFill>
                <a:srgbClr val="000000"/>
              </a:solidFill>
              <a:effectLst/>
              <a:uFillTx/>
              <a:latin typeface="Arial"/>
            </a:endParaRPr>
          </a:p>
          <a:p>
            <a:pPr marL="457200" indent="-457200">
              <a:lnSpc>
                <a:spcPct val="9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b)  Compute pairwise differences : </a:t>
            </a:r>
            <a:r>
              <a:rPr b="1" lang="en-US" sz="2400" strike="noStrike" u="none">
                <a:solidFill>
                  <a:srgbClr val="333399"/>
                </a:solidFill>
                <a:effectLst/>
                <a:uFillTx/>
                <a:latin typeface="Times New Roman"/>
              </a:rPr>
              <a:t>D[i] = A[i+1]-A[i]</a:t>
            </a:r>
            <a:r>
              <a:rPr b="1" lang="en-US" sz="2400" strike="noStrike" u="none">
                <a:solidFill>
                  <a:srgbClr val="000000"/>
                </a:solidFill>
                <a:effectLst/>
                <a:uFillTx/>
                <a:latin typeface="Times New Roman"/>
              </a:rPr>
              <a:t>.</a:t>
            </a:r>
            <a:endParaRPr b="0" lang="en-MY" sz="2400" strike="noStrike" u="none">
              <a:solidFill>
                <a:srgbClr val="000000"/>
              </a:solidFill>
              <a:effectLst/>
              <a:uFillTx/>
              <a:latin typeface="Arial"/>
            </a:endParaRPr>
          </a:p>
        </p:txBody>
      </p:sp>
      <p:sp>
        <p:nvSpPr>
          <p:cNvPr id="296" name="Text Box 4"/>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28452E7-1B0E-413B-80C2-290D0BD8E50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298" name="Text Box 2"/>
          <p:cNvSpPr/>
          <p:nvPr/>
        </p:nvSpPr>
        <p:spPr>
          <a:xfrm>
            <a:off x="533520" y="1492200"/>
            <a:ext cx="323028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Exercise 1</a:t>
            </a:r>
            <a:endParaRPr b="0" lang="en-MY" sz="2400" strike="noStrike" u="none">
              <a:solidFill>
                <a:srgbClr val="000000"/>
              </a:solidFill>
              <a:effectLst/>
              <a:uFillTx/>
              <a:latin typeface="Arial"/>
            </a:endParaRPr>
          </a:p>
        </p:txBody>
      </p:sp>
      <p:sp>
        <p:nvSpPr>
          <p:cNvPr id="299" name="Text Box 3"/>
          <p:cNvSpPr/>
          <p:nvPr/>
        </p:nvSpPr>
        <p:spPr>
          <a:xfrm>
            <a:off x="609480" y="2057400"/>
            <a:ext cx="8077320" cy="3536640"/>
          </a:xfrm>
          <a:prstGeom prst="rect">
            <a:avLst/>
          </a:prstGeom>
          <a:noFill/>
          <a:ln w="0">
            <a:noFill/>
          </a:ln>
        </p:spPr>
        <p:style>
          <a:lnRef idx="0"/>
          <a:fillRef idx="0"/>
          <a:effectRef idx="0"/>
          <a:fontRef idx="minor"/>
        </p:style>
        <p:txBody>
          <a:bodyPr lIns="90000" rIns="90000" tIns="46800" bIns="46800" anchor="t">
            <a:spAutoFit/>
          </a:bodyPr>
          <a:p>
            <a:pPr>
              <a:lnSpc>
                <a:spcPct val="9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 Compute three-way averages : </a:t>
            </a:r>
            <a:r>
              <a:rPr b="1" lang="en-US" sz="2400" strike="noStrike" u="none">
                <a:solidFill>
                  <a:srgbClr val="000000"/>
                </a:solidFill>
                <a:effectLst/>
                <a:uFillTx/>
                <a:latin typeface="Times New Roman"/>
              </a:rPr>
              <a:t>	</a:t>
            </a:r>
            <a:r>
              <a:rPr b="1" lang="en-US" sz="2400" strike="noStrike" u="none">
                <a:solidFill>
                  <a:srgbClr val="333399"/>
                </a:solidFill>
                <a:effectLst/>
                <a:uFillTx/>
                <a:latin typeface="Times New Roman"/>
              </a:rPr>
              <a:t>E[i]=(A[i]+A[i+1]+A[i+2])/3</a:t>
            </a:r>
            <a:endParaRPr b="0" lang="en-MY" sz="2400" strike="noStrike" u="none">
              <a:solidFill>
                <a:srgbClr val="000000"/>
              </a:solidFill>
              <a:effectLst/>
              <a:uFillTx/>
              <a:latin typeface="Arial"/>
            </a:endParaRPr>
          </a:p>
          <a:p>
            <a:pPr>
              <a:lnSpc>
                <a:spcPct val="90000"/>
              </a:lnSpc>
              <a:spcBef>
                <a:spcPts val="11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d) Compute the increasing values within the array.  That is,  </a:t>
            </a:r>
            <a:br>
              <a:rPr sz="2400"/>
            </a:br>
            <a:r>
              <a:rPr b="1" lang="en-US" sz="2400" strike="noStrike" u="none">
                <a:solidFill>
                  <a:srgbClr val="000000"/>
                </a:solidFill>
                <a:effectLst/>
                <a:uFillTx/>
                <a:latin typeface="Times New Roman"/>
              </a:rPr>
              <a:t>     </a:t>
            </a:r>
            <a:r>
              <a:rPr b="1" lang="en-US" sz="2400" strike="noStrike" u="none">
                <a:solidFill>
                  <a:srgbClr val="333399"/>
                </a:solidFill>
                <a:effectLst/>
                <a:uFillTx/>
                <a:latin typeface="Times New Roman"/>
              </a:rPr>
              <a:t>start with F[0]=A[0].</a:t>
            </a:r>
            <a:r>
              <a:rPr b="1" lang="en-US" sz="2400" strike="noStrike" u="none">
                <a:solidFill>
                  <a:srgbClr val="000000"/>
                </a:solidFill>
                <a:effectLst/>
                <a:uFillTx/>
                <a:latin typeface="Times New Roman"/>
              </a:rPr>
              <a:t>  Then compute </a:t>
            </a:r>
            <a:r>
              <a:rPr b="1" lang="en-US" sz="2400" strike="noStrike" u="none">
                <a:solidFill>
                  <a:srgbClr val="333399"/>
                </a:solidFill>
                <a:effectLst/>
                <a:uFillTx/>
                <a:latin typeface="Times New Roman"/>
              </a:rPr>
              <a:t>F[1]</a:t>
            </a:r>
            <a:r>
              <a:rPr b="1" lang="en-US" sz="2400" strike="noStrike" u="none">
                <a:solidFill>
                  <a:srgbClr val="000000"/>
                </a:solidFill>
                <a:effectLst/>
                <a:uFillTx/>
                <a:latin typeface="Times New Roman"/>
              </a:rPr>
              <a:t> to be the value </a:t>
            </a:r>
            <a:br>
              <a:rPr sz="2400"/>
            </a:br>
            <a:r>
              <a:rPr b="1" lang="en-US" sz="2400" strike="noStrike" u="none">
                <a:solidFill>
                  <a:srgbClr val="000000"/>
                </a:solidFill>
                <a:effectLst/>
                <a:uFillTx/>
                <a:latin typeface="Times New Roman"/>
              </a:rPr>
              <a:t>     </a:t>
            </a:r>
            <a:r>
              <a:rPr b="1" lang="en-US" sz="2400" strike="noStrike" u="none">
                <a:solidFill>
                  <a:srgbClr val="333399"/>
                </a:solidFill>
                <a:effectLst/>
                <a:uFillTx/>
                <a:latin typeface="Times New Roman"/>
              </a:rPr>
              <a:t>A[i]</a:t>
            </a:r>
            <a:r>
              <a:rPr b="1" lang="en-US" sz="2400" strike="noStrike" u="none">
                <a:solidFill>
                  <a:srgbClr val="000000"/>
                </a:solidFill>
                <a:effectLst/>
                <a:uFillTx/>
                <a:latin typeface="Times New Roman"/>
              </a:rPr>
              <a:t>, where i is the smallest index such that </a:t>
            </a:r>
            <a:r>
              <a:rPr b="1" lang="en-US" sz="2400" strike="noStrike" u="none">
                <a:solidFill>
                  <a:srgbClr val="333399"/>
                </a:solidFill>
                <a:effectLst/>
                <a:uFillTx/>
                <a:latin typeface="Times New Roman"/>
              </a:rPr>
              <a:t>A[j]&gt;A[0].</a:t>
            </a:r>
            <a:r>
              <a:rPr b="1" lang="en-US" sz="2400" strike="noStrike" u="none">
                <a:solidFill>
                  <a:srgbClr val="000000"/>
                </a:solidFill>
                <a:effectLst/>
                <a:uFillTx/>
                <a:latin typeface="Times New Roman"/>
              </a:rPr>
              <a:t>  </a:t>
            </a:r>
            <a:br>
              <a:rPr sz="2400"/>
            </a:br>
            <a:r>
              <a:rPr b="1" lang="en-US" sz="2400" strike="noStrike" u="none">
                <a:solidFill>
                  <a:srgbClr val="000000"/>
                </a:solidFill>
                <a:effectLst/>
                <a:uFillTx/>
                <a:latin typeface="Times New Roman"/>
              </a:rPr>
              <a:t>     Then compute </a:t>
            </a:r>
            <a:r>
              <a:rPr b="1" lang="en-US" sz="2400" strike="noStrike" u="none">
                <a:solidFill>
                  <a:srgbClr val="333399"/>
                </a:solidFill>
                <a:effectLst/>
                <a:uFillTx/>
                <a:latin typeface="Times New Roman"/>
              </a:rPr>
              <a:t>F[2] </a:t>
            </a:r>
            <a:r>
              <a:rPr b="1" lang="en-US" sz="2400" strike="noStrike" u="none">
                <a:solidFill>
                  <a:srgbClr val="000000"/>
                </a:solidFill>
                <a:effectLst/>
                <a:uFillTx/>
                <a:latin typeface="Times New Roman"/>
              </a:rPr>
              <a:t>to be the value </a:t>
            </a:r>
            <a:r>
              <a:rPr b="1" lang="en-US" sz="2400" strike="noStrike" u="none">
                <a:solidFill>
                  <a:srgbClr val="333399"/>
                </a:solidFill>
                <a:effectLst/>
                <a:uFillTx/>
                <a:latin typeface="Times New Roman"/>
              </a:rPr>
              <a:t>A[j]</a:t>
            </a:r>
            <a:r>
              <a:rPr b="1" lang="en-US" sz="2400" strike="noStrike" u="none">
                <a:solidFill>
                  <a:srgbClr val="000000"/>
                </a:solidFill>
                <a:effectLst/>
                <a:uFillTx/>
                <a:latin typeface="Times New Roman"/>
              </a:rPr>
              <a:t>, where j is the </a:t>
            </a:r>
            <a:br>
              <a:rPr sz="2400"/>
            </a:br>
            <a:r>
              <a:rPr b="1" lang="en-US" sz="2400" strike="noStrike" u="none">
                <a:solidFill>
                  <a:srgbClr val="000000"/>
                </a:solidFill>
                <a:effectLst/>
                <a:uFillTx/>
                <a:latin typeface="Times New Roman"/>
              </a:rPr>
              <a:t>     smallest index greater than i such that </a:t>
            </a:r>
            <a:r>
              <a:rPr b="1" lang="en-US" sz="2400" strike="noStrike" u="none">
                <a:solidFill>
                  <a:srgbClr val="333399"/>
                </a:solidFill>
                <a:effectLst/>
                <a:uFillTx/>
                <a:latin typeface="Times New Roman"/>
              </a:rPr>
              <a:t>A[j]&gt;A[i],</a:t>
            </a:r>
            <a:r>
              <a:rPr b="1" lang="en-US" sz="2400" strike="noStrike" u="none">
                <a:solidFill>
                  <a:srgbClr val="000000"/>
                </a:solidFill>
                <a:effectLst/>
                <a:uFillTx/>
                <a:latin typeface="Times New Roman"/>
              </a:rPr>
              <a:t> and so </a:t>
            </a:r>
            <a:br>
              <a:rPr sz="2400"/>
            </a:br>
            <a:r>
              <a:rPr b="1" lang="en-US" sz="2400" strike="noStrike" u="none">
                <a:solidFill>
                  <a:srgbClr val="000000"/>
                </a:solidFill>
                <a:effectLst/>
                <a:uFillTx/>
                <a:latin typeface="Times New Roman"/>
              </a:rPr>
              <a:t>     on.  For example, if inputs the inputs are 5, -5, 10, 13, 4, </a:t>
            </a:r>
            <a:br>
              <a:rPr sz="2400"/>
            </a:br>
            <a:r>
              <a:rPr b="1" lang="en-US" sz="2400" strike="noStrike" u="none">
                <a:solidFill>
                  <a:srgbClr val="000000"/>
                </a:solidFill>
                <a:effectLst/>
                <a:uFillTx/>
                <a:latin typeface="Times New Roman"/>
              </a:rPr>
              <a:t>     40, 25, 6, then F should contain the values 5, 10, 13, and </a:t>
            </a:r>
            <a:br>
              <a:rPr sz="2400"/>
            </a:br>
            <a:r>
              <a:rPr b="1" lang="en-US" sz="2400" strike="noStrike" u="none">
                <a:solidFill>
                  <a:srgbClr val="000000"/>
                </a:solidFill>
                <a:effectLst/>
                <a:uFillTx/>
                <a:latin typeface="Times New Roman"/>
              </a:rPr>
              <a:t>     40.</a:t>
            </a:r>
            <a:endParaRPr b="0" lang="en-MY" sz="2400" strike="noStrike" u="none">
              <a:solidFill>
                <a:srgbClr val="000000"/>
              </a:solidFill>
              <a:effectLst/>
              <a:uFillTx/>
              <a:latin typeface="Arial"/>
            </a:endParaRPr>
          </a:p>
        </p:txBody>
      </p:sp>
      <p:sp>
        <p:nvSpPr>
          <p:cNvPr id="300" name="Text Box 4"/>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21C705B-6CD9-40A6-A28C-4101B32E929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302" name="Text Box 2"/>
          <p:cNvSpPr/>
          <p:nvPr/>
        </p:nvSpPr>
        <p:spPr>
          <a:xfrm>
            <a:off x="533520" y="1263600"/>
            <a:ext cx="289548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Sample execution</a:t>
            </a:r>
            <a:endParaRPr b="0" lang="en-MY" sz="2400" strike="noStrike" u="none">
              <a:solidFill>
                <a:srgbClr val="000000"/>
              </a:solidFill>
              <a:effectLst/>
              <a:uFillTx/>
              <a:latin typeface="Arial"/>
            </a:endParaRPr>
          </a:p>
        </p:txBody>
      </p:sp>
      <p:sp>
        <p:nvSpPr>
          <p:cNvPr id="303" name="Text Box 3"/>
          <p:cNvSpPr/>
          <p:nvPr/>
        </p:nvSpPr>
        <p:spPr>
          <a:xfrm>
            <a:off x="685800" y="1828800"/>
            <a:ext cx="7238880" cy="2397240"/>
          </a:xfrm>
          <a:prstGeom prst="rect">
            <a:avLst/>
          </a:prstGeom>
          <a:noFill/>
          <a:ln w="0">
            <a:noFill/>
          </a:ln>
        </p:spPr>
        <p:style>
          <a:lnRef idx="0"/>
          <a:fillRef idx="0"/>
          <a:effectRef idx="0"/>
          <a:fontRef idx="minor"/>
        </p:style>
        <p:txBody>
          <a:bodyPr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Enter first number : </a:t>
            </a:r>
            <a:r>
              <a:rPr b="1" lang="en-US" sz="2400" strike="noStrike" u="none">
                <a:solidFill>
                  <a:srgbClr val="333399"/>
                </a:solidFill>
                <a:effectLst/>
                <a:uFillTx/>
                <a:latin typeface="Times New Roman"/>
              </a:rPr>
              <a:t>12</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Enter next number : </a:t>
            </a:r>
            <a:r>
              <a:rPr b="1" lang="en-US" sz="2400" strike="noStrike" u="none">
                <a:solidFill>
                  <a:srgbClr val="333399"/>
                </a:solidFill>
                <a:effectLst/>
                <a:uFillTx/>
                <a:latin typeface="Times New Roman"/>
              </a:rPr>
              <a:t>23</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Enter next number : </a:t>
            </a:r>
            <a:r>
              <a:rPr b="1" lang="en-US" sz="2400" strike="noStrike" u="none">
                <a:solidFill>
                  <a:srgbClr val="333399"/>
                </a:solidFill>
                <a:effectLst/>
                <a:uFillTx/>
                <a:latin typeface="Times New Roman"/>
              </a:rPr>
              <a:t>56</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Enter next number : </a:t>
            </a:r>
            <a:r>
              <a:rPr b="1" lang="en-US" sz="2400" strike="noStrike" u="none">
                <a:solidFill>
                  <a:srgbClr val="333399"/>
                </a:solidFill>
                <a:effectLst/>
                <a:uFillTx/>
                <a:latin typeface="Times New Roman"/>
              </a:rPr>
              <a:t>34</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Enter next number : </a:t>
            </a:r>
            <a:r>
              <a:rPr b="1" lang="en-US" sz="2400" strike="noStrike" u="none">
                <a:solidFill>
                  <a:srgbClr val="333399"/>
                </a:solidFill>
                <a:effectLst/>
                <a:uFillTx/>
                <a:latin typeface="Times New Roman"/>
              </a:rPr>
              <a:t>90</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Enter next number : </a:t>
            </a:r>
            <a:r>
              <a:rPr b="1" lang="en-US" sz="2400" strike="noStrike" u="none">
                <a:solidFill>
                  <a:srgbClr val="333399"/>
                </a:solidFill>
                <a:effectLst/>
                <a:uFillTx/>
                <a:latin typeface="Times New Roman"/>
              </a:rPr>
              <a:t>78</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Enter next number : </a:t>
            </a:r>
            <a:r>
              <a:rPr b="1" lang="en-US" sz="2400" strike="noStrike" u="none">
                <a:solidFill>
                  <a:srgbClr val="333399"/>
                </a:solidFill>
                <a:effectLst/>
                <a:uFillTx/>
                <a:latin typeface="Times New Roman"/>
              </a:rPr>
              <a:t>-999</a:t>
            </a:r>
            <a:endParaRPr b="0" lang="en-MY" sz="2400" strike="noStrike" u="none">
              <a:solidFill>
                <a:srgbClr val="000000"/>
              </a:solidFill>
              <a:effectLst/>
              <a:uFillTx/>
              <a:latin typeface="Arial"/>
            </a:endParaRPr>
          </a:p>
        </p:txBody>
      </p:sp>
      <p:sp>
        <p:nvSpPr>
          <p:cNvPr id="304" name="Text Box 4"/>
          <p:cNvSpPr/>
          <p:nvPr/>
        </p:nvSpPr>
        <p:spPr>
          <a:xfrm>
            <a:off x="762120" y="4343400"/>
            <a:ext cx="7238880" cy="2397240"/>
          </a:xfrm>
          <a:prstGeom prst="rect">
            <a:avLst/>
          </a:prstGeom>
          <a:noFill/>
          <a:ln w="0">
            <a:noFill/>
          </a:ln>
        </p:spPr>
        <p:style>
          <a:lnRef idx="0"/>
          <a:fillRef idx="0"/>
          <a:effectRef idx="0"/>
          <a:fontRef idx="minor"/>
        </p:style>
        <p:txBody>
          <a:bodyPr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i</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A[i]</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B[i]</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C[i]</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D[i]</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E[i]</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F[i]</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0</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12</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12</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293</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11</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30</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12</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1</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23</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35</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281</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33</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37</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23</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2</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56</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91</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258</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-22</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60</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56</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3</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34</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125</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202</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56</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67</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90</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4</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90</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215</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168</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-12</a:t>
            </a:r>
            <a:endParaRPr b="0" lang="en-MY" sz="2400" strike="noStrike" u="none">
              <a:solidFill>
                <a:srgbClr val="000000"/>
              </a:solidFill>
              <a:effectLst/>
              <a:uFillTx/>
              <a:latin typeface="Arial"/>
            </a:endParaRPr>
          </a:p>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5</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78</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293</a:t>
            </a:r>
            <a:r>
              <a:rPr b="1" lang="en-US" sz="2400" strike="noStrike" u="none">
                <a:solidFill>
                  <a:srgbClr val="000000"/>
                </a:solidFill>
                <a:effectLst/>
                <a:uFillTx/>
                <a:latin typeface="Times New Roman"/>
              </a:rPr>
              <a:t>	</a:t>
            </a:r>
            <a:r>
              <a:rPr b="1" lang="en-US" sz="2400" strike="noStrike" u="none">
                <a:solidFill>
                  <a:srgbClr val="000000"/>
                </a:solidFill>
                <a:effectLst/>
                <a:uFillTx/>
                <a:latin typeface="Times New Roman"/>
              </a:rPr>
              <a:t>78</a:t>
            </a:r>
            <a:endParaRPr b="0" lang="en-MY" sz="2400" strike="noStrike" u="none">
              <a:solidFill>
                <a:srgbClr val="000000"/>
              </a:solidFill>
              <a:effectLst/>
              <a:uFillTx/>
              <a:latin typeface="Arial"/>
            </a:endParaRPr>
          </a:p>
        </p:txBody>
      </p:sp>
      <p:sp>
        <p:nvSpPr>
          <p:cNvPr id="305" name="Text Box 5"/>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E8F7DDD4-3016-4A1B-9634-BC286C8B271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307" name="Text Box 2"/>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
        <p:nvSpPr>
          <p:cNvPr id="308" name="Rectangle 3"/>
          <p:cNvSpPr/>
          <p:nvPr/>
        </p:nvSpPr>
        <p:spPr>
          <a:xfrm>
            <a:off x="1447920" y="1619280"/>
            <a:ext cx="6476760" cy="48769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Arrays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Array basics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Simple Array processing loops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One-Dimensional Arrays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Examples of Array Programs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Sorting</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Searching</a:t>
            </a:r>
            <a:endParaRPr b="0" lang="en-MY" sz="2400" strike="noStrike" u="none">
              <a:solidFill>
                <a:srgbClr val="000000"/>
              </a:solidFill>
              <a:effectLst/>
              <a:uFillTx/>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22358937-3BCA-4597-9E80-6E4833895632}"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310" name="Text Box 2"/>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MY" sz="9600" strike="noStrike" u="none">
              <a:solidFill>
                <a:srgbClr val="000000"/>
              </a:solidFill>
              <a:effectLst/>
              <a:uFillTx/>
              <a:latin typeface="Arial"/>
            </a:endParaRPr>
          </a:p>
        </p:txBody>
      </p:sp>
      <p:sp>
        <p:nvSpPr>
          <p:cNvPr id="311" name="Text Box 3"/>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Slide Number Placeholder 1"/>
          <p:cNvSpPr/>
          <p:nvPr/>
        </p:nvSpPr>
        <p:spPr>
          <a:xfrm>
            <a:off x="8097840" y="6661080"/>
            <a:ext cx="1036800" cy="196920"/>
          </a:xfrm>
          <a:prstGeom prst="rect">
            <a:avLst/>
          </a:prstGeom>
          <a:noFill/>
          <a:ln w="0">
            <a:noFill/>
          </a:ln>
        </p:spPr>
        <p:style>
          <a:lnRef idx="0"/>
          <a:fillRef idx="0"/>
          <a:effectRef idx="0"/>
          <a:fontRef idx="minor"/>
        </p:style>
        <p:txBody>
          <a:bodyPr lIns="90000" rIns="90000" tIns="46800" bIns="46800" anchor="t">
            <a:normAutofit fontScale="62500" lnSpcReduction="19999"/>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trike="noStrike" u="none">
                <a:solidFill>
                  <a:srgbClr val="ffffff"/>
                </a:solidFill>
                <a:effectLst/>
                <a:uFillTx/>
                <a:latin typeface="Arial"/>
              </a:rPr>
              <a:t>Slide </a:t>
            </a:r>
            <a:fld id="{4B950133-4A31-4E83-8400-EE7A61D50ADE}" type="slidenum">
              <a:rPr b="1" lang="en-US" sz="1000" strike="noStrike" u="none">
                <a:solidFill>
                  <a:srgbClr val="ffffff"/>
                </a:solidFill>
                <a:effectLst/>
                <a:uFillTx/>
                <a:latin typeface="Arial"/>
              </a:rPr>
              <a:t>&lt;number&gt;</a:t>
            </a:fld>
            <a:r>
              <a:rPr b="1" lang="en-US" sz="1000" strike="noStrike" u="none">
                <a:solidFill>
                  <a:srgbClr val="ffffff"/>
                </a:solidFill>
                <a:effectLst/>
                <a:uFillTx/>
                <a:latin typeface="Arial"/>
              </a:rPr>
              <a:t> of 36</a:t>
            </a:r>
            <a:endParaRPr b="0" lang="en-MY" sz="1000" strike="noStrike" u="none">
              <a:solidFill>
                <a:srgbClr val="000000"/>
              </a:solidFill>
              <a:effectLst/>
              <a:uFillTx/>
              <a:latin typeface="Arial"/>
            </a:endParaRPr>
          </a:p>
        </p:txBody>
      </p:sp>
      <p:sp>
        <p:nvSpPr>
          <p:cNvPr id="313" name="TextBox 2"/>
          <p:cNvSpPr/>
          <p:nvPr/>
        </p:nvSpPr>
        <p:spPr>
          <a:xfrm>
            <a:off x="461880" y="1474920"/>
            <a:ext cx="8520120" cy="48488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Write a menu driven program with following options:</a:t>
            </a:r>
            <a:endParaRPr b="0" lang="en-MY" sz="2400" strike="noStrike" u="none">
              <a:solidFill>
                <a:srgbClr val="000000"/>
              </a:solidFill>
              <a:effectLst/>
              <a:uFillTx/>
              <a:latin typeface="Arial"/>
            </a:endParaRPr>
          </a:p>
          <a:p>
            <a:pPr>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Add student data</a:t>
            </a:r>
            <a:endParaRPr b="0" lang="en-MY" sz="2400" strike="noStrike" u="none">
              <a:solidFill>
                <a:srgbClr val="000000"/>
              </a:solidFill>
              <a:effectLst/>
              <a:uFillTx/>
              <a:latin typeface="Arial"/>
            </a:endParaRPr>
          </a:p>
          <a:p>
            <a:pPr>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Search a specific student record based on name and display total marks.</a:t>
            </a:r>
            <a:endParaRPr b="0" lang="en-MY" sz="2400" strike="noStrike" u="none">
              <a:solidFill>
                <a:srgbClr val="000000"/>
              </a:solidFill>
              <a:effectLst/>
              <a:uFillTx/>
              <a:latin typeface="Arial"/>
            </a:endParaRPr>
          </a:p>
          <a:p>
            <a:pPr>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Display the name and marks for the number of records entered. </a:t>
            </a:r>
            <a:endParaRPr b="0" lang="en-MY" sz="2400" strike="noStrike" u="none">
              <a:solidFill>
                <a:srgbClr val="000000"/>
              </a:solidFill>
              <a:effectLst/>
              <a:uFillTx/>
              <a:latin typeface="Arial"/>
            </a:endParaRPr>
          </a:p>
          <a:p>
            <a:pPr>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Show maximum, minimum and average marks.</a:t>
            </a:r>
            <a:endParaRPr b="0" lang="en-MY" sz="2400" strike="noStrike" u="none">
              <a:solidFill>
                <a:srgbClr val="000000"/>
              </a:solidFill>
              <a:effectLst/>
              <a:uFillTx/>
              <a:latin typeface="Arial"/>
            </a:endParaRPr>
          </a:p>
          <a:p>
            <a:pPr>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Exit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Define two arrays, one String Array and the other one as integer of 100 subscripts. Get input from the user for the arrays (i.e. student names in String array and total marks in the integer array.</a:t>
            </a:r>
            <a:endParaRPr b="0" lang="en-MY" sz="2400" strike="noStrike" u="none">
              <a:solidFill>
                <a:srgbClr val="000000"/>
              </a:solidFill>
              <a:effectLst/>
              <a:uFillTx/>
              <a:latin typeface="Arial"/>
            </a:endParaRPr>
          </a:p>
        </p:txBody>
      </p:sp>
      <p:sp>
        <p:nvSpPr>
          <p:cNvPr id="314" name="TextBox 3"/>
          <p:cNvSpPr/>
          <p:nvPr/>
        </p:nvSpPr>
        <p:spPr>
          <a:xfrm>
            <a:off x="1757520" y="471600"/>
            <a:ext cx="475452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Exercise: Modular Programming</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0A6ECD3-2669-46F9-8EDA-C3F2C06F2A8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316" name="Text Box 2"/>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MY" sz="3200" strike="noStrike" u="none">
              <a:solidFill>
                <a:srgbClr val="000000"/>
              </a:solidFill>
              <a:effectLst/>
              <a:uFillTx/>
              <a:latin typeface="Arial"/>
            </a:endParaRPr>
          </a:p>
        </p:txBody>
      </p:sp>
      <p:sp>
        <p:nvSpPr>
          <p:cNvPr id="317" name="Rectangle 3"/>
          <p:cNvSpPr/>
          <p:nvPr/>
        </p:nvSpPr>
        <p:spPr>
          <a:xfrm>
            <a:off x="1447920" y="1600200"/>
            <a:ext cx="6476760" cy="48769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Introduction to classes and objects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Defining a class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Defining an object</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Adding variables and methods to a class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Visibility control</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public, private, protected, default</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Static/Instance members</a:t>
            </a:r>
            <a:endParaRPr b="0" lang="en-MY" sz="2400" strike="noStrike" u="none">
              <a:solidFill>
                <a:srgbClr val="000000"/>
              </a:solidFill>
              <a:effectLst/>
              <a:uFillTx/>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133E068-6037-46BE-8B5C-6D836C3F094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34"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5" name="Text Box 3"/>
          <p:cNvSpPr/>
          <p:nvPr/>
        </p:nvSpPr>
        <p:spPr>
          <a:xfrm>
            <a:off x="466560" y="1652760"/>
            <a:ext cx="8102880" cy="22885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you have mastered this topic, </a:t>
            </a:r>
            <a:r>
              <a:rPr b="1" lang="en-US" sz="2400" strike="noStrike" u="none">
                <a:solidFill>
                  <a:srgbClr val="990000"/>
                </a:solidFill>
                <a:effectLst/>
                <a:uFillTx/>
                <a:latin typeface="Arial"/>
              </a:rPr>
              <a:t>you should be able to use the following terms correctly in your assignments and exams</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array</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5F23F5C-D74D-4290-AD5F-4743E337E104}"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37" name="PlaceHolder 1"/>
          <p:cNvSpPr>
            <a:spLocks noGrp="1"/>
          </p:cNvSpPr>
          <p:nvPr>
            <p:ph type="title"/>
          </p:nvPr>
        </p:nvSpPr>
        <p:spPr>
          <a:xfrm>
            <a:off x="1752480" y="151920"/>
            <a:ext cx="5943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Array Basics</a:t>
            </a:r>
            <a:endParaRPr b="0" lang="en-MY" sz="3200" strike="noStrike" u="none">
              <a:solidFill>
                <a:srgbClr val="000000"/>
              </a:solidFill>
              <a:effectLst/>
              <a:uFillTx/>
              <a:latin typeface="Arial"/>
            </a:endParaRPr>
          </a:p>
        </p:txBody>
      </p:sp>
      <p:sp>
        <p:nvSpPr>
          <p:cNvPr id="38" name="Rectangle 3"/>
          <p:cNvSpPr/>
          <p:nvPr/>
        </p:nvSpPr>
        <p:spPr>
          <a:xfrm>
            <a:off x="457200" y="1523880"/>
            <a:ext cx="8229600" cy="210564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sng">
                <a:solidFill>
                  <a:srgbClr val="cc0000"/>
                </a:solidFill>
                <a:effectLst/>
                <a:uFillTx/>
                <a:latin typeface="Times New Roman"/>
              </a:rPr>
              <a:t>Definition</a:t>
            </a:r>
            <a:r>
              <a:rPr b="1" i="1" lang="en-US" sz="2400" strike="noStrike" u="none">
                <a:solidFill>
                  <a:srgbClr val="cc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An array contains a fixed number (called its length) of variables of identical type.</a:t>
            </a:r>
            <a:endParaRPr b="0" lang="en-MY" sz="2400" strike="noStrike" u="none">
              <a:solidFill>
                <a:srgbClr val="000000"/>
              </a:solidFill>
              <a:effectLst/>
              <a:uFillTx/>
              <a:latin typeface="Arial"/>
            </a:endParaRPr>
          </a:p>
          <a:p>
            <a:pPr>
              <a:lnSpc>
                <a:spcPct val="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 Java, it is a </a:t>
            </a:r>
            <a:r>
              <a:rPr b="1" i="1" lang="en-US" sz="2400" strike="noStrike" u="none">
                <a:solidFill>
                  <a:srgbClr val="000000"/>
                </a:solidFill>
                <a:effectLst/>
                <a:uFillTx/>
                <a:latin typeface="Times New Roman"/>
              </a:rPr>
              <a:t>specialized kind of object</a:t>
            </a:r>
            <a:r>
              <a:rPr b="1" lang="en-US" sz="2400" strike="noStrike" u="none">
                <a:solidFill>
                  <a:srgbClr val="000000"/>
                </a:solidFill>
                <a:effectLst/>
                <a:uFillTx/>
                <a:latin typeface="Times New Roman"/>
              </a:rPr>
              <a:t> and it must be declared in 2 steps :</a:t>
            </a:r>
            <a:endParaRPr b="0" lang="en-MY" sz="2400" strike="noStrike" u="none">
              <a:solidFill>
                <a:srgbClr val="000000"/>
              </a:solidFill>
              <a:effectLst/>
              <a:uFillTx/>
              <a:latin typeface="Arial"/>
            </a:endParaRPr>
          </a:p>
        </p:txBody>
      </p:sp>
      <p:sp>
        <p:nvSpPr>
          <p:cNvPr id="39" name="Rectangle 4"/>
          <p:cNvSpPr/>
          <p:nvPr/>
        </p:nvSpPr>
        <p:spPr>
          <a:xfrm>
            <a:off x="990720" y="4038480"/>
            <a:ext cx="4190760" cy="459720"/>
          </a:xfrm>
          <a:prstGeom prst="rect">
            <a:avLst/>
          </a:prstGeom>
          <a:solidFill>
            <a:srgbClr val="ffffff"/>
          </a:solidFill>
          <a:ln w="9360">
            <a:solidFill>
              <a:srgbClr val="cc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a:t>
            </a:r>
            <a:r>
              <a:rPr b="1" lang="en-US" sz="2400" strike="noStrike" u="none">
                <a:solidFill>
                  <a:srgbClr val="cc0000"/>
                </a:solidFill>
                <a:effectLst/>
                <a:uFillTx/>
                <a:latin typeface="Times New Roman"/>
              </a:rPr>
              <a:t>type[]</a:t>
            </a:r>
            <a:r>
              <a:rPr b="1" lang="en-US" sz="2400" strike="noStrike" u="none">
                <a:solidFill>
                  <a:srgbClr val="000000"/>
                </a:solidFill>
                <a:effectLst/>
                <a:uFillTx/>
                <a:latin typeface="Times New Roman"/>
              </a:rPr>
              <a:t>  </a:t>
            </a:r>
            <a:r>
              <a:rPr b="1" i="1" lang="en-US" sz="2400" strike="noStrike" u="none">
                <a:solidFill>
                  <a:srgbClr val="000000"/>
                </a:solidFill>
                <a:effectLst/>
                <a:uFillTx/>
                <a:latin typeface="Times New Roman"/>
              </a:rPr>
              <a:t>array_name</a:t>
            </a:r>
            <a:r>
              <a:rPr b="1" lang="en-US" sz="2400" strike="noStrike" u="none">
                <a:solidFill>
                  <a:srgbClr val="000000"/>
                </a:solidFill>
                <a:effectLst/>
                <a:uFillTx/>
                <a:latin typeface="Times New Roman"/>
              </a:rPr>
              <a:t>;</a:t>
            </a:r>
            <a:endParaRPr b="0" lang="en-MY" sz="2400" strike="noStrike" u="none">
              <a:solidFill>
                <a:srgbClr val="000000"/>
              </a:solidFill>
              <a:effectLst/>
              <a:uFillTx/>
              <a:latin typeface="Arial"/>
            </a:endParaRPr>
          </a:p>
        </p:txBody>
      </p:sp>
      <p:sp>
        <p:nvSpPr>
          <p:cNvPr id="40" name="Rectangle 5"/>
          <p:cNvSpPr/>
          <p:nvPr/>
        </p:nvSpPr>
        <p:spPr>
          <a:xfrm>
            <a:off x="610560" y="3505320"/>
            <a:ext cx="309168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1.  </a:t>
            </a:r>
            <a:r>
              <a:rPr b="1" lang="en-US" sz="2400" strike="noStrike" u="sng">
                <a:solidFill>
                  <a:srgbClr val="333399"/>
                </a:solidFill>
                <a:effectLst/>
                <a:uFillTx/>
                <a:latin typeface="Times New Roman"/>
              </a:rPr>
              <a:t>Declare the object :</a:t>
            </a:r>
            <a:endParaRPr b="0" lang="en-MY" sz="2400" strike="noStrike" u="none">
              <a:solidFill>
                <a:srgbClr val="000000"/>
              </a:solidFill>
              <a:effectLst/>
              <a:uFillTx/>
              <a:latin typeface="Arial"/>
            </a:endParaRPr>
          </a:p>
        </p:txBody>
      </p:sp>
      <p:sp>
        <p:nvSpPr>
          <p:cNvPr id="41" name="Rectangle 6"/>
          <p:cNvSpPr/>
          <p:nvPr/>
        </p:nvSpPr>
        <p:spPr>
          <a:xfrm>
            <a:off x="2057400" y="4848120"/>
            <a:ext cx="4724280" cy="119124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Eg.      int[] counts;</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double[] scores;</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Time[]  appointmentTime;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3" presetSubtype="10">
                                  <p:stCondLst>
                                    <p:cond delay="0"/>
                                  </p:stCondLst>
                                  <p:childTnLst>
                                    <p:set>
                                      <p:cBhvr>
                                        <p:cTn id="6" dur="1" fill="hold">
                                          <p:stCondLst>
                                            <p:cond delay="0"/>
                                          </p:stCondLst>
                                        </p:cTn>
                                        <p:tgtEl>
                                          <p:spTgt spid="38"/>
                                        </p:tgtEl>
                                        <p:attrNameLst>
                                          <p:attrName>style.visibility</p:attrName>
                                        </p:attrNameLst>
                                      </p:cBhvr>
                                      <p:to>
                                        <p:strVal val="visible"/>
                                      </p:to>
                                    </p:set>
                                    <p:animEffect filter="blinds(horizontal)" transition="in">
                                      <p:cBhvr additive="repl">
                                        <p:cTn id="7" dur="500"/>
                                        <p:tgtEl>
                                          <p:spTgt spid="38"/>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3" presetSubtype="10">
                                  <p:stCondLst>
                                    <p:cond delay="0"/>
                                  </p:stCondLst>
                                  <p:childTnLst>
                                    <p:set>
                                      <p:cBhvr>
                                        <p:cTn id="11" dur="1" fill="hold">
                                          <p:stCondLst>
                                            <p:cond delay="0"/>
                                          </p:stCondLst>
                                        </p:cTn>
                                        <p:tgtEl>
                                          <p:spTgt spid="40"/>
                                        </p:tgtEl>
                                        <p:attrNameLst>
                                          <p:attrName>style.visibility</p:attrName>
                                        </p:attrNameLst>
                                      </p:cBhvr>
                                      <p:to>
                                        <p:strVal val="visible"/>
                                      </p:to>
                                    </p:set>
                                    <p:animEffect filter="blinds(horizontal)" transition="in">
                                      <p:cBhvr additive="repl">
                                        <p:cTn id="12" dur="500"/>
                                        <p:tgtEl>
                                          <p:spTgt spid="40"/>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3" presetSubtype="10">
                                  <p:stCondLst>
                                    <p:cond delay="0"/>
                                  </p:stCondLst>
                                  <p:childTnLst>
                                    <p:set>
                                      <p:cBhvr>
                                        <p:cTn id="16" dur="1" fill="hold">
                                          <p:stCondLst>
                                            <p:cond delay="0"/>
                                          </p:stCondLst>
                                        </p:cTn>
                                        <p:tgtEl>
                                          <p:spTgt spid="39"/>
                                        </p:tgtEl>
                                        <p:attrNameLst>
                                          <p:attrName>style.visibility</p:attrName>
                                        </p:attrNameLst>
                                      </p:cBhvr>
                                      <p:to>
                                        <p:strVal val="visible"/>
                                      </p:to>
                                    </p:set>
                                    <p:animEffect filter="blinds(horizontal)" transition="in">
                                      <p:cBhvr additive="repl">
                                        <p:cTn id="17" dur="500"/>
                                        <p:tgtEl>
                                          <p:spTgt spid="39"/>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3" presetSubtype="10">
                                  <p:stCondLst>
                                    <p:cond delay="0"/>
                                  </p:stCondLst>
                                  <p:childTnLst>
                                    <p:set>
                                      <p:cBhvr>
                                        <p:cTn id="21" dur="1" fill="hold">
                                          <p:stCondLst>
                                            <p:cond delay="0"/>
                                          </p:stCondLst>
                                        </p:cTn>
                                        <p:tgtEl>
                                          <p:spTgt spid="41"/>
                                        </p:tgtEl>
                                        <p:attrNameLst>
                                          <p:attrName>style.visibility</p:attrName>
                                        </p:attrNameLst>
                                      </p:cBhvr>
                                      <p:to>
                                        <p:strVal val="visible"/>
                                      </p:to>
                                    </p:set>
                                    <p:animEffect filter="blinds(horizontal)" transition="in">
                                      <p:cBhvr additive="repl">
                                        <p:cTn id="22" dur="500"/>
                                        <p:tgtEl>
                                          <p:spTgt spid="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4E82ABF-DD00-4A43-83FC-D98E66554A34}"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43" name="Rectangle 3"/>
          <p:cNvSpPr/>
          <p:nvPr/>
        </p:nvSpPr>
        <p:spPr>
          <a:xfrm>
            <a:off x="1066680" y="2133720"/>
            <a:ext cx="4810320" cy="459720"/>
          </a:xfrm>
          <a:prstGeom prst="rect">
            <a:avLst/>
          </a:prstGeom>
          <a:solidFill>
            <a:srgbClr val="ffffff"/>
          </a:solidFill>
          <a:ln w="9360">
            <a:solidFill>
              <a:srgbClr val="cc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a:t>
            </a:r>
            <a:r>
              <a:rPr b="1" i="1" lang="en-US" sz="2400" strike="noStrike" u="none">
                <a:solidFill>
                  <a:srgbClr val="000000"/>
                </a:solidFill>
                <a:effectLst/>
                <a:uFillTx/>
                <a:latin typeface="Times New Roman"/>
              </a:rPr>
              <a:t>array_name = </a:t>
            </a:r>
            <a:r>
              <a:rPr b="1" lang="en-US" sz="2400" strike="noStrike" u="none">
                <a:solidFill>
                  <a:srgbClr val="cc0000"/>
                </a:solidFill>
                <a:effectLst/>
                <a:uFillTx/>
                <a:latin typeface="Times New Roman"/>
              </a:rPr>
              <a:t>new type</a:t>
            </a:r>
            <a:r>
              <a:rPr b="1" i="1" lang="en-US" sz="2400" strike="noStrike" u="none">
                <a:solidFill>
                  <a:srgbClr val="cc0000"/>
                </a:solidFill>
                <a:effectLst/>
                <a:uFillTx/>
                <a:latin typeface="Times New Roman"/>
              </a:rPr>
              <a:t> </a:t>
            </a:r>
            <a:r>
              <a:rPr b="1" i="1" lang="en-US" sz="2400" strike="noStrike" u="none">
                <a:solidFill>
                  <a:srgbClr val="000000"/>
                </a:solidFill>
                <a:effectLst/>
                <a:uFillTx/>
                <a:latin typeface="Times New Roman"/>
              </a:rPr>
              <a:t>[size]</a:t>
            </a:r>
            <a:r>
              <a:rPr b="1" lang="en-US" sz="2400" strike="noStrike" u="none">
                <a:solidFill>
                  <a:srgbClr val="000000"/>
                </a:solidFill>
                <a:effectLst/>
                <a:uFillTx/>
                <a:latin typeface="Times New Roman"/>
              </a:rPr>
              <a:t>;</a:t>
            </a:r>
            <a:endParaRPr b="0" lang="en-MY" sz="2400" strike="noStrike" u="none">
              <a:solidFill>
                <a:srgbClr val="000000"/>
              </a:solidFill>
              <a:effectLst/>
              <a:uFillTx/>
              <a:latin typeface="Arial"/>
            </a:endParaRPr>
          </a:p>
        </p:txBody>
      </p:sp>
      <p:sp>
        <p:nvSpPr>
          <p:cNvPr id="44" name="Rectangle 4"/>
          <p:cNvSpPr/>
          <p:nvPr/>
        </p:nvSpPr>
        <p:spPr>
          <a:xfrm>
            <a:off x="1067760" y="1490760"/>
            <a:ext cx="308376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2. </a:t>
            </a:r>
            <a:r>
              <a:rPr b="1" lang="en-US" sz="2400" strike="noStrike" u="sng">
                <a:solidFill>
                  <a:srgbClr val="333399"/>
                </a:solidFill>
                <a:effectLst/>
                <a:uFillTx/>
                <a:latin typeface="Times New Roman"/>
              </a:rPr>
              <a:t>Allocate the object :</a:t>
            </a:r>
            <a:endParaRPr b="0" lang="en-MY" sz="2400" strike="noStrike" u="none">
              <a:solidFill>
                <a:srgbClr val="000000"/>
              </a:solidFill>
              <a:effectLst/>
              <a:uFillTx/>
              <a:latin typeface="Arial"/>
            </a:endParaRPr>
          </a:p>
        </p:txBody>
      </p:sp>
      <p:sp>
        <p:nvSpPr>
          <p:cNvPr id="45" name="Rectangle 5"/>
          <p:cNvSpPr/>
          <p:nvPr/>
        </p:nvSpPr>
        <p:spPr>
          <a:xfrm>
            <a:off x="1523880" y="2819520"/>
            <a:ext cx="5867640" cy="119124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Eg.      counts= new int[10];</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scores= new double[15];</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appointmentTime = new Time[10];</a:t>
            </a:r>
            <a:endParaRPr b="0" lang="en-MY" sz="2400" strike="noStrike" u="none">
              <a:solidFill>
                <a:srgbClr val="000000"/>
              </a:solidFill>
              <a:effectLst/>
              <a:uFillTx/>
              <a:latin typeface="Arial"/>
            </a:endParaRPr>
          </a:p>
        </p:txBody>
      </p:sp>
      <p:sp>
        <p:nvSpPr>
          <p:cNvPr id="46" name="Rectangle 6"/>
          <p:cNvSpPr/>
          <p:nvPr/>
        </p:nvSpPr>
        <p:spPr>
          <a:xfrm>
            <a:off x="609480" y="4267080"/>
            <a:ext cx="8229600" cy="825480"/>
          </a:xfrm>
          <a:prstGeom prst="rect">
            <a:avLst/>
          </a:prstGeom>
          <a:solidFill>
            <a:srgbClr val="ffffff"/>
          </a:solidFill>
          <a:ln w="9360">
            <a:solidFill>
              <a:srgbClr val="cc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a:t>
            </a:r>
            <a:r>
              <a:rPr b="1" lang="en-US" sz="2400" strike="noStrike" u="sng">
                <a:solidFill>
                  <a:srgbClr val="333399"/>
                </a:solidFill>
                <a:effectLst/>
                <a:uFillTx/>
                <a:latin typeface="Times New Roman"/>
              </a:rPr>
              <a:t>Combination of 2 steps :</a:t>
            </a:r>
            <a:r>
              <a:rPr b="1" lang="en-US" sz="2400" strike="noStrike" u="none">
                <a:solidFill>
                  <a:srgbClr val="333399"/>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a:t>
            </a:r>
            <a:r>
              <a:rPr b="1" lang="en-US" sz="2400" strike="noStrike" u="none">
                <a:solidFill>
                  <a:srgbClr val="cc0000"/>
                </a:solidFill>
                <a:effectLst/>
                <a:uFillTx/>
                <a:latin typeface="Times New Roman"/>
              </a:rPr>
              <a:t>type []</a:t>
            </a:r>
            <a:r>
              <a:rPr b="1" lang="en-US" sz="2400" strike="noStrike" u="none">
                <a:solidFill>
                  <a:srgbClr val="333399"/>
                </a:solidFill>
                <a:effectLst/>
                <a:uFillTx/>
                <a:latin typeface="Times New Roman"/>
              </a:rPr>
              <a:t> </a:t>
            </a:r>
            <a:r>
              <a:rPr b="1" i="1" lang="en-US" sz="2400" strike="noStrike" u="none">
                <a:solidFill>
                  <a:srgbClr val="000000"/>
                </a:solidFill>
                <a:effectLst/>
                <a:uFillTx/>
                <a:latin typeface="Times New Roman"/>
              </a:rPr>
              <a:t>array_name = </a:t>
            </a:r>
            <a:r>
              <a:rPr b="1" lang="en-US" sz="2400" strike="noStrike" u="none">
                <a:solidFill>
                  <a:srgbClr val="cc0000"/>
                </a:solidFill>
                <a:effectLst/>
                <a:uFillTx/>
                <a:latin typeface="Times New Roman"/>
              </a:rPr>
              <a:t>new type</a:t>
            </a:r>
            <a:r>
              <a:rPr b="1" i="1" lang="en-US" sz="2400" strike="noStrike" u="none">
                <a:solidFill>
                  <a:srgbClr val="cc0000"/>
                </a:solidFill>
                <a:effectLst/>
                <a:uFillTx/>
                <a:latin typeface="Times New Roman"/>
              </a:rPr>
              <a:t> </a:t>
            </a:r>
            <a:r>
              <a:rPr b="1" i="1" lang="en-US" sz="2400" strike="noStrike" u="none">
                <a:solidFill>
                  <a:srgbClr val="000000"/>
                </a:solidFill>
                <a:effectLst/>
                <a:uFillTx/>
                <a:latin typeface="Times New Roman"/>
              </a:rPr>
              <a:t>[size]</a:t>
            </a:r>
            <a:r>
              <a:rPr b="1" lang="en-US" sz="2400" strike="noStrike" u="none">
                <a:solidFill>
                  <a:srgbClr val="000000"/>
                </a:solidFill>
                <a:effectLst/>
                <a:uFillTx/>
                <a:latin typeface="Times New Roman"/>
              </a:rPr>
              <a:t>;</a:t>
            </a:r>
            <a:endParaRPr b="0" lang="en-MY" sz="2400" strike="noStrike" u="none">
              <a:solidFill>
                <a:srgbClr val="000000"/>
              </a:solidFill>
              <a:effectLst/>
              <a:uFillTx/>
              <a:latin typeface="Arial"/>
            </a:endParaRPr>
          </a:p>
        </p:txBody>
      </p:sp>
      <p:sp>
        <p:nvSpPr>
          <p:cNvPr id="47" name="Rectangle 7"/>
          <p:cNvSpPr/>
          <p:nvPr/>
        </p:nvSpPr>
        <p:spPr>
          <a:xfrm>
            <a:off x="1523880" y="5486400"/>
            <a:ext cx="527688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Eg.      int[] counts = new int[10];</a:t>
            </a:r>
            <a:endParaRPr b="0" lang="en-MY" sz="2400" strike="noStrike" u="none">
              <a:solidFill>
                <a:srgbClr val="000000"/>
              </a:solidFill>
              <a:effectLst/>
              <a:uFillTx/>
              <a:latin typeface="Arial"/>
            </a:endParaRPr>
          </a:p>
        </p:txBody>
      </p:sp>
      <p:sp>
        <p:nvSpPr>
          <p:cNvPr id="48" name="PlaceHolder 1"/>
          <p:cNvSpPr>
            <a:spLocks noGrp="1"/>
          </p:cNvSpPr>
          <p:nvPr>
            <p:ph type="title"/>
          </p:nvPr>
        </p:nvSpPr>
        <p:spPr>
          <a:xfrm>
            <a:off x="1752480" y="151920"/>
            <a:ext cx="5943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Array Basics</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nodeType="clickEffect" fill="hold">
                      <p:stCondLst>
                        <p:cond delay="indefinite"/>
                      </p:stCondLst>
                      <p:childTnLst>
                        <p:par>
                          <p:cTn id="26" nodeType="withEffect" fill="hold">
                            <p:stCondLst>
                              <p:cond delay="0"/>
                            </p:stCondLst>
                            <p:childTnLst>
                              <p:par>
                                <p:cTn id="27" nodeType="clickEffect" fill="hold" presetClass="entr" presetID="22" presetSubtype="8">
                                  <p:stCondLst>
                                    <p:cond delay="0"/>
                                  </p:stCondLst>
                                  <p:childTnLst>
                                    <p:set>
                                      <p:cBhvr>
                                        <p:cTn id="28" dur="1" fill="hold">
                                          <p:stCondLst>
                                            <p:cond delay="0"/>
                                          </p:stCondLst>
                                        </p:cTn>
                                        <p:tgtEl>
                                          <p:spTgt spid="44"/>
                                        </p:tgtEl>
                                        <p:attrNameLst>
                                          <p:attrName>style.visibility</p:attrName>
                                        </p:attrNameLst>
                                      </p:cBhvr>
                                      <p:to>
                                        <p:strVal val="visible"/>
                                      </p:to>
                                    </p:set>
                                    <p:animEffect filter="wipe(left)" transition="in">
                                      <p:cBhvr additive="repl">
                                        <p:cTn id="29" dur="500"/>
                                        <p:tgtEl>
                                          <p:spTgt spid="44"/>
                                        </p:tgtEl>
                                      </p:cBhvr>
                                    </p:animEffect>
                                  </p:childTnLst>
                                </p:cTn>
                              </p:par>
                            </p:childTnLst>
                          </p:cTn>
                        </p:par>
                      </p:childTnLst>
                    </p:cTn>
                  </p:par>
                  <p:par>
                    <p:cTn id="30" nodeType="clickEffect" fill="hold">
                      <p:stCondLst>
                        <p:cond delay="indefinite"/>
                      </p:stCondLst>
                      <p:childTnLst>
                        <p:par>
                          <p:cTn id="31" nodeType="withEffect" fill="hold">
                            <p:stCondLst>
                              <p:cond delay="0"/>
                            </p:stCondLst>
                            <p:childTnLst>
                              <p:par>
                                <p:cTn id="32" nodeType="clickEffect" fill="hold" presetClass="entr" presetID="22" presetSubtype="1">
                                  <p:stCondLst>
                                    <p:cond delay="0"/>
                                  </p:stCondLst>
                                  <p:childTnLst>
                                    <p:set>
                                      <p:cBhvr>
                                        <p:cTn id="33" dur="1" fill="hold">
                                          <p:stCondLst>
                                            <p:cond delay="0"/>
                                          </p:stCondLst>
                                        </p:cTn>
                                        <p:tgtEl>
                                          <p:spTgt spid="43"/>
                                        </p:tgtEl>
                                        <p:attrNameLst>
                                          <p:attrName>style.visibility</p:attrName>
                                        </p:attrNameLst>
                                      </p:cBhvr>
                                      <p:to>
                                        <p:strVal val="visible"/>
                                      </p:to>
                                    </p:set>
                                    <p:animEffect filter="wipe(up)" transition="in">
                                      <p:cBhvr additive="repl">
                                        <p:cTn id="34" dur="500"/>
                                        <p:tgtEl>
                                          <p:spTgt spid="43"/>
                                        </p:tgtEl>
                                      </p:cBhvr>
                                    </p:animEffect>
                                  </p:childTnLst>
                                </p:cTn>
                              </p:par>
                            </p:childTnLst>
                          </p:cTn>
                        </p:par>
                      </p:childTnLst>
                    </p:cTn>
                  </p:par>
                  <p:par>
                    <p:cTn id="35" nodeType="clickEffect" fill="hold">
                      <p:stCondLst>
                        <p:cond delay="indefinite"/>
                      </p:stCondLst>
                      <p:childTnLst>
                        <p:par>
                          <p:cTn id="36" nodeType="withEffect" fill="hold">
                            <p:stCondLst>
                              <p:cond delay="0"/>
                            </p:stCondLst>
                            <p:childTnLst>
                              <p:par>
                                <p:cTn id="37" nodeType="clickEffect" fill="hold" presetClass="entr" presetID="22" presetSubtype="8">
                                  <p:stCondLst>
                                    <p:cond delay="0"/>
                                  </p:stCondLst>
                                  <p:childTnLst>
                                    <p:set>
                                      <p:cBhvr>
                                        <p:cTn id="38" dur="1" fill="hold">
                                          <p:stCondLst>
                                            <p:cond delay="0"/>
                                          </p:stCondLst>
                                        </p:cTn>
                                        <p:tgtEl>
                                          <p:spTgt spid="45"/>
                                        </p:tgtEl>
                                        <p:attrNameLst>
                                          <p:attrName>style.visibility</p:attrName>
                                        </p:attrNameLst>
                                      </p:cBhvr>
                                      <p:to>
                                        <p:strVal val="visible"/>
                                      </p:to>
                                    </p:set>
                                    <p:animEffect filter="wipe(left)" transition="in">
                                      <p:cBhvr additive="repl">
                                        <p:cTn id="39" dur="500"/>
                                        <p:tgtEl>
                                          <p:spTgt spid="45"/>
                                        </p:tgtEl>
                                      </p:cBhvr>
                                    </p:animEffect>
                                  </p:childTnLst>
                                </p:cTn>
                              </p:par>
                            </p:childTnLst>
                          </p:cTn>
                        </p:par>
                      </p:childTnLst>
                    </p:cTn>
                  </p:par>
                  <p:par>
                    <p:cTn id="40" nodeType="clickEffect" fill="hold">
                      <p:stCondLst>
                        <p:cond delay="indefinite"/>
                      </p:stCondLst>
                      <p:childTnLst>
                        <p:par>
                          <p:cTn id="41" nodeType="withEffect" fill="hold">
                            <p:stCondLst>
                              <p:cond delay="0"/>
                            </p:stCondLst>
                            <p:childTnLst>
                              <p:par>
                                <p:cTn id="42" nodeType="clickEffect" fill="hold" presetClass="entr" presetID="22" presetSubtype="1">
                                  <p:stCondLst>
                                    <p:cond delay="0"/>
                                  </p:stCondLst>
                                  <p:childTnLst>
                                    <p:set>
                                      <p:cBhvr>
                                        <p:cTn id="43" dur="1" fill="hold">
                                          <p:stCondLst>
                                            <p:cond delay="0"/>
                                          </p:stCondLst>
                                        </p:cTn>
                                        <p:tgtEl>
                                          <p:spTgt spid="46"/>
                                        </p:tgtEl>
                                        <p:attrNameLst>
                                          <p:attrName>style.visibility</p:attrName>
                                        </p:attrNameLst>
                                      </p:cBhvr>
                                      <p:to>
                                        <p:strVal val="visible"/>
                                      </p:to>
                                    </p:set>
                                    <p:animEffect filter="wipe(up)" transition="in">
                                      <p:cBhvr additive="repl">
                                        <p:cTn id="44" dur="500"/>
                                        <p:tgtEl>
                                          <p:spTgt spid="46"/>
                                        </p:tgtEl>
                                      </p:cBhvr>
                                    </p:animEffect>
                                  </p:childTnLst>
                                </p:cTn>
                              </p:par>
                            </p:childTnLst>
                          </p:cTn>
                        </p:par>
                      </p:childTnLst>
                    </p:cTn>
                  </p:par>
                  <p:par>
                    <p:cTn id="45" nodeType="clickEffect" fill="hold">
                      <p:stCondLst>
                        <p:cond delay="indefinite"/>
                      </p:stCondLst>
                      <p:childTnLst>
                        <p:par>
                          <p:cTn id="46" nodeType="withEffect" fill="hold">
                            <p:stCondLst>
                              <p:cond delay="0"/>
                            </p:stCondLst>
                            <p:childTnLst>
                              <p:par>
                                <p:cTn id="47" nodeType="clickEffect" fill="hold" presetClass="entr" presetID="22" presetSubtype="8">
                                  <p:stCondLst>
                                    <p:cond delay="0"/>
                                  </p:stCondLst>
                                  <p:childTnLst>
                                    <p:set>
                                      <p:cBhvr>
                                        <p:cTn id="48" dur="1" fill="hold">
                                          <p:stCondLst>
                                            <p:cond delay="0"/>
                                          </p:stCondLst>
                                        </p:cTn>
                                        <p:tgtEl>
                                          <p:spTgt spid="47"/>
                                        </p:tgtEl>
                                        <p:attrNameLst>
                                          <p:attrName>style.visibility</p:attrName>
                                        </p:attrNameLst>
                                      </p:cBhvr>
                                      <p:to>
                                        <p:strVal val="visible"/>
                                      </p:to>
                                    </p:set>
                                    <p:animEffect filter="wipe(left)" transition="in">
                                      <p:cBhvr additive="repl">
                                        <p:cTn id="49" dur="500"/>
                                        <p:tgtEl>
                                          <p:spTgt spid="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E144660-BF79-4FD2-952A-28F0B00A8D6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50" name="Rectangle 3"/>
          <p:cNvSpPr/>
          <p:nvPr/>
        </p:nvSpPr>
        <p:spPr>
          <a:xfrm>
            <a:off x="914400" y="1600200"/>
            <a:ext cx="822960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The bracketed no. is the length (which states how many variables in each array.</a:t>
            </a:r>
            <a:endParaRPr b="0" lang="en-MY" sz="2400" strike="noStrike" u="none">
              <a:solidFill>
                <a:srgbClr val="000000"/>
              </a:solidFill>
              <a:effectLst/>
              <a:uFillTx/>
              <a:latin typeface="Arial"/>
            </a:endParaRPr>
          </a:p>
        </p:txBody>
      </p:sp>
      <p:grpSp>
        <p:nvGrpSpPr>
          <p:cNvPr id="51" name="Group 4"/>
          <p:cNvGrpSpPr/>
          <p:nvPr/>
        </p:nvGrpSpPr>
        <p:grpSpPr>
          <a:xfrm>
            <a:off x="2590920" y="2819520"/>
            <a:ext cx="4494960" cy="380520"/>
            <a:chOff x="2590920" y="2819520"/>
            <a:chExt cx="4494960" cy="380520"/>
          </a:xfrm>
        </p:grpSpPr>
        <p:sp>
          <p:nvSpPr>
            <p:cNvPr id="52" name="Rectangle 5"/>
            <p:cNvSpPr/>
            <p:nvPr/>
          </p:nvSpPr>
          <p:spPr>
            <a:xfrm>
              <a:off x="2590920" y="2819520"/>
              <a:ext cx="448920" cy="380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53" name="Rectangle 6"/>
            <p:cNvSpPr/>
            <p:nvPr/>
          </p:nvSpPr>
          <p:spPr>
            <a:xfrm>
              <a:off x="3039840" y="2819520"/>
              <a:ext cx="449640" cy="380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54" name="Rectangle 7"/>
            <p:cNvSpPr/>
            <p:nvPr/>
          </p:nvSpPr>
          <p:spPr>
            <a:xfrm>
              <a:off x="3489840" y="2819520"/>
              <a:ext cx="449640" cy="380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55" name="Rectangle 8"/>
            <p:cNvSpPr/>
            <p:nvPr/>
          </p:nvSpPr>
          <p:spPr>
            <a:xfrm>
              <a:off x="3939480" y="2819520"/>
              <a:ext cx="448920" cy="380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56" name="Rectangle 9"/>
            <p:cNvSpPr/>
            <p:nvPr/>
          </p:nvSpPr>
          <p:spPr>
            <a:xfrm>
              <a:off x="4388760" y="2819520"/>
              <a:ext cx="449640" cy="380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57" name="Rectangle 10"/>
            <p:cNvSpPr/>
            <p:nvPr/>
          </p:nvSpPr>
          <p:spPr>
            <a:xfrm>
              <a:off x="4838400" y="2819520"/>
              <a:ext cx="449640" cy="380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58" name="Rectangle 11"/>
            <p:cNvSpPr/>
            <p:nvPr/>
          </p:nvSpPr>
          <p:spPr>
            <a:xfrm>
              <a:off x="5288400" y="2819520"/>
              <a:ext cx="448920" cy="380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59" name="Rectangle 12"/>
            <p:cNvSpPr/>
            <p:nvPr/>
          </p:nvSpPr>
          <p:spPr>
            <a:xfrm>
              <a:off x="5737320" y="2819520"/>
              <a:ext cx="449640" cy="380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60" name="Rectangle 13"/>
            <p:cNvSpPr/>
            <p:nvPr/>
          </p:nvSpPr>
          <p:spPr>
            <a:xfrm>
              <a:off x="6187320" y="2819520"/>
              <a:ext cx="449640" cy="380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61" name="Rectangle 14"/>
            <p:cNvSpPr/>
            <p:nvPr/>
          </p:nvSpPr>
          <p:spPr>
            <a:xfrm>
              <a:off x="6636960" y="2819520"/>
              <a:ext cx="448920" cy="380520"/>
            </a:xfrm>
            <a:prstGeom prst="rect">
              <a:avLst/>
            </a:prstGeom>
            <a:solidFill>
              <a:srgbClr val="ffffcc"/>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62" name="Rectangle 15"/>
          <p:cNvSpPr/>
          <p:nvPr/>
        </p:nvSpPr>
        <p:spPr>
          <a:xfrm>
            <a:off x="1371600" y="2743200"/>
            <a:ext cx="121932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counts</a:t>
            </a:r>
            <a:endParaRPr b="0" lang="en-MY" sz="2400" strike="noStrike" u="none">
              <a:solidFill>
                <a:srgbClr val="000000"/>
              </a:solidFill>
              <a:effectLst/>
              <a:uFillTx/>
              <a:latin typeface="Arial"/>
            </a:endParaRPr>
          </a:p>
        </p:txBody>
      </p:sp>
      <p:sp>
        <p:nvSpPr>
          <p:cNvPr id="63" name="Text Box 16"/>
          <p:cNvSpPr/>
          <p:nvPr/>
        </p:nvSpPr>
        <p:spPr>
          <a:xfrm>
            <a:off x="2590920" y="2362320"/>
            <a:ext cx="449568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0    1    2    3    4    5    6    7    8    9</a:t>
            </a:r>
            <a:endParaRPr b="0" lang="en-MY" sz="2400" strike="noStrike" u="none">
              <a:solidFill>
                <a:srgbClr val="000000"/>
              </a:solidFill>
              <a:effectLst/>
              <a:uFillTx/>
              <a:latin typeface="Arial"/>
            </a:endParaRPr>
          </a:p>
        </p:txBody>
      </p:sp>
      <p:sp>
        <p:nvSpPr>
          <p:cNvPr id="64" name="Text Box 17"/>
          <p:cNvSpPr/>
          <p:nvPr/>
        </p:nvSpPr>
        <p:spPr>
          <a:xfrm>
            <a:off x="7086600" y="2362320"/>
            <a:ext cx="251460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 index / subscript</a:t>
            </a:r>
            <a:endParaRPr b="0" lang="en-MY" sz="2400" strike="noStrike" u="none">
              <a:solidFill>
                <a:srgbClr val="000000"/>
              </a:solidFill>
              <a:effectLst/>
              <a:uFillTx/>
              <a:latin typeface="Arial"/>
            </a:endParaRPr>
          </a:p>
        </p:txBody>
      </p:sp>
      <p:sp>
        <p:nvSpPr>
          <p:cNvPr id="65" name="Line 18"/>
          <p:cNvSpPr/>
          <p:nvPr/>
        </p:nvSpPr>
        <p:spPr>
          <a:xfrm>
            <a:off x="3124080" y="3276720"/>
            <a:ext cx="1067040" cy="68580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66" name="Line 19"/>
          <p:cNvSpPr/>
          <p:nvPr/>
        </p:nvSpPr>
        <p:spPr>
          <a:xfrm>
            <a:off x="4114800" y="3276720"/>
            <a:ext cx="228600" cy="68580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67" name="Line 20"/>
          <p:cNvSpPr/>
          <p:nvPr/>
        </p:nvSpPr>
        <p:spPr>
          <a:xfrm flipH="1">
            <a:off x="4648320" y="3276720"/>
            <a:ext cx="1218960" cy="68580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68" name="Text Box 21"/>
          <p:cNvSpPr/>
          <p:nvPr/>
        </p:nvSpPr>
        <p:spPr>
          <a:xfrm>
            <a:off x="3581280" y="4038480"/>
            <a:ext cx="213372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int variables</a:t>
            </a:r>
            <a:endParaRPr b="0" lang="en-MY" sz="2400" strike="noStrike" u="none">
              <a:solidFill>
                <a:srgbClr val="000000"/>
              </a:solidFill>
              <a:effectLst/>
              <a:uFillTx/>
              <a:latin typeface="Arial"/>
            </a:endParaRPr>
          </a:p>
        </p:txBody>
      </p:sp>
      <p:sp>
        <p:nvSpPr>
          <p:cNvPr id="69" name="Rectangle 22"/>
          <p:cNvSpPr/>
          <p:nvPr/>
        </p:nvSpPr>
        <p:spPr>
          <a:xfrm>
            <a:off x="762120" y="4724280"/>
            <a:ext cx="7924680" cy="1191240"/>
          </a:xfrm>
          <a:prstGeom prst="rect">
            <a:avLst/>
          </a:prstGeom>
          <a:noFill/>
          <a:ln w="0">
            <a:noFill/>
          </a:ln>
        </p:spPr>
        <p:style>
          <a:lnRef idx="0"/>
          <a:fillRef idx="0"/>
          <a:effectRef idx="0"/>
          <a:fontRef idx="minor"/>
        </p:style>
        <p:txBody>
          <a:bodyPr lIns="90000" rIns="90000" tIns="46800" bIns="46800" anchor="t">
            <a:spAutoFit/>
          </a:bodyPr>
          <a:p>
            <a:pPr>
              <a:lnSpc>
                <a:spcPct val="100000"/>
              </a:lnSpc>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Arrays can contain any type of value : </a:t>
            </a:r>
            <a:r>
              <a:rPr b="1" lang="en-US" sz="2400" strike="noStrike" u="none">
                <a:solidFill>
                  <a:srgbClr val="cc0000"/>
                </a:solidFill>
                <a:effectLst/>
                <a:uFillTx/>
                <a:latin typeface="Times New Roman"/>
              </a:rPr>
              <a:t>simple values</a:t>
            </a:r>
            <a:r>
              <a:rPr b="1" lang="en-US" sz="2400" strike="noStrike" u="none">
                <a:solidFill>
                  <a:srgbClr val="000000"/>
                </a:solidFill>
                <a:effectLst/>
                <a:uFillTx/>
                <a:latin typeface="Times New Roman"/>
              </a:rPr>
              <a:t> or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      references to objects</a:t>
            </a:r>
            <a:r>
              <a:rPr b="1" lang="en-US" sz="2400" strike="noStrike" u="none">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To obtain a specific variable, we use subscripts, for eg. </a:t>
            </a:r>
            <a:endParaRPr b="0" lang="en-MY" sz="2400" strike="noStrike" u="none">
              <a:solidFill>
                <a:srgbClr val="000000"/>
              </a:solidFill>
              <a:effectLst/>
              <a:uFillTx/>
              <a:latin typeface="Arial"/>
            </a:endParaRPr>
          </a:p>
        </p:txBody>
      </p:sp>
      <p:sp>
        <p:nvSpPr>
          <p:cNvPr id="70" name="PlaceHolder 1"/>
          <p:cNvSpPr>
            <a:spLocks noGrp="1"/>
          </p:cNvSpPr>
          <p:nvPr>
            <p:ph type="title"/>
          </p:nvPr>
        </p:nvSpPr>
        <p:spPr>
          <a:xfrm>
            <a:off x="1752480" y="151920"/>
            <a:ext cx="5943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Array Basics</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50" dur="indefinite" restart="never" nodeType="tmRoot">
          <p:childTnLst>
            <p:seq>
              <p:cTn id="51" dur="indefinite" nodeType="mainSeq">
                <p:childTnLst>
                  <p:par>
                    <p:cTn id="52" nodeType="clickEffect" fill="hold">
                      <p:stCondLst>
                        <p:cond delay="indefinite"/>
                      </p:stCondLst>
                      <p:childTnLst>
                        <p:par>
                          <p:cTn id="53" nodeType="withEffect" fill="hold">
                            <p:stCondLst>
                              <p:cond delay="0"/>
                            </p:stCondLst>
                            <p:childTnLst>
                              <p:par>
                                <p:cTn id="54" nodeType="clickEffect" fill="hold" presetClass="entr" presetID="22" presetSubtype="8">
                                  <p:stCondLst>
                                    <p:cond delay="0"/>
                                  </p:stCondLst>
                                  <p:childTnLst>
                                    <p:set>
                                      <p:cBhvr>
                                        <p:cTn id="55" dur="1" fill="hold">
                                          <p:stCondLst>
                                            <p:cond delay="0"/>
                                          </p:stCondLst>
                                        </p:cTn>
                                        <p:tgtEl>
                                          <p:spTgt spid="69"/>
                                        </p:tgtEl>
                                        <p:attrNameLst>
                                          <p:attrName>style.visibility</p:attrName>
                                        </p:attrNameLst>
                                      </p:cBhvr>
                                      <p:to>
                                        <p:strVal val="visible"/>
                                      </p:to>
                                    </p:set>
                                    <p:animEffect filter="wipe(left)" transition="in">
                                      <p:cBhvr additive="repl">
                                        <p:cTn id="56" dur="5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21E8FF7-6620-441E-99D6-6868EB7A9EB4}"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72" name="PlaceHolder 1"/>
          <p:cNvSpPr>
            <a:spLocks noGrp="1"/>
          </p:cNvSpPr>
          <p:nvPr>
            <p:ph type="title"/>
          </p:nvPr>
        </p:nvSpPr>
        <p:spPr>
          <a:xfrm>
            <a:off x="1741320" y="114120"/>
            <a:ext cx="5943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Array Basics</a:t>
            </a:r>
            <a:endParaRPr b="0" lang="en-MY" sz="3200" strike="noStrike" u="none">
              <a:solidFill>
                <a:srgbClr val="000000"/>
              </a:solidFill>
              <a:effectLst/>
              <a:uFillTx/>
              <a:latin typeface="Arial"/>
            </a:endParaRPr>
          </a:p>
        </p:txBody>
      </p:sp>
      <p:sp>
        <p:nvSpPr>
          <p:cNvPr id="73" name="Rectangle 3"/>
          <p:cNvSpPr/>
          <p:nvPr/>
        </p:nvSpPr>
        <p:spPr>
          <a:xfrm>
            <a:off x="1295280" y="2400480"/>
            <a:ext cx="6438960" cy="1922760"/>
          </a:xfrm>
          <a:prstGeom prst="rect">
            <a:avLst/>
          </a:prstGeom>
          <a:noFill/>
          <a:ln w="9360">
            <a:solidFill>
              <a:srgbClr val="9900cc"/>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counts[0]            // the first variable in counts</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counts[1]            // the second variable in counts</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counts[9]            // the last variable in counts</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counts[10]          // error  : </a:t>
            </a:r>
            <a:r>
              <a:rPr b="1" lang="en-US" sz="2400" strike="noStrike" u="none">
                <a:solidFill>
                  <a:srgbClr val="cc0000"/>
                </a:solidFill>
                <a:effectLst/>
                <a:uFillTx/>
                <a:latin typeface="Times New Roman"/>
              </a:rPr>
              <a:t>ArrayIndexOutOfBounds</a:t>
            </a:r>
            <a:endParaRPr b="0" lang="en-MY" sz="2400" strike="noStrike" u="none">
              <a:solidFill>
                <a:srgbClr val="000000"/>
              </a:solidFill>
              <a:effectLst/>
              <a:uFillTx/>
              <a:latin typeface="Arial"/>
            </a:endParaRPr>
          </a:p>
        </p:txBody>
      </p:sp>
      <p:sp>
        <p:nvSpPr>
          <p:cNvPr id="74" name="Rectangle 4"/>
          <p:cNvSpPr/>
          <p:nvPr/>
        </p:nvSpPr>
        <p:spPr>
          <a:xfrm>
            <a:off x="762120" y="5105520"/>
            <a:ext cx="838188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Each of these subscripted arrays is an int variable and can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be used in the same ways that any int variable is used.</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nodeType="clickEffect" fill="hold">
                      <p:stCondLst>
                        <p:cond delay="indefinite"/>
                      </p:stCondLst>
                      <p:childTnLst>
                        <p:par>
                          <p:cTn id="60" nodeType="withEffect" fill="hold">
                            <p:stCondLst>
                              <p:cond delay="0"/>
                            </p:stCondLst>
                            <p:childTnLst>
                              <p:par>
                                <p:cTn id="61" nodeType="clickEffect" fill="hold" presetClass="entr" presetID="22" presetSubtype="8">
                                  <p:stCondLst>
                                    <p:cond delay="0"/>
                                  </p:stCondLst>
                                  <p:childTnLst>
                                    <p:set>
                                      <p:cBhvr>
                                        <p:cTn id="62" dur="1" fill="hold">
                                          <p:stCondLst>
                                            <p:cond delay="0"/>
                                          </p:stCondLst>
                                        </p:cTn>
                                        <p:tgtEl>
                                          <p:spTgt spid="73"/>
                                        </p:tgtEl>
                                        <p:attrNameLst>
                                          <p:attrName>style.visibility</p:attrName>
                                        </p:attrNameLst>
                                      </p:cBhvr>
                                      <p:to>
                                        <p:strVal val="visible"/>
                                      </p:to>
                                    </p:set>
                                    <p:animEffect filter="wipe(left)" transition="in">
                                      <p:cBhvr additive="repl">
                                        <p:cTn id="63" dur="500"/>
                                        <p:tgtEl>
                                          <p:spTgt spid="73"/>
                                        </p:tgtEl>
                                      </p:cBhvr>
                                    </p:animEffect>
                                  </p:childTnLst>
                                </p:cTn>
                              </p:par>
                            </p:childTnLst>
                          </p:cTn>
                        </p:par>
                      </p:childTnLst>
                    </p:cTn>
                  </p:par>
                  <p:par>
                    <p:cTn id="64" nodeType="clickEffect" fill="hold">
                      <p:stCondLst>
                        <p:cond delay="indefinite"/>
                      </p:stCondLst>
                      <p:childTnLst>
                        <p:par>
                          <p:cTn id="65" nodeType="withEffect" fill="hold">
                            <p:stCondLst>
                              <p:cond delay="0"/>
                            </p:stCondLst>
                            <p:childTnLst>
                              <p:par>
                                <p:cTn id="66" nodeType="clickEffect" fill="hold" presetClass="entr" presetID="22" presetSubtype="8">
                                  <p:stCondLst>
                                    <p:cond delay="0"/>
                                  </p:stCondLst>
                                  <p:childTnLst>
                                    <p:set>
                                      <p:cBhvr>
                                        <p:cTn id="67" dur="1" fill="hold">
                                          <p:stCondLst>
                                            <p:cond delay="0"/>
                                          </p:stCondLst>
                                        </p:cTn>
                                        <p:tgtEl>
                                          <p:spTgt spid="74"/>
                                        </p:tgtEl>
                                        <p:attrNameLst>
                                          <p:attrName>style.visibility</p:attrName>
                                        </p:attrNameLst>
                                      </p:cBhvr>
                                      <p:to>
                                        <p:strVal val="visible"/>
                                      </p:to>
                                    </p:set>
                                    <p:animEffect filter="wipe(left)" transition="in">
                                      <p:cBhvr additive="repl">
                                        <p:cTn id="68" dur="5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F2148E4-FD1B-4F06-A61B-E01AEAC3A57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36</a:t>
            </a:r>
            <a:endParaRPr b="0" lang="en-MY" sz="800" strike="noStrike" u="none">
              <a:solidFill>
                <a:srgbClr val="000000"/>
              </a:solidFill>
              <a:effectLst/>
              <a:uFillTx/>
              <a:latin typeface="Arial"/>
            </a:endParaRPr>
          </a:p>
        </p:txBody>
      </p:sp>
      <p:sp>
        <p:nvSpPr>
          <p:cNvPr id="76" name="PlaceHolder 1"/>
          <p:cNvSpPr>
            <a:spLocks noGrp="1"/>
          </p:cNvSpPr>
          <p:nvPr>
            <p:ph/>
          </p:nvPr>
        </p:nvSpPr>
        <p:spPr>
          <a:xfrm>
            <a:off x="438120" y="1790280"/>
            <a:ext cx="8229600" cy="762120"/>
          </a:xfrm>
          <a:prstGeom prst="rect">
            <a:avLst/>
          </a:prstGeom>
          <a:noFill/>
          <a:ln w="0">
            <a:noFill/>
          </a:ln>
        </p:spPr>
        <p:txBody>
          <a:bodyPr lIns="91440" rIns="91440" tIns="45720" bIns="45720" anchor="t">
            <a:normAutofit lnSpcReduction="9999"/>
          </a:bodyPr>
          <a:p>
            <a:pPr marL="343080" indent="-343080">
              <a:lnSpc>
                <a:spcPct val="90000"/>
              </a:lnSpc>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Write and run a program that read 10 integers and print</a:t>
            </a:r>
            <a:endParaRPr b="0" lang="en-MY" sz="2400" strike="noStrike" u="none">
              <a:solidFill>
                <a:srgbClr val="000000"/>
              </a:solidFill>
              <a:effectLst/>
              <a:uFillTx/>
              <a:latin typeface="Arial"/>
            </a:endParaRPr>
          </a:p>
          <a:p>
            <a:pPr marL="343080" indent="-343080">
              <a:lnSpc>
                <a:spcPct val="90000"/>
              </a:lnSpc>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it in reverse order.</a:t>
            </a:r>
            <a:endParaRPr b="0" lang="en-MY" sz="2400" strike="noStrike" u="none">
              <a:solidFill>
                <a:srgbClr val="000000"/>
              </a:solidFill>
              <a:effectLst/>
              <a:uFillTx/>
              <a:latin typeface="Arial"/>
            </a:endParaRPr>
          </a:p>
        </p:txBody>
      </p:sp>
      <p:sp>
        <p:nvSpPr>
          <p:cNvPr id="77" name="Rectangle 4"/>
          <p:cNvSpPr/>
          <p:nvPr/>
        </p:nvSpPr>
        <p:spPr>
          <a:xfrm>
            <a:off x="1371600" y="2438280"/>
            <a:ext cx="6629400" cy="1981440"/>
          </a:xfrm>
          <a:prstGeom prst="rect">
            <a:avLst/>
          </a:prstGeom>
          <a:noFill/>
          <a:ln w="0">
            <a:noFill/>
          </a:ln>
        </p:spPr>
        <p:style>
          <a:lnRef idx="0"/>
          <a:fillRef idx="0"/>
          <a:effectRef idx="0"/>
          <a:fontRef idx="minor"/>
        </p:style>
        <p:txBody>
          <a:bodyPr lIns="90000" rIns="90000" tIns="46800" bIns="46800" anchor="t">
            <a:normAutofit/>
          </a:bodyPr>
          <a:p>
            <a:pPr>
              <a:lnSpc>
                <a:spcPct val="100000"/>
              </a:lnSpc>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78" name="Text Box 6"/>
          <p:cNvSpPr/>
          <p:nvPr/>
        </p:nvSpPr>
        <p:spPr>
          <a:xfrm>
            <a:off x="304920" y="3429000"/>
            <a:ext cx="25905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Sample program :</a:t>
            </a:r>
            <a:endParaRPr b="0" lang="en-MY" sz="2400" strike="noStrike" u="none">
              <a:solidFill>
                <a:srgbClr val="000000"/>
              </a:solidFill>
              <a:effectLst/>
              <a:uFillTx/>
              <a:latin typeface="Arial"/>
            </a:endParaRPr>
          </a:p>
        </p:txBody>
      </p:sp>
      <p:sp>
        <p:nvSpPr>
          <p:cNvPr id="79" name="Text Box 7"/>
          <p:cNvSpPr/>
          <p:nvPr/>
        </p:nvSpPr>
        <p:spPr>
          <a:xfrm>
            <a:off x="457200" y="1352520"/>
            <a:ext cx="289548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Example 1 :</a:t>
            </a:r>
            <a:endParaRPr b="0" lang="en-MY" sz="2400" strike="noStrike" u="none">
              <a:solidFill>
                <a:srgbClr val="000000"/>
              </a:solidFill>
              <a:effectLst/>
              <a:uFillTx/>
              <a:latin typeface="Arial"/>
            </a:endParaRPr>
          </a:p>
        </p:txBody>
      </p:sp>
      <p:sp>
        <p:nvSpPr>
          <p:cNvPr id="80" name="PlaceHolder 2"/>
          <p:cNvSpPr>
            <a:spLocks noGrp="1"/>
          </p:cNvSpPr>
          <p:nvPr>
            <p:ph type="title"/>
          </p:nvPr>
        </p:nvSpPr>
        <p:spPr>
          <a:xfrm>
            <a:off x="1741320" y="114120"/>
            <a:ext cx="5943600" cy="114300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Array Basics</a:t>
            </a:r>
            <a:endParaRPr b="0" lang="en-MY" sz="3200" strike="noStrike" u="none">
              <a:solidFill>
                <a:srgbClr val="000000"/>
              </a:solidFill>
              <a:effectLst/>
              <a:uFillTx/>
              <a:latin typeface="Arial"/>
            </a:endParaRPr>
          </a:p>
        </p:txBody>
      </p:sp>
      <p:pic>
        <p:nvPicPr>
          <p:cNvPr id="81" name="Ink 1" descr=""/>
          <p:cNvPicPr/>
          <p:nvPr/>
        </p:nvPicPr>
        <p:blipFill>
          <a:blip r:embed="rId1"/>
          <a:stretch/>
        </p:blipFill>
        <p:spPr>
          <a:xfrm>
            <a:off x="4087800" y="5456160"/>
            <a:ext cx="106200" cy="82800"/>
          </a:xfrm>
          <a:prstGeom prst="rect">
            <a:avLst/>
          </a:prstGeom>
          <a:noFill/>
          <a:ln w="0">
            <a:noFill/>
          </a:ln>
        </p:spPr>
      </p:pic>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childTnLst>
                  <p:par>
                    <p:cTn id="71" nodeType="clickEffect" fill="hold">
                      <p:stCondLst>
                        <p:cond delay="indefinite"/>
                      </p:stCondLst>
                      <p:childTnLst>
                        <p:par>
                          <p:cTn id="72" nodeType="withEffect" fill="hold">
                            <p:stCondLst>
                              <p:cond delay="0"/>
                            </p:stCondLst>
                            <p:childTnLst>
                              <p:par>
                                <p:cTn id="73" nodeType="clickEffect" fill="hold" presetClass="entr" presetID="22" presetSubtype="1">
                                  <p:stCondLst>
                                    <p:cond delay="0"/>
                                  </p:stCondLst>
                                  <p:childTnLst>
                                    <p:set>
                                      <p:cBhvr>
                                        <p:cTn id="74" dur="1" fill="hold">
                                          <p:stCondLst>
                                            <p:cond delay="0"/>
                                          </p:stCondLst>
                                        </p:cTn>
                                        <p:tgtEl>
                                          <p:spTgt spid="78"/>
                                        </p:tgtEl>
                                        <p:attrNameLst>
                                          <p:attrName>style.visibility</p:attrName>
                                        </p:attrNameLst>
                                      </p:cBhvr>
                                      <p:to>
                                        <p:strVal val="visible"/>
                                      </p:to>
                                    </p:set>
                                    <p:animEffect filter="wipe(up)" transition="in">
                                      <p:cBhvr additive="repl">
                                        <p:cTn id="75" dur="5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8448</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en-MY</dc:language>
  <cp:lastModifiedBy>Usman Hashmi</cp:lastModifiedBy>
  <dcterms:modified xsi:type="dcterms:W3CDTF">2024-10-11T12:15:12Z</dcterms:modified>
  <cp:revision>155</cp:revision>
  <dc:subject/>
  <dc:title>Multimedia Technology</dc:title>
</cp:coreProperties>
</file>