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embeddings/oleObject1.bin" ContentType="application/vnd.openxmlformats-officedocument.oleObjec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8.wmf" ContentType="image/x-wmf"/>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6.wmf" ContentType="image/x-wmf"/>
  <Override PartName="/ppt/media/image7.wmf" ContentType="image/x-wmf"/>
  <Override PartName="/ppt/media/image13.emf" ContentType="image/x-emf"/>
  <Override PartName="/ppt/media/image9.wmf" ContentType="image/x-wmf"/>
  <Override PartName="/ppt/media/image10.gif" ContentType="image/gif"/>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9"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1"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2"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3"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4"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3CE2CE6-C17F-4964-8FEA-DF4491E59C34}"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A070EE-95B2-44C3-9C61-B5F0A982EBB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22" name="PlaceHolder 1"/>
          <p:cNvSpPr>
            <a:spLocks noGrp="1"/>
          </p:cNvSpPr>
          <p:nvPr>
            <p:ph type="sldImg"/>
          </p:nvPr>
        </p:nvSpPr>
        <p:spPr>
          <a:xfrm>
            <a:off x="1143000" y="685800"/>
            <a:ext cx="4572000" cy="3429000"/>
          </a:xfrm>
          <a:prstGeom prst="rect">
            <a:avLst/>
          </a:prstGeom>
          <a:ln w="0">
            <a:noFill/>
          </a:ln>
        </p:spPr>
      </p:sp>
      <p:sp>
        <p:nvSpPr>
          <p:cNvPr id="42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C6BFE4-6D73-4CD3-8929-0A6F3A26CD3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25" name="PlaceHolder 1"/>
          <p:cNvSpPr>
            <a:spLocks noGrp="1"/>
          </p:cNvSpPr>
          <p:nvPr>
            <p:ph type="sldImg"/>
          </p:nvPr>
        </p:nvSpPr>
        <p:spPr>
          <a:xfrm>
            <a:off x="1143000" y="685800"/>
            <a:ext cx="4572000" cy="3429000"/>
          </a:xfrm>
          <a:prstGeom prst="rect">
            <a:avLst/>
          </a:prstGeom>
          <a:ln w="0">
            <a:noFill/>
          </a:ln>
        </p:spPr>
      </p:sp>
      <p:sp>
        <p:nvSpPr>
          <p:cNvPr id="42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11FA04-0CE0-4712-BB58-6958B9CAB2D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28" name="PlaceHolder 1"/>
          <p:cNvSpPr>
            <a:spLocks noGrp="1"/>
          </p:cNvSpPr>
          <p:nvPr>
            <p:ph type="sldImg"/>
          </p:nvPr>
        </p:nvSpPr>
        <p:spPr>
          <a:xfrm>
            <a:off x="1143000" y="685800"/>
            <a:ext cx="4572000" cy="3429000"/>
          </a:xfrm>
          <a:prstGeom prst="rect">
            <a:avLst/>
          </a:prstGeom>
          <a:ln w="0">
            <a:noFill/>
          </a:ln>
        </p:spPr>
      </p:sp>
      <p:sp>
        <p:nvSpPr>
          <p:cNvPr id="4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1A751D-C497-4783-92DB-F00AE0416F7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31" name="PlaceHolder 1"/>
          <p:cNvSpPr>
            <a:spLocks noGrp="1"/>
          </p:cNvSpPr>
          <p:nvPr>
            <p:ph type="sldImg"/>
          </p:nvPr>
        </p:nvSpPr>
        <p:spPr>
          <a:xfrm>
            <a:off x="1143000" y="685800"/>
            <a:ext cx="4572000" cy="3429000"/>
          </a:xfrm>
          <a:prstGeom prst="rect">
            <a:avLst/>
          </a:prstGeom>
          <a:ln w="0">
            <a:noFill/>
          </a:ln>
        </p:spPr>
      </p:sp>
      <p:sp>
        <p:nvSpPr>
          <p:cNvPr id="4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AC95F5-8CE9-40BE-8461-191DE198F5A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34" name="PlaceHolder 1"/>
          <p:cNvSpPr>
            <a:spLocks noGrp="1"/>
          </p:cNvSpPr>
          <p:nvPr>
            <p:ph type="sldImg"/>
          </p:nvPr>
        </p:nvSpPr>
        <p:spPr>
          <a:xfrm>
            <a:off x="1143000" y="685800"/>
            <a:ext cx="4572000" cy="3429000"/>
          </a:xfrm>
          <a:prstGeom prst="rect">
            <a:avLst/>
          </a:prstGeom>
          <a:ln w="0">
            <a:noFill/>
          </a:ln>
        </p:spPr>
      </p:sp>
      <p:sp>
        <p:nvSpPr>
          <p:cNvPr id="4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A2F54F-E9F6-4545-ABBA-B04EA6B670D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37" name="PlaceHolder 1"/>
          <p:cNvSpPr>
            <a:spLocks noGrp="1"/>
          </p:cNvSpPr>
          <p:nvPr>
            <p:ph type="sldImg"/>
          </p:nvPr>
        </p:nvSpPr>
        <p:spPr>
          <a:xfrm>
            <a:off x="1143000" y="685800"/>
            <a:ext cx="4572000" cy="3429000"/>
          </a:xfrm>
          <a:prstGeom prst="rect">
            <a:avLst/>
          </a:prstGeom>
          <a:ln w="0">
            <a:noFill/>
          </a:ln>
        </p:spPr>
      </p:sp>
      <p:sp>
        <p:nvSpPr>
          <p:cNvPr id="4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38C37F-5564-496A-ABBF-DCD917F51D9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40" name="PlaceHolder 1"/>
          <p:cNvSpPr>
            <a:spLocks noGrp="1"/>
          </p:cNvSpPr>
          <p:nvPr>
            <p:ph type="sldImg"/>
          </p:nvPr>
        </p:nvSpPr>
        <p:spPr>
          <a:xfrm>
            <a:off x="1143000" y="685800"/>
            <a:ext cx="4572000" cy="3429000"/>
          </a:xfrm>
          <a:prstGeom prst="rect">
            <a:avLst/>
          </a:prstGeom>
          <a:ln w="0">
            <a:noFill/>
          </a:ln>
        </p:spPr>
      </p:sp>
      <p:sp>
        <p:nvSpPr>
          <p:cNvPr id="4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E4D8D2E-805C-46D6-9D9C-F685CEA7E7A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43" name="PlaceHolder 1"/>
          <p:cNvSpPr>
            <a:spLocks noGrp="1"/>
          </p:cNvSpPr>
          <p:nvPr>
            <p:ph type="sldImg"/>
          </p:nvPr>
        </p:nvSpPr>
        <p:spPr>
          <a:xfrm>
            <a:off x="1143000" y="685800"/>
            <a:ext cx="4572000" cy="3429000"/>
          </a:xfrm>
          <a:prstGeom prst="rect">
            <a:avLst/>
          </a:prstGeom>
          <a:ln w="0">
            <a:noFill/>
          </a:ln>
        </p:spPr>
      </p:sp>
      <p:sp>
        <p:nvSpPr>
          <p:cNvPr id="4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F151EE1-69E7-48B4-8CB4-0DB6009F436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46" name="PlaceHolder 1"/>
          <p:cNvSpPr>
            <a:spLocks noGrp="1"/>
          </p:cNvSpPr>
          <p:nvPr>
            <p:ph type="sldImg"/>
          </p:nvPr>
        </p:nvSpPr>
        <p:spPr>
          <a:xfrm>
            <a:off x="1143000" y="685800"/>
            <a:ext cx="4572000" cy="3429000"/>
          </a:xfrm>
          <a:prstGeom prst="rect">
            <a:avLst/>
          </a:prstGeom>
          <a:ln w="0">
            <a:noFill/>
          </a:ln>
        </p:spPr>
      </p:sp>
      <p:sp>
        <p:nvSpPr>
          <p:cNvPr id="4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24AFBF8-A2BE-4146-85AF-45FC7011920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98" name="PlaceHolder 1"/>
          <p:cNvSpPr>
            <a:spLocks noGrp="1"/>
          </p:cNvSpPr>
          <p:nvPr>
            <p:ph type="sldImg"/>
          </p:nvPr>
        </p:nvSpPr>
        <p:spPr>
          <a:xfrm>
            <a:off x="1143000" y="685800"/>
            <a:ext cx="4572000" cy="3429000"/>
          </a:xfrm>
          <a:prstGeom prst="rect">
            <a:avLst/>
          </a:prstGeom>
          <a:ln w="0">
            <a:noFill/>
          </a:ln>
        </p:spPr>
      </p:sp>
      <p:sp>
        <p:nvSpPr>
          <p:cNvPr id="39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88EA38-1479-4AFC-886A-C19F0B33BBE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49" name="PlaceHolder 1"/>
          <p:cNvSpPr>
            <a:spLocks noGrp="1"/>
          </p:cNvSpPr>
          <p:nvPr>
            <p:ph type="sldImg"/>
          </p:nvPr>
        </p:nvSpPr>
        <p:spPr>
          <a:xfrm>
            <a:off x="1143000" y="685800"/>
            <a:ext cx="4572000" cy="3429000"/>
          </a:xfrm>
          <a:prstGeom prst="rect">
            <a:avLst/>
          </a:prstGeom>
          <a:ln w="0">
            <a:noFill/>
          </a:ln>
        </p:spPr>
      </p:sp>
      <p:sp>
        <p:nvSpPr>
          <p:cNvPr id="4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5FADB1-204C-49FC-BE2C-6E27C7FD675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52" name="PlaceHolder 1"/>
          <p:cNvSpPr>
            <a:spLocks noGrp="1"/>
          </p:cNvSpPr>
          <p:nvPr>
            <p:ph type="sldImg"/>
          </p:nvPr>
        </p:nvSpPr>
        <p:spPr>
          <a:xfrm>
            <a:off x="1143000" y="685800"/>
            <a:ext cx="4572000" cy="3429000"/>
          </a:xfrm>
          <a:prstGeom prst="rect">
            <a:avLst/>
          </a:prstGeom>
          <a:ln w="0">
            <a:noFill/>
          </a:ln>
        </p:spPr>
      </p:sp>
      <p:sp>
        <p:nvSpPr>
          <p:cNvPr id="4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1169BF-846B-4AF2-B163-64EC82FA81A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55" name="PlaceHolder 1"/>
          <p:cNvSpPr>
            <a:spLocks noGrp="1"/>
          </p:cNvSpPr>
          <p:nvPr>
            <p:ph type="sldImg"/>
          </p:nvPr>
        </p:nvSpPr>
        <p:spPr>
          <a:xfrm>
            <a:off x="1143000" y="685800"/>
            <a:ext cx="4572000" cy="3429000"/>
          </a:xfrm>
          <a:prstGeom prst="rect">
            <a:avLst/>
          </a:prstGeom>
          <a:ln w="0">
            <a:noFill/>
          </a:ln>
        </p:spPr>
      </p:sp>
      <p:sp>
        <p:nvSpPr>
          <p:cNvPr id="45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91727D7-C094-47D4-BE87-D6C67CABAF0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58" name="PlaceHolder 1"/>
          <p:cNvSpPr>
            <a:spLocks noGrp="1"/>
          </p:cNvSpPr>
          <p:nvPr>
            <p:ph type="sldImg"/>
          </p:nvPr>
        </p:nvSpPr>
        <p:spPr>
          <a:xfrm>
            <a:off x="1143000" y="685800"/>
            <a:ext cx="4572000" cy="3429000"/>
          </a:xfrm>
          <a:prstGeom prst="rect">
            <a:avLst/>
          </a:prstGeom>
          <a:ln w="0">
            <a:noFill/>
          </a:ln>
        </p:spPr>
      </p:sp>
      <p:sp>
        <p:nvSpPr>
          <p:cNvPr id="45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51E5BA-6CC7-463B-BBAA-2414975BA22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61" name="PlaceHolder 1"/>
          <p:cNvSpPr>
            <a:spLocks noGrp="1"/>
          </p:cNvSpPr>
          <p:nvPr>
            <p:ph type="sldImg"/>
          </p:nvPr>
        </p:nvSpPr>
        <p:spPr>
          <a:xfrm>
            <a:off x="1143000" y="685800"/>
            <a:ext cx="4572000" cy="3429000"/>
          </a:xfrm>
          <a:prstGeom prst="rect">
            <a:avLst/>
          </a:prstGeom>
          <a:ln w="0">
            <a:noFill/>
          </a:ln>
        </p:spPr>
      </p:sp>
      <p:sp>
        <p:nvSpPr>
          <p:cNvPr id="46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8BE58B-5A55-47D4-BD7E-A80D54AED21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64" name="PlaceHolder 1"/>
          <p:cNvSpPr>
            <a:spLocks noGrp="1"/>
          </p:cNvSpPr>
          <p:nvPr>
            <p:ph type="sldImg"/>
          </p:nvPr>
        </p:nvSpPr>
        <p:spPr>
          <a:xfrm>
            <a:off x="1143000" y="685800"/>
            <a:ext cx="4572000" cy="3429000"/>
          </a:xfrm>
          <a:prstGeom prst="rect">
            <a:avLst/>
          </a:prstGeom>
          <a:ln w="0">
            <a:noFill/>
          </a:ln>
        </p:spPr>
      </p:sp>
      <p:sp>
        <p:nvSpPr>
          <p:cNvPr id="46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83D16F-272C-46B9-8D10-D7CE33DA0E1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67" name="PlaceHolder 1"/>
          <p:cNvSpPr>
            <a:spLocks noGrp="1"/>
          </p:cNvSpPr>
          <p:nvPr>
            <p:ph type="sldImg"/>
          </p:nvPr>
        </p:nvSpPr>
        <p:spPr>
          <a:xfrm>
            <a:off x="1143000" y="685800"/>
            <a:ext cx="4572000" cy="3429000"/>
          </a:xfrm>
          <a:prstGeom prst="rect">
            <a:avLst/>
          </a:prstGeom>
          <a:ln w="0">
            <a:noFill/>
          </a:ln>
        </p:spPr>
      </p:sp>
      <p:sp>
        <p:nvSpPr>
          <p:cNvPr id="46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5F635C-C164-4E93-95F6-4318EB31440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70" name="PlaceHolder 1"/>
          <p:cNvSpPr>
            <a:spLocks noGrp="1"/>
          </p:cNvSpPr>
          <p:nvPr>
            <p:ph type="sldImg"/>
          </p:nvPr>
        </p:nvSpPr>
        <p:spPr>
          <a:xfrm>
            <a:off x="1143000" y="685800"/>
            <a:ext cx="4572000" cy="3429000"/>
          </a:xfrm>
          <a:prstGeom prst="rect">
            <a:avLst/>
          </a:prstGeom>
          <a:ln w="0">
            <a:noFill/>
          </a:ln>
        </p:spPr>
      </p:sp>
      <p:sp>
        <p:nvSpPr>
          <p:cNvPr id="47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158D04-F025-4AA5-9290-8BB0C473585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73" name="PlaceHolder 1"/>
          <p:cNvSpPr>
            <a:spLocks noGrp="1"/>
          </p:cNvSpPr>
          <p:nvPr>
            <p:ph type="sldImg"/>
          </p:nvPr>
        </p:nvSpPr>
        <p:spPr>
          <a:xfrm>
            <a:off x="1143000" y="685800"/>
            <a:ext cx="4572000" cy="3429000"/>
          </a:xfrm>
          <a:prstGeom prst="rect">
            <a:avLst/>
          </a:prstGeom>
          <a:ln w="0">
            <a:noFill/>
          </a:ln>
        </p:spPr>
      </p:sp>
      <p:sp>
        <p:nvSpPr>
          <p:cNvPr id="47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04F2804-6C9F-49BF-A59A-2B6588445CE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76" name="PlaceHolder 1"/>
          <p:cNvSpPr>
            <a:spLocks noGrp="1"/>
          </p:cNvSpPr>
          <p:nvPr>
            <p:ph type="sldImg"/>
          </p:nvPr>
        </p:nvSpPr>
        <p:spPr>
          <a:xfrm>
            <a:off x="1143000" y="685800"/>
            <a:ext cx="4572000" cy="3429000"/>
          </a:xfrm>
          <a:prstGeom prst="rect">
            <a:avLst/>
          </a:prstGeom>
          <a:ln w="0">
            <a:noFill/>
          </a:ln>
        </p:spPr>
      </p:sp>
      <p:sp>
        <p:nvSpPr>
          <p:cNvPr id="47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78A975-2285-47E1-B517-674ED4ECF50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01" name="PlaceHolder 1"/>
          <p:cNvSpPr>
            <a:spLocks noGrp="1"/>
          </p:cNvSpPr>
          <p:nvPr>
            <p:ph type="sldImg"/>
          </p:nvPr>
        </p:nvSpPr>
        <p:spPr>
          <a:xfrm>
            <a:off x="1143000" y="685800"/>
            <a:ext cx="4572000" cy="3429000"/>
          </a:xfrm>
          <a:prstGeom prst="rect">
            <a:avLst/>
          </a:prstGeom>
          <a:ln w="0">
            <a:noFill/>
          </a:ln>
        </p:spPr>
      </p:sp>
      <p:sp>
        <p:nvSpPr>
          <p:cNvPr id="4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F51653-B159-41F3-B68E-F3488ADE165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79" name="PlaceHolder 1"/>
          <p:cNvSpPr>
            <a:spLocks noGrp="1"/>
          </p:cNvSpPr>
          <p:nvPr>
            <p:ph type="sldImg"/>
          </p:nvPr>
        </p:nvSpPr>
        <p:spPr>
          <a:xfrm>
            <a:off x="1143000" y="685800"/>
            <a:ext cx="4572000" cy="3429000"/>
          </a:xfrm>
          <a:prstGeom prst="rect">
            <a:avLst/>
          </a:prstGeom>
          <a:ln w="0">
            <a:noFill/>
          </a:ln>
        </p:spPr>
      </p:sp>
      <p:sp>
        <p:nvSpPr>
          <p:cNvPr id="48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526288-26EA-4AE1-A027-97B89847962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82" name="PlaceHolder 1"/>
          <p:cNvSpPr>
            <a:spLocks noGrp="1"/>
          </p:cNvSpPr>
          <p:nvPr>
            <p:ph type="sldImg"/>
          </p:nvPr>
        </p:nvSpPr>
        <p:spPr>
          <a:xfrm>
            <a:off x="1143000" y="685800"/>
            <a:ext cx="4572000" cy="3429000"/>
          </a:xfrm>
          <a:prstGeom prst="rect">
            <a:avLst/>
          </a:prstGeom>
          <a:ln w="0">
            <a:noFill/>
          </a:ln>
        </p:spPr>
      </p:sp>
      <p:sp>
        <p:nvSpPr>
          <p:cNvPr id="48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D7A971-EF3B-488B-9FEF-A69690B9DF6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85" name="PlaceHolder 1"/>
          <p:cNvSpPr>
            <a:spLocks noGrp="1"/>
          </p:cNvSpPr>
          <p:nvPr>
            <p:ph type="sldImg"/>
          </p:nvPr>
        </p:nvSpPr>
        <p:spPr>
          <a:xfrm>
            <a:off x="1143000" y="685800"/>
            <a:ext cx="4572000" cy="3429000"/>
          </a:xfrm>
          <a:prstGeom prst="rect">
            <a:avLst/>
          </a:prstGeom>
          <a:ln w="0">
            <a:noFill/>
          </a:ln>
        </p:spPr>
      </p:sp>
      <p:sp>
        <p:nvSpPr>
          <p:cNvPr id="48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E87D074-BC80-4EC6-9785-5EA8AF11054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88" name="PlaceHolder 1"/>
          <p:cNvSpPr>
            <a:spLocks noGrp="1"/>
          </p:cNvSpPr>
          <p:nvPr>
            <p:ph type="sldImg"/>
          </p:nvPr>
        </p:nvSpPr>
        <p:spPr>
          <a:xfrm>
            <a:off x="1143000" y="685800"/>
            <a:ext cx="4572000" cy="3429000"/>
          </a:xfrm>
          <a:prstGeom prst="rect">
            <a:avLst/>
          </a:prstGeom>
          <a:ln w="0">
            <a:noFill/>
          </a:ln>
        </p:spPr>
      </p:sp>
      <p:sp>
        <p:nvSpPr>
          <p:cNvPr id="48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97D12D-42F0-4BD6-8247-44D60CC2CA0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91" name="PlaceHolder 1"/>
          <p:cNvSpPr>
            <a:spLocks noGrp="1"/>
          </p:cNvSpPr>
          <p:nvPr>
            <p:ph type="sldImg"/>
          </p:nvPr>
        </p:nvSpPr>
        <p:spPr>
          <a:xfrm>
            <a:off x="1143000" y="685800"/>
            <a:ext cx="4572000" cy="3429000"/>
          </a:xfrm>
          <a:prstGeom prst="rect">
            <a:avLst/>
          </a:prstGeom>
          <a:ln w="0">
            <a:noFill/>
          </a:ln>
        </p:spPr>
      </p:sp>
      <p:sp>
        <p:nvSpPr>
          <p:cNvPr id="49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D26CB6-E8E7-44EF-871B-3D61408B4A1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94" name="PlaceHolder 1"/>
          <p:cNvSpPr>
            <a:spLocks noGrp="1"/>
          </p:cNvSpPr>
          <p:nvPr>
            <p:ph type="sldImg"/>
          </p:nvPr>
        </p:nvSpPr>
        <p:spPr>
          <a:xfrm>
            <a:off x="1143000" y="685800"/>
            <a:ext cx="4572000" cy="3429000"/>
          </a:xfrm>
          <a:prstGeom prst="rect">
            <a:avLst/>
          </a:prstGeom>
          <a:ln w="0">
            <a:noFill/>
          </a:ln>
        </p:spPr>
      </p:sp>
      <p:sp>
        <p:nvSpPr>
          <p:cNvPr id="49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B8EA233-CEB7-4973-BBCA-0962435B824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97" name="PlaceHolder 1"/>
          <p:cNvSpPr>
            <a:spLocks noGrp="1"/>
          </p:cNvSpPr>
          <p:nvPr>
            <p:ph type="sldImg"/>
          </p:nvPr>
        </p:nvSpPr>
        <p:spPr>
          <a:xfrm>
            <a:off x="1143000" y="685800"/>
            <a:ext cx="4572000" cy="3429000"/>
          </a:xfrm>
          <a:prstGeom prst="rect">
            <a:avLst/>
          </a:prstGeom>
          <a:ln w="0">
            <a:noFill/>
          </a:ln>
        </p:spPr>
      </p:sp>
      <p:sp>
        <p:nvSpPr>
          <p:cNvPr id="49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E21D4F-D8F4-4916-8E6E-A8FA1BCBEA4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500" name="PlaceHolder 1"/>
          <p:cNvSpPr>
            <a:spLocks noGrp="1"/>
          </p:cNvSpPr>
          <p:nvPr>
            <p:ph type="sldImg"/>
          </p:nvPr>
        </p:nvSpPr>
        <p:spPr>
          <a:xfrm>
            <a:off x="1143000" y="685800"/>
            <a:ext cx="4572000" cy="3429000"/>
          </a:xfrm>
          <a:prstGeom prst="rect">
            <a:avLst/>
          </a:prstGeom>
          <a:ln w="0">
            <a:noFill/>
          </a:ln>
        </p:spPr>
      </p:sp>
      <p:sp>
        <p:nvSpPr>
          <p:cNvPr id="50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BFE991-F8F4-4133-94B5-46FF97FFC1D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04" name="PlaceHolder 1"/>
          <p:cNvSpPr>
            <a:spLocks noGrp="1"/>
          </p:cNvSpPr>
          <p:nvPr>
            <p:ph type="sldImg"/>
          </p:nvPr>
        </p:nvSpPr>
        <p:spPr>
          <a:xfrm>
            <a:off x="1143000" y="685800"/>
            <a:ext cx="4572000" cy="3429000"/>
          </a:xfrm>
          <a:prstGeom prst="rect">
            <a:avLst/>
          </a:prstGeom>
          <a:ln w="0">
            <a:noFill/>
          </a:ln>
        </p:spPr>
      </p:sp>
      <p:sp>
        <p:nvSpPr>
          <p:cNvPr id="40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0DF0EB-CD19-4385-B7EF-6990BAD623C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503" name="PlaceHolder 1"/>
          <p:cNvSpPr>
            <a:spLocks noGrp="1"/>
          </p:cNvSpPr>
          <p:nvPr>
            <p:ph type="sldImg"/>
          </p:nvPr>
        </p:nvSpPr>
        <p:spPr>
          <a:xfrm>
            <a:off x="1143000" y="685800"/>
            <a:ext cx="4572000" cy="3429000"/>
          </a:xfrm>
          <a:prstGeom prst="rect">
            <a:avLst/>
          </a:prstGeom>
          <a:ln w="0">
            <a:noFill/>
          </a:ln>
        </p:spPr>
      </p:sp>
      <p:sp>
        <p:nvSpPr>
          <p:cNvPr id="50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8F90D7F-DAE8-41DC-8DB7-E497EF066A0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07" name="PlaceHolder 1"/>
          <p:cNvSpPr>
            <a:spLocks noGrp="1"/>
          </p:cNvSpPr>
          <p:nvPr>
            <p:ph type="sldImg"/>
          </p:nvPr>
        </p:nvSpPr>
        <p:spPr>
          <a:xfrm>
            <a:off x="1143000" y="685800"/>
            <a:ext cx="4572000" cy="3429000"/>
          </a:xfrm>
          <a:prstGeom prst="rect">
            <a:avLst/>
          </a:prstGeom>
          <a:ln w="0">
            <a:noFill/>
          </a:ln>
        </p:spPr>
      </p:sp>
      <p:sp>
        <p:nvSpPr>
          <p:cNvPr id="40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B96C566-543E-4FA3-8EF4-CA616340C2E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10" name="PlaceHolder 1"/>
          <p:cNvSpPr>
            <a:spLocks noGrp="1"/>
          </p:cNvSpPr>
          <p:nvPr>
            <p:ph type="sldImg"/>
          </p:nvPr>
        </p:nvSpPr>
        <p:spPr>
          <a:xfrm>
            <a:off x="1143000" y="685800"/>
            <a:ext cx="4572000" cy="3429000"/>
          </a:xfrm>
          <a:prstGeom prst="rect">
            <a:avLst/>
          </a:prstGeom>
          <a:ln w="0">
            <a:noFill/>
          </a:ln>
        </p:spPr>
      </p:sp>
      <p:sp>
        <p:nvSpPr>
          <p:cNvPr id="41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DA722A6-2D4B-482B-BDC4-0899E8A12EF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13" name="PlaceHolder 1"/>
          <p:cNvSpPr>
            <a:spLocks noGrp="1"/>
          </p:cNvSpPr>
          <p:nvPr>
            <p:ph type="sldImg"/>
          </p:nvPr>
        </p:nvSpPr>
        <p:spPr>
          <a:xfrm>
            <a:off x="1143000" y="685800"/>
            <a:ext cx="4572000" cy="3429000"/>
          </a:xfrm>
          <a:prstGeom prst="rect">
            <a:avLst/>
          </a:prstGeom>
          <a:ln w="0">
            <a:noFill/>
          </a:ln>
        </p:spPr>
      </p:sp>
      <p:sp>
        <p:nvSpPr>
          <p:cNvPr id="41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5DC413E-CAC2-4715-B8B7-C67F51DD5CE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16" name="PlaceHolder 1"/>
          <p:cNvSpPr>
            <a:spLocks noGrp="1"/>
          </p:cNvSpPr>
          <p:nvPr>
            <p:ph type="sldImg"/>
          </p:nvPr>
        </p:nvSpPr>
        <p:spPr>
          <a:xfrm>
            <a:off x="1143000" y="685800"/>
            <a:ext cx="4572000" cy="3429000"/>
          </a:xfrm>
          <a:prstGeom prst="rect">
            <a:avLst/>
          </a:prstGeom>
          <a:ln w="0">
            <a:noFill/>
          </a:ln>
        </p:spPr>
      </p:sp>
      <p:sp>
        <p:nvSpPr>
          <p:cNvPr id="41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A9D95F6-D496-4DCD-8A9E-1E0E2670A6E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419" name="PlaceHolder 1"/>
          <p:cNvSpPr>
            <a:spLocks noGrp="1"/>
          </p:cNvSpPr>
          <p:nvPr>
            <p:ph type="sldImg"/>
          </p:nvPr>
        </p:nvSpPr>
        <p:spPr>
          <a:xfrm>
            <a:off x="1143000" y="685800"/>
            <a:ext cx="4572000" cy="3429000"/>
          </a:xfrm>
          <a:prstGeom prst="rect">
            <a:avLst/>
          </a:prstGeom>
          <a:ln w="0">
            <a:noFill/>
          </a:ln>
        </p:spPr>
      </p:sp>
      <p:sp>
        <p:nvSpPr>
          <p:cNvPr id="42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9368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 strike="noStrike" u="none">
                <a:solidFill>
                  <a:srgbClr val="ffffcc"/>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BCB0D5D6-B32A-4A23-9236-E9C0C11CD92A}"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38</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7243920" y="1063800"/>
            <a:ext cx="183960" cy="3664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
        <p:nvSpPr>
          <p:cNvPr id="11" name="Rectangle 19"/>
          <p:cNvSpPr/>
          <p:nvPr/>
        </p:nvSpPr>
        <p:spPr>
          <a:xfrm>
            <a:off x="7477200" y="1104840"/>
            <a:ext cx="1542960" cy="343080"/>
          </a:xfrm>
          <a:prstGeom prst="rect">
            <a:avLst/>
          </a:prstGeom>
          <a:noFill/>
          <a:ln w="0">
            <a:noFill/>
          </a:ln>
        </p:spPr>
        <p:style>
          <a:lnRef idx="0"/>
          <a:fillRef idx="0"/>
          <a:effectRef idx="0"/>
          <a:fontRef idx="minor"/>
        </p:style>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OOP in Java</a:t>
            </a:r>
            <a:endParaRPr b="0" lang="en-MY"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2"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3"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4" name="Picture 12" descr="logo"/>
          <p:cNvPicPr/>
          <p:nvPr/>
        </p:nvPicPr>
        <p:blipFill>
          <a:blip r:embed="rId5"/>
          <a:stretch/>
        </p:blipFill>
        <p:spPr>
          <a:xfrm>
            <a:off x="795240" y="2567160"/>
            <a:ext cx="2133720" cy="1728720"/>
          </a:xfrm>
          <a:prstGeom prst="rect">
            <a:avLst/>
          </a:prstGeom>
          <a:noFill/>
          <a:ln w="0">
            <a:noFill/>
          </a:ln>
        </p:spPr>
      </p:pic>
      <p:sp>
        <p:nvSpPr>
          <p:cNvPr id="15"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6"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7"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13.emf"/><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object" TargetMode="External"/><Relationship Id="rId2" Type="http://schemas.openxmlformats.org/officeDocument/2006/relationships/hyperlink" Target="http://wombat.doc.ic.ac.uk/foldoc/foldoc.cgi?object-oriented+language" TargetMode="External"/><Relationship Id="rId3" Type="http://schemas.openxmlformats.org/officeDocument/2006/relationships/hyperlink" Target="http://wombat.doc.ic.ac.uk/foldoc/foldoc.cgi?derived+type" TargetMode="External"/><Relationship Id="rId4" Type="http://schemas.openxmlformats.org/officeDocument/2006/relationships/hyperlink" Target="http://wombat.doc.ic.ac.uk/foldoc/foldoc.cgi?procedural+language" TargetMode="External"/><Relationship Id="rId5" Type="http://schemas.openxmlformats.org/officeDocument/2006/relationships/hyperlink" Target="http://wombat.doc.ic.ac.uk/foldoc/foldoc.cgi?class+variables" TargetMode="External"/><Relationship Id="rId6" Type="http://schemas.openxmlformats.org/officeDocument/2006/relationships/hyperlink" Target="http://wombat.doc.ic.ac.uk/foldoc/foldoc.cgi?state" TargetMode="External"/><Relationship Id="rId7" Type="http://schemas.openxmlformats.org/officeDocument/2006/relationships/hyperlink" Target="http://wombat.doc.ic.ac.uk/foldoc/foldoc.cgi?methods" TargetMode="External"/><Relationship Id="rId8" Type="http://schemas.openxmlformats.org/officeDocument/2006/relationships/hyperlink" Target="http://wombat.doc.ic.ac.uk/foldoc/foldoc.cgi?object-oriented+programming" TargetMode="External"/><Relationship Id="rId9" Type="http://schemas.openxmlformats.org/officeDocument/2006/relationships/hyperlink" Target="http://wombat.doc.ic.ac.uk/foldoc/foldoc.cgi?class" TargetMode="External"/><Relationship Id="rId10" Type="http://schemas.openxmlformats.org/officeDocument/2006/relationships/slideLayout" Target="../slideLayouts/slideLayout1.xml"/><Relationship Id="rId11"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 Id="rId4" Type="http://schemas.openxmlformats.org/officeDocument/2006/relationships/oleObject" Target="../embeddings/oleObject1.bin"/><Relationship Id="rId5" Type="http://schemas.openxmlformats.org/officeDocument/2006/relationships/image" Target="../media/image9.wmf"/><Relationship Id="rId6" Type="http://schemas.openxmlformats.org/officeDocument/2006/relationships/slideLayout" Target="../slideLayouts/slideLayout1.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0"/>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
        <p:nvSpPr>
          <p:cNvPr id="27" name="Rectangle 52"/>
          <p:cNvSpPr/>
          <p:nvPr/>
        </p:nvSpPr>
        <p:spPr>
          <a:xfrm>
            <a:off x="1924200" y="2343240"/>
            <a:ext cx="7467480" cy="1143000"/>
          </a:xfrm>
          <a:prstGeom prst="rect">
            <a:avLst/>
          </a:prstGeom>
          <a:noFill/>
          <a:ln w="0">
            <a:noFill/>
          </a:ln>
        </p:spPr>
        <p:style>
          <a:lnRef idx="0"/>
          <a:fillRef idx="0"/>
          <a:effectRef idx="0"/>
          <a:fontRef idx="minor"/>
        </p:style>
        <p:txBody>
          <a:bodyPr lIns="90000" rIns="90000" tIns="46800" bIns="46800" anchor="ctr">
            <a:norm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ffffcc"/>
                </a:solidFill>
                <a:effectLst/>
                <a:uFillTx/>
                <a:latin typeface="Arial"/>
              </a:rPr>
              <a:t>Object Oriented Programming in Java</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24" name="Rectangle 4"/>
          <p:cNvSpPr/>
          <p:nvPr/>
        </p:nvSpPr>
        <p:spPr>
          <a:xfrm>
            <a:off x="609480" y="4592520"/>
            <a:ext cx="8077320" cy="177192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45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sng">
                <a:solidFill>
                  <a:srgbClr val="333399"/>
                </a:solidFill>
                <a:effectLst/>
                <a:uFillTx/>
                <a:latin typeface="Arial"/>
              </a:rPr>
              <a:t>Behaviour</a:t>
            </a:r>
            <a:endParaRPr b="0" lang="en-MY" sz="1800" strike="noStrike" u="none">
              <a:solidFill>
                <a:srgbClr val="000000"/>
              </a:solidFill>
              <a:effectLst/>
              <a:uFillTx/>
              <a:latin typeface="Arial"/>
            </a:endParaRPr>
          </a:p>
          <a:p>
            <a:pPr lvl="1" marL="743040" indent="-285840">
              <a:lnSpc>
                <a:spcPct val="90000"/>
              </a:lnSpc>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Functionally, a car can </a:t>
            </a:r>
            <a:r>
              <a:rPr b="1" i="1" lang="en-US" sz="1800" strike="noStrike" u="none">
                <a:solidFill>
                  <a:srgbClr val="000000"/>
                </a:solidFill>
                <a:effectLst/>
                <a:uFillTx/>
                <a:latin typeface="Arial"/>
              </a:rPr>
              <a:t>do</a:t>
            </a:r>
            <a:r>
              <a:rPr b="1" lang="en-US" sz="1800" strike="noStrike" u="none">
                <a:solidFill>
                  <a:srgbClr val="000000"/>
                </a:solidFill>
                <a:effectLst/>
                <a:uFillTx/>
                <a:latin typeface="Arial"/>
              </a:rPr>
              <a:t> the following:</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Go</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Stop/Brake</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Turn right</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Turn left</a:t>
            </a:r>
            <a:endParaRPr b="0" lang="en-MY" sz="1800" strike="noStrike" u="none">
              <a:solidFill>
                <a:srgbClr val="000000"/>
              </a:solidFill>
              <a:effectLst/>
              <a:uFillTx/>
              <a:latin typeface="Arial"/>
            </a:endParaRPr>
          </a:p>
        </p:txBody>
      </p:sp>
      <p:sp>
        <p:nvSpPr>
          <p:cNvPr id="125" name="Text Box 6"/>
          <p:cNvSpPr/>
          <p:nvPr/>
        </p:nvSpPr>
        <p:spPr>
          <a:xfrm>
            <a:off x="609480" y="1395360"/>
            <a:ext cx="41148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sng">
                <a:solidFill>
                  <a:srgbClr val="000000"/>
                </a:solidFill>
                <a:effectLst/>
                <a:uFillTx/>
                <a:latin typeface="Arial"/>
              </a:rPr>
              <a:t>The “Car” Object (cont’d)</a:t>
            </a:r>
            <a:endParaRPr b="0" lang="en-MY" sz="1800" strike="noStrike" u="none">
              <a:solidFill>
                <a:srgbClr val="000000"/>
              </a:solidFill>
              <a:effectLst/>
              <a:uFillTx/>
              <a:latin typeface="Arial"/>
            </a:endParaRPr>
          </a:p>
        </p:txBody>
      </p:sp>
      <p:sp>
        <p:nvSpPr>
          <p:cNvPr id="126" name="Text Box 8"/>
          <p:cNvSpPr/>
          <p:nvPr/>
        </p:nvSpPr>
        <p:spPr>
          <a:xfrm>
            <a:off x="1447920" y="2538360"/>
            <a:ext cx="6095880" cy="4572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7" name="Rectangle 9"/>
          <p:cNvSpPr/>
          <p:nvPr/>
        </p:nvSpPr>
        <p:spPr>
          <a:xfrm>
            <a:off x="685800" y="1776240"/>
            <a:ext cx="8077320" cy="243864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sng">
                <a:solidFill>
                  <a:srgbClr val="333399"/>
                </a:solidFill>
                <a:effectLst/>
                <a:uFillTx/>
                <a:latin typeface="Arial"/>
              </a:rPr>
              <a:t>State</a:t>
            </a:r>
            <a:endParaRPr b="0" lang="en-MY" sz="1800" strike="noStrike" u="none">
              <a:solidFill>
                <a:srgbClr val="000000"/>
              </a:solidFill>
              <a:effectLst/>
              <a:uFillTx/>
              <a:latin typeface="Arial"/>
            </a:endParaRPr>
          </a:p>
          <a:p>
            <a:pPr lvl="1" marL="743040" indent="-28584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A car may have the following features or attributes :</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Color</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Speed</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Size</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Fuel</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moving</a:t>
            </a:r>
            <a:endParaRPr b="0" lang="en-MY" sz="1800" strike="noStrike" u="none">
              <a:solidFill>
                <a:srgbClr val="000000"/>
              </a:solidFill>
              <a:effectLst/>
              <a:uFillTx/>
              <a:latin typeface="Arial"/>
            </a:endParaRPr>
          </a:p>
          <a:p>
            <a:pPr lvl="2" marL="1143000" indent="-228600">
              <a:lnSpc>
                <a:spcPct val="80000"/>
              </a:lnSpc>
              <a:spcBef>
                <a:spcPts val="45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stopped</a:t>
            </a:r>
            <a:endParaRPr b="0" lang="en-MY" sz="1800" strike="noStrike" u="none">
              <a:solidFill>
                <a:srgbClr val="000000"/>
              </a:solidFill>
              <a:effectLst/>
              <a:uFillTx/>
              <a:latin typeface="Arial"/>
            </a:endParaRPr>
          </a:p>
        </p:txBody>
      </p:sp>
      <p:grpSp>
        <p:nvGrpSpPr>
          <p:cNvPr id="128" name="Group 10"/>
          <p:cNvGrpSpPr/>
          <p:nvPr/>
        </p:nvGrpSpPr>
        <p:grpSpPr>
          <a:xfrm>
            <a:off x="3048120" y="2500200"/>
            <a:ext cx="152280" cy="914400"/>
            <a:chOff x="3048120" y="2500200"/>
            <a:chExt cx="152280" cy="914400"/>
          </a:xfrm>
        </p:grpSpPr>
        <p:sp>
          <p:nvSpPr>
            <p:cNvPr id="129" name="Line 11"/>
            <p:cNvSpPr/>
            <p:nvPr/>
          </p:nvSpPr>
          <p:spPr>
            <a:xfrm>
              <a:off x="3048120" y="250020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30" name="Line 12"/>
            <p:cNvSpPr/>
            <p:nvPr/>
          </p:nvSpPr>
          <p:spPr>
            <a:xfrm>
              <a:off x="3200400" y="2500200"/>
              <a:ext cx="0" cy="91440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31" name="Line 13"/>
            <p:cNvSpPr/>
            <p:nvPr/>
          </p:nvSpPr>
          <p:spPr>
            <a:xfrm>
              <a:off x="3048120" y="341460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132" name="Group 14"/>
          <p:cNvGrpSpPr/>
          <p:nvPr/>
        </p:nvGrpSpPr>
        <p:grpSpPr>
          <a:xfrm>
            <a:off x="3048120" y="3639960"/>
            <a:ext cx="152280" cy="381240"/>
            <a:chOff x="3048120" y="3639960"/>
            <a:chExt cx="152280" cy="381240"/>
          </a:xfrm>
        </p:grpSpPr>
        <p:sp>
          <p:nvSpPr>
            <p:cNvPr id="133" name="Line 15"/>
            <p:cNvSpPr/>
            <p:nvPr/>
          </p:nvSpPr>
          <p:spPr>
            <a:xfrm>
              <a:off x="3048120" y="363996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34" name="Line 16"/>
            <p:cNvSpPr/>
            <p:nvPr/>
          </p:nvSpPr>
          <p:spPr>
            <a:xfrm>
              <a:off x="3200400" y="3639960"/>
              <a:ext cx="0" cy="3812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35" name="Line 17"/>
            <p:cNvSpPr/>
            <p:nvPr/>
          </p:nvSpPr>
          <p:spPr>
            <a:xfrm>
              <a:off x="3048120" y="402120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136" name="Text Box 18"/>
          <p:cNvSpPr/>
          <p:nvPr/>
        </p:nvSpPr>
        <p:spPr>
          <a:xfrm>
            <a:off x="3352680" y="2728800"/>
            <a:ext cx="144792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cc0000"/>
                </a:solidFill>
                <a:effectLst/>
                <a:uFillTx/>
                <a:latin typeface="Arial"/>
              </a:rPr>
              <a:t>Attributes</a:t>
            </a:r>
            <a:endParaRPr b="0" lang="en-MY" sz="2000" strike="noStrike" u="none">
              <a:solidFill>
                <a:srgbClr val="000000"/>
              </a:solidFill>
              <a:effectLst/>
              <a:uFillTx/>
              <a:latin typeface="Arial"/>
            </a:endParaRPr>
          </a:p>
        </p:txBody>
      </p:sp>
      <p:sp>
        <p:nvSpPr>
          <p:cNvPr id="137" name="Text Box 19"/>
          <p:cNvSpPr/>
          <p:nvPr/>
        </p:nvSpPr>
        <p:spPr>
          <a:xfrm>
            <a:off x="3352680" y="3624120"/>
            <a:ext cx="1905120" cy="70380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cc0000"/>
                </a:solidFill>
                <a:effectLst/>
                <a:uFillTx/>
                <a:latin typeface="Arial"/>
              </a:rPr>
              <a:t>Current states</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39" name="Rectangle 4"/>
          <p:cNvSpPr/>
          <p:nvPr/>
        </p:nvSpPr>
        <p:spPr>
          <a:xfrm>
            <a:off x="533520" y="1752480"/>
            <a:ext cx="8076960" cy="30783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An </a:t>
            </a:r>
            <a:r>
              <a:rPr b="1" lang="en-US" sz="1800" strike="noStrike" u="none">
                <a:solidFill>
                  <a:srgbClr val="333399"/>
                </a:solidFill>
                <a:effectLst/>
                <a:uFillTx/>
                <a:latin typeface="Arial"/>
              </a:rPr>
              <a:t>object</a:t>
            </a:r>
            <a:r>
              <a:rPr b="1" lang="en-US" sz="1800" strike="noStrike" u="none">
                <a:solidFill>
                  <a:srgbClr val="000000"/>
                </a:solidFill>
                <a:effectLst/>
                <a:uFillTx/>
                <a:latin typeface="Arial"/>
              </a:rPr>
              <a:t> (a software object) is a software bundle of </a:t>
            </a:r>
            <a:r>
              <a:rPr b="1" lang="en-US" sz="1800" strike="noStrike" u="none">
                <a:solidFill>
                  <a:srgbClr val="333399"/>
                </a:solidFill>
                <a:effectLst/>
                <a:uFillTx/>
                <a:latin typeface="Arial"/>
              </a:rPr>
              <a:t>variables</a:t>
            </a:r>
            <a:r>
              <a:rPr b="1" lang="en-US" sz="1800" strike="noStrike" u="none">
                <a:solidFill>
                  <a:srgbClr val="000000"/>
                </a:solidFill>
                <a:effectLst/>
                <a:uFillTx/>
                <a:latin typeface="Arial"/>
              </a:rPr>
              <a:t> and related </a:t>
            </a:r>
            <a:r>
              <a:rPr b="1" lang="en-US" sz="1800" strike="noStrike" u="none">
                <a:solidFill>
                  <a:srgbClr val="333399"/>
                </a:solidFill>
                <a:effectLst/>
                <a:uFillTx/>
                <a:latin typeface="Arial"/>
              </a:rPr>
              <a:t>methods</a:t>
            </a:r>
            <a:r>
              <a:rPr b="1" lang="en-US" sz="1800" strike="noStrike" u="none">
                <a:solidFill>
                  <a:srgbClr val="000000"/>
                </a:solidFill>
                <a:effectLst/>
                <a:uFillTx/>
                <a:latin typeface="Arial"/>
              </a:rPr>
              <a:t>.</a:t>
            </a:r>
            <a:endParaRPr b="0" lang="en-MY" sz="1800" strike="noStrike" u="none">
              <a:solidFill>
                <a:srgbClr val="000000"/>
              </a:solidFill>
              <a:effectLst/>
              <a:uFillTx/>
              <a:latin typeface="Arial"/>
            </a:endParaRPr>
          </a:p>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A software object maintains its state in </a:t>
            </a:r>
            <a:r>
              <a:rPr b="1" i="1" lang="en-US" sz="1800" strike="noStrike" u="none">
                <a:solidFill>
                  <a:srgbClr val="000000"/>
                </a:solidFill>
                <a:effectLst/>
                <a:uFillTx/>
                <a:latin typeface="Arial"/>
              </a:rPr>
              <a:t>variables</a:t>
            </a:r>
            <a:r>
              <a:rPr b="1" lang="en-US" sz="1800" strike="noStrike" u="none">
                <a:solidFill>
                  <a:srgbClr val="000000"/>
                </a:solidFill>
                <a:effectLst/>
                <a:uFillTx/>
                <a:latin typeface="Arial"/>
              </a:rPr>
              <a:t> and implements its behaviour with </a:t>
            </a:r>
            <a:r>
              <a:rPr b="1" i="1" lang="en-US" sz="1800" strike="noStrike" u="none">
                <a:solidFill>
                  <a:srgbClr val="000000"/>
                </a:solidFill>
                <a:effectLst/>
                <a:uFillTx/>
                <a:latin typeface="Arial"/>
              </a:rPr>
              <a:t>methods</a:t>
            </a:r>
            <a:r>
              <a:rPr b="1" lang="en-US" sz="1800" strike="noStrike" u="none">
                <a:solidFill>
                  <a:srgbClr val="000000"/>
                </a:solidFill>
                <a:effectLst/>
                <a:uFillTx/>
                <a:latin typeface="Arial"/>
              </a:rPr>
              <a:t>.</a:t>
            </a:r>
            <a:endParaRPr b="0" lang="en-MY" sz="1800" strike="noStrike" u="none">
              <a:solidFill>
                <a:srgbClr val="000000"/>
              </a:solidFill>
              <a:effectLst/>
              <a:uFillTx/>
              <a:latin typeface="Arial"/>
            </a:endParaRPr>
          </a:p>
          <a:p>
            <a:pPr lvl="2" marL="1143000" indent="-228600">
              <a:spcBef>
                <a:spcPts val="45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State</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==&gt;</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 </a:t>
            </a:r>
            <a:r>
              <a:rPr b="1" lang="en-US" sz="1800" strike="noStrike" u="none">
                <a:solidFill>
                  <a:srgbClr val="333399"/>
                </a:solidFill>
                <a:effectLst/>
                <a:uFillTx/>
                <a:latin typeface="Arial"/>
              </a:rPr>
              <a:t>variables</a:t>
            </a:r>
            <a:endParaRPr b="0" lang="en-MY" sz="1800" strike="noStrike" u="none">
              <a:solidFill>
                <a:srgbClr val="000000"/>
              </a:solidFill>
              <a:effectLst/>
              <a:uFillTx/>
              <a:latin typeface="Arial"/>
            </a:endParaRPr>
          </a:p>
          <a:p>
            <a:pPr lvl="2" marL="1143000" indent="-228600">
              <a:spcBef>
                <a:spcPts val="45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Behaviour</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==&gt;</a:t>
            </a:r>
            <a:r>
              <a:rPr b="1" lang="en-US" sz="1800" strike="noStrike" u="none">
                <a:solidFill>
                  <a:srgbClr val="000000"/>
                </a:solidFill>
                <a:effectLst/>
                <a:uFillTx/>
                <a:latin typeface="Arial"/>
              </a:rPr>
              <a:t>	</a:t>
            </a:r>
            <a:r>
              <a:rPr b="1" lang="en-US" sz="1800" strike="noStrike" u="none">
                <a:solidFill>
                  <a:srgbClr val="000000"/>
                </a:solidFill>
                <a:effectLst/>
                <a:uFillTx/>
                <a:latin typeface="Arial"/>
              </a:rPr>
              <a:t> </a:t>
            </a:r>
            <a:r>
              <a:rPr b="1" lang="en-US" sz="1800" strike="noStrike" u="none">
                <a:solidFill>
                  <a:srgbClr val="333399"/>
                </a:solidFill>
                <a:effectLst/>
                <a:uFillTx/>
                <a:latin typeface="Arial"/>
              </a:rPr>
              <a:t>methods</a:t>
            </a:r>
            <a:endParaRPr b="0" lang="en-MY" sz="1800" strike="noStrike" u="none">
              <a:solidFill>
                <a:srgbClr val="000000"/>
              </a:solidFill>
              <a:effectLst/>
              <a:uFillTx/>
              <a:latin typeface="Arial"/>
            </a:endParaRPr>
          </a:p>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We can represent real-world objects using software objects.  </a:t>
            </a:r>
            <a:endParaRPr b="0" lang="en-MY" sz="1800" strike="noStrike" u="none">
              <a:solidFill>
                <a:srgbClr val="000000"/>
              </a:solidFill>
              <a:effectLst/>
              <a:uFillTx/>
              <a:latin typeface="Arial"/>
            </a:endParaRPr>
          </a:p>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For eg.  We may represent real-world dogs as software objects in an animation program.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41" name="Text Box 3"/>
          <p:cNvSpPr/>
          <p:nvPr/>
        </p:nvSpPr>
        <p:spPr>
          <a:xfrm>
            <a:off x="609480" y="1486080"/>
            <a:ext cx="66294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Object Encapsulation</a:t>
            </a:r>
            <a:endParaRPr b="0" lang="en-MY" sz="1800" strike="noStrike" u="none">
              <a:solidFill>
                <a:srgbClr val="000000"/>
              </a:solidFill>
              <a:effectLst/>
              <a:uFillTx/>
              <a:latin typeface="Arial"/>
            </a:endParaRPr>
          </a:p>
        </p:txBody>
      </p:sp>
      <p:sp>
        <p:nvSpPr>
          <p:cNvPr id="142" name="Rectangle 4"/>
          <p:cNvSpPr/>
          <p:nvPr/>
        </p:nvSpPr>
        <p:spPr>
          <a:xfrm>
            <a:off x="380880" y="1828800"/>
            <a:ext cx="8229600" cy="34671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 </a:t>
            </a:r>
            <a:r>
              <a:rPr b="1" lang="en-US" sz="1800" strike="noStrike" u="none">
                <a:solidFill>
                  <a:srgbClr val="333399"/>
                </a:solidFill>
                <a:effectLst/>
                <a:uFillTx/>
                <a:latin typeface="Arial"/>
              </a:rPr>
              <a:t>Encapsulation</a:t>
            </a:r>
            <a:endParaRPr b="0" lang="en-MY" sz="1800" strike="noStrike" u="none">
              <a:solidFill>
                <a:srgbClr val="000000"/>
              </a:solidFill>
              <a:effectLst/>
              <a:uFillTx/>
              <a:latin typeface="Arial"/>
            </a:endParaRPr>
          </a:p>
          <a:p>
            <a:pPr marL="343080" indent="-343080">
              <a:spcBef>
                <a:spcPts val="4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	</a:t>
            </a:r>
            <a:r>
              <a:rPr b="0" lang="en-US" sz="1800" strike="noStrike" u="none">
                <a:solidFill>
                  <a:srgbClr val="000000"/>
                </a:solidFill>
                <a:effectLst/>
                <a:uFillTx/>
                <a:latin typeface="Arial"/>
              </a:rPr>
              <a:t>is the grouping together of </a:t>
            </a:r>
            <a:r>
              <a:rPr b="1" i="1" lang="en-US" sz="1800" strike="noStrike" u="none">
                <a:solidFill>
                  <a:srgbClr val="000000"/>
                </a:solidFill>
                <a:effectLst/>
                <a:uFillTx/>
                <a:latin typeface="Arial"/>
              </a:rPr>
              <a:t>related states and behaviors</a:t>
            </a:r>
            <a:r>
              <a:rPr b="0" lang="en-US" sz="1800" strike="noStrike" u="none">
                <a:solidFill>
                  <a:srgbClr val="000000"/>
                </a:solidFill>
                <a:effectLst/>
                <a:uFillTx/>
                <a:latin typeface="Arial"/>
              </a:rPr>
              <a:t>  to form objects, whereby some parts of the object remain </a:t>
            </a:r>
            <a:r>
              <a:rPr b="1" i="1" lang="en-US" sz="1800" strike="noStrike" u="none">
                <a:solidFill>
                  <a:srgbClr val="000000"/>
                </a:solidFill>
                <a:effectLst/>
                <a:uFillTx/>
                <a:latin typeface="Arial"/>
              </a:rPr>
              <a:t>visible</a:t>
            </a:r>
            <a:r>
              <a:rPr b="0" lang="en-US" sz="1800" strike="noStrike" u="none">
                <a:solidFill>
                  <a:srgbClr val="000000"/>
                </a:solidFill>
                <a:effectLst/>
                <a:uFillTx/>
                <a:latin typeface="Arial"/>
              </a:rPr>
              <a:t> while some parts are </a:t>
            </a:r>
            <a:r>
              <a:rPr b="1" i="1" lang="en-US" sz="1800" strike="noStrike" u="none">
                <a:solidFill>
                  <a:srgbClr val="000000"/>
                </a:solidFill>
                <a:effectLst/>
                <a:uFillTx/>
                <a:latin typeface="Arial"/>
              </a:rPr>
              <a:t>hidden</a:t>
            </a:r>
            <a:r>
              <a:rPr b="0" lang="en-US" sz="1800" strike="noStrike" u="none">
                <a:solidFill>
                  <a:srgbClr val="000000"/>
                </a:solidFill>
                <a:effectLst/>
                <a:uFillTx/>
                <a:latin typeface="Arial"/>
              </a:rPr>
              <a:t>. Encapsulation involves information hiding.</a:t>
            </a:r>
            <a:endParaRPr b="0" lang="en-MY" sz="1800" strike="noStrike" u="none">
              <a:solidFill>
                <a:srgbClr val="000000"/>
              </a:solidFill>
              <a:effectLst/>
              <a:uFillTx/>
              <a:latin typeface="Arial"/>
            </a:endParaRPr>
          </a:p>
          <a:p>
            <a:pPr marL="343080" indent="-343080">
              <a:spcBef>
                <a:spcPts val="45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marL="343080" indent="-343080">
              <a:spcBef>
                <a:spcPts val="45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Information Hiding</a:t>
            </a:r>
            <a:endParaRPr b="0" lang="en-MY" sz="1800" strike="noStrike" u="none">
              <a:solidFill>
                <a:srgbClr val="000000"/>
              </a:solidFill>
              <a:effectLst/>
              <a:uFillTx/>
              <a:latin typeface="Arial"/>
            </a:endParaRPr>
          </a:p>
          <a:p>
            <a:pPr lvl="1" marL="743040" indent="-285840">
              <a:lnSpc>
                <a:spcPct val="70000"/>
              </a:lnSpc>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Only necessary information to accompish a task is provided to the user (in this case, the programmer). This is the principle of information hiding and is a related principle of encapsulation. </a:t>
            </a:r>
            <a:endParaRPr b="0" lang="en-MY" sz="1800" strike="noStrike" u="none">
              <a:solidFill>
                <a:srgbClr val="000000"/>
              </a:solidFill>
              <a:effectLst/>
              <a:uFillTx/>
              <a:latin typeface="Arial"/>
            </a:endParaRPr>
          </a:p>
          <a:p>
            <a:pPr lvl="1" marL="743040" indent="-285840">
              <a:lnSpc>
                <a:spcPct val="7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Some parts are visible (</a:t>
            </a:r>
            <a:r>
              <a:rPr b="1" i="1" lang="en-US" sz="2000" strike="noStrike" u="none">
                <a:solidFill>
                  <a:srgbClr val="000000"/>
                </a:solidFill>
                <a:effectLst/>
                <a:uFillTx/>
                <a:latin typeface="Arial"/>
              </a:rPr>
              <a:t>the public interface</a:t>
            </a:r>
            <a:endParaRPr b="0" lang="en-MY" sz="2000" strike="noStrike" u="none">
              <a:solidFill>
                <a:srgbClr val="000000"/>
              </a:solidFill>
              <a:effectLst/>
              <a:uFillTx/>
              <a:latin typeface="Arial"/>
            </a:endParaRPr>
          </a:p>
          <a:p>
            <a:pPr lvl="1" marL="743040" indent="-285840">
              <a:lnSpc>
                <a:spcPct val="7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Other parts are hidden (or </a:t>
            </a:r>
            <a:r>
              <a:rPr b="1" i="1" lang="en-US" sz="2000" strike="noStrike" u="none">
                <a:solidFill>
                  <a:srgbClr val="000000"/>
                </a:solidFill>
                <a:effectLst/>
                <a:uFillTx/>
                <a:latin typeface="Arial"/>
              </a:rPr>
              <a:t>private</a:t>
            </a:r>
            <a:r>
              <a:rPr b="0" lang="en-US" sz="2000" strike="noStrike" u="none">
                <a:solidFill>
                  <a:srgbClr val="000000"/>
                </a:solidFill>
                <a:effectLst/>
                <a:uFillTx/>
                <a:latin typeface="Arial"/>
              </a:rPr>
              <a:t>)</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 Box 1026"/>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44" name="Text Box 1027"/>
          <p:cNvSpPr/>
          <p:nvPr/>
        </p:nvSpPr>
        <p:spPr>
          <a:xfrm>
            <a:off x="609480" y="1486080"/>
            <a:ext cx="6629400" cy="78552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Object Encapsulation</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E.g. The car steering wheel</a:t>
            </a:r>
            <a:endParaRPr b="0" lang="en-MY" sz="1800" strike="noStrike" u="none">
              <a:solidFill>
                <a:srgbClr val="000000"/>
              </a:solidFill>
              <a:effectLst/>
              <a:uFillTx/>
              <a:latin typeface="Arial"/>
            </a:endParaRPr>
          </a:p>
        </p:txBody>
      </p:sp>
      <p:sp>
        <p:nvSpPr>
          <p:cNvPr id="145" name="Rectangle 1029"/>
          <p:cNvSpPr/>
          <p:nvPr/>
        </p:nvSpPr>
        <p:spPr>
          <a:xfrm>
            <a:off x="476280" y="3581280"/>
            <a:ext cx="8381880" cy="119124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The </a:t>
            </a:r>
            <a:r>
              <a:rPr b="1" i="1" lang="en-US" sz="1800" strike="noStrike" u="none">
                <a:solidFill>
                  <a:srgbClr val="000000"/>
                </a:solidFill>
                <a:effectLst/>
                <a:uFillTx/>
                <a:latin typeface="Arial"/>
              </a:rPr>
              <a:t>steering wheel</a:t>
            </a:r>
            <a:r>
              <a:rPr b="0" lang="en-US" sz="1800" strike="noStrike" u="none">
                <a:solidFill>
                  <a:srgbClr val="000000"/>
                </a:solidFill>
                <a:effectLst/>
                <a:uFillTx/>
                <a:latin typeface="Arial"/>
              </a:rPr>
              <a:t> presents a </a:t>
            </a:r>
            <a:r>
              <a:rPr b="1" lang="en-US" sz="1800" strike="noStrike" u="none">
                <a:solidFill>
                  <a:srgbClr val="333399"/>
                </a:solidFill>
                <a:effectLst/>
                <a:uFillTx/>
                <a:latin typeface="Arial"/>
              </a:rPr>
              <a:t>public interface</a:t>
            </a:r>
            <a:r>
              <a:rPr b="0" lang="en-US" sz="1800" strike="noStrike" u="none">
                <a:solidFill>
                  <a:srgbClr val="000000"/>
                </a:solidFill>
                <a:effectLst/>
                <a:uFillTx/>
                <a:latin typeface="Arial"/>
              </a:rPr>
              <a:t> to the turn </a:t>
            </a:r>
            <a:br>
              <a:rPr sz="1800"/>
            </a:br>
            <a:r>
              <a:rPr b="0" lang="en-US" sz="1800" strike="noStrike" u="none">
                <a:solidFill>
                  <a:srgbClr val="000000"/>
                </a:solidFill>
                <a:effectLst/>
                <a:uFillTx/>
                <a:latin typeface="Arial"/>
              </a:rPr>
              <a:t>  mechanism on a car.</a:t>
            </a:r>
            <a:endParaRPr b="0" lang="en-MY" sz="18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 </a:t>
            </a:r>
            <a:r>
              <a:rPr b="1" i="1" lang="en-US" sz="1800" strike="noStrike" u="none">
                <a:solidFill>
                  <a:srgbClr val="000000"/>
                </a:solidFill>
                <a:effectLst/>
                <a:uFillTx/>
                <a:latin typeface="Arial"/>
              </a:rPr>
              <a:t>How steering is implemented</a:t>
            </a:r>
            <a:r>
              <a:rPr b="0" lang="en-US" sz="1800" strike="noStrike" u="none">
                <a:solidFill>
                  <a:srgbClr val="000000"/>
                </a:solidFill>
                <a:effectLst/>
                <a:uFillTx/>
                <a:latin typeface="Arial"/>
              </a:rPr>
              <a:t> is </a:t>
            </a:r>
            <a:r>
              <a:rPr b="1" lang="en-US" sz="1800" strike="noStrike" u="none">
                <a:solidFill>
                  <a:srgbClr val="333399"/>
                </a:solidFill>
                <a:effectLst/>
                <a:uFillTx/>
                <a:latin typeface="Arial"/>
              </a:rPr>
              <a:t>private</a:t>
            </a:r>
            <a:r>
              <a:rPr b="0" lang="en-US" sz="1800" strike="noStrike" u="none">
                <a:solidFill>
                  <a:srgbClr val="000000"/>
                </a:solidFill>
                <a:effectLst/>
                <a:uFillTx/>
                <a:latin typeface="Arial"/>
              </a:rPr>
              <a:t> and may only be acted </a:t>
            </a:r>
            <a:br>
              <a:rPr sz="1800"/>
            </a:br>
            <a:r>
              <a:rPr b="0" lang="en-US" sz="1800" strike="noStrike" u="none">
                <a:solidFill>
                  <a:srgbClr val="000000"/>
                </a:solidFill>
                <a:effectLst/>
                <a:uFillTx/>
                <a:latin typeface="Arial"/>
              </a:rPr>
              <a:t>  upon by the steering wheel.</a:t>
            </a:r>
            <a:endParaRPr b="0" lang="en-MY" sz="1800" strike="noStrike" u="none">
              <a:solidFill>
                <a:srgbClr val="000000"/>
              </a:solidFill>
              <a:effectLst/>
              <a:uFillTx/>
              <a:latin typeface="Arial"/>
            </a:endParaRPr>
          </a:p>
        </p:txBody>
      </p:sp>
      <p:grpSp>
        <p:nvGrpSpPr>
          <p:cNvPr id="146" name="Group 1030"/>
          <p:cNvGrpSpPr/>
          <p:nvPr/>
        </p:nvGrpSpPr>
        <p:grpSpPr>
          <a:xfrm>
            <a:off x="3238560" y="2419200"/>
            <a:ext cx="1219320" cy="1067040"/>
            <a:chOff x="3238560" y="2419200"/>
            <a:chExt cx="1219320" cy="1067040"/>
          </a:xfrm>
        </p:grpSpPr>
        <p:sp>
          <p:nvSpPr>
            <p:cNvPr id="147" name="Oval 1031"/>
            <p:cNvSpPr/>
            <p:nvPr/>
          </p:nvSpPr>
          <p:spPr>
            <a:xfrm>
              <a:off x="3238560" y="2419200"/>
              <a:ext cx="1219320" cy="1067040"/>
            </a:xfrm>
            <a:prstGeom prst="ellipse">
              <a:avLst/>
            </a:prstGeom>
            <a:solidFill>
              <a:srgbClr val="5f5f5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8" name="Oval 1032"/>
            <p:cNvSpPr/>
            <p:nvPr/>
          </p:nvSpPr>
          <p:spPr>
            <a:xfrm>
              <a:off x="3467160" y="2632320"/>
              <a:ext cx="762120" cy="64008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9" name="Line 1033"/>
            <p:cNvSpPr/>
            <p:nvPr/>
          </p:nvSpPr>
          <p:spPr>
            <a:xfrm flipH="1" flipV="1">
              <a:off x="3390840" y="2561400"/>
              <a:ext cx="152640" cy="141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0" name="Line 1034"/>
            <p:cNvSpPr/>
            <p:nvPr/>
          </p:nvSpPr>
          <p:spPr>
            <a:xfrm flipV="1">
              <a:off x="4152960" y="2561400"/>
              <a:ext cx="76320" cy="141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1" name="Line 1035"/>
            <p:cNvSpPr/>
            <p:nvPr/>
          </p:nvSpPr>
          <p:spPr>
            <a:xfrm>
              <a:off x="4152960" y="3201840"/>
              <a:ext cx="152280" cy="141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2" name="Line 1036"/>
            <p:cNvSpPr/>
            <p:nvPr/>
          </p:nvSpPr>
          <p:spPr>
            <a:xfrm flipH="1">
              <a:off x="3390840" y="3201840"/>
              <a:ext cx="152640" cy="141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54" name="Oval 44"/>
          <p:cNvSpPr/>
          <p:nvPr/>
        </p:nvSpPr>
        <p:spPr>
          <a:xfrm>
            <a:off x="2897280" y="2744640"/>
            <a:ext cx="2438280" cy="2210040"/>
          </a:xfrm>
          <a:prstGeom prst="ellipse">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5" name="Oval 45"/>
          <p:cNvSpPr/>
          <p:nvPr/>
        </p:nvSpPr>
        <p:spPr>
          <a:xfrm>
            <a:off x="3594240" y="3317760"/>
            <a:ext cx="1044360" cy="98280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6" name="Line 46"/>
          <p:cNvSpPr/>
          <p:nvPr/>
        </p:nvSpPr>
        <p:spPr>
          <a:xfrm flipH="1" flipV="1">
            <a:off x="3244320" y="3071880"/>
            <a:ext cx="436680" cy="409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7" name="Line 47"/>
          <p:cNvSpPr/>
          <p:nvPr/>
        </p:nvSpPr>
        <p:spPr>
          <a:xfrm flipV="1">
            <a:off x="4551480" y="3048120"/>
            <a:ext cx="379440" cy="4334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8" name="Line 48"/>
          <p:cNvSpPr/>
          <p:nvPr/>
        </p:nvSpPr>
        <p:spPr>
          <a:xfrm>
            <a:off x="4464000" y="4218120"/>
            <a:ext cx="436680" cy="49032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59" name="Line 49"/>
          <p:cNvSpPr/>
          <p:nvPr/>
        </p:nvSpPr>
        <p:spPr>
          <a:xfrm flipH="1">
            <a:off x="3331800" y="4218120"/>
            <a:ext cx="436680" cy="4791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60" name="Text Box 50"/>
          <p:cNvSpPr/>
          <p:nvPr/>
        </p:nvSpPr>
        <p:spPr>
          <a:xfrm>
            <a:off x="3659040" y="2744640"/>
            <a:ext cx="91440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trike="noStrike" u="none">
                <a:solidFill>
                  <a:srgbClr val="000000"/>
                </a:solidFill>
                <a:effectLst/>
                <a:uFillTx/>
                <a:latin typeface="Times New Roman"/>
              </a:rPr>
              <a:t>change gears</a:t>
            </a:r>
            <a:endParaRPr b="0" lang="en-MY" sz="1600" strike="noStrike" u="none">
              <a:solidFill>
                <a:srgbClr val="000000"/>
              </a:solidFill>
              <a:effectLst/>
              <a:uFillTx/>
              <a:latin typeface="Arial"/>
            </a:endParaRPr>
          </a:p>
        </p:txBody>
      </p:sp>
      <p:sp>
        <p:nvSpPr>
          <p:cNvPr id="161" name="Text Box 73"/>
          <p:cNvSpPr/>
          <p:nvPr/>
        </p:nvSpPr>
        <p:spPr>
          <a:xfrm>
            <a:off x="5487840" y="2973240"/>
            <a:ext cx="1828800" cy="3074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60 mph</a:t>
            </a:r>
            <a:endParaRPr b="0" lang="en-MY" sz="1400" strike="noStrike" u="none">
              <a:solidFill>
                <a:srgbClr val="000000"/>
              </a:solidFill>
              <a:effectLst/>
              <a:uFillTx/>
              <a:latin typeface="Arial"/>
            </a:endParaRPr>
          </a:p>
        </p:txBody>
      </p:sp>
      <p:sp>
        <p:nvSpPr>
          <p:cNvPr id="162" name="Text Box 51"/>
          <p:cNvSpPr/>
          <p:nvPr/>
        </p:nvSpPr>
        <p:spPr>
          <a:xfrm>
            <a:off x="3659040" y="4211640"/>
            <a:ext cx="91440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trike="noStrike" u="none">
                <a:solidFill>
                  <a:srgbClr val="000000"/>
                </a:solidFill>
                <a:effectLst/>
                <a:uFillTx/>
                <a:latin typeface="Times New Roman"/>
              </a:rPr>
              <a:t>turn steering</a:t>
            </a:r>
            <a:endParaRPr b="0" lang="en-MY" sz="1600" strike="noStrike" u="none">
              <a:solidFill>
                <a:srgbClr val="000000"/>
              </a:solidFill>
              <a:effectLst/>
              <a:uFillTx/>
              <a:latin typeface="Arial"/>
            </a:endParaRPr>
          </a:p>
        </p:txBody>
      </p:sp>
      <p:sp>
        <p:nvSpPr>
          <p:cNvPr id="163" name="Text Box 52"/>
          <p:cNvSpPr/>
          <p:nvPr/>
        </p:nvSpPr>
        <p:spPr>
          <a:xfrm>
            <a:off x="2820960" y="3525840"/>
            <a:ext cx="914400" cy="33768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trike="noStrike" u="none">
                <a:solidFill>
                  <a:srgbClr val="000000"/>
                </a:solidFill>
                <a:effectLst/>
                <a:uFillTx/>
                <a:latin typeface="Times New Roman"/>
              </a:rPr>
              <a:t>brake</a:t>
            </a:r>
            <a:endParaRPr b="0" lang="en-MY" sz="1600" strike="noStrike" u="none">
              <a:solidFill>
                <a:srgbClr val="000000"/>
              </a:solidFill>
              <a:effectLst/>
              <a:uFillTx/>
              <a:latin typeface="Arial"/>
            </a:endParaRPr>
          </a:p>
        </p:txBody>
      </p:sp>
      <p:sp>
        <p:nvSpPr>
          <p:cNvPr id="164" name="Line 53"/>
          <p:cNvSpPr/>
          <p:nvPr/>
        </p:nvSpPr>
        <p:spPr>
          <a:xfrm flipV="1">
            <a:off x="1906560" y="2992320"/>
            <a:ext cx="1752480" cy="53352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65" name="Line 54"/>
          <p:cNvSpPr/>
          <p:nvPr/>
        </p:nvSpPr>
        <p:spPr>
          <a:xfrm>
            <a:off x="1906560" y="3525840"/>
            <a:ext cx="1066680" cy="1522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66" name="Line 55"/>
          <p:cNvSpPr/>
          <p:nvPr/>
        </p:nvSpPr>
        <p:spPr>
          <a:xfrm>
            <a:off x="1906560" y="3525840"/>
            <a:ext cx="1828800" cy="99072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67" name="Text Box 56"/>
          <p:cNvSpPr/>
          <p:nvPr/>
        </p:nvSpPr>
        <p:spPr>
          <a:xfrm>
            <a:off x="1297080" y="3173400"/>
            <a:ext cx="761760" cy="5814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trike="noStrike" u="none">
                <a:solidFill>
                  <a:srgbClr val="000000"/>
                </a:solidFill>
                <a:effectLst/>
                <a:uFillTx/>
                <a:latin typeface="Times New Roman"/>
              </a:rPr>
              <a:t>Public API</a:t>
            </a:r>
            <a:endParaRPr b="0" lang="en-MY" sz="1600" strike="noStrike" u="none">
              <a:solidFill>
                <a:srgbClr val="000000"/>
              </a:solidFill>
              <a:effectLst/>
              <a:uFillTx/>
              <a:latin typeface="Arial"/>
            </a:endParaRPr>
          </a:p>
        </p:txBody>
      </p:sp>
      <p:sp>
        <p:nvSpPr>
          <p:cNvPr id="168" name="Rectangle 57"/>
          <p:cNvSpPr/>
          <p:nvPr/>
        </p:nvSpPr>
        <p:spPr>
          <a:xfrm>
            <a:off x="4116240" y="3373560"/>
            <a:ext cx="76320" cy="75960"/>
          </a:xfrm>
          <a:prstGeom prst="rect">
            <a:avLst/>
          </a:prstGeom>
          <a:solidFill>
            <a:srgbClr val="bbe0e3"/>
          </a:solidFill>
          <a:ln w="9360">
            <a:solidFill>
              <a:srgbClr val="000000"/>
            </a:solidFill>
            <a:miter/>
          </a:ln>
        </p:spPr>
        <p:style>
          <a:lnRef idx="0"/>
          <a:fillRef idx="0"/>
          <a:effectRef idx="0"/>
          <a:fontRef idx="minor"/>
        </p:style>
        <p:txBody>
          <a:bodyPr wrap="none" lIns="90000" rIns="90000" tIns="29160" bIns="2916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9" name="Oval 58"/>
          <p:cNvSpPr/>
          <p:nvPr/>
        </p:nvSpPr>
        <p:spPr>
          <a:xfrm>
            <a:off x="3887640" y="3602160"/>
            <a:ext cx="76320" cy="75960"/>
          </a:xfrm>
          <a:prstGeom prst="ellipse">
            <a:avLst/>
          </a:prstGeom>
          <a:solidFill>
            <a:srgbClr val="333399"/>
          </a:solidFill>
          <a:ln w="9360">
            <a:solidFill>
              <a:srgbClr val="000000"/>
            </a:solidFill>
            <a:miter/>
          </a:ln>
        </p:spPr>
        <p:style>
          <a:lnRef idx="0"/>
          <a:fillRef idx="0"/>
          <a:effectRef idx="0"/>
          <a:fontRef idx="minor"/>
        </p:style>
        <p:txBody>
          <a:bodyPr wrap="none" lIns="90000" rIns="90000" tIns="6840" bIns="68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0" name="Rectangle 59"/>
          <p:cNvSpPr/>
          <p:nvPr/>
        </p:nvSpPr>
        <p:spPr>
          <a:xfrm>
            <a:off x="4268880" y="3602160"/>
            <a:ext cx="75960" cy="152280"/>
          </a:xfrm>
          <a:prstGeom prst="rect">
            <a:avLst/>
          </a:prstGeom>
          <a:solidFill>
            <a:srgbClr val="ff6600"/>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171" name="Group 60"/>
          <p:cNvGrpSpPr/>
          <p:nvPr/>
        </p:nvGrpSpPr>
        <p:grpSpPr>
          <a:xfrm>
            <a:off x="3963960" y="3906360"/>
            <a:ext cx="76320" cy="76320"/>
            <a:chOff x="3963960" y="3906360"/>
            <a:chExt cx="76320" cy="76320"/>
          </a:xfrm>
        </p:grpSpPr>
        <p:sp>
          <p:nvSpPr>
            <p:cNvPr id="172" name="Line 61"/>
            <p:cNvSpPr/>
            <p:nvPr/>
          </p:nvSpPr>
          <p:spPr>
            <a:xfrm>
              <a:off x="3963960" y="3906720"/>
              <a:ext cx="7632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73" name="Line 62"/>
            <p:cNvSpPr/>
            <p:nvPr/>
          </p:nvSpPr>
          <p:spPr>
            <a:xfrm flipH="1">
              <a:off x="3963960" y="3906720"/>
              <a:ext cx="76320" cy="75960"/>
            </a:xfrm>
            <a:prstGeom prst="line">
              <a:avLst/>
            </a:prstGeom>
            <a:ln w="9360">
              <a:solidFill>
                <a:srgbClr val="000000"/>
              </a:solidFill>
              <a:miter/>
            </a:ln>
          </p:spPr>
          <p:style>
            <a:lnRef idx="0"/>
            <a:fillRef idx="0"/>
            <a:effectRef idx="0"/>
            <a:fontRef idx="minor"/>
          </p:style>
          <p:txBody>
            <a:bodyPr lIns="90000" rIns="90000" tIns="29160" bIns="29160" anchor="ctr">
              <a:noAutofit/>
            </a:bodyPr>
            <a:p>
              <a:endParaRPr b="0" lang="en-MY" sz="1800" strike="noStrike" u="none">
                <a:solidFill>
                  <a:srgbClr val="000000"/>
                </a:solidFill>
                <a:effectLst/>
                <a:uFillTx/>
                <a:latin typeface="Arial"/>
              </a:endParaRPr>
            </a:p>
          </p:txBody>
        </p:sp>
        <p:sp>
          <p:nvSpPr>
            <p:cNvPr id="174" name="Line 63"/>
            <p:cNvSpPr/>
            <p:nvPr/>
          </p:nvSpPr>
          <p:spPr>
            <a:xfrm flipV="1">
              <a:off x="3963960" y="3906360"/>
              <a:ext cx="0" cy="75960"/>
            </a:xfrm>
            <a:prstGeom prst="line">
              <a:avLst/>
            </a:prstGeom>
            <a:ln w="9360">
              <a:solidFill>
                <a:srgbClr val="000000"/>
              </a:solidFill>
              <a:miter/>
            </a:ln>
          </p:spPr>
          <p:style>
            <a:lnRef idx="0"/>
            <a:fillRef idx="0"/>
            <a:effectRef idx="0"/>
            <a:fontRef idx="minor"/>
          </p:style>
          <p:txBody>
            <a:bodyPr lIns="90000" rIns="90000" tIns="29160" bIns="29160" anchor="ctr">
              <a:noAutofit/>
            </a:bodyPr>
            <a:p>
              <a:endParaRPr b="0" lang="en-MY" sz="1800" strike="noStrike" u="none">
                <a:solidFill>
                  <a:srgbClr val="000000"/>
                </a:solidFill>
                <a:effectLst/>
                <a:uFillTx/>
                <a:latin typeface="Arial"/>
              </a:endParaRPr>
            </a:p>
          </p:txBody>
        </p:sp>
      </p:grpSp>
      <p:sp>
        <p:nvSpPr>
          <p:cNvPr id="175" name="Oval 64"/>
          <p:cNvSpPr/>
          <p:nvPr/>
        </p:nvSpPr>
        <p:spPr>
          <a:xfrm>
            <a:off x="4192560" y="3906720"/>
            <a:ext cx="152280" cy="76320"/>
          </a:xfrm>
          <a:prstGeom prst="ellipse">
            <a:avLst/>
          </a:prstGeom>
          <a:solidFill>
            <a:srgbClr val="ffff00"/>
          </a:solidFill>
          <a:ln w="9360">
            <a:solidFill>
              <a:srgbClr val="000000"/>
            </a:solidFill>
            <a:miter/>
          </a:ln>
        </p:spPr>
        <p:style>
          <a:lnRef idx="0"/>
          <a:fillRef idx="0"/>
          <a:effectRef idx="0"/>
          <a:fontRef idx="minor"/>
        </p:style>
        <p:txBody>
          <a:bodyPr wrap="none" lIns="90000" rIns="90000" tIns="7200" bIns="72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6" name="Line 65"/>
          <p:cNvSpPr/>
          <p:nvPr/>
        </p:nvSpPr>
        <p:spPr>
          <a:xfrm>
            <a:off x="4344840" y="3678120"/>
            <a:ext cx="129564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77" name="Line 66"/>
          <p:cNvSpPr/>
          <p:nvPr/>
        </p:nvSpPr>
        <p:spPr>
          <a:xfrm>
            <a:off x="4344840" y="3983040"/>
            <a:ext cx="121932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78" name="Line 67"/>
          <p:cNvSpPr/>
          <p:nvPr/>
        </p:nvSpPr>
        <p:spPr>
          <a:xfrm>
            <a:off x="4192560" y="3449520"/>
            <a:ext cx="13716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79" name="Text Box 68"/>
          <p:cNvSpPr/>
          <p:nvPr/>
        </p:nvSpPr>
        <p:spPr>
          <a:xfrm>
            <a:off x="5487840" y="3297240"/>
            <a:ext cx="1828800" cy="3074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5th gear</a:t>
            </a:r>
            <a:endParaRPr b="0" lang="en-MY" sz="1400" strike="noStrike" u="none">
              <a:solidFill>
                <a:srgbClr val="000000"/>
              </a:solidFill>
              <a:effectLst/>
              <a:uFillTx/>
              <a:latin typeface="Arial"/>
            </a:endParaRPr>
          </a:p>
        </p:txBody>
      </p:sp>
      <p:sp>
        <p:nvSpPr>
          <p:cNvPr id="180" name="Text Box 69"/>
          <p:cNvSpPr/>
          <p:nvPr/>
        </p:nvSpPr>
        <p:spPr>
          <a:xfrm>
            <a:off x="5640480" y="3525840"/>
            <a:ext cx="1828800" cy="3074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Gear implementation</a:t>
            </a:r>
            <a:endParaRPr b="0" lang="en-MY" sz="1400" strike="noStrike" u="none">
              <a:solidFill>
                <a:srgbClr val="000000"/>
              </a:solidFill>
              <a:effectLst/>
              <a:uFillTx/>
              <a:latin typeface="Arial"/>
            </a:endParaRPr>
          </a:p>
        </p:txBody>
      </p:sp>
      <p:sp>
        <p:nvSpPr>
          <p:cNvPr id="181" name="Text Box 70"/>
          <p:cNvSpPr/>
          <p:nvPr/>
        </p:nvSpPr>
        <p:spPr>
          <a:xfrm>
            <a:off x="5487840" y="3830760"/>
            <a:ext cx="1828800" cy="520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Steering implementation</a:t>
            </a:r>
            <a:endParaRPr b="0" lang="en-MY" sz="1400" strike="noStrike" u="none">
              <a:solidFill>
                <a:srgbClr val="000000"/>
              </a:solidFill>
              <a:effectLst/>
              <a:uFillTx/>
              <a:latin typeface="Arial"/>
            </a:endParaRPr>
          </a:p>
        </p:txBody>
      </p:sp>
      <p:sp>
        <p:nvSpPr>
          <p:cNvPr id="182" name="Line 71"/>
          <p:cNvSpPr/>
          <p:nvPr/>
        </p:nvSpPr>
        <p:spPr>
          <a:xfrm flipV="1">
            <a:off x="3963960" y="3220560"/>
            <a:ext cx="76320" cy="3812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83" name="Line 72"/>
          <p:cNvSpPr/>
          <p:nvPr/>
        </p:nvSpPr>
        <p:spPr>
          <a:xfrm flipV="1">
            <a:off x="4040280" y="3068280"/>
            <a:ext cx="1523880" cy="1522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nvGrpSpPr>
          <p:cNvPr id="184" name="Group 74"/>
          <p:cNvGrpSpPr/>
          <p:nvPr/>
        </p:nvGrpSpPr>
        <p:grpSpPr>
          <a:xfrm>
            <a:off x="7316640" y="3678120"/>
            <a:ext cx="152280" cy="990360"/>
            <a:chOff x="7316640" y="3678120"/>
            <a:chExt cx="152280" cy="990360"/>
          </a:xfrm>
        </p:grpSpPr>
        <p:sp>
          <p:nvSpPr>
            <p:cNvPr id="185" name="Line 75"/>
            <p:cNvSpPr/>
            <p:nvPr/>
          </p:nvSpPr>
          <p:spPr>
            <a:xfrm>
              <a:off x="7316640" y="367812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86" name="Line 76"/>
            <p:cNvSpPr/>
            <p:nvPr/>
          </p:nvSpPr>
          <p:spPr>
            <a:xfrm>
              <a:off x="7316640" y="4668480"/>
              <a:ext cx="152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87" name="Line 77"/>
            <p:cNvSpPr/>
            <p:nvPr/>
          </p:nvSpPr>
          <p:spPr>
            <a:xfrm>
              <a:off x="7468920" y="3678120"/>
              <a:ext cx="0" cy="9903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188" name="Text Box 78"/>
          <p:cNvSpPr/>
          <p:nvPr/>
        </p:nvSpPr>
        <p:spPr>
          <a:xfrm>
            <a:off x="7469280" y="3786120"/>
            <a:ext cx="1371600" cy="7344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Private implementation details</a:t>
            </a:r>
            <a:endParaRPr b="0" lang="en-MY" sz="1400" strike="noStrike" u="none">
              <a:solidFill>
                <a:srgbClr val="000000"/>
              </a:solidFill>
              <a:effectLst/>
              <a:uFillTx/>
              <a:latin typeface="Arial"/>
            </a:endParaRPr>
          </a:p>
        </p:txBody>
      </p:sp>
      <p:sp>
        <p:nvSpPr>
          <p:cNvPr id="189" name="Line 80"/>
          <p:cNvSpPr/>
          <p:nvPr/>
        </p:nvSpPr>
        <p:spPr>
          <a:xfrm>
            <a:off x="3963960" y="3906720"/>
            <a:ext cx="1523880" cy="609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90" name="Text Box 81"/>
          <p:cNvSpPr/>
          <p:nvPr/>
        </p:nvSpPr>
        <p:spPr>
          <a:xfrm>
            <a:off x="5487840" y="4440240"/>
            <a:ext cx="1828800" cy="30744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rPr>
              <a:t>Brake implementation</a:t>
            </a:r>
            <a:endParaRPr b="0" lang="en-MY" sz="1400" strike="noStrike" u="none">
              <a:solidFill>
                <a:srgbClr val="000000"/>
              </a:solidFill>
              <a:effectLst/>
              <a:uFillTx/>
              <a:latin typeface="Arial"/>
            </a:endParaRPr>
          </a:p>
        </p:txBody>
      </p:sp>
      <p:sp>
        <p:nvSpPr>
          <p:cNvPr id="191" name="Rectangle 82"/>
          <p:cNvSpPr/>
          <p:nvPr/>
        </p:nvSpPr>
        <p:spPr>
          <a:xfrm>
            <a:off x="763560" y="1716120"/>
            <a:ext cx="327672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Arial"/>
              </a:rPr>
              <a:t>The “Car” Object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 Box 1026"/>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93" name="Rectangle 1063"/>
          <p:cNvSpPr/>
          <p:nvPr/>
        </p:nvSpPr>
        <p:spPr>
          <a:xfrm>
            <a:off x="838080" y="2135160"/>
            <a:ext cx="8305920" cy="28764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Encapsulation</a:t>
            </a:r>
            <a:r>
              <a:rPr b="0" lang="en-US" sz="2000" strike="noStrike" u="none">
                <a:solidFill>
                  <a:srgbClr val="000000"/>
                </a:solidFill>
                <a:effectLst/>
                <a:uFillTx/>
                <a:latin typeface="Arial"/>
              </a:rPr>
              <a:t> is used to hide unimportant implementation details from other objects.  </a:t>
            </a:r>
            <a:endParaRPr b="0" lang="en-MY" sz="2000" strike="noStrike" u="none">
              <a:solidFill>
                <a:srgbClr val="000000"/>
              </a:solidFill>
              <a:effectLst/>
              <a:uFillTx/>
              <a:latin typeface="Arial"/>
            </a:endParaRPr>
          </a:p>
          <a:p>
            <a:pPr marL="343080" indent="-343080">
              <a:lnSpc>
                <a:spcPct val="8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When you want to change gears on your car, you don’t need to know how the gear mechanism works, you merely need to know which lever to move.</a:t>
            </a:r>
            <a:endParaRPr b="0" lang="en-MY" sz="2000" strike="noStrike" u="none">
              <a:solidFill>
                <a:srgbClr val="000000"/>
              </a:solidFill>
              <a:effectLst/>
              <a:uFillTx/>
              <a:latin typeface="Arial"/>
            </a:endParaRPr>
          </a:p>
          <a:p>
            <a:pPr marL="343080" indent="-343080">
              <a:lnSpc>
                <a:spcPct val="8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Similarly, in software programs, you don’t need to know how the class is implemented, you just need to know which method to invoke. (For eg. </a:t>
            </a:r>
            <a:r>
              <a:rPr b="0" lang="en-US" sz="2000" strike="noStrike" u="none">
                <a:solidFill>
                  <a:srgbClr val="000000"/>
                </a:solidFill>
                <a:effectLst/>
                <a:uFillTx/>
                <a:latin typeface="Courier New"/>
              </a:rPr>
              <a:t>Keyboard.readInt()</a:t>
            </a:r>
            <a:r>
              <a:rPr b="0" lang="en-US" sz="2000" strike="noStrike" u="none">
                <a:solidFill>
                  <a:srgbClr val="000000"/>
                </a:solidFill>
                <a:effectLst/>
                <a:uFillTx/>
                <a:latin typeface="Arial"/>
              </a:rPr>
              <a:t> )</a:t>
            </a:r>
            <a:endParaRPr b="0" lang="en-MY" sz="2000" strike="noStrike" u="none">
              <a:solidFill>
                <a:srgbClr val="000000"/>
              </a:solidFill>
              <a:effectLst/>
              <a:uFillTx/>
              <a:latin typeface="Arial"/>
            </a:endParaRPr>
          </a:p>
          <a:p>
            <a:pPr marL="343080" indent="-343080">
              <a:lnSpc>
                <a:spcPct val="8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Thus, the implementation details can change anytime without affecting other parts of program.</a:t>
            </a:r>
            <a:endParaRPr b="0" lang="en-MY" sz="2000" strike="noStrike" u="none">
              <a:solidFill>
                <a:srgbClr val="000000"/>
              </a:solidFill>
              <a:effectLst/>
              <a:uFillTx/>
              <a:latin typeface="Arial"/>
            </a:endParaRPr>
          </a:p>
        </p:txBody>
      </p:sp>
      <p:sp>
        <p:nvSpPr>
          <p:cNvPr id="194" name="Rectangle 1066"/>
          <p:cNvSpPr/>
          <p:nvPr/>
        </p:nvSpPr>
        <p:spPr>
          <a:xfrm>
            <a:off x="763560" y="1506600"/>
            <a:ext cx="327672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Arial"/>
              </a:rPr>
              <a:t>The “Car” Object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96" name="Text Box 4"/>
          <p:cNvSpPr/>
          <p:nvPr/>
        </p:nvSpPr>
        <p:spPr>
          <a:xfrm>
            <a:off x="533520" y="1600200"/>
            <a:ext cx="7696080" cy="505440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Another example</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filament light bulb.</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public interface is the threaded or pin-type bulb head that connects to the socket. Over the years the technology has changed tremendously but the interface remains unchanged. The user (the homemaker in the house) doesn’t need to knw the technology within the bulb. He or she merely needs to know how to screw on the bulb to the socket. This skill doesn’t need to be relearnt because the public interface hasn’t changed at all.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98" name="Litebulb"/>
          <p:cNvSpPr/>
          <p:nvPr/>
        </p:nvSpPr>
        <p:spPr>
          <a:xfrm>
            <a:off x="3033720" y="1119240"/>
            <a:ext cx="3076560" cy="4619520"/>
          </a:xfrm>
          <a:custGeom>
            <a:avLst/>
            <a:gdLst>
              <a:gd name="textAreaLeft" fmla="*/ 506520 w 3076560"/>
              <a:gd name="textAreaRight" fmla="*/ 2603520 w 3076560"/>
              <a:gd name="textAreaTop" fmla="*/ 467640 h 4619520"/>
              <a:gd name="textAreaBottom" fmla="*/ 1985040 h 4619520"/>
              <a:gd name="GluePoint1X" fmla="*/ 2147483646 w 11470"/>
              <a:gd name="GluePoint1Y" fmla="*/ 0 h 21833"/>
              <a:gd name="GluePoint2X" fmla="*/ 2147483646 w 11470"/>
              <a:gd name="GluePoint2Y" fmla="*/ 2147483646 h 21833"/>
              <a:gd name="GluePoint3X" fmla="*/ 0 w 11470"/>
              <a:gd name="GluePoint3Y" fmla="*/ 2147483646 h 21833"/>
              <a:gd name="GluePoint4X" fmla="*/ 2147483646 w 11470"/>
              <a:gd name="GluePoint4Y" fmla="*/ 2147483646 h 21833"/>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240">
            <a:solidFill>
              <a:srgbClr val="00000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pic>
        <p:nvPicPr>
          <p:cNvPr id="199" name="Picture 4" descr="kvsmobyq[1]"/>
          <p:cNvPicPr/>
          <p:nvPr/>
        </p:nvPicPr>
        <p:blipFill>
          <a:blip r:embed="rId1"/>
          <a:stretch/>
        </p:blipFill>
        <p:spPr>
          <a:xfrm>
            <a:off x="4253040" y="3197160"/>
            <a:ext cx="637920" cy="7239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201" name="Rectangle 3"/>
          <p:cNvSpPr/>
          <p:nvPr/>
        </p:nvSpPr>
        <p:spPr>
          <a:xfrm>
            <a:off x="1066680" y="1981080"/>
            <a:ext cx="7620120" cy="396252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Modularity </a:t>
            </a:r>
            <a:r>
              <a:rPr b="0" lang="en-US" sz="2000" strike="noStrike" u="none">
                <a:solidFill>
                  <a:srgbClr val="000000"/>
                </a:solidFill>
                <a:effectLst/>
                <a:uFillTx/>
                <a:latin typeface="Arial"/>
              </a:rPr>
              <a:t> - The source code for an object can be written and maintained independently of the source code for other objects.  Also, an object can be easily passed around in the system.  You can give your car to someone else and it’ll still work.</a:t>
            </a:r>
            <a:endParaRPr b="0" lang="en-MY" sz="2000" strike="noStrike" u="none">
              <a:solidFill>
                <a:srgbClr val="000000"/>
              </a:solidFill>
              <a:effectLst/>
              <a:uFillTx/>
              <a:latin typeface="Arial"/>
            </a:endParaRPr>
          </a:p>
          <a:p>
            <a:pPr marL="343080" indent="-343080">
              <a:lnSpc>
                <a:spcPct val="8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lnSpc>
                <a:spcPct val="80000"/>
              </a:lnSpc>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Information hiding </a:t>
            </a:r>
            <a:r>
              <a:rPr b="0" lang="en-US" sz="2000" strike="noStrike" u="none">
                <a:solidFill>
                  <a:srgbClr val="000000"/>
                </a:solidFill>
                <a:effectLst/>
                <a:uFillTx/>
                <a:latin typeface="Arial"/>
              </a:rPr>
              <a:t> - An object has a public interface that other objects can use to communicate with it.  But the object can maintain private information and methods that can be changed anytime without affecting the other objects that depend on it.  You don’t need to understand the gear mechanism on your bike to use it.</a:t>
            </a:r>
            <a:endParaRPr b="0" lang="en-MY" sz="2000" strike="noStrike" u="none">
              <a:solidFill>
                <a:srgbClr val="000000"/>
              </a:solidFill>
              <a:effectLst/>
              <a:uFillTx/>
              <a:latin typeface="Arial"/>
            </a:endParaRPr>
          </a:p>
        </p:txBody>
      </p:sp>
      <p:sp>
        <p:nvSpPr>
          <p:cNvPr id="202" name="Text Box 4"/>
          <p:cNvSpPr/>
          <p:nvPr/>
        </p:nvSpPr>
        <p:spPr>
          <a:xfrm>
            <a:off x="914400" y="1447920"/>
            <a:ext cx="190512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sng">
                <a:solidFill>
                  <a:srgbClr val="cc0000"/>
                </a:solidFill>
                <a:effectLst/>
                <a:uFillTx/>
                <a:latin typeface="Arial"/>
              </a:rPr>
              <a:t>Benefits</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22" presetSubtype="8">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filter="wipe(left)" transition="in">
                                      <p:cBhvr additive="repl">
                                        <p:cTn id="7" dur="500"/>
                                        <p:tgtEl>
                                          <p:spTgt spid="201">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22" presetSubtype="8">
                                  <p:stCondLst>
                                    <p:cond delay="0"/>
                                  </p:stCondLst>
                                  <p:childTnLst>
                                    <p:set>
                                      <p:cBhvr>
                                        <p:cTn id="11" dur="1" fill="hold">
                                          <p:stCondLst>
                                            <p:cond delay="0"/>
                                          </p:stCondLst>
                                        </p:cTn>
                                        <p:tgtEl>
                                          <p:spTgt spid="201">
                                            <p:txEl>
                                              <p:pRg st="2" end="2"/>
                                            </p:txEl>
                                          </p:spTgt>
                                        </p:tgtEl>
                                        <p:attrNameLst>
                                          <p:attrName>style.visibility</p:attrName>
                                        </p:attrNameLst>
                                      </p:cBhvr>
                                      <p:to>
                                        <p:strVal val="visible"/>
                                      </p:to>
                                    </p:set>
                                    <p:animEffect filter="wipe(left)" transition="in">
                                      <p:cBhvr additive="repl">
                                        <p:cTn id="12" dur="500"/>
                                        <p:tgtEl>
                                          <p:spTgt spid="20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320"/>
            <a:ext cx="8229600" cy="89532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Example</a:t>
            </a:r>
            <a:endParaRPr b="0" lang="en-MY" sz="4400" strike="noStrike" u="none">
              <a:solidFill>
                <a:srgbClr val="000000"/>
              </a:solidFill>
              <a:effectLst/>
              <a:uFillTx/>
              <a:latin typeface="Arial"/>
            </a:endParaRPr>
          </a:p>
        </p:txBody>
      </p:sp>
      <p:sp>
        <p:nvSpPr>
          <p:cNvPr id="20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8D0B0E4-89C2-45FE-A8DF-070E61BF30A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38</a:t>
            </a:r>
            <a:endParaRPr b="0" lang="en-MY" sz="800" strike="noStrike" u="none">
              <a:solidFill>
                <a:srgbClr val="000000"/>
              </a:solidFill>
              <a:effectLst/>
              <a:uFillTx/>
              <a:latin typeface="Arial"/>
            </a:endParaRPr>
          </a:p>
        </p:txBody>
      </p:sp>
      <p:sp>
        <p:nvSpPr>
          <p:cNvPr id="205" name=""/>
          <p:cNvSpPr txBox="1"/>
          <p:nvPr/>
        </p:nvSpPr>
        <p:spPr>
          <a:xfrm>
            <a:off x="344160" y="1514160"/>
            <a:ext cx="8537400" cy="4815000"/>
          </a:xfrm>
          <a:prstGeom prst="rect">
            <a:avLst/>
          </a:prstGeom>
          <a:noFill/>
          <a:ln w="0">
            <a:noFill/>
          </a:ln>
        </p:spPr>
        <p:txBody>
          <a:bodyPr anchor="t">
            <a:normAutofit fontScale="85000" lnSpcReduction="9999"/>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Define a class Box with length, breadth and height as member variables. Also define setDimension() and showDimension() as member function.</a:t>
            </a:r>
            <a:endParaRPr b="0" lang="en-MY" sz="3200" strike="noStrike" u="none">
              <a:solidFill>
                <a:srgbClr val="000000"/>
              </a:solidFill>
              <a:effectLst/>
              <a:uFillTx/>
              <a:latin typeface="Arial"/>
            </a:endParaRPr>
          </a:p>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Create classes of students, customers, employee, cars with member variables and member methods/functions to set the values for member variables and also to get the values of member variables.</a:t>
            </a:r>
            <a:endParaRPr b="0" lang="en-MY" sz="3200" strike="noStrike" u="none">
              <a:solidFill>
                <a:srgbClr val="000000"/>
              </a:solidFill>
              <a:effectLst/>
              <a:uFillTx/>
              <a:latin typeface="Arial"/>
            </a:endParaRPr>
          </a:p>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87"/>
          <p:cNvSpPr/>
          <p:nvPr/>
        </p:nvSpPr>
        <p:spPr>
          <a:xfrm>
            <a:off x="1467000" y="1467000"/>
            <a:ext cx="7029360" cy="491472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Introduction to classes and objects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Defining a class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Defining an object</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Adding variables and methods to a class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Visibility control</a:t>
            </a:r>
            <a:endParaRPr b="0" lang="en-MY" sz="2800" strike="noStrike" u="none">
              <a:solidFill>
                <a:srgbClr val="000000"/>
              </a:solidFill>
              <a:effectLst/>
              <a:uFillTx/>
              <a:latin typeface="Arial"/>
            </a:endParaRPr>
          </a:p>
          <a:p>
            <a:pPr lvl="2" marL="13716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public, private, protected, unspecified</a:t>
            </a:r>
            <a:endParaRPr b="0" lang="en-MY" sz="24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Static/Instance members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 Box 2"/>
          <p:cNvSpPr/>
          <p:nvPr/>
        </p:nvSpPr>
        <p:spPr>
          <a:xfrm>
            <a:off x="1715760" y="411120"/>
            <a:ext cx="373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classes?</a:t>
            </a:r>
            <a:endParaRPr b="0" lang="en-MY" sz="3200" strike="noStrike" u="none">
              <a:solidFill>
                <a:srgbClr val="000000"/>
              </a:solidFill>
              <a:effectLst/>
              <a:uFillTx/>
              <a:latin typeface="Arial"/>
            </a:endParaRPr>
          </a:p>
        </p:txBody>
      </p:sp>
      <p:sp>
        <p:nvSpPr>
          <p:cNvPr id="207" name="Rectangle 22"/>
          <p:cNvSpPr/>
          <p:nvPr/>
        </p:nvSpPr>
        <p:spPr>
          <a:xfrm>
            <a:off x="438120" y="1924200"/>
            <a:ext cx="8305920" cy="1752480"/>
          </a:xfrm>
          <a:prstGeom prst="rect">
            <a:avLst/>
          </a:prstGeom>
          <a:noFill/>
          <a:ln w="0">
            <a:noFill/>
          </a:ln>
        </p:spPr>
        <p:style>
          <a:lnRef idx="0"/>
          <a:fillRef idx="0"/>
          <a:effectRef idx="0"/>
          <a:fontRef idx="minor"/>
        </p:style>
        <p:txBody>
          <a:bodyPr lIns="90000" rIns="90000" tIns="46800" bIns="46800" anchor="t">
            <a:normAutofit fontScale="40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In the real world, we can have many objects of the same kind.  For eg.  Ferrari is just one type of car while Honda is another type of car but we classified them under “car”.  </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Thus, in OOP, we can say that :</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car  ==&gt; </a:t>
            </a:r>
            <a:r>
              <a:rPr b="1" lang="en-US" sz="2400" strike="noStrike" u="none">
                <a:solidFill>
                  <a:srgbClr val="333399"/>
                </a:solidFill>
                <a:effectLst/>
                <a:uFillTx/>
                <a:latin typeface="Arial"/>
              </a:rPr>
              <a:t>class,  </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000000"/>
                </a:solidFill>
                <a:effectLst/>
                <a:uFillTx/>
                <a:latin typeface="Arial"/>
              </a:rPr>
              <a:t>Ferrari1  ==&gt; </a:t>
            </a:r>
            <a:r>
              <a:rPr b="1" lang="en-US" sz="2400" strike="noStrike" u="none">
                <a:solidFill>
                  <a:srgbClr val="333399"/>
                </a:solidFill>
                <a:effectLst/>
                <a:uFillTx/>
                <a:latin typeface="Arial"/>
              </a:rPr>
              <a:t>object, </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000000"/>
                </a:solidFill>
                <a:effectLst/>
                <a:uFillTx/>
                <a:latin typeface="Arial"/>
              </a:rPr>
              <a:t>Honda1  ==&gt; </a:t>
            </a:r>
            <a:r>
              <a:rPr b="1" lang="en-US" sz="2400" strike="noStrike" u="none">
                <a:solidFill>
                  <a:srgbClr val="333399"/>
                </a:solidFill>
                <a:effectLst/>
                <a:uFillTx/>
                <a:latin typeface="Arial"/>
              </a:rPr>
              <a:t>object</a:t>
            </a:r>
            <a:endParaRPr b="0" lang="en-MY" sz="2400" strike="noStrike" u="none">
              <a:solidFill>
                <a:srgbClr val="000000"/>
              </a:solidFill>
              <a:effectLst/>
              <a:uFillTx/>
              <a:latin typeface="Arial"/>
            </a:endParaRPr>
          </a:p>
          <a:p>
            <a:pPr lvl="1" marL="743040" indent="-285840">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==&gt; An object  is an instance of a class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 Box 2"/>
          <p:cNvSpPr/>
          <p:nvPr/>
        </p:nvSpPr>
        <p:spPr>
          <a:xfrm>
            <a:off x="1715760" y="411120"/>
            <a:ext cx="373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classes?</a:t>
            </a:r>
            <a:endParaRPr b="0" lang="en-MY" sz="3200" strike="noStrike" u="none">
              <a:solidFill>
                <a:srgbClr val="000000"/>
              </a:solidFill>
              <a:effectLst/>
              <a:uFillTx/>
              <a:latin typeface="Arial"/>
            </a:endParaRPr>
          </a:p>
        </p:txBody>
      </p:sp>
      <p:sp>
        <p:nvSpPr>
          <p:cNvPr id="209" name="Rectangle 3"/>
          <p:cNvSpPr/>
          <p:nvPr/>
        </p:nvSpPr>
        <p:spPr>
          <a:xfrm>
            <a:off x="476280" y="1562040"/>
            <a:ext cx="8305920" cy="175284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sng">
                <a:solidFill>
                  <a:srgbClr val="333399"/>
                </a:solidFill>
                <a:effectLst/>
                <a:uFillTx/>
                <a:latin typeface="Arial"/>
              </a:rPr>
              <a:t>Objects Vs Classes</a:t>
            </a:r>
            <a:endParaRPr b="0" lang="en-MY" sz="2000" strike="noStrike" u="none">
              <a:solidFill>
                <a:srgbClr val="000000"/>
              </a:solidFill>
              <a:effectLst/>
              <a:uFillTx/>
              <a:latin typeface="Arial"/>
            </a:endParaRPr>
          </a:p>
          <a:p>
            <a:pPr lvl="2" marL="1143000" indent="-228600">
              <a:lnSpc>
                <a:spcPct val="80000"/>
              </a:lnSpc>
              <a:spcBef>
                <a:spcPts val="34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lvl="2" marL="1143000" indent="-228600">
              <a:lnSpc>
                <a:spcPct val="80000"/>
              </a:lnSpc>
              <a:spcBef>
                <a:spcPts val="34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lvl="2" marL="1143000" indent="-228600">
              <a:lnSpc>
                <a:spcPct val="80000"/>
              </a:lnSpc>
              <a:spcBef>
                <a:spcPts val="34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lvl="2" marL="1143000" indent="-228600">
              <a:lnSpc>
                <a:spcPct val="80000"/>
              </a:lnSpc>
              <a:spcBef>
                <a:spcPts val="34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lvl="2" marL="1143000" indent="-228600">
              <a:lnSpc>
                <a:spcPct val="80000"/>
              </a:lnSpc>
              <a:spcBef>
                <a:spcPts val="34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p:txBody>
      </p:sp>
      <p:sp>
        <p:nvSpPr>
          <p:cNvPr id="210" name="Rectangle 4"/>
          <p:cNvSpPr/>
          <p:nvPr/>
        </p:nvSpPr>
        <p:spPr>
          <a:xfrm>
            <a:off x="0" y="2171880"/>
            <a:ext cx="8896320" cy="1630440"/>
          </a:xfrm>
          <a:prstGeom prst="rect">
            <a:avLst/>
          </a:prstGeom>
          <a:noFill/>
          <a:ln w="0">
            <a:noFill/>
          </a:ln>
        </p:spPr>
        <p:style>
          <a:lnRef idx="0"/>
          <a:fillRef idx="0"/>
          <a:effectRef idx="0"/>
          <a:fontRef idx="minor"/>
        </p:style>
        <p:txBody>
          <a:bodyPr lIns="90000" rIns="90000" tIns="46800" bIns="46800" anchor="t">
            <a:spAutoFit/>
          </a:bodyPr>
          <a:p>
            <a:pPr lvl="1" marL="457200">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Class</a:t>
            </a:r>
            <a:endParaRPr b="0" lang="en-MY" sz="2400" strike="noStrike" u="none">
              <a:solidFill>
                <a:srgbClr val="000000"/>
              </a:solidFill>
              <a:effectLst/>
              <a:uFillTx/>
              <a:latin typeface="Arial"/>
            </a:endParaRPr>
          </a:p>
          <a:p>
            <a:pPr lvl="1" marL="457200">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914400">
              <a:lnSpc>
                <a:spcPct val="80000"/>
              </a:lnSpc>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 class defines a real world or abstract entity.  It is the</a:t>
            </a:r>
            <a:br>
              <a:rPr sz="2400"/>
            </a:br>
            <a:r>
              <a:rPr b="1" lang="en-US" sz="2400" strike="noStrike" u="none">
                <a:solidFill>
                  <a:srgbClr val="000000"/>
                </a:solidFill>
                <a:effectLst/>
                <a:uFillTx/>
                <a:latin typeface="Times New Roman"/>
              </a:rPr>
              <a:t>    type or classification of data.  A class defines both the </a:t>
            </a:r>
            <a:br>
              <a:rPr sz="2400"/>
            </a:br>
            <a:r>
              <a:rPr b="1" lang="en-US" sz="2400" strike="noStrike" u="none">
                <a:solidFill>
                  <a:srgbClr val="000000"/>
                </a:solidFill>
                <a:effectLst/>
                <a:uFillTx/>
                <a:latin typeface="Times New Roman"/>
              </a:rPr>
              <a:t>    behavior and attributes of a group of objects with similar</a:t>
            </a:r>
            <a:br>
              <a:rPr sz="2400"/>
            </a:br>
            <a:r>
              <a:rPr b="1" lang="en-US" sz="2400" strike="noStrike" u="none">
                <a:solidFill>
                  <a:srgbClr val="000000"/>
                </a:solidFill>
                <a:effectLst/>
                <a:uFillTx/>
                <a:latin typeface="Times New Roman"/>
              </a:rPr>
              <a:t>    characteristics.</a:t>
            </a:r>
            <a:endParaRPr b="0" lang="en-MY" sz="2400" strike="noStrike" u="none">
              <a:solidFill>
                <a:srgbClr val="000000"/>
              </a:solidFill>
              <a:effectLst/>
              <a:uFillTx/>
              <a:latin typeface="Arial"/>
            </a:endParaRPr>
          </a:p>
        </p:txBody>
      </p:sp>
      <p:grpSp>
        <p:nvGrpSpPr>
          <p:cNvPr id="211" name="Group 5"/>
          <p:cNvGrpSpPr/>
          <p:nvPr/>
        </p:nvGrpSpPr>
        <p:grpSpPr>
          <a:xfrm>
            <a:off x="590400" y="4343400"/>
            <a:ext cx="8286480" cy="1352880"/>
            <a:chOff x="590400" y="4343400"/>
            <a:chExt cx="8286480" cy="1352880"/>
          </a:xfrm>
        </p:grpSpPr>
        <p:sp>
          <p:nvSpPr>
            <p:cNvPr id="212" name="Text Box 6"/>
            <p:cNvSpPr/>
            <p:nvPr/>
          </p:nvSpPr>
          <p:spPr>
            <a:xfrm>
              <a:off x="590400" y="4343400"/>
              <a:ext cx="3228120" cy="1352880"/>
            </a:xfrm>
            <a:prstGeom prst="rect">
              <a:avLst/>
            </a:prstGeom>
            <a:solidFill>
              <a:srgbClr val="eaeaea"/>
            </a:solidFill>
            <a:ln w="9360">
              <a:solidFill>
                <a:srgbClr val="000000"/>
              </a:solidFill>
              <a:miter/>
            </a:ln>
          </p:spPr>
          <p:style>
            <a:lnRef idx="0"/>
            <a:fillRef idx="0"/>
            <a:effectRef idx="0"/>
            <a:fontRef idx="minor"/>
          </p:style>
          <p:txBody>
            <a:bodyPr lIns="90000" rIns="90000" tIns="46800" bIns="46800" anchor="t">
              <a:spAutoFit/>
            </a:bodyPr>
            <a:p>
              <a:pPr>
                <a:lnSpc>
                  <a:spcPct val="8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Car class</a:t>
              </a:r>
              <a:endParaRPr b="0" lang="en-MY" sz="2400" strike="noStrike" u="none">
                <a:solidFill>
                  <a:srgbClr val="000000"/>
                </a:solidFill>
                <a:effectLst/>
                <a:uFillTx/>
                <a:latin typeface="Arial"/>
              </a:endParaRPr>
            </a:p>
            <a:p>
              <a:pPr>
                <a:lnSpc>
                  <a:spcPct val="8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start, go, stop, turn</a:t>
              </a:r>
              <a:endParaRPr b="0" lang="en-MY" sz="2400" strike="noStrike" u="none">
                <a:solidFill>
                  <a:srgbClr val="000000"/>
                </a:solidFill>
                <a:effectLst/>
                <a:uFillTx/>
                <a:latin typeface="Arial"/>
              </a:endParaRPr>
            </a:p>
            <a:p>
              <a:pPr>
                <a:lnSpc>
                  <a:spcPct val="8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color, speed, fuel</a:t>
              </a:r>
              <a:endParaRPr b="0" lang="en-MY" sz="2400" strike="noStrike" u="none">
                <a:solidFill>
                  <a:srgbClr val="000000"/>
                </a:solidFill>
                <a:effectLst/>
                <a:uFillTx/>
                <a:latin typeface="Arial"/>
              </a:endParaRPr>
            </a:p>
          </p:txBody>
        </p:sp>
        <p:sp>
          <p:nvSpPr>
            <p:cNvPr id="213" name="Text Box 7"/>
            <p:cNvSpPr/>
            <p:nvPr/>
          </p:nvSpPr>
          <p:spPr>
            <a:xfrm>
              <a:off x="5971320" y="4343400"/>
              <a:ext cx="2905560" cy="9334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spAutoFit/>
            </a:bodyPr>
            <a:p>
              <a:pPr>
                <a:lnSpc>
                  <a:spcPct val="8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class name</a:t>
              </a:r>
              <a:endParaRPr b="0" lang="en-MY" sz="1600" strike="noStrike" u="none">
                <a:solidFill>
                  <a:srgbClr val="000000"/>
                </a:solidFill>
                <a:effectLst/>
                <a:uFillTx/>
                <a:latin typeface="Arial"/>
              </a:endParaRPr>
            </a:p>
            <a:p>
              <a:pPr>
                <a:lnSpc>
                  <a:spcPct val="8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methods (functions)</a:t>
              </a:r>
              <a:endParaRPr b="0" lang="en-MY" sz="1600" strike="noStrike" u="none">
                <a:solidFill>
                  <a:srgbClr val="000000"/>
                </a:solidFill>
                <a:effectLst/>
                <a:uFillTx/>
                <a:latin typeface="Arial"/>
              </a:endParaRPr>
            </a:p>
            <a:p>
              <a:pPr>
                <a:lnSpc>
                  <a:spcPct val="8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attributes (data)</a:t>
              </a:r>
              <a:endParaRPr b="0" lang="en-MY" sz="1600" strike="noStrike" u="none">
                <a:solidFill>
                  <a:srgbClr val="000000"/>
                </a:solidFill>
                <a:effectLst/>
                <a:uFillTx/>
                <a:latin typeface="Arial"/>
              </a:endParaRPr>
            </a:p>
          </p:txBody>
        </p:sp>
        <p:sp>
          <p:nvSpPr>
            <p:cNvPr id="214" name="Line 8"/>
            <p:cNvSpPr/>
            <p:nvPr/>
          </p:nvSpPr>
          <p:spPr>
            <a:xfrm>
              <a:off x="5971320" y="4495680"/>
              <a:ext cx="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15" name="Line 9"/>
            <p:cNvSpPr/>
            <p:nvPr/>
          </p:nvSpPr>
          <p:spPr>
            <a:xfrm flipH="1">
              <a:off x="2412720" y="4495680"/>
              <a:ext cx="3558240" cy="28800"/>
            </a:xfrm>
            <a:prstGeom prst="line">
              <a:avLst/>
            </a:prstGeom>
            <a:ln w="28440">
              <a:solidFill>
                <a:srgbClr val="000000"/>
              </a:solidFill>
              <a:miter/>
              <a:tailEnd len="med" type="triangle" w="med"/>
            </a:ln>
          </p:spPr>
          <p:style>
            <a:lnRef idx="0"/>
            <a:fillRef idx="0"/>
            <a:effectRef idx="0"/>
            <a:fontRef idx="minor"/>
          </p:style>
          <p:txBody>
            <a:bodyPr lIns="90000" rIns="90000" tIns="-18000" bIns="-18000" anchor="ctr">
              <a:noAutofit/>
            </a:bodyPr>
            <a:p>
              <a:endParaRPr b="0" lang="en-MY" sz="1800" strike="noStrike" u="none">
                <a:solidFill>
                  <a:srgbClr val="000000"/>
                </a:solidFill>
                <a:effectLst/>
                <a:uFillTx/>
                <a:latin typeface="Arial"/>
              </a:endParaRPr>
            </a:p>
          </p:txBody>
        </p:sp>
        <p:sp>
          <p:nvSpPr>
            <p:cNvPr id="216" name="Line 10"/>
            <p:cNvSpPr/>
            <p:nvPr/>
          </p:nvSpPr>
          <p:spPr>
            <a:xfrm flipH="1">
              <a:off x="3536280" y="4800600"/>
              <a:ext cx="2434680" cy="212760"/>
            </a:xfrm>
            <a:prstGeom prst="line">
              <a:avLst/>
            </a:prstGeom>
            <a:ln w="2844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17" name="Line 11"/>
            <p:cNvSpPr/>
            <p:nvPr/>
          </p:nvSpPr>
          <p:spPr>
            <a:xfrm flipH="1">
              <a:off x="3328200" y="5105520"/>
              <a:ext cx="2643120" cy="377640"/>
            </a:xfrm>
            <a:prstGeom prst="line">
              <a:avLst/>
            </a:prstGeom>
            <a:ln w="2844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nodeType="clickEffect" fill="hold">
                      <p:stCondLst>
                        <p:cond delay="indefinite"/>
                      </p:stCondLst>
                      <p:childTnLst>
                        <p:par>
                          <p:cTn id="16" nodeType="withEffect" fill="hold">
                            <p:stCondLst>
                              <p:cond delay="0"/>
                            </p:stCondLst>
                            <p:childTnLst>
                              <p:par>
                                <p:cTn id="17" nodeType="clickEffect" fill="hold" presetClass="entr" presetID="22" presetSubtype="8">
                                  <p:stCondLst>
                                    <p:cond delay="0"/>
                                  </p:stCondLst>
                                  <p:childTnLst>
                                    <p:set>
                                      <p:cBhvr>
                                        <p:cTn id="18" dur="1" fill="hold">
                                          <p:stCondLst>
                                            <p:cond delay="0"/>
                                          </p:stCondLst>
                                        </p:cTn>
                                        <p:tgtEl>
                                          <p:spTgt spid="209"/>
                                        </p:tgtEl>
                                        <p:attrNameLst>
                                          <p:attrName>style.visibility</p:attrName>
                                        </p:attrNameLst>
                                      </p:cBhvr>
                                      <p:to>
                                        <p:strVal val="visible"/>
                                      </p:to>
                                    </p:set>
                                    <p:animEffect filter="wipe(left)" transition="in">
                                      <p:cBhvr additive="repl">
                                        <p:cTn id="19" dur="500"/>
                                        <p:tgtEl>
                                          <p:spTgt spid="209"/>
                                        </p:tgtEl>
                                      </p:cBhvr>
                                    </p:animEffect>
                                  </p:childTnLst>
                                </p:cTn>
                              </p:par>
                            </p:childTnLst>
                          </p:cTn>
                        </p:par>
                      </p:childTnLst>
                    </p:cTn>
                  </p:par>
                  <p:par>
                    <p:cTn id="20" nodeType="clickEffect" fill="hold">
                      <p:stCondLst>
                        <p:cond delay="indefinite"/>
                      </p:stCondLst>
                      <p:childTnLst>
                        <p:par>
                          <p:cTn id="21" nodeType="withEffect" fill="hold">
                            <p:stCondLst>
                              <p:cond delay="0"/>
                            </p:stCondLst>
                            <p:childTnLst>
                              <p:par>
                                <p:cTn id="22" nodeType="clickEffect" fill="hold" presetClass="entr" presetID="22" presetSubtype="8">
                                  <p:stCondLst>
                                    <p:cond delay="0"/>
                                  </p:stCondLst>
                                  <p:childTnLst>
                                    <p:set>
                                      <p:cBhvr>
                                        <p:cTn id="23" dur="1" fill="hold">
                                          <p:stCondLst>
                                            <p:cond delay="0"/>
                                          </p:stCondLst>
                                        </p:cTn>
                                        <p:tgtEl>
                                          <p:spTgt spid="210"/>
                                        </p:tgtEl>
                                        <p:attrNameLst>
                                          <p:attrName>style.visibility</p:attrName>
                                        </p:attrNameLst>
                                      </p:cBhvr>
                                      <p:to>
                                        <p:strVal val="visible"/>
                                      </p:to>
                                    </p:set>
                                    <p:animEffect filter="wipe(left)" transition="in">
                                      <p:cBhvr additive="repl">
                                        <p:cTn id="24" dur="500"/>
                                        <p:tgtEl>
                                          <p:spTgt spid="210"/>
                                        </p:tgtEl>
                                      </p:cBhvr>
                                    </p:animEffect>
                                  </p:childTnLst>
                                </p:cTn>
                              </p:par>
                            </p:childTnLst>
                          </p:cTn>
                        </p:par>
                      </p:childTnLst>
                    </p:cTn>
                  </p:par>
                  <p:par>
                    <p:cTn id="25" nodeType="clickEffect" fill="hold">
                      <p:stCondLst>
                        <p:cond delay="indefinite"/>
                      </p:stCondLst>
                      <p:childTnLst>
                        <p:par>
                          <p:cTn id="26" nodeType="withEffect" fill="hold">
                            <p:stCondLst>
                              <p:cond delay="0"/>
                            </p:stCondLst>
                            <p:childTnLst>
                              <p:par>
                                <p:cTn id="27" nodeType="clickEffect" fill="hold" presetClass="entr" presetID="22" presetSubtype="8">
                                  <p:stCondLst>
                                    <p:cond delay="0"/>
                                  </p:stCondLst>
                                  <p:childTnLst>
                                    <p:set>
                                      <p:cBhvr>
                                        <p:cTn id="28" dur="1" fill="hold">
                                          <p:stCondLst>
                                            <p:cond delay="0"/>
                                          </p:stCondLst>
                                        </p:cTn>
                                        <p:tgtEl>
                                          <p:spTgt spid="211"/>
                                        </p:tgtEl>
                                        <p:attrNameLst>
                                          <p:attrName>style.visibility</p:attrName>
                                        </p:attrNameLst>
                                      </p:cBhvr>
                                      <p:to>
                                        <p:strVal val="visible"/>
                                      </p:to>
                                    </p:set>
                                    <p:animEffect filter="wipe(left)" transition="in">
                                      <p:cBhvr additive="repl">
                                        <p:cTn id="29"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 Box 2"/>
          <p:cNvSpPr/>
          <p:nvPr/>
        </p:nvSpPr>
        <p:spPr>
          <a:xfrm>
            <a:off x="1715760" y="411120"/>
            <a:ext cx="373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classes?</a:t>
            </a:r>
            <a:endParaRPr b="0" lang="en-MY" sz="3200" strike="noStrike" u="none">
              <a:solidFill>
                <a:srgbClr val="000000"/>
              </a:solidFill>
              <a:effectLst/>
              <a:uFillTx/>
              <a:latin typeface="Arial"/>
            </a:endParaRPr>
          </a:p>
        </p:txBody>
      </p:sp>
      <p:sp>
        <p:nvSpPr>
          <p:cNvPr id="219" name="Rectangle 12"/>
          <p:cNvSpPr/>
          <p:nvPr/>
        </p:nvSpPr>
        <p:spPr>
          <a:xfrm>
            <a:off x="0" y="1752480"/>
            <a:ext cx="8439120" cy="1337760"/>
          </a:xfrm>
          <a:prstGeom prst="rect">
            <a:avLst/>
          </a:prstGeom>
          <a:noFill/>
          <a:ln w="0">
            <a:noFill/>
          </a:ln>
        </p:spPr>
        <p:style>
          <a:lnRef idx="0"/>
          <a:fillRef idx="0"/>
          <a:effectRef idx="0"/>
          <a:fontRef idx="minor"/>
        </p:style>
        <p:txBody>
          <a:bodyPr lIns="90000" rIns="90000" tIns="46800" bIns="46800" anchor="t">
            <a:spAutoFit/>
          </a:bodyPr>
          <a:p>
            <a:pPr lvl="1" marL="457200">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Object</a:t>
            </a:r>
            <a:endParaRPr b="0" lang="en-MY" sz="2400" strike="noStrike" u="none">
              <a:solidFill>
                <a:srgbClr val="000000"/>
              </a:solidFill>
              <a:effectLst/>
              <a:uFillTx/>
              <a:latin typeface="Arial"/>
            </a:endParaRPr>
          </a:p>
          <a:p>
            <a:pPr lvl="1" marL="457200">
              <a:lnSpc>
                <a:spcPct val="5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914400">
              <a:lnSpc>
                <a:spcPct val="80000"/>
              </a:lnSpc>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An object is an instance of a class.  It is </a:t>
            </a:r>
            <a:br>
              <a:rPr sz="2400"/>
            </a:br>
            <a:r>
              <a:rPr b="1" lang="en-US" sz="2400" strike="noStrike" u="none">
                <a:solidFill>
                  <a:srgbClr val="000000"/>
                </a:solidFill>
                <a:effectLst/>
                <a:uFillTx/>
                <a:latin typeface="Times New Roman"/>
              </a:rPr>
              <a:t>    said to belong to the class.  An object can be </a:t>
            </a:r>
            <a:br>
              <a:rPr sz="2400"/>
            </a:br>
            <a:r>
              <a:rPr b="1" lang="en-US" sz="2400" strike="noStrike" u="none">
                <a:solidFill>
                  <a:srgbClr val="000000"/>
                </a:solidFill>
                <a:effectLst/>
                <a:uFillTx/>
                <a:latin typeface="Times New Roman"/>
              </a:rPr>
              <a:t>   distinguished from other members by its attributes.</a:t>
            </a:r>
            <a:endParaRPr b="0" lang="en-MY" sz="2400" strike="noStrike" u="none">
              <a:solidFill>
                <a:srgbClr val="000000"/>
              </a:solidFill>
              <a:effectLst/>
              <a:uFillTx/>
              <a:latin typeface="Arial"/>
            </a:endParaRPr>
          </a:p>
        </p:txBody>
      </p:sp>
      <p:grpSp>
        <p:nvGrpSpPr>
          <p:cNvPr id="220" name="Group 13"/>
          <p:cNvGrpSpPr/>
          <p:nvPr/>
        </p:nvGrpSpPr>
        <p:grpSpPr>
          <a:xfrm>
            <a:off x="266760" y="3753000"/>
            <a:ext cx="8571960" cy="1980000"/>
            <a:chOff x="266760" y="3753000"/>
            <a:chExt cx="8571960" cy="1980000"/>
          </a:xfrm>
        </p:grpSpPr>
        <p:grpSp>
          <p:nvGrpSpPr>
            <p:cNvPr id="221" name="Group 14"/>
            <p:cNvGrpSpPr/>
            <p:nvPr/>
          </p:nvGrpSpPr>
          <p:grpSpPr>
            <a:xfrm>
              <a:off x="266760" y="3820680"/>
              <a:ext cx="4584960" cy="1912320"/>
              <a:chOff x="266760" y="3820680"/>
              <a:chExt cx="4584960" cy="1912320"/>
            </a:xfrm>
          </p:grpSpPr>
          <p:sp>
            <p:nvSpPr>
              <p:cNvPr id="222" name="Rectangle 15"/>
              <p:cNvSpPr/>
              <p:nvPr/>
            </p:nvSpPr>
            <p:spPr>
              <a:xfrm>
                <a:off x="366480" y="4335120"/>
                <a:ext cx="2890080" cy="1397880"/>
              </a:xfrm>
              <a:prstGeom prst="rect">
                <a:avLst/>
              </a:prstGeom>
              <a:solidFill>
                <a:srgbClr val="eaeaea"/>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223" name="Object 16" descr=""/>
              <p:cNvPicPr/>
              <p:nvPr/>
            </p:nvPicPr>
            <p:blipFill>
              <a:blip r:embed="rId1"/>
              <a:stretch/>
            </p:blipFill>
            <p:spPr>
              <a:xfrm>
                <a:off x="565560" y="4568040"/>
                <a:ext cx="2292120" cy="910440"/>
              </a:xfrm>
              <a:prstGeom prst="rect">
                <a:avLst/>
              </a:prstGeom>
              <a:noFill/>
              <a:ln w="0">
                <a:noFill/>
              </a:ln>
            </p:spPr>
          </p:pic>
          <p:sp>
            <p:nvSpPr>
              <p:cNvPr id="224" name="Text Box 17"/>
              <p:cNvSpPr/>
              <p:nvPr/>
            </p:nvSpPr>
            <p:spPr>
              <a:xfrm>
                <a:off x="266760" y="3820680"/>
                <a:ext cx="159480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Car.ferrari1</a:t>
                </a:r>
                <a:endParaRPr b="0" lang="en-MY" sz="2000" strike="noStrike" u="none">
                  <a:solidFill>
                    <a:srgbClr val="000000"/>
                  </a:solidFill>
                  <a:effectLst/>
                  <a:uFillTx/>
                  <a:latin typeface="Arial"/>
                </a:endParaRPr>
              </a:p>
            </p:txBody>
          </p:sp>
          <p:sp>
            <p:nvSpPr>
              <p:cNvPr id="225" name="Line 18"/>
              <p:cNvSpPr/>
              <p:nvPr/>
            </p:nvSpPr>
            <p:spPr>
              <a:xfrm flipH="1">
                <a:off x="2160360" y="4102200"/>
                <a:ext cx="2691000" cy="0"/>
              </a:xfrm>
              <a:prstGeom prst="line">
                <a:avLst/>
              </a:prstGeom>
              <a:ln w="2844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26" name="Line 19"/>
              <p:cNvSpPr/>
              <p:nvPr/>
            </p:nvSpPr>
            <p:spPr>
              <a:xfrm flipH="1">
                <a:off x="2758680" y="4684680"/>
                <a:ext cx="2093040" cy="0"/>
              </a:xfrm>
              <a:prstGeom prst="line">
                <a:avLst/>
              </a:prstGeom>
              <a:ln w="2844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27" name="Line 20"/>
              <p:cNvSpPr/>
              <p:nvPr/>
            </p:nvSpPr>
            <p:spPr>
              <a:xfrm flipH="1">
                <a:off x="3256920" y="5267160"/>
                <a:ext cx="1594800" cy="0"/>
              </a:xfrm>
              <a:prstGeom prst="line">
                <a:avLst/>
              </a:prstGeom>
              <a:ln w="2844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28" name="Text Box 21"/>
            <p:cNvSpPr/>
            <p:nvPr/>
          </p:nvSpPr>
          <p:spPr>
            <a:xfrm>
              <a:off x="4852080" y="3753000"/>
              <a:ext cx="398664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Object name</a:t>
              </a:r>
              <a:endParaRPr b="0" lang="en-MY" sz="2400" strike="noStrike" u="none">
                <a:solidFill>
                  <a:srgbClr val="000000"/>
                </a:solidFill>
                <a:effectLst/>
                <a:uFillTx/>
                <a:latin typeface="Arial"/>
              </a:endParaRPr>
            </a:p>
          </p:txBody>
        </p:sp>
        <p:sp>
          <p:nvSpPr>
            <p:cNvPr id="229" name="Text Box 22"/>
            <p:cNvSpPr/>
            <p:nvPr/>
          </p:nvSpPr>
          <p:spPr>
            <a:xfrm>
              <a:off x="4852080" y="4218480"/>
              <a:ext cx="3986640" cy="6868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Methods :</a:t>
              </a:r>
              <a:endParaRPr b="0" lang="en-MY" sz="2400" strike="noStrike" u="none">
                <a:solidFill>
                  <a:srgbClr val="000000"/>
                </a:solidFill>
                <a:effectLst/>
                <a:uFillTx/>
                <a:latin typeface="Arial"/>
              </a:endParaRPr>
            </a:p>
            <a:p>
              <a:pPr>
                <a:lnSpc>
                  <a:spcPct val="1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start, go, stop, turn</a:t>
              </a:r>
              <a:endParaRPr b="0" lang="en-MY" sz="2400" strike="noStrike" u="none">
                <a:solidFill>
                  <a:srgbClr val="000000"/>
                </a:solidFill>
                <a:effectLst/>
                <a:uFillTx/>
                <a:latin typeface="Arial"/>
              </a:endParaRPr>
            </a:p>
          </p:txBody>
        </p:sp>
        <p:sp>
          <p:nvSpPr>
            <p:cNvPr id="230" name="Text Box 23"/>
            <p:cNvSpPr/>
            <p:nvPr/>
          </p:nvSpPr>
          <p:spPr>
            <a:xfrm>
              <a:off x="4852080" y="4917960"/>
              <a:ext cx="3986640" cy="6868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Data / Attributes :</a:t>
              </a:r>
              <a:endParaRPr b="0" lang="en-MY" sz="2400" strike="noStrike" u="none">
                <a:solidFill>
                  <a:srgbClr val="000000"/>
                </a:solidFill>
                <a:effectLst/>
                <a:uFillTx/>
                <a:latin typeface="Arial"/>
              </a:endParaRPr>
            </a:p>
            <a:p>
              <a:pPr>
                <a:lnSpc>
                  <a:spcPct val="1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red, 175 m.p.h, full</a:t>
              </a:r>
              <a:endParaRPr b="0" lang="en-MY" sz="2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30" dur="indefinite" restart="never" nodeType="tmRoot">
          <p:childTnLst>
            <p:seq>
              <p:cTn id="31" dur="indefinite" nodeType="mainSeq">
                <p:childTnLst>
                  <p:par>
                    <p:cTn id="32" nodeType="clickEffect" fill="hold">
                      <p:stCondLst>
                        <p:cond delay="indefinite"/>
                      </p:stCondLst>
                      <p:childTnLst>
                        <p:par>
                          <p:cTn id="33" nodeType="withEffect" fill="hold">
                            <p:stCondLst>
                              <p:cond delay="0"/>
                            </p:stCondLst>
                            <p:childTnLst>
                              <p:par>
                                <p:cTn id="34" nodeType="clickEffect" fill="hold" presetClass="entr" presetID="22" presetSubtype="8">
                                  <p:stCondLst>
                                    <p:cond delay="0"/>
                                  </p:stCondLst>
                                  <p:childTnLst>
                                    <p:set>
                                      <p:cBhvr>
                                        <p:cTn id="35" dur="1" fill="hold">
                                          <p:stCondLst>
                                            <p:cond delay="0"/>
                                          </p:stCondLst>
                                        </p:cTn>
                                        <p:tgtEl>
                                          <p:spTgt spid="219"/>
                                        </p:tgtEl>
                                        <p:attrNameLst>
                                          <p:attrName>style.visibility</p:attrName>
                                        </p:attrNameLst>
                                      </p:cBhvr>
                                      <p:to>
                                        <p:strVal val="visible"/>
                                      </p:to>
                                    </p:set>
                                    <p:animEffect filter="wipe(left)" transition="in">
                                      <p:cBhvr additive="repl">
                                        <p:cTn id="36" dur="500"/>
                                        <p:tgtEl>
                                          <p:spTgt spid="219"/>
                                        </p:tgtEl>
                                      </p:cBhvr>
                                    </p:animEffect>
                                  </p:childTnLst>
                                </p:cTn>
                              </p:par>
                            </p:childTnLst>
                          </p:cTn>
                        </p:par>
                      </p:childTnLst>
                    </p:cTn>
                  </p:par>
                  <p:par>
                    <p:cTn id="37" nodeType="clickEffect" fill="hold">
                      <p:stCondLst>
                        <p:cond delay="indefinite"/>
                      </p:stCondLst>
                      <p:childTnLst>
                        <p:par>
                          <p:cTn id="38" nodeType="withEffect" fill="hold">
                            <p:stCondLst>
                              <p:cond delay="0"/>
                            </p:stCondLst>
                            <p:childTnLst>
                              <p:par>
                                <p:cTn id="39" nodeType="clickEffect" fill="hold" presetClass="entr" presetID="22" presetSubtype="8">
                                  <p:stCondLst>
                                    <p:cond delay="0"/>
                                  </p:stCondLst>
                                  <p:childTnLst>
                                    <p:set>
                                      <p:cBhvr>
                                        <p:cTn id="40" dur="1" fill="hold">
                                          <p:stCondLst>
                                            <p:cond delay="0"/>
                                          </p:stCondLst>
                                        </p:cTn>
                                        <p:tgtEl>
                                          <p:spTgt spid="220"/>
                                        </p:tgtEl>
                                        <p:attrNameLst>
                                          <p:attrName>style.visibility</p:attrName>
                                        </p:attrNameLst>
                                      </p:cBhvr>
                                      <p:to>
                                        <p:strVal val="visible"/>
                                      </p:to>
                                    </p:set>
                                    <p:animEffect filter="wipe(left)" transition="in">
                                      <p:cBhvr additive="repl">
                                        <p:cTn id="41" dur="5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 Box 2"/>
          <p:cNvSpPr/>
          <p:nvPr/>
        </p:nvSpPr>
        <p:spPr>
          <a:xfrm>
            <a:off x="1716840" y="411120"/>
            <a:ext cx="3075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 methods</a:t>
            </a:r>
            <a:endParaRPr b="0" lang="en-MY" sz="3200" strike="noStrike" u="none">
              <a:solidFill>
                <a:srgbClr val="000000"/>
              </a:solidFill>
              <a:effectLst/>
              <a:uFillTx/>
              <a:latin typeface="Arial"/>
            </a:endParaRPr>
          </a:p>
        </p:txBody>
      </p:sp>
      <p:sp>
        <p:nvSpPr>
          <p:cNvPr id="232" name="Rectangle 3"/>
          <p:cNvSpPr/>
          <p:nvPr/>
        </p:nvSpPr>
        <p:spPr>
          <a:xfrm>
            <a:off x="533520" y="1965240"/>
            <a:ext cx="8076960" cy="10670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trike="noStrike" u="none">
                <a:solidFill>
                  <a:srgbClr val="000000"/>
                </a:solidFill>
                <a:effectLst/>
                <a:uFillTx/>
                <a:latin typeface="Arial"/>
                <a:ea typeface="Times New Roman"/>
              </a:rPr>
              <a:t>is a set of program statements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trike="noStrike" u="none">
                <a:solidFill>
                  <a:srgbClr val="000000"/>
                </a:solidFill>
                <a:effectLst/>
                <a:uFillTx/>
                <a:latin typeface="Arial"/>
                <a:ea typeface="Times New Roman"/>
              </a:rPr>
              <a:t>fundamental unit of execution</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GB" sz="2400" strike="noStrike" u="none">
                <a:solidFill>
                  <a:srgbClr val="000000"/>
                </a:solidFill>
                <a:effectLst/>
                <a:uFillTx/>
                <a:latin typeface="Arial"/>
                <a:ea typeface="Times New Roman"/>
              </a:rPr>
              <a:t>exists as part of a classs</a:t>
            </a:r>
            <a:endParaRPr b="0" lang="en-MY" sz="2400" strike="noStrike" u="none">
              <a:solidFill>
                <a:srgbClr val="000000"/>
              </a:solidFill>
              <a:effectLst/>
              <a:uFillTx/>
              <a:latin typeface="Arial"/>
            </a:endParaRPr>
          </a:p>
        </p:txBody>
      </p:sp>
      <p:sp>
        <p:nvSpPr>
          <p:cNvPr id="233" name="Text Box 4"/>
          <p:cNvSpPr/>
          <p:nvPr/>
        </p:nvSpPr>
        <p:spPr>
          <a:xfrm>
            <a:off x="533520" y="3276720"/>
            <a:ext cx="43434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Example of a method:</a:t>
            </a:r>
            <a:endParaRPr b="0" lang="en-MY" sz="2400" strike="noStrike" u="none">
              <a:solidFill>
                <a:srgbClr val="000000"/>
              </a:solidFill>
              <a:effectLst/>
              <a:uFillTx/>
              <a:latin typeface="Arial"/>
            </a:endParaRPr>
          </a:p>
        </p:txBody>
      </p:sp>
      <p:sp>
        <p:nvSpPr>
          <p:cNvPr id="234" name="Text Box 5"/>
          <p:cNvSpPr/>
          <p:nvPr/>
        </p:nvSpPr>
        <p:spPr>
          <a:xfrm>
            <a:off x="533520" y="1459080"/>
            <a:ext cx="80010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Method Structure</a:t>
            </a:r>
            <a:endParaRPr b="0" lang="en-MY" sz="2400" strike="noStrike" u="none">
              <a:solidFill>
                <a:srgbClr val="000000"/>
              </a:solidFill>
              <a:effectLst/>
              <a:uFillTx/>
              <a:latin typeface="Arial"/>
            </a:endParaRPr>
          </a:p>
        </p:txBody>
      </p:sp>
      <p:sp>
        <p:nvSpPr>
          <p:cNvPr id="235" name="Text Box 6"/>
          <p:cNvSpPr/>
          <p:nvPr/>
        </p:nvSpPr>
        <p:spPr>
          <a:xfrm>
            <a:off x="533520" y="3825720"/>
            <a:ext cx="731520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returnType methodName (paramList)  {  </a:t>
            </a:r>
            <a:br>
              <a:rPr sz="2400"/>
            </a:br>
            <a:r>
              <a:rPr b="1" lang="en-US" sz="2400" strike="noStrike" u="none">
                <a:solidFill>
                  <a:srgbClr val="cc0000"/>
                </a:solidFill>
                <a:effectLst/>
                <a:uFillTx/>
                <a:latin typeface="Arial"/>
              </a:rPr>
              <a:t>// body of method</a:t>
            </a:r>
            <a:br>
              <a:rPr sz="2400"/>
            </a:br>
            <a:r>
              <a:rPr b="1" lang="en-US" sz="2400" strike="noStrike" u="none">
                <a:solidFill>
                  <a:srgbClr val="cc0000"/>
                </a:solidFill>
                <a:effectLst/>
                <a:uFillTx/>
                <a:latin typeface="Arial"/>
              </a:rPr>
              <a:t>}</a:t>
            </a:r>
            <a:endParaRPr b="0" lang="en-MY" sz="2400" strike="noStrike" u="none">
              <a:solidFill>
                <a:srgbClr val="000000"/>
              </a:solidFill>
              <a:effectLst/>
              <a:uFillTx/>
              <a:latin typeface="Arial"/>
            </a:endParaRPr>
          </a:p>
        </p:txBody>
      </p:sp>
      <p:sp>
        <p:nvSpPr>
          <p:cNvPr id="236" name="Text Box 7"/>
          <p:cNvSpPr/>
          <p:nvPr/>
        </p:nvSpPr>
        <p:spPr>
          <a:xfrm>
            <a:off x="685800" y="5124600"/>
            <a:ext cx="75438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returnType</a:t>
            </a:r>
            <a:r>
              <a:rPr b="0" lang="en-US" sz="2400" strike="noStrike" u="none">
                <a:solidFill>
                  <a:srgbClr val="000000"/>
                </a:solidFill>
                <a:effectLst/>
                <a:uFillTx/>
                <a:latin typeface="Arial"/>
              </a:rPr>
              <a:t> – return type (value)</a:t>
            </a:r>
            <a:br>
              <a:rPr sz="2400"/>
            </a:br>
            <a:r>
              <a:rPr b="0" lang="en-US" sz="2400" strike="noStrike" u="none">
                <a:solidFill>
                  <a:srgbClr val="000000"/>
                </a:solidFill>
                <a:effectLst/>
                <a:uFillTx/>
                <a:latin typeface="Arial"/>
              </a:rPr>
              <a:t>                             declare </a:t>
            </a:r>
            <a:r>
              <a:rPr b="1" lang="en-US" sz="2400" strike="noStrike" u="none">
                <a:solidFill>
                  <a:srgbClr val="cc0000"/>
                </a:solidFill>
                <a:effectLst/>
                <a:uFillTx/>
                <a:latin typeface="Arial"/>
              </a:rPr>
              <a:t>void</a:t>
            </a:r>
            <a:r>
              <a:rPr b="0" lang="en-US" sz="2400" strike="noStrike" u="none">
                <a:solidFill>
                  <a:srgbClr val="000000"/>
                </a:solidFill>
                <a:effectLst/>
                <a:uFillTx/>
                <a:latin typeface="Arial"/>
              </a:rPr>
              <a:t> if no value returned</a:t>
            </a:r>
            <a:br>
              <a:rPr sz="2400"/>
            </a:b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methodName</a:t>
            </a:r>
            <a:r>
              <a:rPr b="0" lang="en-US" sz="2400" strike="noStrike" u="none">
                <a:solidFill>
                  <a:srgbClr val="000000"/>
                </a:solidFill>
                <a:effectLst/>
                <a:uFillTx/>
                <a:latin typeface="Arial"/>
              </a:rPr>
              <a:t> – name of method</a:t>
            </a:r>
            <a:br>
              <a:rPr sz="2400"/>
            </a:br>
            <a:r>
              <a:rPr b="0" lang="en-US" sz="2400" strike="noStrike" u="none">
                <a:solidFill>
                  <a:srgbClr val="000000"/>
                </a:solidFill>
                <a:effectLst/>
                <a:uFillTx/>
                <a:latin typeface="Arial"/>
              </a:rPr>
              <a:t> </a:t>
            </a:r>
            <a:r>
              <a:rPr b="1" lang="en-US" sz="2400" strike="noStrike" u="none">
                <a:solidFill>
                  <a:srgbClr val="cc0000"/>
                </a:solidFill>
                <a:effectLst/>
                <a:uFillTx/>
                <a:latin typeface="Arial"/>
              </a:rPr>
              <a:t>paramList</a:t>
            </a:r>
            <a:r>
              <a:rPr b="0" lang="en-US" sz="2400" strike="noStrike" u="none">
                <a:solidFill>
                  <a:srgbClr val="000000"/>
                </a:solidFill>
                <a:effectLst/>
                <a:uFillTx/>
                <a:latin typeface="Arial"/>
              </a:rPr>
              <a:t> – optional list of parameters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nodeType="clickEffect" fill="hold">
                      <p:stCondLst>
                        <p:cond delay="indefinite"/>
                      </p:stCondLst>
                      <p:childTnLst>
                        <p:par>
                          <p:cTn id="45" nodeType="withEffect" fill="hold">
                            <p:stCondLst>
                              <p:cond delay="0"/>
                            </p:stCondLst>
                            <p:childTnLst>
                              <p:par>
                                <p:cTn id="46" nodeType="clickEffect" fill="hold" presetClass="entr" presetID="22" presetSubtype="1">
                                  <p:stCondLst>
                                    <p:cond delay="0"/>
                                  </p:stCondLst>
                                  <p:childTnLst>
                                    <p:set>
                                      <p:cBhvr>
                                        <p:cTn id="47" dur="1" fill="hold">
                                          <p:stCondLst>
                                            <p:cond delay="0"/>
                                          </p:stCondLst>
                                        </p:cTn>
                                        <p:tgtEl>
                                          <p:spTgt spid="233"/>
                                        </p:tgtEl>
                                        <p:attrNameLst>
                                          <p:attrName>style.visibility</p:attrName>
                                        </p:attrNameLst>
                                      </p:cBhvr>
                                      <p:to>
                                        <p:strVal val="visible"/>
                                      </p:to>
                                    </p:set>
                                    <p:animEffect filter="wipe(up)" transition="in">
                                      <p:cBhvr additive="repl">
                                        <p:cTn id="48"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 Box 2"/>
          <p:cNvSpPr/>
          <p:nvPr/>
        </p:nvSpPr>
        <p:spPr>
          <a:xfrm>
            <a:off x="1716840" y="411120"/>
            <a:ext cx="3188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 methods </a:t>
            </a:r>
            <a:endParaRPr b="0" lang="en-MY" sz="3200" strike="noStrike" u="none">
              <a:solidFill>
                <a:srgbClr val="000000"/>
              </a:solidFill>
              <a:effectLst/>
              <a:uFillTx/>
              <a:latin typeface="Arial"/>
            </a:endParaRPr>
          </a:p>
        </p:txBody>
      </p:sp>
      <p:sp>
        <p:nvSpPr>
          <p:cNvPr id="238" name="Text Box 8"/>
          <p:cNvSpPr/>
          <p:nvPr/>
        </p:nvSpPr>
        <p:spPr>
          <a:xfrm>
            <a:off x="533520" y="1486080"/>
            <a:ext cx="80010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To invoke a method :</a:t>
            </a:r>
            <a:endParaRPr b="0" lang="en-MY" sz="2400" strike="noStrike" u="none">
              <a:solidFill>
                <a:srgbClr val="000000"/>
              </a:solidFill>
              <a:effectLst/>
              <a:uFillTx/>
              <a:latin typeface="Arial"/>
            </a:endParaRPr>
          </a:p>
        </p:txBody>
      </p:sp>
      <p:sp>
        <p:nvSpPr>
          <p:cNvPr id="239" name="Text Box 9"/>
          <p:cNvSpPr/>
          <p:nvPr/>
        </p:nvSpPr>
        <p:spPr>
          <a:xfrm>
            <a:off x="533520" y="2173320"/>
            <a:ext cx="7315200" cy="13816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Courier New"/>
              </a:rPr>
              <a:t>methodName(args);</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invoke the method by using its name and passing it an optional set of arguments</a:t>
            </a:r>
            <a:endParaRPr b="0" lang="en-MY" sz="2400" strike="noStrike" u="none">
              <a:solidFill>
                <a:srgbClr val="000000"/>
              </a:solidFill>
              <a:effectLst/>
              <a:uFillTx/>
              <a:latin typeface="Arial"/>
            </a:endParaRPr>
          </a:p>
        </p:txBody>
      </p:sp>
      <p:sp>
        <p:nvSpPr>
          <p:cNvPr id="240" name="Text Box 10"/>
          <p:cNvSpPr/>
          <p:nvPr/>
        </p:nvSpPr>
        <p:spPr>
          <a:xfrm>
            <a:off x="533520" y="3619440"/>
            <a:ext cx="4343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Example :</a:t>
            </a:r>
            <a:endParaRPr b="0" lang="en-MY" sz="2400" strike="noStrike" u="none">
              <a:solidFill>
                <a:srgbClr val="000000"/>
              </a:solidFill>
              <a:effectLst/>
              <a:uFillTx/>
              <a:latin typeface="Arial"/>
            </a:endParaRPr>
          </a:p>
        </p:txBody>
      </p:sp>
      <p:sp>
        <p:nvSpPr>
          <p:cNvPr id="241" name="Text Box 11"/>
          <p:cNvSpPr/>
          <p:nvPr/>
        </p:nvSpPr>
        <p:spPr>
          <a:xfrm>
            <a:off x="609480" y="4229280"/>
            <a:ext cx="7315200" cy="26694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Courier New"/>
              </a:rPr>
              <a:t>boolean process(int i, String s){</a:t>
            </a:r>
            <a:br>
              <a:rPr sz="2400"/>
            </a:br>
            <a:r>
              <a:rPr b="1" lang="en-US" sz="2400" strike="noStrike" u="none">
                <a:solidFill>
                  <a:srgbClr val="cc0000"/>
                </a:solidFill>
                <a:effectLst/>
                <a:uFillTx/>
                <a:latin typeface="Courier New"/>
              </a:rPr>
              <a:t>//body of method</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Courier New"/>
              </a:rPr>
              <a:t>  return true/false;</a:t>
            </a:r>
            <a:br>
              <a:rPr sz="2400"/>
            </a:br>
            <a:r>
              <a:rPr b="1" lang="en-US" sz="2400" strike="noStrike" u="none">
                <a:solidFill>
                  <a:srgbClr val="cc0000"/>
                </a:solidFill>
                <a:effectLst/>
                <a:uFillTx/>
                <a:latin typeface="Courier New"/>
              </a:rPr>
              <a:t>}</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method that accepts </a:t>
            </a:r>
            <a:r>
              <a:rPr b="1" lang="en-US" sz="2400" strike="noStrike" u="none">
                <a:solidFill>
                  <a:srgbClr val="000000"/>
                </a:solidFill>
                <a:effectLst/>
                <a:uFillTx/>
                <a:latin typeface="Courier New"/>
              </a:rPr>
              <a:t>int</a:t>
            </a:r>
            <a:r>
              <a:rPr b="1" lang="en-US" sz="2400" strike="noStrike" u="none">
                <a:solidFill>
                  <a:srgbClr val="000000"/>
                </a:solidFill>
                <a:effectLst/>
                <a:uFillTx/>
                <a:latin typeface="Times New Roman"/>
              </a:rPr>
              <a:t> and </a:t>
            </a:r>
            <a:r>
              <a:rPr b="1" lang="en-US" sz="2400" strike="noStrike" u="none">
                <a:solidFill>
                  <a:srgbClr val="000000"/>
                </a:solidFill>
                <a:effectLst/>
                <a:uFillTx/>
                <a:latin typeface="Courier New"/>
              </a:rPr>
              <a:t>String</a:t>
            </a:r>
            <a:r>
              <a:rPr b="1" lang="en-US" sz="2400" strike="noStrike" u="none">
                <a:solidFill>
                  <a:srgbClr val="000000"/>
                </a:solidFill>
                <a:effectLst/>
                <a:uFillTx/>
                <a:latin typeface="Times New Roman"/>
              </a:rPr>
              <a:t> parameters and returns a </a:t>
            </a:r>
            <a:r>
              <a:rPr b="1" lang="en-US" sz="2400" strike="noStrike" u="none">
                <a:solidFill>
                  <a:srgbClr val="000000"/>
                </a:solidFill>
                <a:effectLst/>
                <a:uFillTx/>
                <a:latin typeface="Courier New"/>
              </a:rPr>
              <a:t>boolean</a:t>
            </a:r>
            <a:r>
              <a:rPr b="1" lang="en-US" sz="2400" strike="noStrike" u="none">
                <a:solidFill>
                  <a:srgbClr val="000000"/>
                </a:solidFill>
                <a:effectLst/>
                <a:uFillTx/>
                <a:latin typeface="Times New Roman"/>
              </a:rPr>
              <a:t> type</a:t>
            </a:r>
            <a:r>
              <a:rPr b="1" lang="en-US" sz="2400" strike="noStrike" u="none">
                <a:solidFill>
                  <a:srgbClr val="cc0000"/>
                </a:solidFill>
                <a:effectLst/>
                <a:uFillTx/>
                <a:latin typeface="Courier New"/>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nodeType="clickEffect" fill="hold">
                      <p:stCondLst>
                        <p:cond delay="indefinite"/>
                      </p:stCondLst>
                      <p:childTnLst>
                        <p:par>
                          <p:cTn id="52" nodeType="withEffect" fill="hold">
                            <p:stCondLst>
                              <p:cond delay="0"/>
                            </p:stCondLst>
                            <p:childTnLst>
                              <p:par>
                                <p:cTn id="53" nodeType="clickEffect" fill="hold" presetClass="entr" presetID="22" presetSubtype="1">
                                  <p:stCondLst>
                                    <p:cond delay="0"/>
                                  </p:stCondLst>
                                  <p:childTnLst>
                                    <p:set>
                                      <p:cBhvr>
                                        <p:cTn id="54" dur="1" fill="hold">
                                          <p:stCondLst>
                                            <p:cond delay="0"/>
                                          </p:stCondLst>
                                        </p:cTn>
                                        <p:tgtEl>
                                          <p:spTgt spid="240"/>
                                        </p:tgtEl>
                                        <p:attrNameLst>
                                          <p:attrName>style.visibility</p:attrName>
                                        </p:attrNameLst>
                                      </p:cBhvr>
                                      <p:to>
                                        <p:strVal val="visible"/>
                                      </p:to>
                                    </p:set>
                                    <p:animEffect filter="wipe(up)" transition="in">
                                      <p:cBhvr additive="repl">
                                        <p:cTn id="55"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 Box 2"/>
          <p:cNvSpPr/>
          <p:nvPr/>
        </p:nvSpPr>
        <p:spPr>
          <a:xfrm>
            <a:off x="1716840" y="411120"/>
            <a:ext cx="3188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 methods </a:t>
            </a:r>
            <a:endParaRPr b="0" lang="en-MY" sz="3200" strike="noStrike" u="none">
              <a:solidFill>
                <a:srgbClr val="000000"/>
              </a:solidFill>
              <a:effectLst/>
              <a:uFillTx/>
              <a:latin typeface="Arial"/>
            </a:endParaRPr>
          </a:p>
        </p:txBody>
      </p:sp>
      <p:sp>
        <p:nvSpPr>
          <p:cNvPr id="243" name="Rectangle 3"/>
          <p:cNvSpPr/>
          <p:nvPr/>
        </p:nvSpPr>
        <p:spPr>
          <a:xfrm>
            <a:off x="571680" y="1698480"/>
            <a:ext cx="8076960" cy="106704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GB" sz="1600" strike="noStrike" u="none">
                <a:solidFill>
                  <a:srgbClr val="000000"/>
                </a:solidFill>
                <a:effectLst/>
                <a:uFillTx/>
                <a:latin typeface="Arial"/>
                <a:ea typeface="Times New Roman"/>
              </a:rPr>
              <a:t>Write the program necessary to create a small application “calSqrt” that print out “Hello Malaysia” and has one calculateSqrt() method.  The  main() method will call the calculateSqrt() method which calculates the square root of  5 and then prints out the answer on a new line.</a:t>
            </a:r>
            <a:endParaRPr b="0" lang="en-MY" sz="1600" strike="noStrike" u="none">
              <a:solidFill>
                <a:srgbClr val="000000"/>
              </a:solidFill>
              <a:effectLst/>
              <a:uFillTx/>
              <a:latin typeface="Arial"/>
            </a:endParaRPr>
          </a:p>
        </p:txBody>
      </p:sp>
      <p:sp>
        <p:nvSpPr>
          <p:cNvPr id="244" name="Text Box 4"/>
          <p:cNvSpPr/>
          <p:nvPr/>
        </p:nvSpPr>
        <p:spPr>
          <a:xfrm>
            <a:off x="838080" y="3254400"/>
            <a:ext cx="7925040" cy="299196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class calSqrt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public static void main (String[] args)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System.out.println(“Hello Malaysia”);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calculateSqrt(5);</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static void calculateSqrt(double num)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double numSqrt;</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numSqrt = Math.sqrt(num);</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System.out.println(“The squareroot of 5 :” + numSqrt);</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  }   </a:t>
            </a:r>
            <a:endParaRPr b="0" lang="en-MY" sz="16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cc0000"/>
                </a:solidFill>
                <a:effectLst/>
                <a:uFillTx/>
                <a:latin typeface="Arial"/>
              </a:rPr>
              <a:t>}</a:t>
            </a:r>
            <a:endParaRPr b="0" lang="en-MY" sz="1600" strike="noStrike" u="none">
              <a:solidFill>
                <a:srgbClr val="000000"/>
              </a:solidFill>
              <a:effectLst/>
              <a:uFillTx/>
              <a:latin typeface="Arial"/>
            </a:endParaRPr>
          </a:p>
        </p:txBody>
      </p:sp>
      <p:sp>
        <p:nvSpPr>
          <p:cNvPr id="245" name="Text Box 5"/>
          <p:cNvSpPr/>
          <p:nvPr/>
        </p:nvSpPr>
        <p:spPr>
          <a:xfrm>
            <a:off x="876240" y="2822400"/>
            <a:ext cx="2590920" cy="337680"/>
          </a:xfrm>
          <a:prstGeom prst="rect">
            <a:avLst/>
          </a:prstGeom>
          <a:noFill/>
          <a:ln w="0">
            <a:noFill/>
          </a:ln>
        </p:spPr>
        <p:style>
          <a:lnRef idx="0"/>
          <a:fillRef idx="0"/>
          <a:effectRef idx="0"/>
          <a:fontRef idx="minor"/>
        </p:style>
        <p:txBody>
          <a:bodyPr lIns="90000" rIns="90000" tIns="46800" bIns="46800" anchor="t">
            <a:spAutoFit/>
          </a:bodyPr>
          <a:p>
            <a:pPr>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sng">
                <a:solidFill>
                  <a:srgbClr val="333399"/>
                </a:solidFill>
                <a:effectLst/>
                <a:uFillTx/>
                <a:latin typeface="Arial"/>
              </a:rPr>
              <a:t>Sample program :</a:t>
            </a:r>
            <a:endParaRPr b="0" lang="en-MY"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nodeType="clickEffect" fill="hold">
                      <p:stCondLst>
                        <p:cond delay="indefinite"/>
                      </p:stCondLst>
                      <p:childTnLst>
                        <p:par>
                          <p:cTn id="59" nodeType="withEffect" fill="hold">
                            <p:stCondLst>
                              <p:cond delay="0"/>
                            </p:stCondLst>
                            <p:childTnLst>
                              <p:par>
                                <p:cTn id="60" nodeType="clickEffect" fill="hold" presetClass="entr" presetID="22" presetSubtype="1">
                                  <p:stCondLst>
                                    <p:cond delay="0"/>
                                  </p:stCondLst>
                                  <p:childTnLst>
                                    <p:set>
                                      <p:cBhvr>
                                        <p:cTn id="61" dur="1" fill="hold">
                                          <p:stCondLst>
                                            <p:cond delay="0"/>
                                          </p:stCondLst>
                                        </p:cTn>
                                        <p:tgtEl>
                                          <p:spTgt spid="245"/>
                                        </p:tgtEl>
                                        <p:attrNameLst>
                                          <p:attrName>style.visibility</p:attrName>
                                        </p:attrNameLst>
                                      </p:cBhvr>
                                      <p:to>
                                        <p:strVal val="visible"/>
                                      </p:to>
                                    </p:set>
                                    <p:animEffect filter="wipe(up)" transition="in">
                                      <p:cBhvr additive="repl">
                                        <p:cTn id="62" dur="500"/>
                                        <p:tgtEl>
                                          <p:spTgt spid="245"/>
                                        </p:tgtEl>
                                      </p:cBhvr>
                                    </p:animEffect>
                                  </p:childTnLst>
                                </p:cTn>
                              </p:par>
                            </p:childTnLst>
                          </p:cTn>
                        </p:par>
                      </p:childTnLst>
                    </p:cTn>
                  </p:par>
                  <p:par>
                    <p:cTn id="63" nodeType="clickEffect" fill="hold">
                      <p:stCondLst>
                        <p:cond delay="indefinite"/>
                      </p:stCondLst>
                      <p:childTnLst>
                        <p:par>
                          <p:cTn id="64" nodeType="withEffect" fill="hold">
                            <p:stCondLst>
                              <p:cond delay="0"/>
                            </p:stCondLst>
                            <p:childTnLst>
                              <p:par>
                                <p:cTn id="65" nodeType="clickEffect" fill="hold" presetClass="entr" presetID="22" presetSubtype="1">
                                  <p:stCondLst>
                                    <p:cond delay="0"/>
                                  </p:stCondLst>
                                  <p:childTnLst>
                                    <p:set>
                                      <p:cBhvr>
                                        <p:cTn id="66" dur="1" fill="hold">
                                          <p:stCondLst>
                                            <p:cond delay="0"/>
                                          </p:stCondLst>
                                        </p:cTn>
                                        <p:tgtEl>
                                          <p:spTgt spid="244"/>
                                        </p:tgtEl>
                                        <p:attrNameLst>
                                          <p:attrName>style.visibility</p:attrName>
                                        </p:attrNameLst>
                                      </p:cBhvr>
                                      <p:to>
                                        <p:strVal val="visible"/>
                                      </p:to>
                                    </p:set>
                                    <p:animEffect filter="wipe(up)" transition="in">
                                      <p:cBhvr additive="repl">
                                        <p:cTn id="67"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 Box 2"/>
          <p:cNvSpPr/>
          <p:nvPr/>
        </p:nvSpPr>
        <p:spPr>
          <a:xfrm>
            <a:off x="1717560" y="411120"/>
            <a:ext cx="223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Messages </a:t>
            </a:r>
            <a:endParaRPr b="0" lang="en-MY" sz="3200" strike="noStrike" u="none">
              <a:solidFill>
                <a:srgbClr val="000000"/>
              </a:solidFill>
              <a:effectLst/>
              <a:uFillTx/>
              <a:latin typeface="Arial"/>
            </a:endParaRPr>
          </a:p>
        </p:txBody>
      </p:sp>
      <p:sp>
        <p:nvSpPr>
          <p:cNvPr id="247" name="Rectangle 163"/>
          <p:cNvSpPr/>
          <p:nvPr/>
        </p:nvSpPr>
        <p:spPr>
          <a:xfrm>
            <a:off x="457200" y="1600200"/>
            <a:ext cx="8305920" cy="1066680"/>
          </a:xfrm>
          <a:prstGeom prst="rect">
            <a:avLst/>
          </a:prstGeom>
          <a:noFill/>
          <a:ln w="0">
            <a:noFill/>
          </a:ln>
        </p:spPr>
        <p:style>
          <a:lnRef idx="0"/>
          <a:fillRef idx="0"/>
          <a:effectRef idx="0"/>
          <a:fontRef idx="minor"/>
        </p:style>
        <p:txBody>
          <a:bodyPr lIns="90000" rIns="90000" tIns="46800" bIns="46800" anchor="t">
            <a:normAutofit fontScale="625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single object alone is generally not very useful and usually appears as a component of a larger program or application that contains many other objects ~ thus, object needs to interact with each other. </a:t>
            </a:r>
            <a:endParaRPr b="0" lang="en-MY" sz="2400" strike="noStrike" u="none">
              <a:solidFill>
                <a:srgbClr val="000000"/>
              </a:solidFill>
              <a:effectLst/>
              <a:uFillTx/>
              <a:latin typeface="Arial"/>
            </a:endParaRPr>
          </a:p>
          <a:p>
            <a:pPr marL="343080" indent="-343080">
              <a:lnSpc>
                <a:spcPct val="90000"/>
              </a:lnSpc>
              <a:spcBef>
                <a:spcPts val="60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How do objects interact?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Objects interact by </a:t>
            </a:r>
            <a:r>
              <a:rPr b="1" lang="en-US" sz="2400" strike="noStrike" u="none">
                <a:solidFill>
                  <a:srgbClr val="333399"/>
                </a:solidFill>
                <a:effectLst/>
                <a:uFillTx/>
                <a:latin typeface="Arial"/>
              </a:rPr>
              <a:t>sending messages</a:t>
            </a:r>
            <a:r>
              <a:rPr b="0" lang="en-US" sz="2400" strike="noStrike" u="none">
                <a:solidFill>
                  <a:srgbClr val="000000"/>
                </a:solidFill>
                <a:effectLst/>
                <a:uFillTx/>
                <a:latin typeface="Arial"/>
              </a:rPr>
              <a:t> to each other. </a:t>
            </a:r>
            <a:endParaRPr b="0" lang="en-MY" sz="2400" strike="noStrike" u="none">
              <a:solidFill>
                <a:srgbClr val="000000"/>
              </a:solidFill>
              <a:effectLst/>
              <a:uFillTx/>
              <a:latin typeface="Arial"/>
            </a:endParaRPr>
          </a:p>
        </p:txBody>
      </p:sp>
      <p:grpSp>
        <p:nvGrpSpPr>
          <p:cNvPr id="248" name="Group 164"/>
          <p:cNvGrpSpPr/>
          <p:nvPr/>
        </p:nvGrpSpPr>
        <p:grpSpPr>
          <a:xfrm>
            <a:off x="2152800" y="4038480"/>
            <a:ext cx="1523520" cy="1202760"/>
            <a:chOff x="2152800" y="4038480"/>
            <a:chExt cx="1523520" cy="1202760"/>
          </a:xfrm>
        </p:grpSpPr>
        <p:grpSp>
          <p:nvGrpSpPr>
            <p:cNvPr id="249" name="Group 165"/>
            <p:cNvGrpSpPr/>
            <p:nvPr/>
          </p:nvGrpSpPr>
          <p:grpSpPr>
            <a:xfrm>
              <a:off x="2327400" y="4038480"/>
              <a:ext cx="1107000" cy="799920"/>
              <a:chOff x="2327400" y="4038480"/>
              <a:chExt cx="1107000" cy="799920"/>
            </a:xfrm>
          </p:grpSpPr>
          <p:grpSp>
            <p:nvGrpSpPr>
              <p:cNvPr id="250" name="Group 166"/>
              <p:cNvGrpSpPr/>
              <p:nvPr/>
            </p:nvGrpSpPr>
            <p:grpSpPr>
              <a:xfrm>
                <a:off x="2327400" y="4038480"/>
                <a:ext cx="1107000" cy="799920"/>
                <a:chOff x="2327400" y="4038480"/>
                <a:chExt cx="1107000" cy="799920"/>
              </a:xfrm>
            </p:grpSpPr>
            <p:sp>
              <p:nvSpPr>
                <p:cNvPr id="251" name="Oval 167"/>
                <p:cNvSpPr/>
                <p:nvPr/>
              </p:nvSpPr>
              <p:spPr>
                <a:xfrm>
                  <a:off x="2327400" y="4038480"/>
                  <a:ext cx="1107000" cy="799920"/>
                </a:xfrm>
                <a:prstGeom prst="ellipse">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2" name="Oval 168"/>
                <p:cNvSpPr/>
                <p:nvPr/>
              </p:nvSpPr>
              <p:spPr>
                <a:xfrm>
                  <a:off x="2643480" y="4245840"/>
                  <a:ext cx="474120" cy="35532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3" name="Line 169"/>
                <p:cNvSpPr/>
                <p:nvPr/>
              </p:nvSpPr>
              <p:spPr>
                <a:xfrm flipH="1" flipV="1">
                  <a:off x="2485440" y="4156560"/>
                  <a:ext cx="197280" cy="1479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54" name="Line 170"/>
                <p:cNvSpPr/>
                <p:nvPr/>
              </p:nvSpPr>
              <p:spPr>
                <a:xfrm flipV="1">
                  <a:off x="3078360" y="4126680"/>
                  <a:ext cx="197280" cy="1774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55" name="Line 171"/>
                <p:cNvSpPr/>
                <p:nvPr/>
              </p:nvSpPr>
              <p:spPr>
                <a:xfrm>
                  <a:off x="3038760" y="4571640"/>
                  <a:ext cx="197280" cy="1774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56" name="Line 172"/>
                <p:cNvSpPr/>
                <p:nvPr/>
              </p:nvSpPr>
              <p:spPr>
                <a:xfrm flipH="1">
                  <a:off x="2524320" y="4571640"/>
                  <a:ext cx="197640" cy="1731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57" name="Rectangle 173"/>
              <p:cNvSpPr/>
              <p:nvPr/>
            </p:nvSpPr>
            <p:spPr>
              <a:xfrm>
                <a:off x="2858760" y="4304880"/>
                <a:ext cx="43920" cy="33120"/>
              </a:xfrm>
              <a:prstGeom prst="rect">
                <a:avLst/>
              </a:prstGeom>
              <a:solidFill>
                <a:srgbClr val="bbe0e3"/>
              </a:solidFill>
              <a:ln w="9360">
                <a:solidFill>
                  <a:srgbClr val="000000"/>
                </a:solidFill>
                <a:miter/>
              </a:ln>
            </p:spPr>
            <p:style>
              <a:lnRef idx="0"/>
              <a:fillRef idx="0"/>
              <a:effectRef idx="0"/>
              <a:fontRef idx="minor"/>
            </p:style>
            <p:txBody>
              <a:bodyPr wrap="none" lIns="90000" rIns="90000" tIns="-13680" bIns="-1368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8" name="Oval 174"/>
              <p:cNvSpPr/>
              <p:nvPr/>
            </p:nvSpPr>
            <p:spPr>
              <a:xfrm>
                <a:off x="2725920" y="4371480"/>
                <a:ext cx="43920" cy="33120"/>
              </a:xfrm>
              <a:prstGeom prst="ellipse">
                <a:avLst/>
              </a:prstGeom>
              <a:solidFill>
                <a:srgbClr val="333399"/>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59" name="Rectangle 175"/>
              <p:cNvSpPr/>
              <p:nvPr/>
            </p:nvSpPr>
            <p:spPr>
              <a:xfrm>
                <a:off x="2947320" y="4371480"/>
                <a:ext cx="44280" cy="66600"/>
              </a:xfrm>
              <a:prstGeom prst="rect">
                <a:avLst/>
              </a:prstGeom>
              <a:solidFill>
                <a:srgbClr val="ff6600"/>
              </a:solidFill>
              <a:ln w="9360">
                <a:solidFill>
                  <a:srgbClr val="000000"/>
                </a:solidFill>
                <a:miter/>
              </a:ln>
            </p:spPr>
            <p:style>
              <a:lnRef idx="0"/>
              <a:fillRef idx="0"/>
              <a:effectRef idx="0"/>
              <a:fontRef idx="minor"/>
            </p:style>
            <p:txBody>
              <a:bodyPr wrap="none" lIns="90000" rIns="90000" tIns="19800" bIns="19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260" name="Group 176"/>
              <p:cNvGrpSpPr/>
              <p:nvPr/>
            </p:nvGrpSpPr>
            <p:grpSpPr>
              <a:xfrm>
                <a:off x="2769480" y="4505040"/>
                <a:ext cx="44640" cy="33120"/>
                <a:chOff x="2769480" y="4505040"/>
                <a:chExt cx="44640" cy="33120"/>
              </a:xfrm>
            </p:grpSpPr>
            <p:sp>
              <p:nvSpPr>
                <p:cNvPr id="261" name="Line 177"/>
                <p:cNvSpPr/>
                <p:nvPr/>
              </p:nvSpPr>
              <p:spPr>
                <a:xfrm>
                  <a:off x="2769840" y="4505040"/>
                  <a:ext cx="44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62" name="Line 178"/>
                <p:cNvSpPr/>
                <p:nvPr/>
              </p:nvSpPr>
              <p:spPr>
                <a:xfrm flipH="1">
                  <a:off x="2769480" y="4505040"/>
                  <a:ext cx="4428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sp>
              <p:nvSpPr>
                <p:cNvPr id="263" name="Line 179"/>
                <p:cNvSpPr/>
                <p:nvPr/>
              </p:nvSpPr>
              <p:spPr>
                <a:xfrm flipV="1">
                  <a:off x="2769840" y="4505040"/>
                  <a:ext cx="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grpSp>
          <p:sp>
            <p:nvSpPr>
              <p:cNvPr id="264" name="Oval 180"/>
              <p:cNvSpPr/>
              <p:nvPr/>
            </p:nvSpPr>
            <p:spPr>
              <a:xfrm>
                <a:off x="2903040" y="4505040"/>
                <a:ext cx="88560" cy="33120"/>
              </a:xfrm>
              <a:prstGeom prst="ellipse">
                <a:avLst/>
              </a:prstGeom>
              <a:solidFill>
                <a:srgbClr val="ffff00"/>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65" name="Text Box 181"/>
            <p:cNvSpPr/>
            <p:nvPr/>
          </p:nvSpPr>
          <p:spPr>
            <a:xfrm>
              <a:off x="2152800" y="4781520"/>
              <a:ext cx="1523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Object B</a:t>
              </a:r>
              <a:endParaRPr b="0" lang="en-MY" sz="2400" strike="noStrike" u="none">
                <a:solidFill>
                  <a:srgbClr val="000000"/>
                </a:solidFill>
                <a:effectLst/>
                <a:uFillTx/>
                <a:latin typeface="Arial"/>
              </a:endParaRPr>
            </a:p>
          </p:txBody>
        </p:sp>
      </p:grpSp>
      <p:grpSp>
        <p:nvGrpSpPr>
          <p:cNvPr id="266" name="Group 182"/>
          <p:cNvGrpSpPr/>
          <p:nvPr/>
        </p:nvGrpSpPr>
        <p:grpSpPr>
          <a:xfrm>
            <a:off x="5002200" y="4095720"/>
            <a:ext cx="1569600" cy="1248480"/>
            <a:chOff x="5002200" y="4095720"/>
            <a:chExt cx="1569600" cy="1248480"/>
          </a:xfrm>
        </p:grpSpPr>
        <p:grpSp>
          <p:nvGrpSpPr>
            <p:cNvPr id="267" name="Group 183"/>
            <p:cNvGrpSpPr/>
            <p:nvPr/>
          </p:nvGrpSpPr>
          <p:grpSpPr>
            <a:xfrm>
              <a:off x="5002200" y="4095720"/>
              <a:ext cx="1131120" cy="799920"/>
              <a:chOff x="5002200" y="4095720"/>
              <a:chExt cx="1131120" cy="799920"/>
            </a:xfrm>
          </p:grpSpPr>
          <p:grpSp>
            <p:nvGrpSpPr>
              <p:cNvPr id="268" name="Group 184"/>
              <p:cNvGrpSpPr/>
              <p:nvPr/>
            </p:nvGrpSpPr>
            <p:grpSpPr>
              <a:xfrm>
                <a:off x="5002200" y="4095720"/>
                <a:ext cx="1131120" cy="799920"/>
                <a:chOff x="5002200" y="4095720"/>
                <a:chExt cx="1131120" cy="799920"/>
              </a:xfrm>
            </p:grpSpPr>
            <p:sp>
              <p:nvSpPr>
                <p:cNvPr id="269" name="Oval 185"/>
                <p:cNvSpPr/>
                <p:nvPr/>
              </p:nvSpPr>
              <p:spPr>
                <a:xfrm>
                  <a:off x="5002200" y="4095720"/>
                  <a:ext cx="1131120" cy="799920"/>
                </a:xfrm>
                <a:prstGeom prst="ellipse">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70" name="Oval 186"/>
                <p:cNvSpPr/>
                <p:nvPr/>
              </p:nvSpPr>
              <p:spPr>
                <a:xfrm>
                  <a:off x="5325120" y="4303080"/>
                  <a:ext cx="484560" cy="35532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71" name="Line 187"/>
                <p:cNvSpPr/>
                <p:nvPr/>
              </p:nvSpPr>
              <p:spPr>
                <a:xfrm flipH="1" flipV="1">
                  <a:off x="5163840" y="4213800"/>
                  <a:ext cx="201600" cy="1479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72" name="Line 188"/>
                <p:cNvSpPr/>
                <p:nvPr/>
              </p:nvSpPr>
              <p:spPr>
                <a:xfrm flipV="1">
                  <a:off x="5769720" y="4183920"/>
                  <a:ext cx="201600" cy="1774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73" name="Line 189"/>
                <p:cNvSpPr/>
                <p:nvPr/>
              </p:nvSpPr>
              <p:spPr>
                <a:xfrm>
                  <a:off x="5729400" y="4628880"/>
                  <a:ext cx="201600" cy="1774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74" name="Line 190"/>
                <p:cNvSpPr/>
                <p:nvPr/>
              </p:nvSpPr>
              <p:spPr>
                <a:xfrm flipH="1">
                  <a:off x="5203440" y="4628880"/>
                  <a:ext cx="201960" cy="1731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75" name="Rectangle 191"/>
              <p:cNvSpPr/>
              <p:nvPr/>
            </p:nvSpPr>
            <p:spPr>
              <a:xfrm>
                <a:off x="5545080" y="4362120"/>
                <a:ext cx="45000" cy="33120"/>
              </a:xfrm>
              <a:prstGeom prst="rect">
                <a:avLst/>
              </a:prstGeom>
              <a:solidFill>
                <a:srgbClr val="bbe0e3"/>
              </a:solidFill>
              <a:ln w="9360">
                <a:solidFill>
                  <a:srgbClr val="000000"/>
                </a:solidFill>
                <a:miter/>
              </a:ln>
            </p:spPr>
            <p:style>
              <a:lnRef idx="0"/>
              <a:fillRef idx="0"/>
              <a:effectRef idx="0"/>
              <a:fontRef idx="minor"/>
            </p:style>
            <p:txBody>
              <a:bodyPr wrap="none" lIns="90000" rIns="90000" tIns="-13680" bIns="-1368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76" name="Oval 192"/>
              <p:cNvSpPr/>
              <p:nvPr/>
            </p:nvSpPr>
            <p:spPr>
              <a:xfrm>
                <a:off x="5409360" y="4428720"/>
                <a:ext cx="45000" cy="33120"/>
              </a:xfrm>
              <a:prstGeom prst="ellipse">
                <a:avLst/>
              </a:prstGeom>
              <a:solidFill>
                <a:srgbClr val="333399"/>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77" name="Rectangle 193"/>
              <p:cNvSpPr/>
              <p:nvPr/>
            </p:nvSpPr>
            <p:spPr>
              <a:xfrm>
                <a:off x="5635440" y="4428720"/>
                <a:ext cx="45000" cy="66600"/>
              </a:xfrm>
              <a:prstGeom prst="rect">
                <a:avLst/>
              </a:prstGeom>
              <a:solidFill>
                <a:srgbClr val="ff6600"/>
              </a:solidFill>
              <a:ln w="9360">
                <a:solidFill>
                  <a:srgbClr val="000000"/>
                </a:solidFill>
                <a:miter/>
              </a:ln>
            </p:spPr>
            <p:style>
              <a:lnRef idx="0"/>
              <a:fillRef idx="0"/>
              <a:effectRef idx="0"/>
              <a:fontRef idx="minor"/>
            </p:style>
            <p:txBody>
              <a:bodyPr wrap="none" lIns="90000" rIns="90000" tIns="19800" bIns="19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278" name="Group 194"/>
              <p:cNvGrpSpPr/>
              <p:nvPr/>
            </p:nvGrpSpPr>
            <p:grpSpPr>
              <a:xfrm>
                <a:off x="5454000" y="4562280"/>
                <a:ext cx="45360" cy="33120"/>
                <a:chOff x="5454000" y="4562280"/>
                <a:chExt cx="45360" cy="33120"/>
              </a:xfrm>
            </p:grpSpPr>
            <p:sp>
              <p:nvSpPr>
                <p:cNvPr id="279" name="Line 195"/>
                <p:cNvSpPr/>
                <p:nvPr/>
              </p:nvSpPr>
              <p:spPr>
                <a:xfrm>
                  <a:off x="5454360" y="4562280"/>
                  <a:ext cx="450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80" name="Line 196"/>
                <p:cNvSpPr/>
                <p:nvPr/>
              </p:nvSpPr>
              <p:spPr>
                <a:xfrm flipH="1">
                  <a:off x="5454000" y="4562280"/>
                  <a:ext cx="4500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sp>
              <p:nvSpPr>
                <p:cNvPr id="281" name="Line 197"/>
                <p:cNvSpPr/>
                <p:nvPr/>
              </p:nvSpPr>
              <p:spPr>
                <a:xfrm flipV="1">
                  <a:off x="5454360" y="4562280"/>
                  <a:ext cx="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grpSp>
          <p:sp>
            <p:nvSpPr>
              <p:cNvPr id="282" name="Oval 198"/>
              <p:cNvSpPr/>
              <p:nvPr/>
            </p:nvSpPr>
            <p:spPr>
              <a:xfrm>
                <a:off x="5590080" y="4562280"/>
                <a:ext cx="90360" cy="33120"/>
              </a:xfrm>
              <a:prstGeom prst="ellipse">
                <a:avLst/>
              </a:prstGeom>
              <a:solidFill>
                <a:srgbClr val="ffff00"/>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283" name="Text Box 199"/>
            <p:cNvSpPr/>
            <p:nvPr/>
          </p:nvSpPr>
          <p:spPr>
            <a:xfrm>
              <a:off x="5002200" y="4884480"/>
              <a:ext cx="15696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Object A</a:t>
              </a:r>
              <a:endParaRPr b="0" lang="en-MY" sz="2400" strike="noStrike" u="none">
                <a:solidFill>
                  <a:srgbClr val="000000"/>
                </a:solidFill>
                <a:effectLst/>
                <a:uFillTx/>
                <a:latin typeface="Arial"/>
              </a:endParaRPr>
            </a:p>
          </p:txBody>
        </p:sp>
      </p:grpSp>
      <p:grpSp>
        <p:nvGrpSpPr>
          <p:cNvPr id="284" name="Group 200"/>
          <p:cNvGrpSpPr/>
          <p:nvPr/>
        </p:nvGrpSpPr>
        <p:grpSpPr>
          <a:xfrm>
            <a:off x="3425760" y="3943440"/>
            <a:ext cx="1614240" cy="459720"/>
            <a:chOff x="3425760" y="3943440"/>
            <a:chExt cx="1614240" cy="459720"/>
          </a:xfrm>
        </p:grpSpPr>
        <p:sp>
          <p:nvSpPr>
            <p:cNvPr id="285" name="Line 201"/>
            <p:cNvSpPr/>
            <p:nvPr/>
          </p:nvSpPr>
          <p:spPr>
            <a:xfrm flipH="1">
              <a:off x="3425760" y="4343400"/>
              <a:ext cx="1614240" cy="0"/>
            </a:xfrm>
            <a:prstGeom prst="line">
              <a:avLst/>
            </a:prstGeom>
            <a:ln w="381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86" name="Text Box 202"/>
            <p:cNvSpPr/>
            <p:nvPr/>
          </p:nvSpPr>
          <p:spPr>
            <a:xfrm>
              <a:off x="3503160" y="3943440"/>
              <a:ext cx="153684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Message</a:t>
              </a:r>
              <a:endParaRPr b="0" lang="en-MY" sz="2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childTnLst>
                  <p:par>
                    <p:cTn id="70" nodeType="clickEffect" fill="hold">
                      <p:stCondLst>
                        <p:cond delay="indefinite"/>
                      </p:stCondLst>
                      <p:childTnLst>
                        <p:par>
                          <p:cTn id="71" nodeType="withEffect" fill="hold">
                            <p:stCondLst>
                              <p:cond delay="0"/>
                            </p:stCondLst>
                            <p:childTnLst>
                              <p:par>
                                <p:cTn id="72" nodeType="clickEffect" fill="hold" presetClass="entr" presetID="22" presetSubtype="8">
                                  <p:stCondLst>
                                    <p:cond delay="0"/>
                                  </p:stCondLst>
                                  <p:childTnLst>
                                    <p:set>
                                      <p:cBhvr>
                                        <p:cTn id="73" dur="1" fill="hold">
                                          <p:stCondLst>
                                            <p:cond delay="0"/>
                                          </p:stCondLst>
                                        </p:cTn>
                                        <p:tgtEl>
                                          <p:spTgt spid="247">
                                            <p:txEl>
                                              <p:pRg st="0" end="0"/>
                                            </p:txEl>
                                          </p:spTgt>
                                        </p:tgtEl>
                                        <p:attrNameLst>
                                          <p:attrName>style.visibility</p:attrName>
                                        </p:attrNameLst>
                                      </p:cBhvr>
                                      <p:to>
                                        <p:strVal val="visible"/>
                                      </p:to>
                                    </p:set>
                                    <p:animEffect filter="wipe(left)" transition="in">
                                      <p:cBhvr additive="repl">
                                        <p:cTn id="74" dur="500"/>
                                        <p:tgtEl>
                                          <p:spTgt spid="247">
                                            <p:txEl>
                                              <p:pRg st="0" end="0"/>
                                            </p:txEl>
                                          </p:spTgt>
                                        </p:tgtEl>
                                      </p:cBhvr>
                                    </p:animEffect>
                                  </p:childTnLst>
                                </p:cTn>
                              </p:par>
                            </p:childTnLst>
                          </p:cTn>
                        </p:par>
                      </p:childTnLst>
                    </p:cTn>
                  </p:par>
                  <p:par>
                    <p:cTn id="75" nodeType="clickEffect" fill="hold">
                      <p:stCondLst>
                        <p:cond delay="indefinite"/>
                      </p:stCondLst>
                      <p:childTnLst>
                        <p:par>
                          <p:cTn id="76" nodeType="withEffect" fill="hold">
                            <p:stCondLst>
                              <p:cond delay="0"/>
                            </p:stCondLst>
                            <p:childTnLst>
                              <p:par>
                                <p:cTn id="77" nodeType="clickEffect" fill="hold" presetClass="entr" presetID="22" presetSubtype="8">
                                  <p:stCondLst>
                                    <p:cond delay="0"/>
                                  </p:stCondLst>
                                  <p:childTnLst>
                                    <p:set>
                                      <p:cBhvr>
                                        <p:cTn id="78" dur="1" fill="hold">
                                          <p:stCondLst>
                                            <p:cond delay="0"/>
                                          </p:stCondLst>
                                        </p:cTn>
                                        <p:tgtEl>
                                          <p:spTgt spid="247">
                                            <p:txEl>
                                              <p:pRg st="1" end="1"/>
                                            </p:txEl>
                                          </p:spTgt>
                                        </p:tgtEl>
                                        <p:attrNameLst>
                                          <p:attrName>style.visibility</p:attrName>
                                        </p:attrNameLst>
                                      </p:cBhvr>
                                      <p:to>
                                        <p:strVal val="visible"/>
                                      </p:to>
                                    </p:set>
                                    <p:animEffect filter="wipe(left)" transition="in">
                                      <p:cBhvr additive="repl">
                                        <p:cTn id="79" dur="500"/>
                                        <p:tgtEl>
                                          <p:spTgt spid="247">
                                            <p:txEl>
                                              <p:pRg st="1" end="1"/>
                                            </p:txEl>
                                          </p:spTgt>
                                        </p:tgtEl>
                                      </p:cBhvr>
                                    </p:animEffect>
                                  </p:childTnLst>
                                </p:cTn>
                              </p:par>
                            </p:childTnLst>
                          </p:cTn>
                        </p:par>
                      </p:childTnLst>
                    </p:cTn>
                  </p:par>
                  <p:par>
                    <p:cTn id="80" nodeType="clickEffect" fill="hold">
                      <p:stCondLst>
                        <p:cond delay="indefinite"/>
                      </p:stCondLst>
                      <p:childTnLst>
                        <p:par>
                          <p:cTn id="81" nodeType="withEffect" fill="hold">
                            <p:stCondLst>
                              <p:cond delay="0"/>
                            </p:stCondLst>
                            <p:childTnLst>
                              <p:par>
                                <p:cTn id="82" nodeType="clickEffect" fill="hold" presetClass="entr" presetID="22" presetSubtype="8">
                                  <p:stCondLst>
                                    <p:cond delay="0"/>
                                  </p:stCondLst>
                                  <p:childTnLst>
                                    <p:set>
                                      <p:cBhvr>
                                        <p:cTn id="83" dur="1" fill="hold">
                                          <p:stCondLst>
                                            <p:cond delay="0"/>
                                          </p:stCondLst>
                                        </p:cTn>
                                        <p:tgtEl>
                                          <p:spTgt spid="247">
                                            <p:txEl>
                                              <p:pRg st="2" end="2"/>
                                            </p:txEl>
                                          </p:spTgt>
                                        </p:tgtEl>
                                        <p:attrNameLst>
                                          <p:attrName>style.visibility</p:attrName>
                                        </p:attrNameLst>
                                      </p:cBhvr>
                                      <p:to>
                                        <p:strVal val="visible"/>
                                      </p:to>
                                    </p:set>
                                    <p:animEffect filter="wipe(left)" transition="in">
                                      <p:cBhvr additive="repl">
                                        <p:cTn id="84" dur="500"/>
                                        <p:tgtEl>
                                          <p:spTgt spid="247">
                                            <p:txEl>
                                              <p:pRg st="2" end="2"/>
                                            </p:txEl>
                                          </p:spTgt>
                                        </p:tgtEl>
                                      </p:cBhvr>
                                    </p:animEffect>
                                  </p:childTnLst>
                                </p:cTn>
                              </p:par>
                            </p:childTnLst>
                          </p:cTn>
                        </p:par>
                      </p:childTnLst>
                    </p:cTn>
                  </p:par>
                  <p:par>
                    <p:cTn id="85" nodeType="clickEffect" fill="hold">
                      <p:stCondLst>
                        <p:cond delay="indefinite"/>
                      </p:stCondLst>
                      <p:childTnLst>
                        <p:par>
                          <p:cTn id="86" nodeType="withEffect" fill="hold">
                            <p:stCondLst>
                              <p:cond delay="0"/>
                            </p:stCondLst>
                            <p:childTnLst>
                              <p:par>
                                <p:cTn id="87" nodeType="clickEffect" fill="hold" presetClass="entr" presetID="23" presetSubtype="288">
                                  <p:stCondLst>
                                    <p:cond delay="0"/>
                                  </p:stCondLst>
                                  <p:childTnLst>
                                    <p:set>
                                      <p:cBhvr>
                                        <p:cTn id="88" dur="1" fill="hold">
                                          <p:stCondLst>
                                            <p:cond delay="0"/>
                                          </p:stCondLst>
                                        </p:cTn>
                                        <p:tgtEl>
                                          <p:spTgt spid="248"/>
                                        </p:tgtEl>
                                        <p:attrNameLst>
                                          <p:attrName>style.visibility</p:attrName>
                                        </p:attrNameLst>
                                      </p:cBhvr>
                                      <p:to>
                                        <p:strVal val="visible"/>
                                      </p:to>
                                    </p:set>
                                    <p:anim calcmode="lin" valueType="num">
                                      <p:cBhvr additive="repl">
                                        <p:cTn id="89" dur="500" fill="hold"/>
                                        <p:tgtEl>
                                          <p:spTgt spid="248"/>
                                        </p:tgtEl>
                                        <p:attrNameLst>
                                          <p:attrName>ppt_w</p:attrName>
                                        </p:attrNameLst>
                                      </p:cBhvr>
                                      <p:tavLst>
                                        <p:tav tm="0">
                                          <p:val>
                                            <p:strVal val="4/3*#ppt_w"/>
                                          </p:val>
                                        </p:tav>
                                        <p:tav tm="100000">
                                          <p:val>
                                            <p:strVal val="#ppt_w"/>
                                          </p:val>
                                        </p:tav>
                                      </p:tavLst>
                                    </p:anim>
                                    <p:anim calcmode="lin" valueType="num">
                                      <p:cBhvr additive="repl">
                                        <p:cTn id="90" dur="500" fill="hold"/>
                                        <p:tgtEl>
                                          <p:spTgt spid="248"/>
                                        </p:tgtEl>
                                        <p:attrNameLst>
                                          <p:attrName>ppt_h</p:attrName>
                                        </p:attrNameLst>
                                      </p:cBhvr>
                                      <p:tavLst>
                                        <p:tav tm="0">
                                          <p:val>
                                            <p:strVal val="4/3*#ppt_h"/>
                                          </p:val>
                                        </p:tav>
                                        <p:tav tm="100000">
                                          <p:val>
                                            <p:strVal val="#ppt_h"/>
                                          </p:val>
                                        </p:tav>
                                      </p:tavLst>
                                    </p:anim>
                                  </p:childTnLst>
                                </p:cTn>
                              </p:par>
                            </p:childTnLst>
                          </p:cTn>
                        </p:par>
                      </p:childTnLst>
                    </p:cTn>
                  </p:par>
                  <p:par>
                    <p:cTn id="91" nodeType="clickEffect" fill="hold">
                      <p:stCondLst>
                        <p:cond delay="indefinite"/>
                      </p:stCondLst>
                      <p:childTnLst>
                        <p:par>
                          <p:cTn id="92" nodeType="withEffect" fill="hold">
                            <p:stCondLst>
                              <p:cond delay="0"/>
                            </p:stCondLst>
                            <p:childTnLst>
                              <p:par>
                                <p:cTn id="93" nodeType="clickEffect" fill="hold" presetClass="entr" presetID="23" presetSubtype="288">
                                  <p:stCondLst>
                                    <p:cond delay="0"/>
                                  </p:stCondLst>
                                  <p:childTnLst>
                                    <p:set>
                                      <p:cBhvr>
                                        <p:cTn id="94" dur="1" fill="hold">
                                          <p:stCondLst>
                                            <p:cond delay="0"/>
                                          </p:stCondLst>
                                        </p:cTn>
                                        <p:tgtEl>
                                          <p:spTgt spid="266"/>
                                        </p:tgtEl>
                                        <p:attrNameLst>
                                          <p:attrName>style.visibility</p:attrName>
                                        </p:attrNameLst>
                                      </p:cBhvr>
                                      <p:to>
                                        <p:strVal val="visible"/>
                                      </p:to>
                                    </p:set>
                                    <p:anim calcmode="lin" valueType="num">
                                      <p:cBhvr additive="repl">
                                        <p:cTn id="95" dur="500" fill="hold"/>
                                        <p:tgtEl>
                                          <p:spTgt spid="266"/>
                                        </p:tgtEl>
                                        <p:attrNameLst>
                                          <p:attrName>ppt_w</p:attrName>
                                        </p:attrNameLst>
                                      </p:cBhvr>
                                      <p:tavLst>
                                        <p:tav tm="0">
                                          <p:val>
                                            <p:strVal val="4/3*#ppt_w"/>
                                          </p:val>
                                        </p:tav>
                                        <p:tav tm="100000">
                                          <p:val>
                                            <p:strVal val="#ppt_w"/>
                                          </p:val>
                                        </p:tav>
                                      </p:tavLst>
                                    </p:anim>
                                    <p:anim calcmode="lin" valueType="num">
                                      <p:cBhvr additive="repl">
                                        <p:cTn id="96" dur="500" fill="hold"/>
                                        <p:tgtEl>
                                          <p:spTgt spid="266"/>
                                        </p:tgtEl>
                                        <p:attrNameLst>
                                          <p:attrName>ppt_h</p:attrName>
                                        </p:attrNameLst>
                                      </p:cBhvr>
                                      <p:tavLst>
                                        <p:tav tm="0">
                                          <p:val>
                                            <p:strVal val="4/3*#ppt_h"/>
                                          </p:val>
                                        </p:tav>
                                        <p:tav tm="100000">
                                          <p:val>
                                            <p:strVal val="#ppt_h"/>
                                          </p:val>
                                        </p:tav>
                                      </p:tavLst>
                                    </p:anim>
                                  </p:childTnLst>
                                </p:cTn>
                              </p:par>
                            </p:childTnLst>
                          </p:cTn>
                        </p:par>
                      </p:childTnLst>
                    </p:cTn>
                  </p:par>
                  <p:par>
                    <p:cTn id="97" nodeType="clickEffect" fill="hold">
                      <p:stCondLst>
                        <p:cond delay="indefinite"/>
                      </p:stCondLst>
                      <p:childTnLst>
                        <p:par>
                          <p:cTn id="98" nodeType="withEffect" fill="hold">
                            <p:stCondLst>
                              <p:cond delay="0"/>
                            </p:stCondLst>
                            <p:childTnLst>
                              <p:par>
                                <p:cTn id="99" nodeType="clickEffect" fill="hold" presetClass="entr" presetID="22" presetSubtype="2">
                                  <p:stCondLst>
                                    <p:cond delay="0"/>
                                  </p:stCondLst>
                                  <p:childTnLst>
                                    <p:set>
                                      <p:cBhvr>
                                        <p:cTn id="100" dur="1" fill="hold">
                                          <p:stCondLst>
                                            <p:cond delay="0"/>
                                          </p:stCondLst>
                                        </p:cTn>
                                        <p:tgtEl>
                                          <p:spTgt spid="284"/>
                                        </p:tgtEl>
                                        <p:attrNameLst>
                                          <p:attrName>style.visibility</p:attrName>
                                        </p:attrNameLst>
                                      </p:cBhvr>
                                      <p:to>
                                        <p:strVal val="visible"/>
                                      </p:to>
                                    </p:set>
                                    <p:animEffect filter="wipe(right)" transition="in">
                                      <p:cBhvr additive="repl">
                                        <p:cTn id="101" dur="5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 Box 2"/>
          <p:cNvSpPr/>
          <p:nvPr/>
        </p:nvSpPr>
        <p:spPr>
          <a:xfrm>
            <a:off x="1717560" y="411120"/>
            <a:ext cx="223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Messages </a:t>
            </a:r>
            <a:endParaRPr b="0" lang="en-MY" sz="3200" strike="noStrike" u="none">
              <a:solidFill>
                <a:srgbClr val="000000"/>
              </a:solidFill>
              <a:effectLst/>
              <a:uFillTx/>
              <a:latin typeface="Arial"/>
            </a:endParaRPr>
          </a:p>
        </p:txBody>
      </p:sp>
      <p:grpSp>
        <p:nvGrpSpPr>
          <p:cNvPr id="288" name="Group 43"/>
          <p:cNvGrpSpPr/>
          <p:nvPr/>
        </p:nvGrpSpPr>
        <p:grpSpPr>
          <a:xfrm>
            <a:off x="1066680" y="4716360"/>
            <a:ext cx="1447920" cy="1141920"/>
            <a:chOff x="1066680" y="4716360"/>
            <a:chExt cx="1447920" cy="1141920"/>
          </a:xfrm>
        </p:grpSpPr>
        <p:grpSp>
          <p:nvGrpSpPr>
            <p:cNvPr id="289" name="Group 44"/>
            <p:cNvGrpSpPr/>
            <p:nvPr/>
          </p:nvGrpSpPr>
          <p:grpSpPr>
            <a:xfrm>
              <a:off x="1206360" y="4716360"/>
              <a:ext cx="885960" cy="800280"/>
              <a:chOff x="1206360" y="4716360"/>
              <a:chExt cx="885960" cy="800280"/>
            </a:xfrm>
          </p:grpSpPr>
          <p:grpSp>
            <p:nvGrpSpPr>
              <p:cNvPr id="290" name="Group 45"/>
              <p:cNvGrpSpPr/>
              <p:nvPr/>
            </p:nvGrpSpPr>
            <p:grpSpPr>
              <a:xfrm>
                <a:off x="1206360" y="4716360"/>
                <a:ext cx="885960" cy="800280"/>
                <a:chOff x="1206360" y="4716360"/>
                <a:chExt cx="885960" cy="800280"/>
              </a:xfrm>
            </p:grpSpPr>
            <p:sp>
              <p:nvSpPr>
                <p:cNvPr id="291" name="Oval 46"/>
                <p:cNvSpPr/>
                <p:nvPr/>
              </p:nvSpPr>
              <p:spPr>
                <a:xfrm>
                  <a:off x="1206360" y="4716360"/>
                  <a:ext cx="885960" cy="800280"/>
                </a:xfrm>
                <a:prstGeom prst="ellipse">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92" name="Oval 47"/>
                <p:cNvSpPr/>
                <p:nvPr/>
              </p:nvSpPr>
              <p:spPr>
                <a:xfrm>
                  <a:off x="1459440" y="4923720"/>
                  <a:ext cx="379440" cy="35568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93" name="Line 48"/>
                <p:cNvSpPr/>
                <p:nvPr/>
              </p:nvSpPr>
              <p:spPr>
                <a:xfrm flipH="1" flipV="1">
                  <a:off x="1332360" y="4834440"/>
                  <a:ext cx="158040" cy="1479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94" name="Line 49"/>
                <p:cNvSpPr/>
                <p:nvPr/>
              </p:nvSpPr>
              <p:spPr>
                <a:xfrm flipV="1">
                  <a:off x="1807560" y="4805280"/>
                  <a:ext cx="158040" cy="177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95" name="Line 50"/>
                <p:cNvSpPr/>
                <p:nvPr/>
              </p:nvSpPr>
              <p:spPr>
                <a:xfrm>
                  <a:off x="1775880" y="5249880"/>
                  <a:ext cx="158040" cy="177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296" name="Line 51"/>
                <p:cNvSpPr/>
                <p:nvPr/>
              </p:nvSpPr>
              <p:spPr>
                <a:xfrm flipH="1">
                  <a:off x="1364040" y="5249880"/>
                  <a:ext cx="158040" cy="17352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297" name="Rectangle 52"/>
              <p:cNvSpPr/>
              <p:nvPr/>
            </p:nvSpPr>
            <p:spPr>
              <a:xfrm>
                <a:off x="1631520" y="4983120"/>
                <a:ext cx="35280" cy="33120"/>
              </a:xfrm>
              <a:prstGeom prst="rect">
                <a:avLst/>
              </a:prstGeom>
              <a:solidFill>
                <a:srgbClr val="bbe0e3"/>
              </a:solidFill>
              <a:ln w="9360">
                <a:solidFill>
                  <a:srgbClr val="000000"/>
                </a:solidFill>
                <a:miter/>
              </a:ln>
            </p:spPr>
            <p:style>
              <a:lnRef idx="0"/>
              <a:fillRef idx="0"/>
              <a:effectRef idx="0"/>
              <a:fontRef idx="minor"/>
            </p:style>
            <p:txBody>
              <a:bodyPr wrap="none" lIns="90000" rIns="90000" tIns="-13680" bIns="-1368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98" name="Oval 53"/>
              <p:cNvSpPr/>
              <p:nvPr/>
            </p:nvSpPr>
            <p:spPr>
              <a:xfrm>
                <a:off x="1525320" y="5049720"/>
                <a:ext cx="35280" cy="33120"/>
              </a:xfrm>
              <a:prstGeom prst="ellipse">
                <a:avLst/>
              </a:prstGeom>
              <a:solidFill>
                <a:srgbClr val="333399"/>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99" name="Rectangle 54"/>
              <p:cNvSpPr/>
              <p:nvPr/>
            </p:nvSpPr>
            <p:spPr>
              <a:xfrm>
                <a:off x="1702440" y="5049720"/>
                <a:ext cx="35280" cy="66600"/>
              </a:xfrm>
              <a:prstGeom prst="rect">
                <a:avLst/>
              </a:prstGeom>
              <a:solidFill>
                <a:srgbClr val="ff6600"/>
              </a:solidFill>
              <a:ln w="9360">
                <a:solidFill>
                  <a:srgbClr val="000000"/>
                </a:solidFill>
                <a:miter/>
              </a:ln>
            </p:spPr>
            <p:style>
              <a:lnRef idx="0"/>
              <a:fillRef idx="0"/>
              <a:effectRef idx="0"/>
              <a:fontRef idx="minor"/>
            </p:style>
            <p:txBody>
              <a:bodyPr wrap="none" lIns="90000" rIns="90000" tIns="19800" bIns="19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300" name="Group 55"/>
              <p:cNvGrpSpPr/>
              <p:nvPr/>
            </p:nvGrpSpPr>
            <p:grpSpPr>
              <a:xfrm>
                <a:off x="1560600" y="5182920"/>
                <a:ext cx="35280" cy="33120"/>
                <a:chOff x="1560600" y="5182920"/>
                <a:chExt cx="35280" cy="33120"/>
              </a:xfrm>
            </p:grpSpPr>
            <p:sp>
              <p:nvSpPr>
                <p:cNvPr id="301" name="Line 56"/>
                <p:cNvSpPr/>
                <p:nvPr/>
              </p:nvSpPr>
              <p:spPr>
                <a:xfrm>
                  <a:off x="1560600" y="5182920"/>
                  <a:ext cx="35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02" name="Line 57"/>
                <p:cNvSpPr/>
                <p:nvPr/>
              </p:nvSpPr>
              <p:spPr>
                <a:xfrm flipH="1">
                  <a:off x="1560600" y="5182920"/>
                  <a:ext cx="3528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sp>
              <p:nvSpPr>
                <p:cNvPr id="303" name="Line 58"/>
                <p:cNvSpPr/>
                <p:nvPr/>
              </p:nvSpPr>
              <p:spPr>
                <a:xfrm flipV="1">
                  <a:off x="1560600" y="5182920"/>
                  <a:ext cx="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grpSp>
          <p:sp>
            <p:nvSpPr>
              <p:cNvPr id="304" name="Oval 59"/>
              <p:cNvSpPr/>
              <p:nvPr/>
            </p:nvSpPr>
            <p:spPr>
              <a:xfrm>
                <a:off x="1666800" y="5182920"/>
                <a:ext cx="70920" cy="33120"/>
              </a:xfrm>
              <a:prstGeom prst="ellipse">
                <a:avLst/>
              </a:prstGeom>
              <a:solidFill>
                <a:srgbClr val="ffff00"/>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305" name="Text Box 60"/>
            <p:cNvSpPr/>
            <p:nvPr/>
          </p:nvSpPr>
          <p:spPr>
            <a:xfrm>
              <a:off x="1066680" y="5459400"/>
              <a:ext cx="144792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Your Car</a:t>
              </a:r>
              <a:endParaRPr b="0" lang="en-MY" sz="2000" strike="noStrike" u="none">
                <a:solidFill>
                  <a:srgbClr val="000000"/>
                </a:solidFill>
                <a:effectLst/>
                <a:uFillTx/>
                <a:latin typeface="Arial"/>
              </a:endParaRPr>
            </a:p>
          </p:txBody>
        </p:sp>
      </p:grpSp>
      <p:grpSp>
        <p:nvGrpSpPr>
          <p:cNvPr id="306" name="Group 61"/>
          <p:cNvGrpSpPr/>
          <p:nvPr/>
        </p:nvGrpSpPr>
        <p:grpSpPr>
          <a:xfrm>
            <a:off x="4983120" y="4716360"/>
            <a:ext cx="884160" cy="1188000"/>
            <a:chOff x="4983120" y="4716360"/>
            <a:chExt cx="884160" cy="1188000"/>
          </a:xfrm>
        </p:grpSpPr>
        <p:grpSp>
          <p:nvGrpSpPr>
            <p:cNvPr id="307" name="Group 62"/>
            <p:cNvGrpSpPr/>
            <p:nvPr/>
          </p:nvGrpSpPr>
          <p:grpSpPr>
            <a:xfrm>
              <a:off x="4983120" y="4716360"/>
              <a:ext cx="884160" cy="800280"/>
              <a:chOff x="4983120" y="4716360"/>
              <a:chExt cx="884160" cy="800280"/>
            </a:xfrm>
          </p:grpSpPr>
          <p:grpSp>
            <p:nvGrpSpPr>
              <p:cNvPr id="308" name="Group 63"/>
              <p:cNvGrpSpPr/>
              <p:nvPr/>
            </p:nvGrpSpPr>
            <p:grpSpPr>
              <a:xfrm>
                <a:off x="4983120" y="4716360"/>
                <a:ext cx="884160" cy="800280"/>
                <a:chOff x="4983120" y="4716360"/>
                <a:chExt cx="884160" cy="800280"/>
              </a:xfrm>
            </p:grpSpPr>
            <p:sp>
              <p:nvSpPr>
                <p:cNvPr id="309" name="Oval 64"/>
                <p:cNvSpPr/>
                <p:nvPr/>
              </p:nvSpPr>
              <p:spPr>
                <a:xfrm>
                  <a:off x="4983120" y="4716360"/>
                  <a:ext cx="884160" cy="800280"/>
                </a:xfrm>
                <a:prstGeom prst="ellipse">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310" name="Oval 65"/>
                <p:cNvSpPr/>
                <p:nvPr/>
              </p:nvSpPr>
              <p:spPr>
                <a:xfrm>
                  <a:off x="5235480" y="4923720"/>
                  <a:ext cx="378720" cy="355680"/>
                </a:xfrm>
                <a:prstGeom prst="ellipse">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311" name="Line 66"/>
                <p:cNvSpPr/>
                <p:nvPr/>
              </p:nvSpPr>
              <p:spPr>
                <a:xfrm flipH="1" flipV="1">
                  <a:off x="5109480" y="4834440"/>
                  <a:ext cx="157680" cy="14796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12" name="Line 67"/>
                <p:cNvSpPr/>
                <p:nvPr/>
              </p:nvSpPr>
              <p:spPr>
                <a:xfrm flipV="1">
                  <a:off x="5583240" y="4805280"/>
                  <a:ext cx="157680" cy="177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13" name="Line 68"/>
                <p:cNvSpPr/>
                <p:nvPr/>
              </p:nvSpPr>
              <p:spPr>
                <a:xfrm>
                  <a:off x="5551560" y="5249880"/>
                  <a:ext cx="157680" cy="17784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14" name="Line 69"/>
                <p:cNvSpPr/>
                <p:nvPr/>
              </p:nvSpPr>
              <p:spPr>
                <a:xfrm flipH="1">
                  <a:off x="5140800" y="5249880"/>
                  <a:ext cx="157680" cy="17352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315" name="Rectangle 70"/>
              <p:cNvSpPr/>
              <p:nvPr/>
            </p:nvSpPr>
            <p:spPr>
              <a:xfrm>
                <a:off x="5407560" y="4983120"/>
                <a:ext cx="34920" cy="33120"/>
              </a:xfrm>
              <a:prstGeom prst="rect">
                <a:avLst/>
              </a:prstGeom>
              <a:solidFill>
                <a:srgbClr val="bbe0e3"/>
              </a:solidFill>
              <a:ln w="9360">
                <a:solidFill>
                  <a:srgbClr val="000000"/>
                </a:solidFill>
                <a:miter/>
              </a:ln>
            </p:spPr>
            <p:style>
              <a:lnRef idx="0"/>
              <a:fillRef idx="0"/>
              <a:effectRef idx="0"/>
              <a:fontRef idx="minor"/>
            </p:style>
            <p:txBody>
              <a:bodyPr wrap="none" lIns="90000" rIns="90000" tIns="-13680" bIns="-1368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316" name="Oval 71"/>
              <p:cNvSpPr/>
              <p:nvPr/>
            </p:nvSpPr>
            <p:spPr>
              <a:xfrm>
                <a:off x="5301360" y="5049720"/>
                <a:ext cx="34920" cy="33120"/>
              </a:xfrm>
              <a:prstGeom prst="ellipse">
                <a:avLst/>
              </a:prstGeom>
              <a:solidFill>
                <a:srgbClr val="333399"/>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317" name="Rectangle 72"/>
              <p:cNvSpPr/>
              <p:nvPr/>
            </p:nvSpPr>
            <p:spPr>
              <a:xfrm>
                <a:off x="5478120" y="5049720"/>
                <a:ext cx="35280" cy="66600"/>
              </a:xfrm>
              <a:prstGeom prst="rect">
                <a:avLst/>
              </a:prstGeom>
              <a:solidFill>
                <a:srgbClr val="ff6600"/>
              </a:solidFill>
              <a:ln w="9360">
                <a:solidFill>
                  <a:srgbClr val="000000"/>
                </a:solidFill>
                <a:miter/>
              </a:ln>
            </p:spPr>
            <p:style>
              <a:lnRef idx="0"/>
              <a:fillRef idx="0"/>
              <a:effectRef idx="0"/>
              <a:fontRef idx="minor"/>
            </p:style>
            <p:txBody>
              <a:bodyPr wrap="none" lIns="90000" rIns="90000" tIns="19800" bIns="19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318" name="Group 73"/>
              <p:cNvGrpSpPr/>
              <p:nvPr/>
            </p:nvGrpSpPr>
            <p:grpSpPr>
              <a:xfrm>
                <a:off x="5336640" y="5182920"/>
                <a:ext cx="35280" cy="33120"/>
                <a:chOff x="5336640" y="5182920"/>
                <a:chExt cx="35280" cy="33120"/>
              </a:xfrm>
            </p:grpSpPr>
            <p:sp>
              <p:nvSpPr>
                <p:cNvPr id="319" name="Line 74"/>
                <p:cNvSpPr/>
                <p:nvPr/>
              </p:nvSpPr>
              <p:spPr>
                <a:xfrm>
                  <a:off x="5336640" y="5182920"/>
                  <a:ext cx="3528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20" name="Line 75"/>
                <p:cNvSpPr/>
                <p:nvPr/>
              </p:nvSpPr>
              <p:spPr>
                <a:xfrm flipH="1">
                  <a:off x="5336640" y="5182920"/>
                  <a:ext cx="3528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sp>
              <p:nvSpPr>
                <p:cNvPr id="321" name="Line 76"/>
                <p:cNvSpPr/>
                <p:nvPr/>
              </p:nvSpPr>
              <p:spPr>
                <a:xfrm flipV="1">
                  <a:off x="5336640" y="5182920"/>
                  <a:ext cx="0" cy="33120"/>
                </a:xfrm>
                <a:prstGeom prst="line">
                  <a:avLst/>
                </a:prstGeom>
                <a:ln w="9360">
                  <a:solidFill>
                    <a:srgbClr val="000000"/>
                  </a:solidFill>
                  <a:miter/>
                </a:ln>
              </p:spPr>
              <p:style>
                <a:lnRef idx="0"/>
                <a:fillRef idx="0"/>
                <a:effectRef idx="0"/>
                <a:fontRef idx="minor"/>
              </p:style>
              <p:txBody>
                <a:bodyPr lIns="90000" rIns="90000" tIns="-13680" bIns="-13680" anchor="ctr">
                  <a:noAutofit/>
                </a:bodyPr>
                <a:p>
                  <a:endParaRPr b="0" lang="en-MY" sz="1800" strike="noStrike" u="none">
                    <a:solidFill>
                      <a:srgbClr val="000000"/>
                    </a:solidFill>
                    <a:effectLst/>
                    <a:uFillTx/>
                    <a:latin typeface="Arial"/>
                  </a:endParaRPr>
                </a:p>
              </p:txBody>
            </p:sp>
          </p:grpSp>
          <p:sp>
            <p:nvSpPr>
              <p:cNvPr id="322" name="Oval 77"/>
              <p:cNvSpPr/>
              <p:nvPr/>
            </p:nvSpPr>
            <p:spPr>
              <a:xfrm>
                <a:off x="5442840" y="5182920"/>
                <a:ext cx="70560" cy="33120"/>
              </a:xfrm>
              <a:prstGeom prst="ellipse">
                <a:avLst/>
              </a:prstGeom>
              <a:solidFill>
                <a:srgbClr val="ffff00"/>
              </a:solidFill>
              <a:ln w="9360">
                <a:solidFill>
                  <a:srgbClr val="000000"/>
                </a:solidFill>
                <a:miter/>
              </a:ln>
            </p:spPr>
            <p:style>
              <a:lnRef idx="0"/>
              <a:fillRef idx="0"/>
              <a:effectRef idx="0"/>
              <a:fontRef idx="minor"/>
            </p:style>
            <p:txBody>
              <a:bodyPr wrap="none" lIns="90000" rIns="90000" tIns="-23040" bIns="-2304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sp>
          <p:nvSpPr>
            <p:cNvPr id="323" name="Text Box 78"/>
            <p:cNvSpPr/>
            <p:nvPr/>
          </p:nvSpPr>
          <p:spPr>
            <a:xfrm>
              <a:off x="5135400" y="5505480"/>
              <a:ext cx="69408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You</a:t>
              </a:r>
              <a:endParaRPr b="0" lang="en-MY" sz="2000" strike="noStrike" u="none">
                <a:solidFill>
                  <a:srgbClr val="000000"/>
                </a:solidFill>
                <a:effectLst/>
                <a:uFillTx/>
                <a:latin typeface="Arial"/>
              </a:endParaRPr>
            </a:p>
          </p:txBody>
        </p:sp>
      </p:grpSp>
      <p:grpSp>
        <p:nvGrpSpPr>
          <p:cNvPr id="324" name="Group 79"/>
          <p:cNvGrpSpPr/>
          <p:nvPr/>
        </p:nvGrpSpPr>
        <p:grpSpPr>
          <a:xfrm>
            <a:off x="2092320" y="4667400"/>
            <a:ext cx="3524400" cy="396360"/>
            <a:chOff x="2092320" y="4667400"/>
            <a:chExt cx="3524400" cy="396360"/>
          </a:xfrm>
        </p:grpSpPr>
        <p:sp>
          <p:nvSpPr>
            <p:cNvPr id="325" name="Line 80"/>
            <p:cNvSpPr/>
            <p:nvPr/>
          </p:nvSpPr>
          <p:spPr>
            <a:xfrm flipH="1" flipV="1">
              <a:off x="2092320" y="5059440"/>
              <a:ext cx="2860560" cy="4320"/>
            </a:xfrm>
            <a:prstGeom prst="line">
              <a:avLst/>
            </a:prstGeom>
            <a:ln w="38160">
              <a:solidFill>
                <a:srgbClr val="000000"/>
              </a:solidFill>
              <a:miter/>
              <a:tailEnd len="med" type="triangle" w="med"/>
            </a:ln>
          </p:spPr>
          <p:style>
            <a:lnRef idx="0"/>
            <a:fillRef idx="0"/>
            <a:effectRef idx="0"/>
            <a:fontRef idx="minor"/>
          </p:style>
          <p:txBody>
            <a:bodyPr lIns="90000" rIns="90000" tIns="-42480" bIns="-42480" anchor="ctr">
              <a:noAutofit/>
            </a:bodyPr>
            <a:p>
              <a:endParaRPr b="0" lang="en-MY" sz="1800" strike="noStrike" u="none">
                <a:solidFill>
                  <a:srgbClr val="000000"/>
                </a:solidFill>
                <a:effectLst/>
                <a:uFillTx/>
                <a:latin typeface="Arial"/>
              </a:endParaRPr>
            </a:p>
          </p:txBody>
        </p:sp>
        <p:sp>
          <p:nvSpPr>
            <p:cNvPr id="326" name="Text Box 81"/>
            <p:cNvSpPr/>
            <p:nvPr/>
          </p:nvSpPr>
          <p:spPr>
            <a:xfrm>
              <a:off x="2133720" y="4667400"/>
              <a:ext cx="34830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changeGears (lowerGear)</a:t>
              </a:r>
              <a:endParaRPr b="0" lang="en-MY" sz="1800" strike="noStrike" u="none">
                <a:solidFill>
                  <a:srgbClr val="000000"/>
                </a:solidFill>
                <a:effectLst/>
                <a:uFillTx/>
                <a:latin typeface="Arial"/>
              </a:endParaRPr>
            </a:p>
          </p:txBody>
        </p:sp>
      </p:grpSp>
      <p:sp>
        <p:nvSpPr>
          <p:cNvPr id="327" name="Rectangle 82"/>
          <p:cNvSpPr/>
          <p:nvPr/>
        </p:nvSpPr>
        <p:spPr>
          <a:xfrm>
            <a:off x="476280" y="1695600"/>
            <a:ext cx="8305920" cy="1066680"/>
          </a:xfrm>
          <a:prstGeom prst="rect">
            <a:avLst/>
          </a:prstGeom>
          <a:noFill/>
          <a:ln w="0">
            <a:noFill/>
          </a:ln>
        </p:spPr>
        <p:style>
          <a:lnRef idx="0"/>
          <a:fillRef idx="0"/>
          <a:effectRef idx="0"/>
          <a:fontRef idx="minor"/>
        </p:style>
        <p:txBody>
          <a:bodyPr lIns="90000" rIns="90000" tIns="46800" bIns="46800" anchor="t">
            <a:normAutofit fontScale="25000" lnSpcReduction="19999"/>
          </a:bodyPr>
          <a:p>
            <a:pPr marL="343080" indent="-343080">
              <a:spcBef>
                <a:spcPts val="60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3 components</a:t>
            </a:r>
            <a:r>
              <a:rPr b="0" lang="en-US" sz="2400" strike="noStrike" u="none">
                <a:solidFill>
                  <a:srgbClr val="000000"/>
                </a:solidFill>
                <a:effectLst/>
                <a:uFillTx/>
                <a:latin typeface="Arial"/>
              </a:rPr>
              <a:t> comprise a message :</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The </a:t>
            </a:r>
            <a:r>
              <a:rPr b="1" lang="en-US" sz="2400" strike="noStrike" u="none">
                <a:solidFill>
                  <a:srgbClr val="cc0000"/>
                </a:solidFill>
                <a:effectLst/>
                <a:uFillTx/>
                <a:latin typeface="Arial"/>
              </a:rPr>
              <a:t>object</a:t>
            </a:r>
            <a:r>
              <a:rPr b="0" lang="en-US" sz="2400" strike="noStrike" u="none">
                <a:solidFill>
                  <a:srgbClr val="000000"/>
                </a:solidFill>
                <a:effectLst/>
                <a:uFillTx/>
                <a:latin typeface="Arial"/>
              </a:rPr>
              <a:t> to whom the message is addressed  </a:t>
            </a:r>
            <a:br>
              <a:rPr sz="2400"/>
            </a:br>
            <a:r>
              <a:rPr b="0" lang="en-US" sz="2400" strike="noStrike" u="none">
                <a:solidFill>
                  <a:srgbClr val="000000"/>
                </a:solidFill>
                <a:effectLst/>
                <a:uFillTx/>
                <a:latin typeface="Arial"/>
              </a:rPr>
              <a:t>      (Your Car)</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The name of the </a:t>
            </a:r>
            <a:r>
              <a:rPr b="1" lang="en-US" sz="2400" strike="noStrike" u="none">
                <a:solidFill>
                  <a:srgbClr val="cc0000"/>
                </a:solidFill>
                <a:effectLst/>
                <a:uFillTx/>
                <a:latin typeface="Arial"/>
              </a:rPr>
              <a:t>method</a:t>
            </a:r>
            <a:r>
              <a:rPr b="1" lang="en-US" sz="2400" strike="noStrike" u="none">
                <a:solidFill>
                  <a:srgbClr val="000000"/>
                </a:solidFill>
                <a:effectLst/>
                <a:uFillTx/>
                <a:latin typeface="Arial"/>
              </a:rPr>
              <a:t> </a:t>
            </a:r>
            <a:r>
              <a:rPr b="0" lang="en-US" sz="2400" strike="noStrike" u="none">
                <a:solidFill>
                  <a:srgbClr val="000000"/>
                </a:solidFill>
                <a:effectLst/>
                <a:uFillTx/>
                <a:latin typeface="Arial"/>
              </a:rPr>
              <a:t>to perform </a:t>
            </a:r>
            <a:br>
              <a:rPr sz="2400"/>
            </a:br>
            <a:r>
              <a:rPr b="0" lang="en-US" sz="2400" strike="noStrike" u="none">
                <a:solidFill>
                  <a:srgbClr val="000000"/>
                </a:solidFill>
                <a:effectLst/>
                <a:uFillTx/>
                <a:latin typeface="Arial"/>
              </a:rPr>
              <a:t>      (changeGears)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3.  Any </a:t>
            </a:r>
            <a:r>
              <a:rPr b="1" lang="en-US" sz="2400" strike="noStrike" u="none">
                <a:solidFill>
                  <a:srgbClr val="cc0000"/>
                </a:solidFill>
                <a:effectLst/>
                <a:uFillTx/>
                <a:latin typeface="Arial"/>
              </a:rPr>
              <a:t>parameters</a:t>
            </a:r>
            <a:r>
              <a:rPr b="0" lang="en-US" sz="2400" strike="noStrike" u="none">
                <a:solidFill>
                  <a:srgbClr val="000000"/>
                </a:solidFill>
                <a:effectLst/>
                <a:uFillTx/>
                <a:latin typeface="Arial"/>
              </a:rPr>
              <a:t> needed by the method </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(lower gear)</a:t>
            </a:r>
            <a:endParaRPr b="0" lang="en-MY" sz="2400" strike="noStrike" u="none">
              <a:solidFill>
                <a:srgbClr val="000000"/>
              </a:solidFill>
              <a:effectLst/>
              <a:uFillTx/>
              <a:latin typeface="Arial"/>
            </a:endParaRPr>
          </a:p>
        </p:txBody>
      </p:sp>
      <p:sp>
        <p:nvSpPr>
          <p:cNvPr id="328" name="Text Box 83"/>
          <p:cNvSpPr/>
          <p:nvPr/>
        </p:nvSpPr>
        <p:spPr>
          <a:xfrm>
            <a:off x="1523880" y="5886360"/>
            <a:ext cx="575316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Times New Roman"/>
              </a:rPr>
              <a:t>Complete Message (Method call): </a:t>
            </a:r>
            <a:r>
              <a:rPr b="1" lang="en-US" sz="2400" strike="noStrike" u="none">
                <a:solidFill>
                  <a:srgbClr val="000000"/>
                </a:solidFill>
                <a:effectLst/>
                <a:uFillTx/>
                <a:latin typeface="Times New Roman"/>
              </a:rPr>
              <a:t>yourCar.changeGears(lowerGear)</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nodeType="clickEffect" fill="hold">
                      <p:stCondLst>
                        <p:cond delay="indefinite"/>
                      </p:stCondLst>
                      <p:childTnLst>
                        <p:par>
                          <p:cTn id="105" nodeType="withEffect" fill="hold">
                            <p:stCondLst>
                              <p:cond delay="0"/>
                            </p:stCondLst>
                            <p:childTnLst>
                              <p:par>
                                <p:cTn id="106" nodeType="clickEffect" fill="hold" presetClass="entr" presetID="22" presetSubtype="8">
                                  <p:stCondLst>
                                    <p:cond delay="0"/>
                                  </p:stCondLst>
                                  <p:childTnLst>
                                    <p:set>
                                      <p:cBhvr>
                                        <p:cTn id="107" dur="1" fill="hold">
                                          <p:stCondLst>
                                            <p:cond delay="0"/>
                                          </p:stCondLst>
                                        </p:cTn>
                                        <p:tgtEl>
                                          <p:spTgt spid="327"/>
                                        </p:tgtEl>
                                        <p:attrNameLst>
                                          <p:attrName>style.visibility</p:attrName>
                                        </p:attrNameLst>
                                      </p:cBhvr>
                                      <p:to>
                                        <p:strVal val="visible"/>
                                      </p:to>
                                    </p:set>
                                    <p:animEffect filter="wipe(left)" transition="in">
                                      <p:cBhvr additive="repl">
                                        <p:cTn id="108" dur="500"/>
                                        <p:tgtEl>
                                          <p:spTgt spid="327"/>
                                        </p:tgtEl>
                                      </p:cBhvr>
                                    </p:animEffec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23" presetSubtype="288">
                                  <p:stCondLst>
                                    <p:cond delay="0"/>
                                  </p:stCondLst>
                                  <p:childTnLst>
                                    <p:set>
                                      <p:cBhvr>
                                        <p:cTn id="112" dur="1" fill="hold">
                                          <p:stCondLst>
                                            <p:cond delay="0"/>
                                          </p:stCondLst>
                                        </p:cTn>
                                        <p:tgtEl>
                                          <p:spTgt spid="288"/>
                                        </p:tgtEl>
                                        <p:attrNameLst>
                                          <p:attrName>style.visibility</p:attrName>
                                        </p:attrNameLst>
                                      </p:cBhvr>
                                      <p:to>
                                        <p:strVal val="visible"/>
                                      </p:to>
                                    </p:set>
                                    <p:anim calcmode="lin" valueType="num">
                                      <p:cBhvr additive="repl">
                                        <p:cTn id="113" dur="500" fill="hold"/>
                                        <p:tgtEl>
                                          <p:spTgt spid="288"/>
                                        </p:tgtEl>
                                        <p:attrNameLst>
                                          <p:attrName>ppt_w</p:attrName>
                                        </p:attrNameLst>
                                      </p:cBhvr>
                                      <p:tavLst>
                                        <p:tav tm="0">
                                          <p:val>
                                            <p:strVal val="4/3*#ppt_w"/>
                                          </p:val>
                                        </p:tav>
                                        <p:tav tm="100000">
                                          <p:val>
                                            <p:strVal val="#ppt_w"/>
                                          </p:val>
                                        </p:tav>
                                      </p:tavLst>
                                    </p:anim>
                                    <p:anim calcmode="lin" valueType="num">
                                      <p:cBhvr additive="repl">
                                        <p:cTn id="114" dur="500" fill="hold"/>
                                        <p:tgtEl>
                                          <p:spTgt spid="288"/>
                                        </p:tgtEl>
                                        <p:attrNameLst>
                                          <p:attrName>ppt_h</p:attrName>
                                        </p:attrNameLst>
                                      </p:cBhvr>
                                      <p:tavLst>
                                        <p:tav tm="0">
                                          <p:val>
                                            <p:strVal val="4/3*#ppt_h"/>
                                          </p:val>
                                        </p:tav>
                                        <p:tav tm="100000">
                                          <p:val>
                                            <p:strVal val="#ppt_h"/>
                                          </p:val>
                                        </p:tav>
                                      </p:tavLst>
                                    </p:anim>
                                  </p:childTnLst>
                                </p:cTn>
                              </p:par>
                            </p:childTnLst>
                          </p:cTn>
                        </p:par>
                      </p:childTnLst>
                    </p:cTn>
                  </p:par>
                  <p:par>
                    <p:cTn id="115" nodeType="clickEffect" fill="hold">
                      <p:stCondLst>
                        <p:cond delay="indefinite"/>
                      </p:stCondLst>
                      <p:childTnLst>
                        <p:par>
                          <p:cTn id="116" nodeType="withEffect" fill="hold">
                            <p:stCondLst>
                              <p:cond delay="0"/>
                            </p:stCondLst>
                            <p:childTnLst>
                              <p:par>
                                <p:cTn id="117" nodeType="clickEffect" fill="hold" presetClass="entr" presetID="23" presetSubtype="288">
                                  <p:stCondLst>
                                    <p:cond delay="0"/>
                                  </p:stCondLst>
                                  <p:childTnLst>
                                    <p:set>
                                      <p:cBhvr>
                                        <p:cTn id="118" dur="1" fill="hold">
                                          <p:stCondLst>
                                            <p:cond delay="0"/>
                                          </p:stCondLst>
                                        </p:cTn>
                                        <p:tgtEl>
                                          <p:spTgt spid="306"/>
                                        </p:tgtEl>
                                        <p:attrNameLst>
                                          <p:attrName>style.visibility</p:attrName>
                                        </p:attrNameLst>
                                      </p:cBhvr>
                                      <p:to>
                                        <p:strVal val="visible"/>
                                      </p:to>
                                    </p:set>
                                    <p:anim calcmode="lin" valueType="num">
                                      <p:cBhvr additive="repl">
                                        <p:cTn id="119" dur="500" fill="hold"/>
                                        <p:tgtEl>
                                          <p:spTgt spid="306"/>
                                        </p:tgtEl>
                                        <p:attrNameLst>
                                          <p:attrName>ppt_w</p:attrName>
                                        </p:attrNameLst>
                                      </p:cBhvr>
                                      <p:tavLst>
                                        <p:tav tm="0">
                                          <p:val>
                                            <p:strVal val="4/3*#ppt_w"/>
                                          </p:val>
                                        </p:tav>
                                        <p:tav tm="100000">
                                          <p:val>
                                            <p:strVal val="#ppt_w"/>
                                          </p:val>
                                        </p:tav>
                                      </p:tavLst>
                                    </p:anim>
                                    <p:anim calcmode="lin" valueType="num">
                                      <p:cBhvr additive="repl">
                                        <p:cTn id="120" dur="500" fill="hold"/>
                                        <p:tgtEl>
                                          <p:spTgt spid="306"/>
                                        </p:tgtEl>
                                        <p:attrNameLst>
                                          <p:attrName>ppt_h</p:attrName>
                                        </p:attrNameLst>
                                      </p:cBhvr>
                                      <p:tavLst>
                                        <p:tav tm="0">
                                          <p:val>
                                            <p:strVal val="4/3*#ppt_h"/>
                                          </p:val>
                                        </p:tav>
                                        <p:tav tm="100000">
                                          <p:val>
                                            <p:strVal val="#ppt_h"/>
                                          </p:val>
                                        </p:tav>
                                      </p:tavLst>
                                    </p:anim>
                                  </p:childTnLst>
                                </p:cTn>
                              </p:par>
                            </p:childTnLst>
                          </p:cTn>
                        </p:par>
                      </p:childTnLst>
                    </p:cTn>
                  </p:par>
                  <p:par>
                    <p:cTn id="121" nodeType="clickEffect" fill="hold">
                      <p:stCondLst>
                        <p:cond delay="indefinite"/>
                      </p:stCondLst>
                      <p:childTnLst>
                        <p:par>
                          <p:cTn id="122" nodeType="withEffect" fill="hold">
                            <p:stCondLst>
                              <p:cond delay="0"/>
                            </p:stCondLst>
                            <p:childTnLst>
                              <p:par>
                                <p:cTn id="123" nodeType="clickEffect" fill="hold" presetClass="entr" presetID="22" presetSubtype="2">
                                  <p:stCondLst>
                                    <p:cond delay="0"/>
                                  </p:stCondLst>
                                  <p:childTnLst>
                                    <p:set>
                                      <p:cBhvr>
                                        <p:cTn id="124" dur="1" fill="hold">
                                          <p:stCondLst>
                                            <p:cond delay="0"/>
                                          </p:stCondLst>
                                        </p:cTn>
                                        <p:tgtEl>
                                          <p:spTgt spid="324"/>
                                        </p:tgtEl>
                                        <p:attrNameLst>
                                          <p:attrName>style.visibility</p:attrName>
                                        </p:attrNameLst>
                                      </p:cBhvr>
                                      <p:to>
                                        <p:strVal val="visible"/>
                                      </p:to>
                                    </p:set>
                                    <p:animEffect filter="wipe(right)" transition="in">
                                      <p:cBhvr additive="repl">
                                        <p:cTn id="125" dur="500"/>
                                        <p:tgtEl>
                                          <p:spTgt spid="324"/>
                                        </p:tgtEl>
                                      </p:cBhvr>
                                    </p:animEffect>
                                  </p:childTnLst>
                                </p:cTn>
                              </p:par>
                            </p:childTnLst>
                          </p:cTn>
                        </p:par>
                      </p:childTnLst>
                    </p:cTn>
                  </p:par>
                  <p:par>
                    <p:cTn id="126" nodeType="clickEffect" fill="hold">
                      <p:stCondLst>
                        <p:cond delay="indefinite"/>
                      </p:stCondLst>
                      <p:childTnLst>
                        <p:par>
                          <p:cTn id="127" nodeType="withEffect" fill="hold">
                            <p:stCondLst>
                              <p:cond delay="0"/>
                            </p:stCondLst>
                            <p:childTnLst>
                              <p:par>
                                <p:cTn id="128" nodeType="clickEffect" fill="hold" presetClass="entr" presetID="22" presetSubtype="8">
                                  <p:stCondLst>
                                    <p:cond delay="0"/>
                                  </p:stCondLst>
                                  <p:childTnLst>
                                    <p:set>
                                      <p:cBhvr>
                                        <p:cTn id="129" dur="1" fill="hold">
                                          <p:stCondLst>
                                            <p:cond delay="0"/>
                                          </p:stCondLst>
                                        </p:cTn>
                                        <p:tgtEl>
                                          <p:spTgt spid="328"/>
                                        </p:tgtEl>
                                        <p:attrNameLst>
                                          <p:attrName>style.visibility</p:attrName>
                                        </p:attrNameLst>
                                      </p:cBhvr>
                                      <p:to>
                                        <p:strVal val="visible"/>
                                      </p:to>
                                    </p:set>
                                    <p:animEffect filter="wipe(left)" transition="in">
                                      <p:cBhvr additive="repl">
                                        <p:cTn id="130"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 Box 2"/>
          <p:cNvSpPr/>
          <p:nvPr/>
        </p:nvSpPr>
        <p:spPr>
          <a:xfrm>
            <a:off x="1716480" y="411120"/>
            <a:ext cx="34588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Visibility control </a:t>
            </a:r>
            <a:endParaRPr b="0" lang="en-MY" sz="3200" strike="noStrike" u="none">
              <a:solidFill>
                <a:srgbClr val="000000"/>
              </a:solidFill>
              <a:effectLst/>
              <a:uFillTx/>
              <a:latin typeface="Arial"/>
            </a:endParaRPr>
          </a:p>
        </p:txBody>
      </p:sp>
      <p:sp>
        <p:nvSpPr>
          <p:cNvPr id="330" name="Text Box 3"/>
          <p:cNvSpPr/>
          <p:nvPr/>
        </p:nvSpPr>
        <p:spPr>
          <a:xfrm>
            <a:off x="609480" y="1790640"/>
            <a:ext cx="8534520" cy="449820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Arial"/>
              </a:rPr>
              <a:t>Term</a:t>
            </a:r>
            <a:r>
              <a:rPr b="1" lang="en-US" sz="2400" strike="noStrike" u="none">
                <a:solidFill>
                  <a:srgbClr val="000000"/>
                </a:solidFill>
                <a:effectLst/>
                <a:uFillTx/>
                <a:latin typeface="Arial"/>
              </a:rPr>
              <a:t>	</a:t>
            </a:r>
            <a:r>
              <a:rPr b="1" lang="en-US" sz="2400" strike="noStrike" u="none">
                <a:solidFill>
                  <a:srgbClr val="000000"/>
                </a:solidFill>
                <a:effectLst/>
                <a:uFillTx/>
                <a:latin typeface="Arial"/>
              </a:rPr>
              <a:t>	</a:t>
            </a:r>
            <a:r>
              <a:rPr b="1" lang="en-US" sz="2400" strike="noStrike" u="sng">
                <a:solidFill>
                  <a:srgbClr val="000000"/>
                </a:solidFill>
                <a:effectLst/>
                <a:uFillTx/>
                <a:latin typeface="Arial"/>
              </a:rPr>
              <a:t>Meaning</a:t>
            </a:r>
            <a:br>
              <a:rPr sz="2400"/>
            </a:br>
            <a:br>
              <a:rPr sz="2400"/>
            </a:br>
            <a:r>
              <a:rPr b="1" lang="en-US" sz="2400" strike="noStrike" u="none">
                <a:solidFill>
                  <a:srgbClr val="cc0000"/>
                </a:solidFill>
                <a:effectLst/>
                <a:uFillTx/>
                <a:latin typeface="Arial"/>
              </a:rPr>
              <a:t>private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can be invoked only by code in the </a:t>
            </a:r>
            <a:br>
              <a:rPr sz="2400"/>
            </a:b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0" lang="en-US" sz="2400" strike="noStrike" u="none">
                <a:solidFill>
                  <a:srgbClr val="333399"/>
                </a:solidFill>
                <a:effectLst/>
                <a:uFillTx/>
                <a:latin typeface="Arial"/>
              </a:rPr>
              <a:t>same class</a:t>
            </a:r>
            <a:br>
              <a:rPr sz="2400"/>
            </a:br>
            <a:br>
              <a:rPr sz="2400"/>
            </a:br>
            <a:r>
              <a:rPr b="1" lang="en-US" sz="2400" strike="noStrike" u="none">
                <a:solidFill>
                  <a:srgbClr val="cc0000"/>
                </a:solidFill>
                <a:effectLst/>
                <a:uFillTx/>
                <a:latin typeface="Arial"/>
              </a:rPr>
              <a:t>protected</a:t>
            </a: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can be invoked only by code in a </a:t>
            </a:r>
            <a:r>
              <a:rPr b="0" lang="en-US" sz="2400" strike="noStrike" u="none">
                <a:solidFill>
                  <a:srgbClr val="333399"/>
                </a:solidFill>
                <a:effectLst/>
                <a:uFillTx/>
                <a:latin typeface="Arial"/>
              </a:rPr>
              <a:t>subclass</a:t>
            </a:r>
            <a:r>
              <a:rPr b="0" lang="en-US" sz="2400" strike="noStrike" u="none">
                <a:solidFill>
                  <a:srgbClr val="000000"/>
                </a:solidFill>
                <a:effectLst/>
                <a:uFillTx/>
                <a:latin typeface="Arial"/>
              </a:rPr>
              <a:t> or </a:t>
            </a:r>
            <a:br>
              <a:rPr sz="2400"/>
            </a:b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the </a:t>
            </a:r>
            <a:r>
              <a:rPr b="0" lang="en-US" sz="2400" strike="noStrike" u="none">
                <a:solidFill>
                  <a:srgbClr val="333399"/>
                </a:solidFill>
                <a:effectLst/>
                <a:uFillTx/>
                <a:latin typeface="Arial"/>
              </a:rPr>
              <a:t>same package</a:t>
            </a:r>
            <a:br>
              <a:rPr sz="2400"/>
            </a:br>
            <a:br>
              <a:rPr sz="2400"/>
            </a:br>
            <a:r>
              <a:rPr b="1" lang="en-US" sz="2400" strike="noStrike" u="none">
                <a:solidFill>
                  <a:srgbClr val="cc0000"/>
                </a:solidFill>
                <a:effectLst/>
                <a:uFillTx/>
                <a:latin typeface="Arial"/>
              </a:rPr>
              <a:t>public</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can be invoked by any </a:t>
            </a:r>
            <a:r>
              <a:rPr b="0" lang="en-US" sz="2400" strike="noStrike" u="none">
                <a:solidFill>
                  <a:srgbClr val="333399"/>
                </a:solidFill>
                <a:effectLst/>
                <a:uFillTx/>
                <a:latin typeface="Arial"/>
              </a:rPr>
              <a:t>other class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ea typeface="Times New Roman"/>
              </a:rPr>
              <a:t>Unspecified</a:t>
            </a:r>
            <a:r>
              <a:rPr b="0" lang="en-US" sz="2400" strike="noStrike" u="none">
                <a:solidFill>
                  <a:srgbClr val="000000"/>
                </a:solidFill>
                <a:effectLst/>
                <a:uFillTx/>
                <a:latin typeface="Arial"/>
                <a:ea typeface="Times New Roman"/>
              </a:rPr>
              <a:t>	</a:t>
            </a:r>
            <a:r>
              <a:rPr b="0" lang="en-US" sz="2400" strike="noStrike" u="none">
                <a:solidFill>
                  <a:srgbClr val="000000"/>
                </a:solidFill>
                <a:effectLst/>
                <a:uFillTx/>
                <a:latin typeface="Arial"/>
                <a:ea typeface="Times New Roman"/>
              </a:rPr>
              <a:t>accessible within the same package only</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331" name="Ink 28" descr=""/>
          <p:cNvPicPr/>
          <p:nvPr/>
        </p:nvPicPr>
        <p:blipFill>
          <a:blip r:embed="rId1"/>
          <a:stretch/>
        </p:blipFill>
        <p:spPr>
          <a:xfrm>
            <a:off x="5497560" y="1405080"/>
            <a:ext cx="12600" cy="20520"/>
          </a:xfrm>
          <a:prstGeom prst="rect">
            <a:avLst/>
          </a:prstGeom>
          <a:noFill/>
          <a:ln w="0">
            <a:noFill/>
          </a:ln>
        </p:spPr>
      </p:pic>
      <p:pic>
        <p:nvPicPr>
          <p:cNvPr id="332" name="Ink 36" descr=""/>
          <p:cNvPicPr/>
          <p:nvPr/>
        </p:nvPicPr>
        <p:blipFill>
          <a:blip r:embed="rId2"/>
          <a:stretch/>
        </p:blipFill>
        <p:spPr>
          <a:xfrm>
            <a:off x="5425920" y="1380960"/>
            <a:ext cx="155880" cy="92160"/>
          </a:xfrm>
          <a:prstGeom prst="rect">
            <a:avLst/>
          </a:prstGeom>
          <a:noFill/>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 Box 2"/>
          <p:cNvSpPr/>
          <p:nvPr/>
        </p:nvSpPr>
        <p:spPr>
          <a:xfrm>
            <a:off x="1717560" y="411120"/>
            <a:ext cx="3120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Static modifier </a:t>
            </a:r>
            <a:endParaRPr b="0" lang="en-MY" sz="3200" strike="noStrike" u="none">
              <a:solidFill>
                <a:srgbClr val="000000"/>
              </a:solidFill>
              <a:effectLst/>
              <a:uFillTx/>
              <a:latin typeface="Arial"/>
            </a:endParaRPr>
          </a:p>
        </p:txBody>
      </p:sp>
      <p:sp>
        <p:nvSpPr>
          <p:cNvPr id="334" name="Text Box 3"/>
          <p:cNvSpPr/>
          <p:nvPr/>
        </p:nvSpPr>
        <p:spPr>
          <a:xfrm>
            <a:off x="609480" y="1866960"/>
            <a:ext cx="7772400" cy="26845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Static Variables</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eg.</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private </a:t>
            </a:r>
            <a:r>
              <a:rPr b="1" lang="en-US" sz="2400" strike="noStrike" u="none">
                <a:solidFill>
                  <a:srgbClr val="cc0000"/>
                </a:solidFill>
                <a:effectLst/>
                <a:uFillTx/>
                <a:latin typeface="Arial"/>
              </a:rPr>
              <a:t>static</a:t>
            </a:r>
            <a:r>
              <a:rPr b="1" lang="en-US" sz="2400" strike="noStrike" u="none">
                <a:solidFill>
                  <a:srgbClr val="000000"/>
                </a:solidFill>
                <a:effectLst/>
                <a:uFillTx/>
                <a:latin typeface="Arial"/>
              </a:rPr>
              <a:t> final int April = 4, May = 5, June = 6;</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335" name="Text Box 4"/>
          <p:cNvSpPr/>
          <p:nvPr/>
        </p:nvSpPr>
        <p:spPr>
          <a:xfrm>
            <a:off x="533520" y="3956040"/>
            <a:ext cx="8076960" cy="17474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static</a:t>
            </a:r>
            <a:r>
              <a:rPr b="1" lang="en-US" sz="2400" strike="noStrike" u="none">
                <a:solidFill>
                  <a:srgbClr val="000000"/>
                </a:solidFill>
                <a:effectLst/>
                <a:uFillTx/>
                <a:latin typeface="Arial"/>
              </a:rPr>
              <a:t> </a:t>
            </a:r>
            <a:r>
              <a:rPr b="1" lang="en-US" sz="2400" strike="noStrike" u="none">
                <a:solidFill>
                  <a:srgbClr val="333399"/>
                </a:solidFill>
                <a:effectLst/>
                <a:uFillTx/>
                <a:latin typeface="Arial"/>
              </a:rPr>
              <a:t>modifier may only be used on members at</a:t>
            </a:r>
            <a:br>
              <a:rPr sz="2400"/>
            </a:br>
            <a:r>
              <a:rPr b="1" lang="en-US" sz="2400" strike="noStrike" u="none">
                <a:solidFill>
                  <a:srgbClr val="333399"/>
                </a:solidFill>
                <a:effectLst/>
                <a:uFillTx/>
                <a:latin typeface="Arial"/>
              </a:rPr>
              <a:t>     the class level, not on variables and arguments </a:t>
            </a:r>
            <a:br>
              <a:rPr sz="2400"/>
            </a:br>
            <a:r>
              <a:rPr b="1" lang="en-US" sz="2400" strike="noStrike" u="none">
                <a:solidFill>
                  <a:srgbClr val="333399"/>
                </a:solidFill>
                <a:effectLst/>
                <a:uFillTx/>
                <a:latin typeface="Arial"/>
              </a:rPr>
              <a:t>     within methods.</a:t>
            </a:r>
            <a:endParaRPr b="0" lang="en-MY" sz="2400" strike="noStrike" u="none">
              <a:solidFill>
                <a:srgbClr val="000000"/>
              </a:solidFill>
              <a:effectLst/>
              <a:uFillTx/>
              <a:latin typeface="Arial"/>
            </a:endParaRPr>
          </a:p>
          <a:p>
            <a:pPr>
              <a:spcBef>
                <a:spcPts val="1500"/>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also known as </a:t>
            </a:r>
            <a:r>
              <a:rPr b="1" i="1" lang="en-US" sz="2400" strike="noStrike" u="none">
                <a:solidFill>
                  <a:srgbClr val="cc0000"/>
                </a:solidFill>
                <a:effectLst/>
                <a:uFillTx/>
                <a:latin typeface="Arial"/>
              </a:rPr>
              <a:t>class variable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1" name="Rectangle 4"/>
          <p:cNvSpPr/>
          <p:nvPr/>
        </p:nvSpPr>
        <p:spPr>
          <a:xfrm>
            <a:off x="533520" y="1828800"/>
            <a:ext cx="8076960" cy="13334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At the end of this topic, you should be able to:</a:t>
            </a:r>
            <a:endParaRPr b="0" lang="en-MY" sz="2400" strike="noStrike" u="none">
              <a:solidFill>
                <a:srgbClr val="000000"/>
              </a:solidFill>
              <a:effectLst/>
              <a:uFillTx/>
              <a:latin typeface="Arial"/>
            </a:endParaRPr>
          </a:p>
          <a:p>
            <a:pPr marL="343080" indent="-343080">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Explain object-oriented programming concepts using appropriate examples</a:t>
            </a:r>
            <a:endParaRPr b="0" lang="en-MY" sz="2400" strike="noStrike" u="none">
              <a:solidFill>
                <a:srgbClr val="000000"/>
              </a:solidFill>
              <a:effectLst/>
              <a:uFillTx/>
              <a:latin typeface="Arial"/>
            </a:endParaRPr>
          </a:p>
          <a:p>
            <a:pPr marL="343080" indent="-343080">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Write class definitions with members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 Box 2"/>
          <p:cNvSpPr/>
          <p:nvPr/>
        </p:nvSpPr>
        <p:spPr>
          <a:xfrm>
            <a:off x="1717560" y="411120"/>
            <a:ext cx="3120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Static modifier </a:t>
            </a:r>
            <a:endParaRPr b="0" lang="en-MY" sz="3200" strike="noStrike" u="none">
              <a:solidFill>
                <a:srgbClr val="000000"/>
              </a:solidFill>
              <a:effectLst/>
              <a:uFillTx/>
              <a:latin typeface="Arial"/>
            </a:endParaRPr>
          </a:p>
        </p:txBody>
      </p:sp>
      <p:sp>
        <p:nvSpPr>
          <p:cNvPr id="337" name="Text Box 5"/>
          <p:cNvSpPr/>
          <p:nvPr/>
        </p:nvSpPr>
        <p:spPr>
          <a:xfrm>
            <a:off x="609480" y="1924200"/>
            <a:ext cx="7772400" cy="378180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Static Methods</a:t>
            </a:r>
            <a:endParaRPr b="0" lang="en-MY" sz="2400" strike="noStrike" u="none">
              <a:solidFill>
                <a:srgbClr val="000000"/>
              </a:solidFill>
              <a:effectLst/>
              <a:uFillTx/>
              <a:latin typeface="Arial"/>
            </a:endParaRPr>
          </a:p>
          <a:p>
            <a:pPr>
              <a:spcBef>
                <a:spcPts val="1500"/>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ea typeface="Times New Roman"/>
              </a:rPr>
              <a:t>  referenced through the class itself</a:t>
            </a:r>
            <a:endParaRPr b="0" lang="en-MY" sz="2400" strike="noStrike" u="none">
              <a:solidFill>
                <a:srgbClr val="000000"/>
              </a:solidFill>
              <a:effectLst/>
              <a:uFillTx/>
              <a:latin typeface="Arial"/>
            </a:endParaRPr>
          </a:p>
          <a:p>
            <a:pPr>
              <a:spcBef>
                <a:spcPts val="1500"/>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ea typeface="Times New Roman"/>
              </a:rPr>
              <a:t>  eg.  </a:t>
            </a:r>
            <a:r>
              <a:rPr b="1" lang="en-US" sz="2400" strike="noStrike" u="none">
                <a:solidFill>
                  <a:srgbClr val="cc0000"/>
                </a:solidFill>
                <a:effectLst/>
                <a:uFillTx/>
                <a:latin typeface="Arial"/>
                <a:ea typeface="Times New Roman"/>
              </a:rPr>
              <a:t>main</a:t>
            </a:r>
            <a:r>
              <a:rPr b="1" lang="en-US" sz="2400" strike="noStrike" u="none">
                <a:solidFill>
                  <a:srgbClr val="333399"/>
                </a:solidFill>
                <a:effectLst/>
                <a:uFillTx/>
                <a:latin typeface="Arial"/>
                <a:ea typeface="Times New Roman"/>
              </a:rPr>
              <a:t> method of a Java program must be </a:t>
            </a:r>
            <a:br>
              <a:rPr sz="2400"/>
            </a:br>
            <a:r>
              <a:rPr b="1" lang="en-US" sz="2400" strike="noStrike" u="none">
                <a:solidFill>
                  <a:srgbClr val="333399"/>
                </a:solidFill>
                <a:effectLst/>
                <a:uFillTx/>
                <a:latin typeface="Arial"/>
                <a:ea typeface="Times New Roman"/>
              </a:rPr>
              <a:t>   declared </a:t>
            </a:r>
            <a:r>
              <a:rPr b="1" lang="en-US" sz="2400" strike="noStrike" u="none">
                <a:solidFill>
                  <a:srgbClr val="cc0000"/>
                </a:solidFill>
                <a:effectLst/>
                <a:uFillTx/>
                <a:latin typeface="Arial"/>
                <a:ea typeface="Times New Roman"/>
              </a:rPr>
              <a:t>static</a:t>
            </a:r>
            <a:r>
              <a:rPr b="1" lang="en-US" sz="2400" strike="noStrike" u="none">
                <a:solidFill>
                  <a:srgbClr val="333399"/>
                </a:solidFill>
                <a:effectLst/>
                <a:uFillTx/>
                <a:latin typeface="Arial"/>
                <a:ea typeface="Times New Roman"/>
              </a:rPr>
              <a:t> so that main can be executed by </a:t>
            </a:r>
            <a:br>
              <a:rPr sz="2400"/>
            </a:br>
            <a:r>
              <a:rPr b="1" lang="en-US" sz="2400" strike="noStrike" u="none">
                <a:solidFill>
                  <a:srgbClr val="333399"/>
                </a:solidFill>
                <a:effectLst/>
                <a:uFillTx/>
                <a:latin typeface="Arial"/>
                <a:ea typeface="Times New Roman"/>
              </a:rPr>
              <a:t>   the interpreter without instantiating an object from</a:t>
            </a:r>
            <a:br>
              <a:rPr sz="2400"/>
            </a:br>
            <a:r>
              <a:rPr b="1" lang="en-US" sz="2400" strike="noStrike" u="none">
                <a:solidFill>
                  <a:srgbClr val="333399"/>
                </a:solidFill>
                <a:effectLst/>
                <a:uFillTx/>
                <a:latin typeface="Arial"/>
                <a:ea typeface="Times New Roman"/>
              </a:rPr>
              <a:t>   the class containing </a:t>
            </a:r>
            <a:r>
              <a:rPr b="1" lang="en-US" sz="2400" strike="noStrike" u="none">
                <a:solidFill>
                  <a:srgbClr val="cc0000"/>
                </a:solidFill>
                <a:effectLst/>
                <a:uFillTx/>
                <a:latin typeface="Arial"/>
                <a:ea typeface="Times New Roman"/>
              </a:rPr>
              <a:t>main</a:t>
            </a:r>
            <a:endParaRPr b="0" lang="en-MY" sz="2400" strike="noStrike" u="none">
              <a:solidFill>
                <a:srgbClr val="000000"/>
              </a:solidFill>
              <a:effectLst/>
              <a:uFillTx/>
              <a:latin typeface="Arial"/>
            </a:endParaRPr>
          </a:p>
          <a:p>
            <a:pPr>
              <a:spcBef>
                <a:spcPts val="1500"/>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ea typeface="Times New Roman"/>
              </a:rPr>
              <a:t> eg. </a:t>
            </a:r>
            <a:r>
              <a:rPr b="1" lang="en-US" sz="2400" strike="noStrike" u="none">
                <a:solidFill>
                  <a:srgbClr val="cc0000"/>
                </a:solidFill>
                <a:effectLst/>
                <a:uFillTx/>
                <a:latin typeface="Arial"/>
                <a:ea typeface="Times New Roman"/>
              </a:rPr>
              <a:t>Math</a:t>
            </a:r>
            <a:r>
              <a:rPr b="1" lang="en-US" sz="2400" strike="noStrike" u="none">
                <a:solidFill>
                  <a:srgbClr val="333399"/>
                </a:solidFill>
                <a:effectLst/>
                <a:uFillTx/>
                <a:latin typeface="Arial"/>
                <a:ea typeface="Times New Roman"/>
              </a:rPr>
              <a:t> class in the </a:t>
            </a:r>
            <a:r>
              <a:rPr b="1" lang="en-US" sz="2400" strike="noStrike" u="none">
                <a:solidFill>
                  <a:srgbClr val="cc0000"/>
                </a:solidFill>
                <a:effectLst/>
                <a:uFillTx/>
                <a:latin typeface="Arial"/>
                <a:ea typeface="Times New Roman"/>
              </a:rPr>
              <a:t>java.lang</a:t>
            </a:r>
            <a:r>
              <a:rPr b="1" lang="en-US" sz="2400" strike="noStrike" u="none">
                <a:solidFill>
                  <a:srgbClr val="333399"/>
                </a:solidFill>
                <a:effectLst/>
                <a:uFillTx/>
                <a:latin typeface="Arial"/>
                <a:ea typeface="Times New Roman"/>
              </a:rPr>
              <a:t> package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 Box 2"/>
          <p:cNvSpPr/>
          <p:nvPr/>
        </p:nvSpPr>
        <p:spPr>
          <a:xfrm>
            <a:off x="1711440" y="411120"/>
            <a:ext cx="5699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Classes and objects in Java </a:t>
            </a:r>
            <a:endParaRPr b="0" lang="en-MY" sz="3200" strike="noStrike" u="none">
              <a:solidFill>
                <a:srgbClr val="000000"/>
              </a:solidFill>
              <a:effectLst/>
              <a:uFillTx/>
              <a:latin typeface="Arial"/>
            </a:endParaRPr>
          </a:p>
        </p:txBody>
      </p:sp>
      <p:sp>
        <p:nvSpPr>
          <p:cNvPr id="339" name="Rectangle 4"/>
          <p:cNvSpPr/>
          <p:nvPr/>
        </p:nvSpPr>
        <p:spPr>
          <a:xfrm>
            <a:off x="533520" y="1600200"/>
            <a:ext cx="8076960" cy="51814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Declaring Objects (Instance of Class) &amp; Using It in Java</a:t>
            </a: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The Car Class</a:t>
            </a:r>
            <a:endParaRPr b="0" lang="en-MY" sz="2400" strike="noStrike" u="none">
              <a:solidFill>
                <a:srgbClr val="000000"/>
              </a:solidFill>
              <a:effectLst/>
              <a:uFillTx/>
              <a:latin typeface="Arial"/>
            </a:endParaRPr>
          </a:p>
          <a:p>
            <a:pPr marL="343080" indent="-343080">
              <a:lnSpc>
                <a:spcPct val="7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Create </a:t>
            </a:r>
            <a:r>
              <a:rPr b="1" lang="en-US" sz="2400" strike="noStrike" u="none">
                <a:solidFill>
                  <a:srgbClr val="cc0000"/>
                </a:solidFill>
                <a:effectLst/>
                <a:uFillTx/>
                <a:latin typeface="Arial"/>
              </a:rPr>
              <a:t>an instance of a Class</a:t>
            </a:r>
            <a:r>
              <a:rPr b="1" lang="en-US" sz="2400" strike="noStrike" u="none">
                <a:solidFill>
                  <a:srgbClr val="000000"/>
                </a:solidFill>
                <a:effectLst/>
                <a:uFillTx/>
                <a:latin typeface="Arial"/>
              </a:rPr>
              <a:t> - Declare variables to contain Car object :</a:t>
            </a:r>
            <a:endParaRPr b="0" lang="en-MY" sz="2400" strike="noStrike" u="none">
              <a:solidFill>
                <a:srgbClr val="000000"/>
              </a:solidFill>
              <a:effectLst/>
              <a:uFillTx/>
              <a:latin typeface="Arial"/>
            </a:endParaRPr>
          </a:p>
          <a:p>
            <a:pPr lvl="2" marL="1143000" indent="-228600">
              <a:lnSpc>
                <a:spcPct val="70000"/>
              </a:lnSpc>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1143000" indent="-228600">
              <a:lnSpc>
                <a:spcPct val="70000"/>
              </a:lnSpc>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7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when a variable of type Car is declared, it creates a container that is empty.</a:t>
            </a:r>
            <a:endParaRPr b="0" lang="en-MY" sz="2400" strike="noStrike" u="none">
              <a:solidFill>
                <a:srgbClr val="000000"/>
              </a:solidFill>
              <a:effectLst/>
              <a:uFillTx/>
              <a:latin typeface="Arial"/>
            </a:endParaRPr>
          </a:p>
          <a:p>
            <a:pPr marL="343080" indent="-343080">
              <a:lnSpc>
                <a:spcPct val="7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Create an actual object using the operator</a:t>
            </a:r>
            <a:r>
              <a:rPr b="1" lang="en-US" sz="2400" strike="noStrike" u="none">
                <a:solidFill>
                  <a:srgbClr val="333399"/>
                </a:solidFill>
                <a:effectLst/>
                <a:uFillTx/>
                <a:latin typeface="Arial"/>
              </a:rPr>
              <a:t> new</a:t>
            </a:r>
            <a:endParaRPr b="0" lang="en-MY" sz="2400" strike="noStrike" u="none">
              <a:solidFill>
                <a:srgbClr val="000000"/>
              </a:solidFill>
              <a:effectLst/>
              <a:uFillTx/>
              <a:latin typeface="Arial"/>
            </a:endParaRPr>
          </a:p>
          <a:p>
            <a:pPr marL="343080" indent="-343080">
              <a:lnSpc>
                <a:spcPct val="70000"/>
              </a:lnSpc>
              <a:spcBef>
                <a:spcPts val="601"/>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3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==&gt;</a:t>
            </a:r>
            <a:r>
              <a:rPr b="1" lang="en-US" sz="2400" strike="noStrike" u="none">
                <a:solidFill>
                  <a:srgbClr val="333399"/>
                </a:solidFill>
                <a:effectLst/>
                <a:uFillTx/>
                <a:latin typeface="Arial"/>
              </a:rPr>
              <a:t> </a:t>
            </a:r>
            <a:r>
              <a:rPr b="1" lang="en-US" sz="2400" strike="noStrike" u="none">
                <a:solidFill>
                  <a:srgbClr val="000000"/>
                </a:solidFill>
                <a:effectLst/>
                <a:uFillTx/>
                <a:latin typeface="Arial"/>
              </a:rPr>
              <a:t>creates a new object and invokes a method called the</a:t>
            </a:r>
            <a:r>
              <a:rPr b="1" lang="en-US" sz="2400" strike="noStrike" u="none">
                <a:solidFill>
                  <a:srgbClr val="333399"/>
                </a:solidFill>
                <a:effectLst/>
                <a:uFillTx/>
                <a:latin typeface="Arial"/>
              </a:rPr>
              <a:t> constructor </a:t>
            </a:r>
            <a:r>
              <a:rPr b="1" lang="en-US" sz="2400" strike="noStrike" u="none">
                <a:solidFill>
                  <a:srgbClr val="000000"/>
                </a:solidFill>
                <a:effectLst/>
                <a:uFillTx/>
                <a:latin typeface="Arial"/>
              </a:rPr>
              <a:t>to </a:t>
            </a:r>
            <a:r>
              <a:rPr b="1" lang="en-US" sz="2400" strike="noStrike" u="none">
                <a:solidFill>
                  <a:srgbClr val="333399"/>
                </a:solidFill>
                <a:effectLst/>
                <a:uFillTx/>
                <a:latin typeface="Arial"/>
              </a:rPr>
              <a:t>initialize the new object.</a:t>
            </a:r>
            <a:endParaRPr b="0" lang="en-MY" sz="2400" strike="noStrike" u="none">
              <a:solidFill>
                <a:srgbClr val="000000"/>
              </a:solidFill>
              <a:effectLst/>
              <a:uFillTx/>
              <a:latin typeface="Arial"/>
            </a:endParaRPr>
          </a:p>
        </p:txBody>
      </p:sp>
      <p:sp>
        <p:nvSpPr>
          <p:cNvPr id="340" name="Rectangle 5"/>
          <p:cNvSpPr/>
          <p:nvPr/>
        </p:nvSpPr>
        <p:spPr>
          <a:xfrm>
            <a:off x="1924200" y="3409920"/>
            <a:ext cx="4781520" cy="459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9933"/>
                </a:solidFill>
                <a:effectLst/>
                <a:uFillTx/>
                <a:latin typeface="Times New Roman"/>
              </a:rPr>
              <a:t>Car ferrari1, ferrari2, honda;</a:t>
            </a:r>
            <a:endParaRPr b="0" lang="en-MY" sz="2400" strike="noStrike" u="none">
              <a:solidFill>
                <a:srgbClr val="000000"/>
              </a:solidFill>
              <a:effectLst/>
              <a:uFillTx/>
              <a:latin typeface="Arial"/>
            </a:endParaRPr>
          </a:p>
        </p:txBody>
      </p:sp>
      <p:sp>
        <p:nvSpPr>
          <p:cNvPr id="341" name="Rectangle 6"/>
          <p:cNvSpPr/>
          <p:nvPr/>
        </p:nvSpPr>
        <p:spPr>
          <a:xfrm>
            <a:off x="2057400" y="4884840"/>
            <a:ext cx="4943520" cy="459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9933"/>
                </a:solidFill>
                <a:effectLst/>
                <a:uFillTx/>
                <a:latin typeface="Times New Roman"/>
              </a:rPr>
              <a:t>ferrari1 = new Car(</a:t>
            </a:r>
            <a:r>
              <a:rPr b="1" i="1" lang="en-US" sz="2400" strike="noStrike" u="none">
                <a:solidFill>
                  <a:srgbClr val="339933"/>
                </a:solidFill>
                <a:effectLst/>
                <a:uFillTx/>
                <a:latin typeface="Times New Roman"/>
              </a:rPr>
              <a:t>arguments</a:t>
            </a:r>
            <a:r>
              <a:rPr b="1" lang="en-US" sz="2400" strike="noStrike" u="none">
                <a:solidFill>
                  <a:srgbClr val="339933"/>
                </a:solidFill>
                <a:effectLst/>
                <a:uFillTx/>
                <a:latin typeface="Times New Roman"/>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 Box 2"/>
          <p:cNvSpPr/>
          <p:nvPr/>
        </p:nvSpPr>
        <p:spPr>
          <a:xfrm>
            <a:off x="1711440" y="411120"/>
            <a:ext cx="5699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Classes and objects in Java </a:t>
            </a:r>
            <a:endParaRPr b="0" lang="en-MY" sz="3200" strike="noStrike" u="none">
              <a:solidFill>
                <a:srgbClr val="000000"/>
              </a:solidFill>
              <a:effectLst/>
              <a:uFillTx/>
              <a:latin typeface="Arial"/>
            </a:endParaRPr>
          </a:p>
        </p:txBody>
      </p:sp>
      <p:sp>
        <p:nvSpPr>
          <p:cNvPr id="343" name="Rectangle 3"/>
          <p:cNvSpPr/>
          <p:nvPr/>
        </p:nvSpPr>
        <p:spPr>
          <a:xfrm>
            <a:off x="533520" y="1600200"/>
            <a:ext cx="8381880" cy="51814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Declaring Objects (Instance of Class) &amp; Using It in Java</a:t>
            </a: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The Car Class</a:t>
            </a: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7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Each object has a certain set of methods (the </a:t>
            </a:r>
            <a:r>
              <a:rPr b="1" i="1" lang="en-US" sz="2400" strike="noStrike" u="none">
                <a:solidFill>
                  <a:srgbClr val="000000"/>
                </a:solidFill>
                <a:effectLst/>
                <a:uFillTx/>
                <a:latin typeface="Arial"/>
              </a:rPr>
              <a:t>instance methods</a:t>
            </a:r>
            <a:r>
              <a:rPr b="1" lang="en-US" sz="2400" strike="noStrike" u="none">
                <a:solidFill>
                  <a:srgbClr val="000000"/>
                </a:solidFill>
                <a:effectLst/>
                <a:uFillTx/>
                <a:latin typeface="Arial"/>
              </a:rPr>
              <a:t>) and a certain set of variables (the </a:t>
            </a:r>
            <a:r>
              <a:rPr b="1" i="1" lang="en-US" sz="2400" strike="noStrike" u="none">
                <a:solidFill>
                  <a:srgbClr val="000000"/>
                </a:solidFill>
                <a:effectLst/>
                <a:uFillTx/>
                <a:latin typeface="Arial"/>
              </a:rPr>
              <a:t>instance variables</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7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Instance variables</a:t>
            </a: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7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7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5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Instance methods</a:t>
            </a:r>
            <a:endParaRPr b="0" lang="en-MY" sz="2400" strike="noStrike" u="none">
              <a:solidFill>
                <a:srgbClr val="000000"/>
              </a:solidFill>
              <a:effectLst/>
              <a:uFillTx/>
              <a:latin typeface="Arial"/>
            </a:endParaRPr>
          </a:p>
          <a:p>
            <a:pPr marL="343080" indent="-343080">
              <a:lnSpc>
                <a:spcPct val="7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344" name="Rectangle 6"/>
          <p:cNvSpPr/>
          <p:nvPr/>
        </p:nvSpPr>
        <p:spPr>
          <a:xfrm>
            <a:off x="2343240" y="4362480"/>
            <a:ext cx="2971800" cy="459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9933"/>
                </a:solidFill>
                <a:effectLst/>
                <a:uFillTx/>
                <a:latin typeface="Times New Roman"/>
              </a:rPr>
              <a:t>ferrari1.speed=170;</a:t>
            </a:r>
            <a:endParaRPr b="0" lang="en-MY" sz="2400" strike="noStrike" u="none">
              <a:solidFill>
                <a:srgbClr val="000000"/>
              </a:solidFill>
              <a:effectLst/>
              <a:uFillTx/>
              <a:latin typeface="Arial"/>
            </a:endParaRPr>
          </a:p>
        </p:txBody>
      </p:sp>
      <p:sp>
        <p:nvSpPr>
          <p:cNvPr id="345" name="Rectangle 7"/>
          <p:cNvSpPr/>
          <p:nvPr/>
        </p:nvSpPr>
        <p:spPr>
          <a:xfrm>
            <a:off x="2381400" y="5638680"/>
            <a:ext cx="2895480" cy="459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9933"/>
                </a:solidFill>
                <a:effectLst/>
                <a:uFillTx/>
                <a:latin typeface="Times New Roman"/>
              </a:rPr>
              <a:t>ferrari1.turn(right);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 Box 2"/>
          <p:cNvSpPr/>
          <p:nvPr/>
        </p:nvSpPr>
        <p:spPr>
          <a:xfrm>
            <a:off x="1711440" y="411120"/>
            <a:ext cx="5699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Classes and objects in Java </a:t>
            </a:r>
            <a:endParaRPr b="0" lang="en-MY" sz="3200" strike="noStrike" u="none">
              <a:solidFill>
                <a:srgbClr val="000000"/>
              </a:solidFill>
              <a:effectLst/>
              <a:uFillTx/>
              <a:latin typeface="Arial"/>
            </a:endParaRPr>
          </a:p>
        </p:txBody>
      </p:sp>
      <p:sp>
        <p:nvSpPr>
          <p:cNvPr id="347" name="Rectangle 3"/>
          <p:cNvSpPr/>
          <p:nvPr/>
        </p:nvSpPr>
        <p:spPr>
          <a:xfrm>
            <a:off x="762120" y="4457880"/>
            <a:ext cx="6933960" cy="15883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public class TestGreetings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public static void main(String[] args)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Greetings welcome = </a:t>
            </a:r>
            <a:r>
              <a:rPr b="1" lang="en-US" sz="1400" strike="noStrike" u="none">
                <a:solidFill>
                  <a:srgbClr val="0000dd"/>
                </a:solidFill>
                <a:effectLst/>
                <a:uFillTx/>
                <a:latin typeface="Times New Roman"/>
              </a:rPr>
              <a:t>new</a:t>
            </a:r>
            <a:r>
              <a:rPr b="1" lang="en-US" sz="1400" strike="noStrike" u="none">
                <a:solidFill>
                  <a:srgbClr val="cc0000"/>
                </a:solidFill>
                <a:effectLst/>
                <a:uFillTx/>
                <a:latin typeface="Times New Roman"/>
              </a:rPr>
              <a:t> Greetings();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welcome.greet(</a:t>
            </a:r>
            <a:r>
              <a:rPr b="1" lang="en-US" sz="1400" strike="noStrike" u="none">
                <a:solidFill>
                  <a:srgbClr val="006600"/>
                </a:solidFill>
                <a:effectLst/>
                <a:uFillTx/>
                <a:latin typeface="Times New Roman"/>
              </a:rPr>
              <a:t>"Lai Kuan"</a:t>
            </a:r>
            <a:r>
              <a:rPr b="1" lang="en-US" sz="1400" strike="noStrike" u="none">
                <a:solidFill>
                  <a:srgbClr val="cc0000"/>
                </a:solidFill>
                <a:effectLst/>
                <a:uFillTx/>
                <a:latin typeface="Times New Roman"/>
              </a:rPr>
              <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a:t>
            </a: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p:txBody>
      </p:sp>
      <p:sp>
        <p:nvSpPr>
          <p:cNvPr id="348" name="Rectangle 4"/>
          <p:cNvSpPr/>
          <p:nvPr/>
        </p:nvSpPr>
        <p:spPr>
          <a:xfrm>
            <a:off x="762120" y="2120760"/>
            <a:ext cx="6933960" cy="15883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 Greetings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public void greet(String name)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System.out.println("Welcome To " + name + "'s Web Site");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p:txBody>
      </p:sp>
      <p:sp>
        <p:nvSpPr>
          <p:cNvPr id="349" name="Text Box 5"/>
          <p:cNvSpPr/>
          <p:nvPr/>
        </p:nvSpPr>
        <p:spPr>
          <a:xfrm>
            <a:off x="7696080" y="3086280"/>
            <a:ext cx="1067040" cy="6321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Greetings</a:t>
            </a:r>
            <a:endParaRPr b="0" lang="en-MY" sz="1400" strike="noStrike" u="none">
              <a:solidFill>
                <a:srgbClr val="000000"/>
              </a:solidFill>
              <a:effectLst/>
              <a:uFillTx/>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a:t>
            </a:r>
            <a:endParaRPr b="0" lang="en-MY" sz="1400" strike="noStrike" u="none">
              <a:solidFill>
                <a:srgbClr val="000000"/>
              </a:solidFill>
              <a:effectLst/>
              <a:uFillTx/>
              <a:latin typeface="Arial"/>
            </a:endParaRPr>
          </a:p>
        </p:txBody>
      </p:sp>
      <p:grpSp>
        <p:nvGrpSpPr>
          <p:cNvPr id="350" name="Group 6"/>
          <p:cNvGrpSpPr/>
          <p:nvPr/>
        </p:nvGrpSpPr>
        <p:grpSpPr>
          <a:xfrm>
            <a:off x="7696080" y="2781360"/>
            <a:ext cx="457200" cy="380880"/>
            <a:chOff x="7696080" y="2781360"/>
            <a:chExt cx="457200" cy="380880"/>
          </a:xfrm>
        </p:grpSpPr>
        <p:sp>
          <p:nvSpPr>
            <p:cNvPr id="351" name="Line 7"/>
            <p:cNvSpPr/>
            <p:nvPr/>
          </p:nvSpPr>
          <p:spPr>
            <a:xfrm>
              <a:off x="7696080" y="278136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52" name="Line 8"/>
            <p:cNvSpPr/>
            <p:nvPr/>
          </p:nvSpPr>
          <p:spPr>
            <a:xfrm>
              <a:off x="8153280" y="278136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353" name="Group 9"/>
          <p:cNvGrpSpPr/>
          <p:nvPr/>
        </p:nvGrpSpPr>
        <p:grpSpPr>
          <a:xfrm>
            <a:off x="7696080" y="4991040"/>
            <a:ext cx="457200" cy="380880"/>
            <a:chOff x="7696080" y="4991040"/>
            <a:chExt cx="457200" cy="380880"/>
          </a:xfrm>
        </p:grpSpPr>
        <p:sp>
          <p:nvSpPr>
            <p:cNvPr id="354" name="Line 10"/>
            <p:cNvSpPr/>
            <p:nvPr/>
          </p:nvSpPr>
          <p:spPr>
            <a:xfrm>
              <a:off x="7696080" y="499104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55" name="Line 11"/>
            <p:cNvSpPr/>
            <p:nvPr/>
          </p:nvSpPr>
          <p:spPr>
            <a:xfrm>
              <a:off x="8153280" y="499104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356" name="Text Box 12"/>
          <p:cNvSpPr/>
          <p:nvPr/>
        </p:nvSpPr>
        <p:spPr>
          <a:xfrm>
            <a:off x="762120" y="1638360"/>
            <a:ext cx="304776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sng">
                <a:solidFill>
                  <a:srgbClr val="800080"/>
                </a:solidFill>
                <a:effectLst/>
                <a:uFillTx/>
                <a:latin typeface="Times New Roman"/>
              </a:rPr>
              <a:t>Example 1 :</a:t>
            </a:r>
            <a:endParaRPr b="0" lang="en-MY" sz="2000" strike="noStrike" u="none">
              <a:solidFill>
                <a:srgbClr val="000000"/>
              </a:solidFill>
              <a:effectLst/>
              <a:uFillTx/>
              <a:latin typeface="Arial"/>
            </a:endParaRPr>
          </a:p>
        </p:txBody>
      </p:sp>
      <p:sp>
        <p:nvSpPr>
          <p:cNvPr id="357" name="Text Box 13"/>
          <p:cNvSpPr/>
          <p:nvPr/>
        </p:nvSpPr>
        <p:spPr>
          <a:xfrm>
            <a:off x="7772400" y="5486400"/>
            <a:ext cx="1371600" cy="6321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TestGreetings</a:t>
            </a:r>
            <a:endParaRPr b="0" lang="en-MY" sz="1400" strike="noStrike" u="none">
              <a:solidFill>
                <a:srgbClr val="000000"/>
              </a:solidFill>
              <a:effectLst/>
              <a:uFillTx/>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22" presetSubtype="1">
                                  <p:stCondLst>
                                    <p:cond delay="0"/>
                                  </p:stCondLst>
                                  <p:childTnLst>
                                    <p:set>
                                      <p:cBhvr>
                                        <p:cTn id="136" dur="1" fill="hold">
                                          <p:stCondLst>
                                            <p:cond delay="0"/>
                                          </p:stCondLst>
                                        </p:cTn>
                                        <p:tgtEl>
                                          <p:spTgt spid="348"/>
                                        </p:tgtEl>
                                        <p:attrNameLst>
                                          <p:attrName>style.visibility</p:attrName>
                                        </p:attrNameLst>
                                      </p:cBhvr>
                                      <p:to>
                                        <p:strVal val="visible"/>
                                      </p:to>
                                    </p:set>
                                    <p:animEffect filter="wipe(up)" transition="in">
                                      <p:cBhvr additive="repl">
                                        <p:cTn id="137" dur="500"/>
                                        <p:tgtEl>
                                          <p:spTgt spid="348"/>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2" presetSubtype="8">
                                  <p:stCondLst>
                                    <p:cond delay="0"/>
                                  </p:stCondLst>
                                  <p:childTnLst>
                                    <p:set>
                                      <p:cBhvr>
                                        <p:cTn id="141" dur="1" fill="hold">
                                          <p:stCondLst>
                                            <p:cond delay="0"/>
                                          </p:stCondLst>
                                        </p:cTn>
                                        <p:tgtEl>
                                          <p:spTgt spid="350"/>
                                        </p:tgtEl>
                                        <p:attrNameLst>
                                          <p:attrName>style.visibility</p:attrName>
                                        </p:attrNameLst>
                                      </p:cBhvr>
                                      <p:to>
                                        <p:strVal val="visible"/>
                                      </p:to>
                                    </p:set>
                                    <p:anim calcmode="lin" valueType="num">
                                      <p:cBhvr additive="base">
                                        <p:cTn id="142" dur="500" fill="hold"/>
                                        <p:tgtEl>
                                          <p:spTgt spid="350"/>
                                        </p:tgtEl>
                                        <p:attrNameLst>
                                          <p:attrName>ppt_x</p:attrName>
                                        </p:attrNameLst>
                                      </p:cBhvr>
                                      <p:tavLst>
                                        <p:tav tm="0">
                                          <p:val>
                                            <p:strVal val="0-#ppt_w/2"/>
                                          </p:val>
                                        </p:tav>
                                        <p:tav tm="100000">
                                          <p:val>
                                            <p:strVal val="#ppt_x"/>
                                          </p:val>
                                        </p:tav>
                                      </p:tavLst>
                                    </p:anim>
                                    <p:anim calcmode="lin" valueType="num">
                                      <p:cBhvr additive="base">
                                        <p:cTn id="143" dur="500" fill="hold"/>
                                        <p:tgtEl>
                                          <p:spTgt spid="350"/>
                                        </p:tgtEl>
                                        <p:attrNameLst>
                                          <p:attrName>ppt_y</p:attrName>
                                        </p:attrNameLst>
                                      </p:cBhvr>
                                      <p:tavLst>
                                        <p:tav tm="0">
                                          <p:val>
                                            <p:strVal val="#ppt_y"/>
                                          </p:val>
                                        </p:tav>
                                        <p:tav tm="100000">
                                          <p:val>
                                            <p:strVal val="#ppt_y"/>
                                          </p:val>
                                        </p:tav>
                                      </p:tavLst>
                                    </p:anim>
                                  </p:childTnLst>
                                </p:cTn>
                              </p:par>
                            </p:childTnLst>
                          </p:cTn>
                        </p:par>
                      </p:childTnLst>
                    </p:cTn>
                  </p:par>
                  <p:par>
                    <p:cTn id="144" nodeType="clickEffect" fill="hold">
                      <p:stCondLst>
                        <p:cond delay="indefinite"/>
                      </p:stCondLst>
                      <p:childTnLst>
                        <p:par>
                          <p:cTn id="145" nodeType="withEffect" fill="hold">
                            <p:stCondLst>
                              <p:cond delay="0"/>
                            </p:stCondLst>
                            <p:childTnLst>
                              <p:par>
                                <p:cTn id="146" nodeType="clickEffect" fill="hold" presetClass="entr" presetID="2" presetSubtype="8">
                                  <p:stCondLst>
                                    <p:cond delay="0"/>
                                  </p:stCondLst>
                                  <p:childTnLst>
                                    <p:set>
                                      <p:cBhvr>
                                        <p:cTn id="147" dur="1" fill="hold">
                                          <p:stCondLst>
                                            <p:cond delay="0"/>
                                          </p:stCondLst>
                                        </p:cTn>
                                        <p:tgtEl>
                                          <p:spTgt spid="349"/>
                                        </p:tgtEl>
                                        <p:attrNameLst>
                                          <p:attrName>style.visibility</p:attrName>
                                        </p:attrNameLst>
                                      </p:cBhvr>
                                      <p:to>
                                        <p:strVal val="visible"/>
                                      </p:to>
                                    </p:set>
                                    <p:anim calcmode="lin" valueType="num">
                                      <p:cBhvr additive="base">
                                        <p:cTn id="148" dur="500" fill="hold"/>
                                        <p:tgtEl>
                                          <p:spTgt spid="349"/>
                                        </p:tgtEl>
                                        <p:attrNameLst>
                                          <p:attrName>ppt_x</p:attrName>
                                        </p:attrNameLst>
                                      </p:cBhvr>
                                      <p:tavLst>
                                        <p:tav tm="0">
                                          <p:val>
                                            <p:strVal val="0-#ppt_w/2"/>
                                          </p:val>
                                        </p:tav>
                                        <p:tav tm="100000">
                                          <p:val>
                                            <p:strVal val="#ppt_x"/>
                                          </p:val>
                                        </p:tav>
                                      </p:tavLst>
                                    </p:anim>
                                    <p:anim calcmode="lin" valueType="num">
                                      <p:cBhvr additive="base">
                                        <p:cTn id="149" dur="500" fill="hold"/>
                                        <p:tgtEl>
                                          <p:spTgt spid="349"/>
                                        </p:tgtEl>
                                        <p:attrNameLst>
                                          <p:attrName>ppt_y</p:attrName>
                                        </p:attrNameLst>
                                      </p:cBhvr>
                                      <p:tavLst>
                                        <p:tav tm="0">
                                          <p:val>
                                            <p:strVal val="#ppt_y"/>
                                          </p:val>
                                        </p:tav>
                                        <p:tav tm="100000">
                                          <p:val>
                                            <p:strVal val="#ppt_y"/>
                                          </p:val>
                                        </p:tav>
                                      </p:tavLst>
                                    </p:anim>
                                  </p:childTnLst>
                                </p:cTn>
                              </p:par>
                            </p:childTnLst>
                          </p:cTn>
                        </p:par>
                      </p:childTnLst>
                    </p:cTn>
                  </p:par>
                  <p:par>
                    <p:cTn id="150" nodeType="clickEffect" fill="hold">
                      <p:stCondLst>
                        <p:cond delay="indefinite"/>
                      </p:stCondLst>
                      <p:childTnLst>
                        <p:par>
                          <p:cTn id="151" nodeType="withEffect" fill="hold">
                            <p:stCondLst>
                              <p:cond delay="0"/>
                            </p:stCondLst>
                            <p:childTnLst>
                              <p:par>
                                <p:cTn id="152" nodeType="clickEffect" fill="hold" presetClass="entr" presetID="22" presetSubtype="1">
                                  <p:stCondLst>
                                    <p:cond delay="0"/>
                                  </p:stCondLst>
                                  <p:childTnLst>
                                    <p:set>
                                      <p:cBhvr>
                                        <p:cTn id="153" dur="1" fill="hold">
                                          <p:stCondLst>
                                            <p:cond delay="0"/>
                                          </p:stCondLst>
                                        </p:cTn>
                                        <p:tgtEl>
                                          <p:spTgt spid="347"/>
                                        </p:tgtEl>
                                        <p:attrNameLst>
                                          <p:attrName>style.visibility</p:attrName>
                                        </p:attrNameLst>
                                      </p:cBhvr>
                                      <p:to>
                                        <p:strVal val="visible"/>
                                      </p:to>
                                    </p:set>
                                    <p:animEffect filter="wipe(up)" transition="in">
                                      <p:cBhvr additive="repl">
                                        <p:cTn id="154" dur="500"/>
                                        <p:tgtEl>
                                          <p:spTgt spid="347"/>
                                        </p:tgtEl>
                                      </p:cBhvr>
                                    </p:animEffect>
                                  </p:childTnLst>
                                </p:cTn>
                              </p:par>
                            </p:childTnLst>
                          </p:cTn>
                        </p:par>
                      </p:childTnLst>
                    </p:cTn>
                  </p:par>
                  <p:par>
                    <p:cTn id="155" nodeType="clickEffect" fill="hold">
                      <p:stCondLst>
                        <p:cond delay="indefinite"/>
                      </p:stCondLst>
                      <p:childTnLst>
                        <p:par>
                          <p:cTn id="156" nodeType="withEffect" fill="hold">
                            <p:stCondLst>
                              <p:cond delay="0"/>
                            </p:stCondLst>
                            <p:childTnLst>
                              <p:par>
                                <p:cTn id="157" nodeType="clickEffect" fill="hold" presetClass="entr" presetID="2" presetSubtype="8">
                                  <p:stCondLst>
                                    <p:cond delay="0"/>
                                  </p:stCondLst>
                                  <p:childTnLst>
                                    <p:set>
                                      <p:cBhvr>
                                        <p:cTn id="158" dur="1" fill="hold">
                                          <p:stCondLst>
                                            <p:cond delay="0"/>
                                          </p:stCondLst>
                                        </p:cTn>
                                        <p:tgtEl>
                                          <p:spTgt spid="353"/>
                                        </p:tgtEl>
                                        <p:attrNameLst>
                                          <p:attrName>style.visibility</p:attrName>
                                        </p:attrNameLst>
                                      </p:cBhvr>
                                      <p:to>
                                        <p:strVal val="visible"/>
                                      </p:to>
                                    </p:set>
                                    <p:anim calcmode="lin" valueType="num">
                                      <p:cBhvr additive="base">
                                        <p:cTn id="159" dur="500" fill="hold"/>
                                        <p:tgtEl>
                                          <p:spTgt spid="353"/>
                                        </p:tgtEl>
                                        <p:attrNameLst>
                                          <p:attrName>ppt_x</p:attrName>
                                        </p:attrNameLst>
                                      </p:cBhvr>
                                      <p:tavLst>
                                        <p:tav tm="0">
                                          <p:val>
                                            <p:strVal val="0-#ppt_w/2"/>
                                          </p:val>
                                        </p:tav>
                                        <p:tav tm="100000">
                                          <p:val>
                                            <p:strVal val="#ppt_x"/>
                                          </p:val>
                                        </p:tav>
                                      </p:tavLst>
                                    </p:anim>
                                    <p:anim calcmode="lin" valueType="num">
                                      <p:cBhvr additive="base">
                                        <p:cTn id="160" dur="500" fill="hold"/>
                                        <p:tgtEl>
                                          <p:spTgt spid="353"/>
                                        </p:tgtEl>
                                        <p:attrNameLst>
                                          <p:attrName>ppt_y</p:attrName>
                                        </p:attrNameLst>
                                      </p:cBhvr>
                                      <p:tavLst>
                                        <p:tav tm="0">
                                          <p:val>
                                            <p:strVal val="#ppt_y"/>
                                          </p:val>
                                        </p:tav>
                                        <p:tav tm="100000">
                                          <p:val>
                                            <p:strVal val="#ppt_y"/>
                                          </p:val>
                                        </p:tav>
                                      </p:tavLst>
                                    </p:anim>
                                  </p:childTnLst>
                                </p:cTn>
                              </p:par>
                            </p:childTnLst>
                          </p:cTn>
                        </p:par>
                      </p:childTnLst>
                    </p:cTn>
                  </p:par>
                  <p:par>
                    <p:cTn id="161" nodeType="clickEffect" fill="hold">
                      <p:stCondLst>
                        <p:cond delay="indefinite"/>
                      </p:stCondLst>
                      <p:childTnLst>
                        <p:par>
                          <p:cTn id="162" nodeType="withEffect" fill="hold">
                            <p:stCondLst>
                              <p:cond delay="0"/>
                            </p:stCondLst>
                            <p:childTnLst>
                              <p:par>
                                <p:cTn id="163" nodeType="clickEffect" fill="hold" presetClass="entr" presetID="2" presetSubtype="8">
                                  <p:stCondLst>
                                    <p:cond delay="0"/>
                                  </p:stCondLst>
                                  <p:childTnLst>
                                    <p:set>
                                      <p:cBhvr>
                                        <p:cTn id="164" dur="1" fill="hold">
                                          <p:stCondLst>
                                            <p:cond delay="0"/>
                                          </p:stCondLst>
                                        </p:cTn>
                                        <p:tgtEl>
                                          <p:spTgt spid="357"/>
                                        </p:tgtEl>
                                        <p:attrNameLst>
                                          <p:attrName>style.visibility</p:attrName>
                                        </p:attrNameLst>
                                      </p:cBhvr>
                                      <p:to>
                                        <p:strVal val="visible"/>
                                      </p:to>
                                    </p:set>
                                    <p:anim calcmode="lin" valueType="num">
                                      <p:cBhvr additive="base">
                                        <p:cTn id="165" dur="500" fill="hold"/>
                                        <p:tgtEl>
                                          <p:spTgt spid="357"/>
                                        </p:tgtEl>
                                        <p:attrNameLst>
                                          <p:attrName>ppt_x</p:attrName>
                                        </p:attrNameLst>
                                      </p:cBhvr>
                                      <p:tavLst>
                                        <p:tav tm="0">
                                          <p:val>
                                            <p:strVal val="0-#ppt_w/2"/>
                                          </p:val>
                                        </p:tav>
                                        <p:tav tm="100000">
                                          <p:val>
                                            <p:strVal val="#ppt_x"/>
                                          </p:val>
                                        </p:tav>
                                      </p:tavLst>
                                    </p:anim>
                                    <p:anim calcmode="lin" valueType="num">
                                      <p:cBhvr additive="base">
                                        <p:cTn id="166" dur="500" fill="hold"/>
                                        <p:tgtEl>
                                          <p:spTgt spid="3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 Box 2"/>
          <p:cNvSpPr/>
          <p:nvPr/>
        </p:nvSpPr>
        <p:spPr>
          <a:xfrm>
            <a:off x="1730520" y="411120"/>
            <a:ext cx="5699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Classes and objects in Java </a:t>
            </a:r>
            <a:endParaRPr b="0" lang="en-MY" sz="3200" strike="noStrike" u="none">
              <a:solidFill>
                <a:srgbClr val="000000"/>
              </a:solidFill>
              <a:effectLst/>
              <a:uFillTx/>
              <a:latin typeface="Arial"/>
            </a:endParaRPr>
          </a:p>
        </p:txBody>
      </p:sp>
      <p:sp>
        <p:nvSpPr>
          <p:cNvPr id="359" name="Rectangle 3"/>
          <p:cNvSpPr/>
          <p:nvPr/>
        </p:nvSpPr>
        <p:spPr>
          <a:xfrm>
            <a:off x="838080" y="4896000"/>
            <a:ext cx="6934320" cy="15883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public class TestGreetings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        public static void main(String[] args)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Greetings welcome = </a:t>
            </a:r>
            <a:r>
              <a:rPr b="1" lang="en-US" sz="1400" strike="noStrike" u="none">
                <a:solidFill>
                  <a:srgbClr val="0000dd"/>
                </a:solidFill>
                <a:effectLst/>
                <a:uFillTx/>
                <a:latin typeface="Arial"/>
              </a:rPr>
              <a:t>new</a:t>
            </a:r>
            <a:r>
              <a:rPr b="1" lang="en-US" sz="1400" strike="noStrike" u="none">
                <a:solidFill>
                  <a:srgbClr val="cc0000"/>
                </a:solidFill>
                <a:effectLst/>
                <a:uFillTx/>
                <a:latin typeface="Arial"/>
              </a:rPr>
              <a:t> Greetings(</a:t>
            </a:r>
            <a:r>
              <a:rPr b="1" lang="en-US" sz="1400" strike="noStrike" u="none">
                <a:solidFill>
                  <a:srgbClr val="006600"/>
                </a:solidFill>
                <a:effectLst/>
                <a:uFillTx/>
                <a:latin typeface="Arial"/>
              </a:rPr>
              <a:t>"Hello,"</a:t>
            </a:r>
            <a:r>
              <a:rPr b="1" lang="en-US" sz="1400" strike="noStrike" u="none">
                <a:solidFill>
                  <a:srgbClr val="cc0000"/>
                </a:solidFill>
                <a:effectLst/>
                <a:uFillTx/>
                <a:latin typeface="Arial"/>
              </a:rPr>
              <a:t>);</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welcome.greet(</a:t>
            </a:r>
            <a:r>
              <a:rPr b="1" lang="en-US" sz="1400" strike="noStrike" u="none">
                <a:solidFill>
                  <a:srgbClr val="006600"/>
                </a:solidFill>
                <a:effectLst/>
                <a:uFillTx/>
                <a:latin typeface="Arial"/>
              </a:rPr>
              <a:t>"Lai Kuan"</a:t>
            </a:r>
            <a:r>
              <a:rPr b="1" lang="en-US" sz="1400" strike="noStrike" u="none">
                <a:solidFill>
                  <a:srgbClr val="cc0000"/>
                </a:solidFill>
                <a:effectLst/>
                <a:uFillTx/>
                <a:latin typeface="Arial"/>
              </a:rPr>
              <a:t>);</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a:t>
            </a:r>
            <a:r>
              <a:rPr b="1" lang="en-US" sz="1400" strike="noStrike" u="none">
                <a:solidFill>
                  <a:srgbClr val="333399"/>
                </a:solidFill>
                <a:effectLst/>
                <a:uFillTx/>
                <a:latin typeface="Arial"/>
              </a:rPr>
              <a:t>}</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a:t>
            </a:r>
            <a:endParaRPr b="0" lang="en-MY" sz="1400" strike="noStrike" u="none">
              <a:solidFill>
                <a:srgbClr val="000000"/>
              </a:solidFill>
              <a:effectLst/>
              <a:uFillTx/>
              <a:latin typeface="Arial"/>
            </a:endParaRPr>
          </a:p>
        </p:txBody>
      </p:sp>
      <p:sp>
        <p:nvSpPr>
          <p:cNvPr id="360" name="Rectangle 4"/>
          <p:cNvSpPr/>
          <p:nvPr/>
        </p:nvSpPr>
        <p:spPr>
          <a:xfrm>
            <a:off x="474840" y="1847880"/>
            <a:ext cx="7297560" cy="244224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class Greetings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String salutation;</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r>
              <a:rPr b="1" lang="en-US" sz="1400" strike="noStrike" u="none">
                <a:solidFill>
                  <a:srgbClr val="333399"/>
                </a:solidFill>
                <a:effectLst/>
                <a:uFillTx/>
                <a:latin typeface="Arial"/>
              </a:rPr>
              <a:t>Greetings(String s)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salutation=s;</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r>
              <a:rPr b="1" lang="en-US" sz="1400" strike="noStrike" u="none">
                <a:solidFill>
                  <a:srgbClr val="333399"/>
                </a:solidFill>
                <a:effectLst/>
                <a:uFillTx/>
                <a:latin typeface="Arial"/>
              </a:rPr>
              <a:t>}</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        public void greet(String name)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System.out.println(salutation + "Welcome To " + name + "'s Web Site");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r>
              <a:rPr b="1" lang="en-US" sz="1400" strike="noStrike" u="none">
                <a:solidFill>
                  <a:srgbClr val="333399"/>
                </a:solidFill>
                <a:effectLst/>
                <a:uFillTx/>
                <a:latin typeface="Arial"/>
              </a:rPr>
              <a:t>}</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a:t>
            </a:r>
            <a:endParaRPr b="0" lang="en-MY" sz="1400" strike="noStrike" u="none">
              <a:solidFill>
                <a:srgbClr val="000000"/>
              </a:solidFill>
              <a:effectLst/>
              <a:uFillTx/>
              <a:latin typeface="Arial"/>
            </a:endParaRPr>
          </a:p>
        </p:txBody>
      </p:sp>
      <p:sp>
        <p:nvSpPr>
          <p:cNvPr id="361" name="Text Box 5"/>
          <p:cNvSpPr/>
          <p:nvPr/>
        </p:nvSpPr>
        <p:spPr>
          <a:xfrm>
            <a:off x="7772400" y="3368520"/>
            <a:ext cx="1066680" cy="63216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Greetings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Arial"/>
              </a:rPr>
              <a:t>class</a:t>
            </a:r>
            <a:endParaRPr b="0" lang="en-MY" sz="1400" strike="noStrike" u="none">
              <a:solidFill>
                <a:srgbClr val="000000"/>
              </a:solidFill>
              <a:effectLst/>
              <a:uFillTx/>
              <a:latin typeface="Arial"/>
            </a:endParaRPr>
          </a:p>
        </p:txBody>
      </p:sp>
      <p:grpSp>
        <p:nvGrpSpPr>
          <p:cNvPr id="362" name="Group 6"/>
          <p:cNvGrpSpPr/>
          <p:nvPr/>
        </p:nvGrpSpPr>
        <p:grpSpPr>
          <a:xfrm>
            <a:off x="7772400" y="3063960"/>
            <a:ext cx="457200" cy="380880"/>
            <a:chOff x="7772400" y="3063960"/>
            <a:chExt cx="457200" cy="380880"/>
          </a:xfrm>
        </p:grpSpPr>
        <p:sp>
          <p:nvSpPr>
            <p:cNvPr id="363" name="Line 7"/>
            <p:cNvSpPr/>
            <p:nvPr/>
          </p:nvSpPr>
          <p:spPr>
            <a:xfrm>
              <a:off x="7772400" y="306396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64" name="Line 8"/>
            <p:cNvSpPr/>
            <p:nvPr/>
          </p:nvSpPr>
          <p:spPr>
            <a:xfrm>
              <a:off x="8229600" y="306396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365" name="Group 9"/>
          <p:cNvGrpSpPr/>
          <p:nvPr/>
        </p:nvGrpSpPr>
        <p:grpSpPr>
          <a:xfrm>
            <a:off x="7772400" y="5429160"/>
            <a:ext cx="457200" cy="380880"/>
            <a:chOff x="7772400" y="5429160"/>
            <a:chExt cx="457200" cy="380880"/>
          </a:xfrm>
        </p:grpSpPr>
        <p:sp>
          <p:nvSpPr>
            <p:cNvPr id="366" name="Line 10"/>
            <p:cNvSpPr/>
            <p:nvPr/>
          </p:nvSpPr>
          <p:spPr>
            <a:xfrm>
              <a:off x="7772400" y="542916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67" name="Line 11"/>
            <p:cNvSpPr/>
            <p:nvPr/>
          </p:nvSpPr>
          <p:spPr>
            <a:xfrm>
              <a:off x="8229600" y="542916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368" name="Text Box 12"/>
          <p:cNvSpPr/>
          <p:nvPr/>
        </p:nvSpPr>
        <p:spPr>
          <a:xfrm>
            <a:off x="762120" y="1390680"/>
            <a:ext cx="304776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sng">
                <a:solidFill>
                  <a:srgbClr val="800080"/>
                </a:solidFill>
                <a:effectLst/>
                <a:uFillTx/>
                <a:latin typeface="Arial"/>
              </a:rPr>
              <a:t>Example 2 :</a:t>
            </a:r>
            <a:endParaRPr b="0" lang="en-MY" sz="1400" strike="noStrike" u="none">
              <a:solidFill>
                <a:srgbClr val="000000"/>
              </a:solidFill>
              <a:effectLst/>
              <a:uFillTx/>
              <a:latin typeface="Arial"/>
            </a:endParaRPr>
          </a:p>
        </p:txBody>
      </p:sp>
      <p:sp>
        <p:nvSpPr>
          <p:cNvPr id="369" name="Text Box 13"/>
          <p:cNvSpPr/>
          <p:nvPr/>
        </p:nvSpPr>
        <p:spPr>
          <a:xfrm>
            <a:off x="7772400" y="5943600"/>
            <a:ext cx="1371600" cy="6321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TestGreetings</a:t>
            </a:r>
            <a:endParaRPr b="0" lang="en-MY" sz="1400" strike="noStrike" u="none">
              <a:solidFill>
                <a:srgbClr val="000000"/>
              </a:solidFill>
              <a:effectLst/>
              <a:uFillTx/>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nodeType="clickEffect" fill="hold">
                      <p:stCondLst>
                        <p:cond delay="indefinite"/>
                      </p:stCondLst>
                      <p:childTnLst>
                        <p:par>
                          <p:cTn id="170" nodeType="withEffect" fill="hold">
                            <p:stCondLst>
                              <p:cond delay="0"/>
                            </p:stCondLst>
                            <p:childTnLst>
                              <p:par>
                                <p:cTn id="171" nodeType="clickEffect" fill="hold" presetClass="entr" presetID="22" presetSubtype="1">
                                  <p:stCondLst>
                                    <p:cond delay="0"/>
                                  </p:stCondLst>
                                  <p:childTnLst>
                                    <p:set>
                                      <p:cBhvr>
                                        <p:cTn id="172" dur="1" fill="hold">
                                          <p:stCondLst>
                                            <p:cond delay="0"/>
                                          </p:stCondLst>
                                        </p:cTn>
                                        <p:tgtEl>
                                          <p:spTgt spid="360"/>
                                        </p:tgtEl>
                                        <p:attrNameLst>
                                          <p:attrName>style.visibility</p:attrName>
                                        </p:attrNameLst>
                                      </p:cBhvr>
                                      <p:to>
                                        <p:strVal val="visible"/>
                                      </p:to>
                                    </p:set>
                                    <p:animEffect filter="wipe(up)" transition="in">
                                      <p:cBhvr additive="repl">
                                        <p:cTn id="173" dur="500"/>
                                        <p:tgtEl>
                                          <p:spTgt spid="360"/>
                                        </p:tgtEl>
                                      </p:cBhvr>
                                    </p:animEffect>
                                  </p:childTnLst>
                                </p:cTn>
                              </p:par>
                            </p:childTnLst>
                          </p:cTn>
                        </p:par>
                      </p:childTnLst>
                    </p:cTn>
                  </p:par>
                  <p:par>
                    <p:cTn id="174" nodeType="clickEffect" fill="hold">
                      <p:stCondLst>
                        <p:cond delay="indefinite"/>
                      </p:stCondLst>
                      <p:childTnLst>
                        <p:par>
                          <p:cTn id="175" nodeType="withEffect" fill="hold">
                            <p:stCondLst>
                              <p:cond delay="0"/>
                            </p:stCondLst>
                            <p:childTnLst>
                              <p:par>
                                <p:cTn id="176" nodeType="clickEffect" fill="hold" presetClass="entr" presetID="2" presetSubtype="8">
                                  <p:stCondLst>
                                    <p:cond delay="0"/>
                                  </p:stCondLst>
                                  <p:childTnLst>
                                    <p:set>
                                      <p:cBhvr>
                                        <p:cTn id="177" dur="1" fill="hold">
                                          <p:stCondLst>
                                            <p:cond delay="0"/>
                                          </p:stCondLst>
                                        </p:cTn>
                                        <p:tgtEl>
                                          <p:spTgt spid="362"/>
                                        </p:tgtEl>
                                        <p:attrNameLst>
                                          <p:attrName>style.visibility</p:attrName>
                                        </p:attrNameLst>
                                      </p:cBhvr>
                                      <p:to>
                                        <p:strVal val="visible"/>
                                      </p:to>
                                    </p:set>
                                    <p:anim calcmode="lin" valueType="num">
                                      <p:cBhvr additive="base">
                                        <p:cTn id="178" dur="500" fill="hold"/>
                                        <p:tgtEl>
                                          <p:spTgt spid="362"/>
                                        </p:tgtEl>
                                        <p:attrNameLst>
                                          <p:attrName>ppt_x</p:attrName>
                                        </p:attrNameLst>
                                      </p:cBhvr>
                                      <p:tavLst>
                                        <p:tav tm="0">
                                          <p:val>
                                            <p:strVal val="0-#ppt_w/2"/>
                                          </p:val>
                                        </p:tav>
                                        <p:tav tm="100000">
                                          <p:val>
                                            <p:strVal val="#ppt_x"/>
                                          </p:val>
                                        </p:tav>
                                      </p:tavLst>
                                    </p:anim>
                                    <p:anim calcmode="lin" valueType="num">
                                      <p:cBhvr additive="base">
                                        <p:cTn id="179" dur="500" fill="hold"/>
                                        <p:tgtEl>
                                          <p:spTgt spid="362"/>
                                        </p:tgtEl>
                                        <p:attrNameLst>
                                          <p:attrName>ppt_y</p:attrName>
                                        </p:attrNameLst>
                                      </p:cBhvr>
                                      <p:tavLst>
                                        <p:tav tm="0">
                                          <p:val>
                                            <p:strVal val="#ppt_y"/>
                                          </p:val>
                                        </p:tav>
                                        <p:tav tm="100000">
                                          <p:val>
                                            <p:strVal val="#ppt_y"/>
                                          </p:val>
                                        </p:tav>
                                      </p:tavLst>
                                    </p:anim>
                                  </p:childTnLst>
                                </p:cTn>
                              </p:par>
                            </p:childTnLst>
                          </p:cTn>
                        </p:par>
                      </p:childTnLst>
                    </p:cTn>
                  </p:par>
                  <p:par>
                    <p:cTn id="180" nodeType="clickEffect" fill="hold">
                      <p:stCondLst>
                        <p:cond delay="indefinite"/>
                      </p:stCondLst>
                      <p:childTnLst>
                        <p:par>
                          <p:cTn id="181" nodeType="withEffect" fill="hold">
                            <p:stCondLst>
                              <p:cond delay="0"/>
                            </p:stCondLst>
                            <p:childTnLst>
                              <p:par>
                                <p:cTn id="182" nodeType="clickEffect" fill="hold" presetClass="entr" presetID="2" presetSubtype="8">
                                  <p:stCondLst>
                                    <p:cond delay="0"/>
                                  </p:stCondLst>
                                  <p:childTnLst>
                                    <p:set>
                                      <p:cBhvr>
                                        <p:cTn id="183" dur="1" fill="hold">
                                          <p:stCondLst>
                                            <p:cond delay="0"/>
                                          </p:stCondLst>
                                        </p:cTn>
                                        <p:tgtEl>
                                          <p:spTgt spid="361"/>
                                        </p:tgtEl>
                                        <p:attrNameLst>
                                          <p:attrName>style.visibility</p:attrName>
                                        </p:attrNameLst>
                                      </p:cBhvr>
                                      <p:to>
                                        <p:strVal val="visible"/>
                                      </p:to>
                                    </p:set>
                                    <p:anim calcmode="lin" valueType="num">
                                      <p:cBhvr additive="base">
                                        <p:cTn id="184" dur="500" fill="hold"/>
                                        <p:tgtEl>
                                          <p:spTgt spid="361"/>
                                        </p:tgtEl>
                                        <p:attrNameLst>
                                          <p:attrName>ppt_x</p:attrName>
                                        </p:attrNameLst>
                                      </p:cBhvr>
                                      <p:tavLst>
                                        <p:tav tm="0">
                                          <p:val>
                                            <p:strVal val="0-#ppt_w/2"/>
                                          </p:val>
                                        </p:tav>
                                        <p:tav tm="100000">
                                          <p:val>
                                            <p:strVal val="#ppt_x"/>
                                          </p:val>
                                        </p:tav>
                                      </p:tavLst>
                                    </p:anim>
                                    <p:anim calcmode="lin" valueType="num">
                                      <p:cBhvr additive="base">
                                        <p:cTn id="185" dur="500" fill="hold"/>
                                        <p:tgtEl>
                                          <p:spTgt spid="361"/>
                                        </p:tgtEl>
                                        <p:attrNameLst>
                                          <p:attrName>ppt_y</p:attrName>
                                        </p:attrNameLst>
                                      </p:cBhvr>
                                      <p:tavLst>
                                        <p:tav tm="0">
                                          <p:val>
                                            <p:strVal val="#ppt_y"/>
                                          </p:val>
                                        </p:tav>
                                        <p:tav tm="100000">
                                          <p:val>
                                            <p:strVal val="#ppt_y"/>
                                          </p:val>
                                        </p:tav>
                                      </p:tavLst>
                                    </p:anim>
                                  </p:childTnLst>
                                </p:cTn>
                              </p:par>
                            </p:childTnLst>
                          </p:cTn>
                        </p:par>
                      </p:childTnLst>
                    </p:cTn>
                  </p:par>
                  <p:par>
                    <p:cTn id="186" nodeType="clickEffect" fill="hold">
                      <p:stCondLst>
                        <p:cond delay="indefinite"/>
                      </p:stCondLst>
                      <p:childTnLst>
                        <p:par>
                          <p:cTn id="187" nodeType="withEffect" fill="hold">
                            <p:stCondLst>
                              <p:cond delay="0"/>
                            </p:stCondLst>
                            <p:childTnLst>
                              <p:par>
                                <p:cTn id="188" nodeType="clickEffect" fill="hold" presetClass="entr" presetID="22" presetSubtype="1">
                                  <p:stCondLst>
                                    <p:cond delay="0"/>
                                  </p:stCondLst>
                                  <p:childTnLst>
                                    <p:set>
                                      <p:cBhvr>
                                        <p:cTn id="189" dur="1" fill="hold">
                                          <p:stCondLst>
                                            <p:cond delay="0"/>
                                          </p:stCondLst>
                                        </p:cTn>
                                        <p:tgtEl>
                                          <p:spTgt spid="359"/>
                                        </p:tgtEl>
                                        <p:attrNameLst>
                                          <p:attrName>style.visibility</p:attrName>
                                        </p:attrNameLst>
                                      </p:cBhvr>
                                      <p:to>
                                        <p:strVal val="visible"/>
                                      </p:to>
                                    </p:set>
                                    <p:animEffect filter="wipe(up)" transition="in">
                                      <p:cBhvr additive="repl">
                                        <p:cTn id="190" dur="500"/>
                                        <p:tgtEl>
                                          <p:spTgt spid="359"/>
                                        </p:tgtEl>
                                      </p:cBhvr>
                                    </p:animEffect>
                                  </p:childTnLst>
                                </p:cTn>
                              </p:par>
                            </p:childTnLst>
                          </p:cTn>
                        </p:par>
                      </p:childTnLst>
                    </p:cTn>
                  </p:par>
                  <p:par>
                    <p:cTn id="191" nodeType="clickEffect" fill="hold">
                      <p:stCondLst>
                        <p:cond delay="indefinite"/>
                      </p:stCondLst>
                      <p:childTnLst>
                        <p:par>
                          <p:cTn id="192" nodeType="withEffect" fill="hold">
                            <p:stCondLst>
                              <p:cond delay="0"/>
                            </p:stCondLst>
                            <p:childTnLst>
                              <p:par>
                                <p:cTn id="193" nodeType="clickEffect" fill="hold" presetClass="entr" presetID="2" presetSubtype="8">
                                  <p:stCondLst>
                                    <p:cond delay="0"/>
                                  </p:stCondLst>
                                  <p:childTnLst>
                                    <p:set>
                                      <p:cBhvr>
                                        <p:cTn id="194" dur="1" fill="hold">
                                          <p:stCondLst>
                                            <p:cond delay="0"/>
                                          </p:stCondLst>
                                        </p:cTn>
                                        <p:tgtEl>
                                          <p:spTgt spid="365"/>
                                        </p:tgtEl>
                                        <p:attrNameLst>
                                          <p:attrName>style.visibility</p:attrName>
                                        </p:attrNameLst>
                                      </p:cBhvr>
                                      <p:to>
                                        <p:strVal val="visible"/>
                                      </p:to>
                                    </p:set>
                                    <p:anim calcmode="lin" valueType="num">
                                      <p:cBhvr additive="base">
                                        <p:cTn id="195" dur="500" fill="hold"/>
                                        <p:tgtEl>
                                          <p:spTgt spid="365"/>
                                        </p:tgtEl>
                                        <p:attrNameLst>
                                          <p:attrName>ppt_x</p:attrName>
                                        </p:attrNameLst>
                                      </p:cBhvr>
                                      <p:tavLst>
                                        <p:tav tm="0">
                                          <p:val>
                                            <p:strVal val="0-#ppt_w/2"/>
                                          </p:val>
                                        </p:tav>
                                        <p:tav tm="100000">
                                          <p:val>
                                            <p:strVal val="#ppt_x"/>
                                          </p:val>
                                        </p:tav>
                                      </p:tavLst>
                                    </p:anim>
                                    <p:anim calcmode="lin" valueType="num">
                                      <p:cBhvr additive="base">
                                        <p:cTn id="196" dur="500" fill="hold"/>
                                        <p:tgtEl>
                                          <p:spTgt spid="365"/>
                                        </p:tgtEl>
                                        <p:attrNameLst>
                                          <p:attrName>ppt_y</p:attrName>
                                        </p:attrNameLst>
                                      </p:cBhvr>
                                      <p:tavLst>
                                        <p:tav tm="0">
                                          <p:val>
                                            <p:strVal val="#ppt_y"/>
                                          </p:val>
                                        </p:tav>
                                        <p:tav tm="100000">
                                          <p:val>
                                            <p:strVal val="#ppt_y"/>
                                          </p:val>
                                        </p:tav>
                                      </p:tavLst>
                                    </p:anim>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2" presetSubtype="8">
                                  <p:stCondLst>
                                    <p:cond delay="0"/>
                                  </p:stCondLst>
                                  <p:childTnLst>
                                    <p:set>
                                      <p:cBhvr>
                                        <p:cTn id="200" dur="1" fill="hold">
                                          <p:stCondLst>
                                            <p:cond delay="0"/>
                                          </p:stCondLst>
                                        </p:cTn>
                                        <p:tgtEl>
                                          <p:spTgt spid="369"/>
                                        </p:tgtEl>
                                        <p:attrNameLst>
                                          <p:attrName>style.visibility</p:attrName>
                                        </p:attrNameLst>
                                      </p:cBhvr>
                                      <p:to>
                                        <p:strVal val="visible"/>
                                      </p:to>
                                    </p:set>
                                    <p:anim calcmode="lin" valueType="num">
                                      <p:cBhvr additive="base">
                                        <p:cTn id="201" dur="500" fill="hold"/>
                                        <p:tgtEl>
                                          <p:spTgt spid="369"/>
                                        </p:tgtEl>
                                        <p:attrNameLst>
                                          <p:attrName>ppt_x</p:attrName>
                                        </p:attrNameLst>
                                      </p:cBhvr>
                                      <p:tavLst>
                                        <p:tav tm="0">
                                          <p:val>
                                            <p:strVal val="0-#ppt_w/2"/>
                                          </p:val>
                                        </p:tav>
                                        <p:tav tm="100000">
                                          <p:val>
                                            <p:strVal val="#ppt_x"/>
                                          </p:val>
                                        </p:tav>
                                      </p:tavLst>
                                    </p:anim>
                                    <p:anim calcmode="lin" valueType="num">
                                      <p:cBhvr additive="base">
                                        <p:cTn id="202" dur="500" fill="hold"/>
                                        <p:tgtEl>
                                          <p:spTgt spid="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 Box 2"/>
          <p:cNvSpPr/>
          <p:nvPr/>
        </p:nvSpPr>
        <p:spPr>
          <a:xfrm>
            <a:off x="1711440" y="411120"/>
            <a:ext cx="56991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Classes and objects in Java </a:t>
            </a:r>
            <a:endParaRPr b="0" lang="en-MY" sz="3200" strike="noStrike" u="none">
              <a:solidFill>
                <a:srgbClr val="000000"/>
              </a:solidFill>
              <a:effectLst/>
              <a:uFillTx/>
              <a:latin typeface="Arial"/>
            </a:endParaRPr>
          </a:p>
        </p:txBody>
      </p:sp>
      <p:sp>
        <p:nvSpPr>
          <p:cNvPr id="371" name="Rectangle 3"/>
          <p:cNvSpPr/>
          <p:nvPr/>
        </p:nvSpPr>
        <p:spPr>
          <a:xfrm>
            <a:off x="816120" y="4191120"/>
            <a:ext cx="6933960" cy="201528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public class TestGreetings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public static void main(String[] args)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a:t>
            </a:r>
            <a:r>
              <a:rPr b="1" lang="en-US" sz="1400" strike="noStrike" u="none">
                <a:solidFill>
                  <a:srgbClr val="800080"/>
                </a:solidFill>
                <a:effectLst/>
                <a:uFillTx/>
                <a:latin typeface="Times New Roman"/>
              </a:rPr>
              <a:t>Greetings.showTitle();</a:t>
            </a:r>
            <a:r>
              <a:rPr b="1" lang="en-US" sz="1400" strike="noStrike" u="none">
                <a:solidFill>
                  <a:srgbClr val="cc0000"/>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Greetings welcome = </a:t>
            </a:r>
            <a:r>
              <a:rPr b="1" lang="en-US" sz="1400" strike="noStrike" u="none">
                <a:solidFill>
                  <a:srgbClr val="0000dd"/>
                </a:solidFill>
                <a:effectLst/>
                <a:uFillTx/>
                <a:latin typeface="Times New Roman"/>
              </a:rPr>
              <a:t>new</a:t>
            </a:r>
            <a:r>
              <a:rPr b="1" lang="en-US" sz="1400" strike="noStrike" u="none">
                <a:solidFill>
                  <a:srgbClr val="cc0000"/>
                </a:solidFill>
                <a:effectLst/>
                <a:uFillTx/>
                <a:latin typeface="Times New Roman"/>
              </a:rPr>
              <a:t> Greetings();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Times New Roman"/>
              </a:rPr>
              <a:t>                welcome.greet(</a:t>
            </a:r>
            <a:r>
              <a:rPr b="1" lang="en-US" sz="1400" strike="noStrike" u="none">
                <a:solidFill>
                  <a:srgbClr val="006600"/>
                </a:solidFill>
                <a:effectLst/>
                <a:uFillTx/>
                <a:latin typeface="Times New Roman"/>
              </a:rPr>
              <a:t>"Lai Kuan"</a:t>
            </a:r>
            <a:r>
              <a:rPr b="1" lang="en-US" sz="1400" strike="noStrike" u="none">
                <a:solidFill>
                  <a:srgbClr val="cc0000"/>
                </a:solidFill>
                <a:effectLst/>
                <a:uFillTx/>
                <a:latin typeface="Times New Roman"/>
              </a:rPr>
              <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p:txBody>
      </p:sp>
      <p:sp>
        <p:nvSpPr>
          <p:cNvPr id="372" name="Rectangle 4"/>
          <p:cNvSpPr/>
          <p:nvPr/>
        </p:nvSpPr>
        <p:spPr>
          <a:xfrm>
            <a:off x="762120" y="1343160"/>
            <a:ext cx="6933960" cy="2655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 Greetings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String salutation;</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public void greet(String name)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System.out.println("Welcome To " + name + "'s Web Site");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r>
              <a:rPr b="1" lang="en-US" sz="1400" strike="noStrike" u="none">
                <a:solidFill>
                  <a:srgbClr val="800080"/>
                </a:solidFill>
                <a:effectLst/>
                <a:uFillTx/>
                <a:latin typeface="Times New Roman"/>
              </a:rPr>
              <a:t>public </a:t>
            </a:r>
            <a:r>
              <a:rPr b="1" lang="en-US" sz="1400" strike="noStrike" u="none">
                <a:solidFill>
                  <a:srgbClr val="cc0000"/>
                </a:solidFill>
                <a:effectLst/>
                <a:uFillTx/>
                <a:latin typeface="Times New Roman"/>
              </a:rPr>
              <a:t>static</a:t>
            </a:r>
            <a:r>
              <a:rPr b="1" lang="en-US" sz="1400" strike="noStrike" u="none">
                <a:solidFill>
                  <a:srgbClr val="800080"/>
                </a:solidFill>
                <a:effectLst/>
                <a:uFillTx/>
                <a:latin typeface="Times New Roman"/>
              </a:rPr>
              <a:t> void showTitle()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r>
              <a:rPr b="1" lang="en-US" sz="1400" strike="noStrike" u="none">
                <a:solidFill>
                  <a:srgbClr val="800080"/>
                </a:solidFill>
                <a:effectLst/>
                <a:uFillTx/>
                <a:latin typeface="Times New Roman"/>
              </a:rPr>
              <a:t>System.out.println("Testing Modular Programming in Java ");</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        </a:t>
            </a:r>
            <a:r>
              <a:rPr b="1" lang="en-US" sz="1400" strike="noStrike" u="none">
                <a:solidFill>
                  <a:srgbClr val="800080"/>
                </a:solidFill>
                <a:effectLst/>
                <a:uFillTx/>
                <a:latin typeface="Times New Roman"/>
              </a:rPr>
              <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a:t>
            </a:r>
            <a:endParaRPr b="0" lang="en-MY" sz="1400" strike="noStrike" u="none">
              <a:solidFill>
                <a:srgbClr val="000000"/>
              </a:solidFill>
              <a:effectLst/>
              <a:uFillTx/>
              <a:latin typeface="Arial"/>
            </a:endParaRPr>
          </a:p>
        </p:txBody>
      </p:sp>
      <p:sp>
        <p:nvSpPr>
          <p:cNvPr id="373" name="Text Box 5"/>
          <p:cNvSpPr/>
          <p:nvPr/>
        </p:nvSpPr>
        <p:spPr>
          <a:xfrm>
            <a:off x="7696080" y="2543040"/>
            <a:ext cx="1067040" cy="6321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Greetings</a:t>
            </a:r>
            <a:endParaRPr b="0" lang="en-MY" sz="1400" strike="noStrike" u="none">
              <a:solidFill>
                <a:srgbClr val="000000"/>
              </a:solidFill>
              <a:effectLst/>
              <a:uFillTx/>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a:t>
            </a:r>
            <a:endParaRPr b="0" lang="en-MY" sz="1400" strike="noStrike" u="none">
              <a:solidFill>
                <a:srgbClr val="000000"/>
              </a:solidFill>
              <a:effectLst/>
              <a:uFillTx/>
              <a:latin typeface="Arial"/>
            </a:endParaRPr>
          </a:p>
        </p:txBody>
      </p:sp>
      <p:grpSp>
        <p:nvGrpSpPr>
          <p:cNvPr id="374" name="Group 6"/>
          <p:cNvGrpSpPr/>
          <p:nvPr/>
        </p:nvGrpSpPr>
        <p:grpSpPr>
          <a:xfrm>
            <a:off x="7696080" y="2238480"/>
            <a:ext cx="457200" cy="380880"/>
            <a:chOff x="7696080" y="2238480"/>
            <a:chExt cx="457200" cy="380880"/>
          </a:xfrm>
        </p:grpSpPr>
        <p:sp>
          <p:nvSpPr>
            <p:cNvPr id="375" name="Line 7"/>
            <p:cNvSpPr/>
            <p:nvPr/>
          </p:nvSpPr>
          <p:spPr>
            <a:xfrm>
              <a:off x="7696080" y="223848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76" name="Line 8"/>
            <p:cNvSpPr/>
            <p:nvPr/>
          </p:nvSpPr>
          <p:spPr>
            <a:xfrm>
              <a:off x="8153280" y="223848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377" name="Group 9"/>
          <p:cNvGrpSpPr/>
          <p:nvPr/>
        </p:nvGrpSpPr>
        <p:grpSpPr>
          <a:xfrm>
            <a:off x="7696080" y="4724280"/>
            <a:ext cx="457200" cy="380880"/>
            <a:chOff x="7696080" y="4724280"/>
            <a:chExt cx="457200" cy="380880"/>
          </a:xfrm>
        </p:grpSpPr>
        <p:sp>
          <p:nvSpPr>
            <p:cNvPr id="378" name="Line 10"/>
            <p:cNvSpPr/>
            <p:nvPr/>
          </p:nvSpPr>
          <p:spPr>
            <a:xfrm>
              <a:off x="7696080" y="4724280"/>
              <a:ext cx="45720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79" name="Line 11"/>
            <p:cNvSpPr/>
            <p:nvPr/>
          </p:nvSpPr>
          <p:spPr>
            <a:xfrm>
              <a:off x="8153280" y="4724280"/>
              <a:ext cx="0" cy="380880"/>
            </a:xfrm>
            <a:prstGeom prst="line">
              <a:avLst/>
            </a:prstGeom>
            <a:ln w="9360">
              <a:solidFill>
                <a:srgbClr val="000000"/>
              </a:solidFill>
              <a:miter/>
              <a:tailEnd len="med" type="triangle" w="med"/>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sp>
        <p:nvSpPr>
          <p:cNvPr id="380" name="Text Box 12"/>
          <p:cNvSpPr/>
          <p:nvPr/>
        </p:nvSpPr>
        <p:spPr>
          <a:xfrm>
            <a:off x="7772400" y="5372280"/>
            <a:ext cx="1371600" cy="63216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TestGreetings</a:t>
            </a:r>
            <a:endParaRPr b="0" lang="en-MY" sz="1400" strike="noStrike" u="none">
              <a:solidFill>
                <a:srgbClr val="000000"/>
              </a:solidFill>
              <a:effectLst/>
              <a:uFillTx/>
              <a:latin typeface="Arial"/>
            </a:endParaRPr>
          </a:p>
          <a:p>
            <a:pPr>
              <a:lnSpc>
                <a:spcPct val="100000"/>
              </a:lnSpc>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333399"/>
                </a:solidFill>
                <a:effectLst/>
                <a:uFillTx/>
                <a:latin typeface="Times New Roman"/>
              </a:rPr>
              <a:t>class</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childTnLst>
                  <p:par>
                    <p:cTn id="205" nodeType="clickEffect" fill="hold">
                      <p:stCondLst>
                        <p:cond delay="indefinite"/>
                      </p:stCondLst>
                      <p:childTnLst>
                        <p:par>
                          <p:cTn id="206" nodeType="withEffect" fill="hold">
                            <p:stCondLst>
                              <p:cond delay="0"/>
                            </p:stCondLst>
                            <p:childTnLst>
                              <p:par>
                                <p:cTn id="207" nodeType="clickEffect" fill="hold" presetClass="entr" presetID="22" presetSubtype="1">
                                  <p:stCondLst>
                                    <p:cond delay="0"/>
                                  </p:stCondLst>
                                  <p:childTnLst>
                                    <p:set>
                                      <p:cBhvr>
                                        <p:cTn id="208" dur="1" fill="hold">
                                          <p:stCondLst>
                                            <p:cond delay="0"/>
                                          </p:stCondLst>
                                        </p:cTn>
                                        <p:tgtEl>
                                          <p:spTgt spid="372"/>
                                        </p:tgtEl>
                                        <p:attrNameLst>
                                          <p:attrName>style.visibility</p:attrName>
                                        </p:attrNameLst>
                                      </p:cBhvr>
                                      <p:to>
                                        <p:strVal val="visible"/>
                                      </p:to>
                                    </p:set>
                                    <p:animEffect filter="wipe(up)" transition="in">
                                      <p:cBhvr additive="repl">
                                        <p:cTn id="209" dur="500"/>
                                        <p:tgtEl>
                                          <p:spTgt spid="372"/>
                                        </p:tgtEl>
                                      </p:cBhvr>
                                    </p:animEffect>
                                  </p:childTnLst>
                                </p:cTn>
                              </p:par>
                            </p:childTnLst>
                          </p:cTn>
                        </p:par>
                      </p:childTnLst>
                    </p:cTn>
                  </p:par>
                  <p:par>
                    <p:cTn id="210" nodeType="clickEffect" fill="hold">
                      <p:stCondLst>
                        <p:cond delay="indefinite"/>
                      </p:stCondLst>
                      <p:childTnLst>
                        <p:par>
                          <p:cTn id="211" nodeType="withEffect" fill="hold">
                            <p:stCondLst>
                              <p:cond delay="0"/>
                            </p:stCondLst>
                            <p:childTnLst>
                              <p:par>
                                <p:cTn id="212" nodeType="clickEffect" fill="hold" presetClass="entr" presetID="2" presetSubtype="8">
                                  <p:stCondLst>
                                    <p:cond delay="0"/>
                                  </p:stCondLst>
                                  <p:childTnLst>
                                    <p:set>
                                      <p:cBhvr>
                                        <p:cTn id="213" dur="1" fill="hold">
                                          <p:stCondLst>
                                            <p:cond delay="0"/>
                                          </p:stCondLst>
                                        </p:cTn>
                                        <p:tgtEl>
                                          <p:spTgt spid="374"/>
                                        </p:tgtEl>
                                        <p:attrNameLst>
                                          <p:attrName>style.visibility</p:attrName>
                                        </p:attrNameLst>
                                      </p:cBhvr>
                                      <p:to>
                                        <p:strVal val="visible"/>
                                      </p:to>
                                    </p:set>
                                    <p:anim calcmode="lin" valueType="num">
                                      <p:cBhvr additive="base">
                                        <p:cTn id="214" dur="500" fill="hold"/>
                                        <p:tgtEl>
                                          <p:spTgt spid="374"/>
                                        </p:tgtEl>
                                        <p:attrNameLst>
                                          <p:attrName>ppt_x</p:attrName>
                                        </p:attrNameLst>
                                      </p:cBhvr>
                                      <p:tavLst>
                                        <p:tav tm="0">
                                          <p:val>
                                            <p:strVal val="0-#ppt_w/2"/>
                                          </p:val>
                                        </p:tav>
                                        <p:tav tm="100000">
                                          <p:val>
                                            <p:strVal val="#ppt_x"/>
                                          </p:val>
                                        </p:tav>
                                      </p:tavLst>
                                    </p:anim>
                                    <p:anim calcmode="lin" valueType="num">
                                      <p:cBhvr additive="base">
                                        <p:cTn id="215" dur="500" fill="hold"/>
                                        <p:tgtEl>
                                          <p:spTgt spid="374"/>
                                        </p:tgtEl>
                                        <p:attrNameLst>
                                          <p:attrName>ppt_y</p:attrName>
                                        </p:attrNameLst>
                                      </p:cBhvr>
                                      <p:tavLst>
                                        <p:tav tm="0">
                                          <p:val>
                                            <p:strVal val="#ppt_y"/>
                                          </p:val>
                                        </p:tav>
                                        <p:tav tm="100000">
                                          <p:val>
                                            <p:strVal val="#ppt_y"/>
                                          </p:val>
                                        </p:tav>
                                      </p:tavLst>
                                    </p:anim>
                                  </p:childTnLst>
                                </p:cTn>
                              </p:par>
                            </p:childTnLst>
                          </p:cTn>
                        </p:par>
                      </p:childTnLst>
                    </p:cTn>
                  </p:par>
                  <p:par>
                    <p:cTn id="216" nodeType="clickEffect" fill="hold">
                      <p:stCondLst>
                        <p:cond delay="indefinite"/>
                      </p:stCondLst>
                      <p:childTnLst>
                        <p:par>
                          <p:cTn id="217" nodeType="withEffect" fill="hold">
                            <p:stCondLst>
                              <p:cond delay="0"/>
                            </p:stCondLst>
                            <p:childTnLst>
                              <p:par>
                                <p:cTn id="218" nodeType="clickEffect" fill="hold" presetClass="entr" presetID="2" presetSubtype="8">
                                  <p:stCondLst>
                                    <p:cond delay="0"/>
                                  </p:stCondLst>
                                  <p:childTnLst>
                                    <p:set>
                                      <p:cBhvr>
                                        <p:cTn id="219" dur="1" fill="hold">
                                          <p:stCondLst>
                                            <p:cond delay="0"/>
                                          </p:stCondLst>
                                        </p:cTn>
                                        <p:tgtEl>
                                          <p:spTgt spid="373"/>
                                        </p:tgtEl>
                                        <p:attrNameLst>
                                          <p:attrName>style.visibility</p:attrName>
                                        </p:attrNameLst>
                                      </p:cBhvr>
                                      <p:to>
                                        <p:strVal val="visible"/>
                                      </p:to>
                                    </p:set>
                                    <p:anim calcmode="lin" valueType="num">
                                      <p:cBhvr additive="base">
                                        <p:cTn id="220" dur="500" fill="hold"/>
                                        <p:tgtEl>
                                          <p:spTgt spid="373"/>
                                        </p:tgtEl>
                                        <p:attrNameLst>
                                          <p:attrName>ppt_x</p:attrName>
                                        </p:attrNameLst>
                                      </p:cBhvr>
                                      <p:tavLst>
                                        <p:tav tm="0">
                                          <p:val>
                                            <p:strVal val="0-#ppt_w/2"/>
                                          </p:val>
                                        </p:tav>
                                        <p:tav tm="100000">
                                          <p:val>
                                            <p:strVal val="#ppt_x"/>
                                          </p:val>
                                        </p:tav>
                                      </p:tavLst>
                                    </p:anim>
                                    <p:anim calcmode="lin" valueType="num">
                                      <p:cBhvr additive="base">
                                        <p:cTn id="221" dur="500" fill="hold"/>
                                        <p:tgtEl>
                                          <p:spTgt spid="373"/>
                                        </p:tgtEl>
                                        <p:attrNameLst>
                                          <p:attrName>ppt_y</p:attrName>
                                        </p:attrNameLst>
                                      </p:cBhvr>
                                      <p:tavLst>
                                        <p:tav tm="0">
                                          <p:val>
                                            <p:strVal val="#ppt_y"/>
                                          </p:val>
                                        </p:tav>
                                        <p:tav tm="100000">
                                          <p:val>
                                            <p:strVal val="#ppt_y"/>
                                          </p:val>
                                        </p:tav>
                                      </p:tavLst>
                                    </p:anim>
                                  </p:childTnLst>
                                </p:cTn>
                              </p:par>
                            </p:childTnLst>
                          </p:cTn>
                        </p:par>
                      </p:childTnLst>
                    </p:cTn>
                  </p:par>
                  <p:par>
                    <p:cTn id="222" nodeType="clickEffect" fill="hold">
                      <p:stCondLst>
                        <p:cond delay="indefinite"/>
                      </p:stCondLst>
                      <p:childTnLst>
                        <p:par>
                          <p:cTn id="223" nodeType="withEffect" fill="hold">
                            <p:stCondLst>
                              <p:cond delay="0"/>
                            </p:stCondLst>
                            <p:childTnLst>
                              <p:par>
                                <p:cTn id="224" nodeType="clickEffect" fill="hold" presetClass="entr" presetID="22" presetSubtype="1">
                                  <p:stCondLst>
                                    <p:cond delay="0"/>
                                  </p:stCondLst>
                                  <p:childTnLst>
                                    <p:set>
                                      <p:cBhvr>
                                        <p:cTn id="225" dur="1" fill="hold">
                                          <p:stCondLst>
                                            <p:cond delay="0"/>
                                          </p:stCondLst>
                                        </p:cTn>
                                        <p:tgtEl>
                                          <p:spTgt spid="371"/>
                                        </p:tgtEl>
                                        <p:attrNameLst>
                                          <p:attrName>style.visibility</p:attrName>
                                        </p:attrNameLst>
                                      </p:cBhvr>
                                      <p:to>
                                        <p:strVal val="visible"/>
                                      </p:to>
                                    </p:set>
                                    <p:animEffect filter="wipe(up)" transition="in">
                                      <p:cBhvr additive="repl">
                                        <p:cTn id="226" dur="500"/>
                                        <p:tgtEl>
                                          <p:spTgt spid="371"/>
                                        </p:tgtEl>
                                      </p:cBhvr>
                                    </p:animEffect>
                                  </p:childTnLst>
                                </p:cTn>
                              </p:par>
                            </p:childTnLst>
                          </p:cTn>
                        </p:par>
                      </p:childTnLst>
                    </p:cTn>
                  </p:par>
                  <p:par>
                    <p:cTn id="227" nodeType="clickEffect" fill="hold">
                      <p:stCondLst>
                        <p:cond delay="indefinite"/>
                      </p:stCondLst>
                      <p:childTnLst>
                        <p:par>
                          <p:cTn id="228" nodeType="withEffect" fill="hold">
                            <p:stCondLst>
                              <p:cond delay="0"/>
                            </p:stCondLst>
                            <p:childTnLst>
                              <p:par>
                                <p:cTn id="229" nodeType="clickEffect" fill="hold" presetClass="entr" presetID="2" presetSubtype="8">
                                  <p:stCondLst>
                                    <p:cond delay="0"/>
                                  </p:stCondLst>
                                  <p:childTnLst>
                                    <p:set>
                                      <p:cBhvr>
                                        <p:cTn id="230" dur="1" fill="hold">
                                          <p:stCondLst>
                                            <p:cond delay="0"/>
                                          </p:stCondLst>
                                        </p:cTn>
                                        <p:tgtEl>
                                          <p:spTgt spid="377"/>
                                        </p:tgtEl>
                                        <p:attrNameLst>
                                          <p:attrName>style.visibility</p:attrName>
                                        </p:attrNameLst>
                                      </p:cBhvr>
                                      <p:to>
                                        <p:strVal val="visible"/>
                                      </p:to>
                                    </p:set>
                                    <p:anim calcmode="lin" valueType="num">
                                      <p:cBhvr additive="base">
                                        <p:cTn id="231" dur="500" fill="hold"/>
                                        <p:tgtEl>
                                          <p:spTgt spid="377"/>
                                        </p:tgtEl>
                                        <p:attrNameLst>
                                          <p:attrName>ppt_x</p:attrName>
                                        </p:attrNameLst>
                                      </p:cBhvr>
                                      <p:tavLst>
                                        <p:tav tm="0">
                                          <p:val>
                                            <p:strVal val="0-#ppt_w/2"/>
                                          </p:val>
                                        </p:tav>
                                        <p:tav tm="100000">
                                          <p:val>
                                            <p:strVal val="#ppt_x"/>
                                          </p:val>
                                        </p:tav>
                                      </p:tavLst>
                                    </p:anim>
                                    <p:anim calcmode="lin" valueType="num">
                                      <p:cBhvr additive="base">
                                        <p:cTn id="232" dur="500" fill="hold"/>
                                        <p:tgtEl>
                                          <p:spTgt spid="377"/>
                                        </p:tgtEl>
                                        <p:attrNameLst>
                                          <p:attrName>ppt_y</p:attrName>
                                        </p:attrNameLst>
                                      </p:cBhvr>
                                      <p:tavLst>
                                        <p:tav tm="0">
                                          <p:val>
                                            <p:strVal val="#ppt_y"/>
                                          </p:val>
                                        </p:tav>
                                        <p:tav tm="100000">
                                          <p:val>
                                            <p:strVal val="#ppt_y"/>
                                          </p:val>
                                        </p:tav>
                                      </p:tavLst>
                                    </p:anim>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2" presetSubtype="8">
                                  <p:stCondLst>
                                    <p:cond delay="0"/>
                                  </p:stCondLst>
                                  <p:childTnLst>
                                    <p:set>
                                      <p:cBhvr>
                                        <p:cTn id="236" dur="1" fill="hold">
                                          <p:stCondLst>
                                            <p:cond delay="0"/>
                                          </p:stCondLst>
                                        </p:cTn>
                                        <p:tgtEl>
                                          <p:spTgt spid="380"/>
                                        </p:tgtEl>
                                        <p:attrNameLst>
                                          <p:attrName>style.visibility</p:attrName>
                                        </p:attrNameLst>
                                      </p:cBhvr>
                                      <p:to>
                                        <p:strVal val="visible"/>
                                      </p:to>
                                    </p:set>
                                    <p:anim calcmode="lin" valueType="num">
                                      <p:cBhvr additive="base">
                                        <p:cTn id="237" dur="500" fill="hold"/>
                                        <p:tgtEl>
                                          <p:spTgt spid="380"/>
                                        </p:tgtEl>
                                        <p:attrNameLst>
                                          <p:attrName>ppt_x</p:attrName>
                                        </p:attrNameLst>
                                      </p:cBhvr>
                                      <p:tavLst>
                                        <p:tav tm="0">
                                          <p:val>
                                            <p:strVal val="0-#ppt_w/2"/>
                                          </p:val>
                                        </p:tav>
                                        <p:tav tm="100000">
                                          <p:val>
                                            <p:strVal val="#ppt_x"/>
                                          </p:val>
                                        </p:tav>
                                      </p:tavLst>
                                    </p:anim>
                                    <p:anim calcmode="lin" valueType="num">
                                      <p:cBhvr additive="base">
                                        <p:cTn id="238" dur="500" fill="hold"/>
                                        <p:tgtEl>
                                          <p:spTgt spid="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 Box 3"/>
          <p:cNvSpPr/>
          <p:nvPr/>
        </p:nvSpPr>
        <p:spPr>
          <a:xfrm>
            <a:off x="1727640" y="411120"/>
            <a:ext cx="19674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Sample 1</a:t>
            </a:r>
            <a:endParaRPr b="0" lang="en-MY" sz="3200" strike="noStrike" u="none">
              <a:solidFill>
                <a:srgbClr val="000000"/>
              </a:solidFill>
              <a:effectLst/>
              <a:uFillTx/>
              <a:latin typeface="Arial"/>
            </a:endParaRPr>
          </a:p>
        </p:txBody>
      </p:sp>
      <p:sp>
        <p:nvSpPr>
          <p:cNvPr id="382" name="Rectangle 5"/>
          <p:cNvSpPr/>
          <p:nvPr/>
        </p:nvSpPr>
        <p:spPr>
          <a:xfrm>
            <a:off x="233280" y="1663560"/>
            <a:ext cx="4286160" cy="3678480"/>
          </a:xfrm>
          <a:prstGeom prst="rect">
            <a:avLst/>
          </a:prstGeom>
          <a:noFill/>
          <a:ln w="9360">
            <a:solidFill>
              <a:srgbClr val="000000"/>
            </a:solidFill>
            <a:miter/>
          </a:ln>
        </p:spPr>
        <p:style>
          <a:lnRef idx="0"/>
          <a:fillRef idx="0"/>
          <a:effectRef idx="0"/>
          <a:fontRef idx="minor"/>
        </p:style>
        <p:txBody>
          <a:bodyPr lIns="90000" rIns="90000" tIns="46800" bIns="46800" anchor="t">
            <a:normAutofit fontScale="92500" lnSpcReduction="9999"/>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class Person{</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String name;</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int age;</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public void displayInfo()</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System.out.println("Name : "+name);</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public void calculateAge(int b)</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age= 2024-b;</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System.out.println("Age : "+age);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a:t>
            </a:r>
            <a:endParaRPr b="0" lang="en-MY" sz="1600" strike="noStrike" u="none">
              <a:solidFill>
                <a:srgbClr val="000000"/>
              </a:solidFill>
              <a:effectLst/>
              <a:uFillTx/>
              <a:latin typeface="Arial"/>
            </a:endParaRPr>
          </a:p>
          <a:p>
            <a:pPr algn="just">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p:txBody>
      </p:sp>
      <p:sp>
        <p:nvSpPr>
          <p:cNvPr id="383" name="Rectangle 5"/>
          <p:cNvSpPr/>
          <p:nvPr/>
        </p:nvSpPr>
        <p:spPr>
          <a:xfrm>
            <a:off x="4670280" y="1684440"/>
            <a:ext cx="4173840" cy="3679560"/>
          </a:xfrm>
          <a:prstGeom prst="rect">
            <a:avLst/>
          </a:prstGeom>
          <a:noFill/>
          <a:ln w="9360">
            <a:solidFill>
              <a:srgbClr val="000000"/>
            </a:solidFill>
            <a:miter/>
          </a:ln>
        </p:spPr>
        <p:style>
          <a:lnRef idx="0"/>
          <a:fillRef idx="0"/>
          <a:effectRef idx="0"/>
          <a:fontRef idx="minor"/>
        </p:style>
        <p:txBody>
          <a:bodyPr lIns="90000" rIns="90000" tIns="46800" bIns="46800" anchor="t">
            <a:normAutofit/>
          </a:bodyPr>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public class testPerson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public static void main(String[] args)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Person obj1 = new Person();</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obj1.name = "Nancy";</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obj1.displayInfo();</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obj1.calculateAge(2005);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lgn="jus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a:t>
            </a:r>
            <a:endParaRPr b="0" lang="en-MY" sz="1600" strike="noStrike" u="none">
              <a:solidFill>
                <a:srgbClr val="000000"/>
              </a:solidFill>
              <a:effectLst/>
              <a:uFillTx/>
              <a:latin typeface="Arial"/>
            </a:endParaRPr>
          </a:p>
          <a:p>
            <a:pPr algn="just">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 Box 3"/>
          <p:cNvSpPr/>
          <p:nvPr/>
        </p:nvSpPr>
        <p:spPr>
          <a:xfrm>
            <a:off x="1727640" y="411120"/>
            <a:ext cx="19674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Sample 2</a:t>
            </a:r>
            <a:endParaRPr b="0" lang="en-MY" sz="3200" strike="noStrike" u="none">
              <a:solidFill>
                <a:srgbClr val="000000"/>
              </a:solidFill>
              <a:effectLst/>
              <a:uFillTx/>
              <a:latin typeface="Arial"/>
            </a:endParaRPr>
          </a:p>
        </p:txBody>
      </p:sp>
      <p:sp>
        <p:nvSpPr>
          <p:cNvPr id="385" name="Rectangle 5"/>
          <p:cNvSpPr/>
          <p:nvPr/>
        </p:nvSpPr>
        <p:spPr>
          <a:xfrm>
            <a:off x="52560" y="1481040"/>
            <a:ext cx="3787560" cy="5194440"/>
          </a:xfrm>
          <a:prstGeom prst="rect">
            <a:avLst/>
          </a:prstGeom>
          <a:noFill/>
          <a:ln w="9360">
            <a:solidFill>
              <a:srgbClr val="000000"/>
            </a:solidFill>
            <a:miter/>
          </a:ln>
        </p:spPr>
        <p:style>
          <a:lnRef idx="0"/>
          <a:fillRef idx="0"/>
          <a:effectRef idx="0"/>
          <a:fontRef idx="minor"/>
        </p:style>
        <p:txBody>
          <a:bodyPr lIns="90000" rIns="90000" tIns="46800" bIns="46800" anchor="t">
            <a:normAutofit fontScale="92500" lnSpcReduction="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class Person{</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private String name;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private int age;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public void setName(String n)</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name= n;</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public void setAge(int a)</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age = a;</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public void displayInfo()</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System.out.println("Name : "+name);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public int getAge()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return age;</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a:t>
            </a:r>
            <a:endParaRPr b="0" lang="en-MY" sz="1400" strike="noStrike" u="none">
              <a:solidFill>
                <a:srgbClr val="000000"/>
              </a:solidFill>
              <a:effectLst/>
              <a:uFillTx/>
              <a:latin typeface="Arial"/>
            </a:endParaRPr>
          </a:p>
          <a:p>
            <a:pPr algn="just">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p:txBody>
      </p:sp>
      <p:sp>
        <p:nvSpPr>
          <p:cNvPr id="386" name="Rectangle 5"/>
          <p:cNvSpPr/>
          <p:nvPr/>
        </p:nvSpPr>
        <p:spPr>
          <a:xfrm>
            <a:off x="3997440" y="1476360"/>
            <a:ext cx="5146560" cy="2703600"/>
          </a:xfrm>
          <a:prstGeom prst="rect">
            <a:avLst/>
          </a:prstGeom>
          <a:noFill/>
          <a:ln w="9360">
            <a:solidFill>
              <a:srgbClr val="000000"/>
            </a:solidFill>
            <a:miter/>
          </a:ln>
        </p:spPr>
        <p:style>
          <a:lnRef idx="0"/>
          <a:fillRef idx="0"/>
          <a:effectRef idx="0"/>
          <a:fontRef idx="minor"/>
        </p:style>
        <p:txBody>
          <a:bodyPr lIns="90000" rIns="90000" tIns="46800" bIns="46800" anchor="t">
            <a:normAutofit fontScale="92500" lnSpcReduction="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public class testPerson {</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public static void main(String[] args) {</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Person obj1 = new Person();</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obj1.setName("Alicia");</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obj1.displayInfo();</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obj1.setAge(18);</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System.out.println("Age : "+obj1.getAge());</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    }</a:t>
            </a:r>
            <a:endParaRPr b="0" lang="en-MY" sz="16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trike="noStrike" u="none">
                <a:solidFill>
                  <a:srgbClr val="000000"/>
                </a:solidFill>
                <a:effectLst/>
                <a:uFillTx/>
                <a:latin typeface="Arial"/>
              </a:rPr>
              <a:t>}</a:t>
            </a:r>
            <a:endParaRPr b="0" lang="en-MY" sz="1600" strike="noStrike" u="none">
              <a:solidFill>
                <a:srgbClr val="000000"/>
              </a:solidFill>
              <a:effectLst/>
              <a:uFillTx/>
              <a:latin typeface="Arial"/>
            </a:endParaRPr>
          </a:p>
          <a:p>
            <a:pPr algn="just">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 Box 3"/>
          <p:cNvSpPr/>
          <p:nvPr/>
        </p:nvSpPr>
        <p:spPr>
          <a:xfrm>
            <a:off x="1727640" y="411120"/>
            <a:ext cx="19674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Sample 3</a:t>
            </a:r>
            <a:endParaRPr b="0" lang="en-MY" sz="3200" strike="noStrike" u="none">
              <a:solidFill>
                <a:srgbClr val="000000"/>
              </a:solidFill>
              <a:effectLst/>
              <a:uFillTx/>
              <a:latin typeface="Arial"/>
            </a:endParaRPr>
          </a:p>
        </p:txBody>
      </p:sp>
      <p:sp>
        <p:nvSpPr>
          <p:cNvPr id="388" name="Rectangle 5"/>
          <p:cNvSpPr/>
          <p:nvPr/>
        </p:nvSpPr>
        <p:spPr>
          <a:xfrm>
            <a:off x="52560" y="1336680"/>
            <a:ext cx="4767120" cy="5364000"/>
          </a:xfrm>
          <a:prstGeom prst="rect">
            <a:avLst/>
          </a:prstGeom>
          <a:noFill/>
          <a:ln w="9360">
            <a:solidFill>
              <a:srgbClr val="000000"/>
            </a:solidFill>
            <a:miter/>
          </a:ln>
        </p:spPr>
        <p:style>
          <a:lnRef idx="0"/>
          <a:fillRef idx="0"/>
          <a:effectRef idx="0"/>
          <a:fontRef idx="minor"/>
        </p:style>
        <p:txBody>
          <a:bodyPr lIns="90000" rIns="90000" tIns="46800" bIns="46800" anchor="t">
            <a:normAutofit fontScale="92500" lnSpcReduction="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class Person{</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private String name;</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private int age;</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Person()</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name= "Bond";</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age = 99;</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Person(String n)</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name= n;</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age = 0;</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Person(String n, int a)</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name= n;</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age = a;</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public void displayInfo()</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System.out.println("Name : "+name+ "\nAge : "+age);</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    }</a:t>
            </a:r>
            <a:endParaRPr b="0" lang="en-MY" sz="13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300" strike="noStrike" u="none">
                <a:solidFill>
                  <a:srgbClr val="000000"/>
                </a:solidFill>
                <a:effectLst/>
                <a:uFillTx/>
                <a:latin typeface="Arial"/>
              </a:rPr>
              <a:t>}</a:t>
            </a:r>
            <a:endParaRPr b="0" lang="en-MY" sz="1300" strike="noStrike" u="none">
              <a:solidFill>
                <a:srgbClr val="000000"/>
              </a:solidFill>
              <a:effectLst/>
              <a:uFillTx/>
              <a:latin typeface="Arial"/>
            </a:endParaRPr>
          </a:p>
        </p:txBody>
      </p:sp>
      <p:sp>
        <p:nvSpPr>
          <p:cNvPr id="389" name="Rectangle 5"/>
          <p:cNvSpPr/>
          <p:nvPr/>
        </p:nvSpPr>
        <p:spPr>
          <a:xfrm>
            <a:off x="4951440" y="1476360"/>
            <a:ext cx="4192560" cy="3030480"/>
          </a:xfrm>
          <a:prstGeom prst="rect">
            <a:avLst/>
          </a:prstGeom>
          <a:noFill/>
          <a:ln w="9360">
            <a:solidFill>
              <a:srgbClr val="000000"/>
            </a:solidFill>
            <a:miter/>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public class testPerson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public static void main(String[] args)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Person obj1 = new Person();</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Person obj2 = new Person("James");</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Person obj3 = new Person("Jackie",40);</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obj1.displayInfo();</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obj2.displayInfo();</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obj3.displayInfo();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a:t>
            </a:r>
            <a:endParaRPr b="0" lang="en-MY" sz="1400" strike="noStrike" u="none">
              <a:solidFill>
                <a:srgbClr val="000000"/>
              </a:solidFill>
              <a:effectLst/>
              <a:uFillTx/>
              <a:latin typeface="Arial"/>
            </a:endParaRPr>
          </a:p>
          <a:p>
            <a:pPr algn="just">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391" name="Rectangle 3"/>
          <p:cNvSpPr/>
          <p:nvPr/>
        </p:nvSpPr>
        <p:spPr>
          <a:xfrm>
            <a:off x="1467000" y="1581120"/>
            <a:ext cx="7200720" cy="491508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Introduction to classes and objects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Defining a class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Defining an object</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Adding variables and methods to a class</a:t>
            </a:r>
            <a:endParaRPr b="0" lang="en-MY" sz="28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Visibility control</a:t>
            </a:r>
            <a:endParaRPr b="0" lang="en-MY" sz="2800" strike="noStrike" u="none">
              <a:solidFill>
                <a:srgbClr val="000000"/>
              </a:solidFill>
              <a:effectLst/>
              <a:uFillTx/>
              <a:latin typeface="Arial"/>
            </a:endParaRPr>
          </a:p>
          <a:p>
            <a:pPr lvl="2" marL="1371600" indent="-4572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public, private, protected, unspecified</a:t>
            </a:r>
            <a:endParaRPr b="0" lang="en-MY" sz="2400" strike="noStrike" u="none">
              <a:solidFill>
                <a:srgbClr val="000000"/>
              </a:solidFill>
              <a:effectLst/>
              <a:uFillTx/>
              <a:latin typeface="Arial"/>
            </a:endParaRPr>
          </a:p>
          <a:p>
            <a:pPr marL="609480" indent="-609480">
              <a:spcBef>
                <a:spcPts val="7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Static/Instance members</a:t>
            </a:r>
            <a:endParaRPr b="0" lang="en-MY" sz="2800" strike="noStrike" u="none">
              <a:solidFill>
                <a:srgbClr val="000000"/>
              </a:solidFill>
              <a:effectLst/>
              <a:uFillTx/>
              <a:latin typeface="Arial"/>
            </a:endParaRPr>
          </a:p>
        </p:txBody>
      </p:sp>
      <mc:AlternateContent>
        <mc:Choice xmlns:a14="http://schemas.microsoft.com/office/drawing/2010/main" Requires="a14">
          <p:sp>
            <p:nvSpPr>
              <p:cNvPr id="392" name="Object 0"/>
              <p:cNvSpPr txBox="1"/>
              <p:nvPr/>
            </p:nvSpPr>
            <p:spPr>
              <a:xfrm>
                <a:off x="5954760" y="2516040"/>
                <a:ext cx="1425600" cy="2692440"/>
              </a:xfrm>
              <a:prstGeom prst="rect">
                <a:avLst/>
              </a:prstGeom>
            </p:spPr>
            <p:txBody>
              <a:bodyPr/>
              <a:p>
                <a14:m>
                  <m:oMath xmlns:m="http://schemas.openxmlformats.org/officeDocument/2006/math"/>
                </a14:m>
              </a:p>
            </p:txBody>
          </p:sp>
        </mc:Choice>
        <mc:Fallback>
          <p:sp>
            <p:nvSpPr>
              <p:cNvPr id="392" name="Object 0"/>
              <p:cNvSpPr txBox="1"/>
              <p:nvPr/>
            </p:nvSpPr>
            <p:spPr>
              <a:xfrm>
                <a:off x="5954760" y="2516040"/>
                <a:ext cx="1425600" cy="2692440"/>
              </a:xfrm>
              <a:prstGeom prst="rect">
                <a:avLst/>
              </a:prstGeom>
              <a:blipFill>
                <a:blip r:embed="rId1"/>
                <a:stretch>
                  <a:fillRect/>
                </a:stretch>
              </a:blipFill>
            </p:spPr>
          </p:sp>
        </mc:Fallback>
      </mc:AlternateContent>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3" name="Text Box 13"/>
          <p:cNvSpPr/>
          <p:nvPr/>
        </p:nvSpPr>
        <p:spPr>
          <a:xfrm>
            <a:off x="466560" y="1652760"/>
            <a:ext cx="8102880" cy="39344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If you have mastered this topic, </a:t>
            </a:r>
            <a:r>
              <a:rPr b="1" lang="en-US" sz="1800" strike="noStrike" u="none">
                <a:solidFill>
                  <a:srgbClr val="990000"/>
                </a:solidFill>
                <a:effectLst/>
                <a:uFillTx/>
                <a:latin typeface="Arial"/>
              </a:rPr>
              <a:t>you should be able to use the following terms correctly in your assignments and exams</a:t>
            </a:r>
            <a:r>
              <a:rPr b="1" lang="en-US" sz="1800" strike="noStrike" u="none">
                <a:solidFill>
                  <a:srgbClr val="000000"/>
                </a:solidFill>
                <a:effectLst/>
                <a:uFillTx/>
                <a:latin typeface="Arial"/>
              </a:rPr>
              <a:t>:</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Class</a:t>
            </a:r>
            <a:r>
              <a:rPr b="1" lang="en-US" sz="1800" strike="noStrike" u="none">
                <a:solidFill>
                  <a:srgbClr val="000000"/>
                </a:solidFill>
                <a:effectLst/>
                <a:uFillTx/>
                <a:latin typeface="Arial"/>
              </a:rPr>
              <a:t> - </a:t>
            </a:r>
            <a:r>
              <a:rPr b="1" lang="en-GB" sz="1800" strike="noStrike" u="none">
                <a:solidFill>
                  <a:srgbClr val="000000"/>
                </a:solidFill>
                <a:effectLst/>
                <a:uFillTx/>
                <a:latin typeface="Arial"/>
              </a:rPr>
              <a:t>The prototype for an </a:t>
            </a:r>
            <a:r>
              <a:rPr b="0" lang="en-GB" sz="1800" strike="noStrike" u="sng">
                <a:solidFill>
                  <a:srgbClr val="009999"/>
                </a:solidFill>
                <a:effectLst/>
                <a:uFillTx/>
                <a:latin typeface="Arial"/>
                <a:hlinkClick r:id="rId1"/>
              </a:rPr>
              <a:t>object</a:t>
            </a:r>
            <a:r>
              <a:rPr b="1" lang="en-GB" sz="1800" strike="noStrike" u="none">
                <a:solidFill>
                  <a:srgbClr val="000000"/>
                </a:solidFill>
                <a:effectLst/>
                <a:uFillTx/>
                <a:latin typeface="Arial"/>
              </a:rPr>
              <a:t> in an </a:t>
            </a:r>
            <a:r>
              <a:rPr b="0" lang="en-GB" sz="1800" strike="noStrike" u="sng">
                <a:solidFill>
                  <a:srgbClr val="009999"/>
                </a:solidFill>
                <a:effectLst/>
                <a:uFillTx/>
                <a:latin typeface="Arial"/>
                <a:hlinkClick r:id="rId2"/>
              </a:rPr>
              <a:t>object-oriented language</a:t>
            </a:r>
            <a:r>
              <a:rPr b="1" lang="en-GB" sz="1800" strike="noStrike" u="none">
                <a:solidFill>
                  <a:srgbClr val="000000"/>
                </a:solidFill>
                <a:effectLst/>
                <a:uFillTx/>
                <a:latin typeface="Arial"/>
              </a:rPr>
              <a:t>; </a:t>
            </a:r>
            <a:br>
              <a:rPr sz="1800"/>
            </a:br>
            <a:r>
              <a:rPr b="1" lang="en-GB" sz="1800" strike="noStrike" u="none">
                <a:solidFill>
                  <a:srgbClr val="000000"/>
                </a:solidFill>
                <a:effectLst/>
                <a:uFillTx/>
                <a:latin typeface="Arial"/>
              </a:rPr>
              <a:t>   analogous to a </a:t>
            </a:r>
            <a:r>
              <a:rPr b="0" lang="en-GB" sz="1800" strike="noStrike" u="sng">
                <a:solidFill>
                  <a:srgbClr val="009999"/>
                </a:solidFill>
                <a:effectLst/>
                <a:uFillTx/>
                <a:latin typeface="Arial"/>
                <a:hlinkClick r:id="rId3"/>
              </a:rPr>
              <a:t>derived type</a:t>
            </a:r>
            <a:r>
              <a:rPr b="1" lang="en-GB" sz="1800" strike="noStrike" u="none">
                <a:solidFill>
                  <a:srgbClr val="000000"/>
                </a:solidFill>
                <a:effectLst/>
                <a:uFillTx/>
                <a:latin typeface="Arial"/>
              </a:rPr>
              <a:t> in a </a:t>
            </a:r>
            <a:r>
              <a:rPr b="0" lang="en-GB" sz="1800" strike="noStrike" u="sng">
                <a:solidFill>
                  <a:srgbClr val="009999"/>
                </a:solidFill>
                <a:effectLst/>
                <a:uFillTx/>
                <a:latin typeface="Arial"/>
                <a:hlinkClick r:id="rId4"/>
              </a:rPr>
              <a:t>procedural language</a:t>
            </a:r>
            <a:r>
              <a:rPr b="1" lang="en-GB" sz="1800" strike="noStrike" u="none">
                <a:solidFill>
                  <a:srgbClr val="000000"/>
                </a:solidFill>
                <a:effectLst/>
                <a:uFillTx/>
                <a:latin typeface="Arial"/>
              </a:rPr>
              <a:t>. A class may </a:t>
            </a:r>
            <a:br>
              <a:rPr sz="1800"/>
            </a:br>
            <a:r>
              <a:rPr b="1" lang="en-GB" sz="1800" strike="noStrike" u="none">
                <a:solidFill>
                  <a:srgbClr val="000000"/>
                </a:solidFill>
                <a:effectLst/>
                <a:uFillTx/>
                <a:latin typeface="Arial"/>
              </a:rPr>
              <a:t>   also be considered to be a set of objects which share a common </a:t>
            </a:r>
            <a:br>
              <a:rPr sz="1800"/>
            </a:br>
            <a:r>
              <a:rPr b="1" lang="en-GB" sz="1800" strike="noStrike" u="none">
                <a:solidFill>
                  <a:srgbClr val="000000"/>
                </a:solidFill>
                <a:effectLst/>
                <a:uFillTx/>
                <a:latin typeface="Arial"/>
              </a:rPr>
              <a:t>   structure and behaviour. The structure of a class is determined by the</a:t>
            </a:r>
            <a:br>
              <a:rPr sz="1800"/>
            </a:br>
            <a:r>
              <a:rPr b="1" lang="en-GB" sz="1800" strike="noStrike" u="none">
                <a:solidFill>
                  <a:srgbClr val="000000"/>
                </a:solidFill>
                <a:effectLst/>
                <a:uFillTx/>
                <a:latin typeface="Arial"/>
              </a:rPr>
              <a:t>   </a:t>
            </a:r>
            <a:r>
              <a:rPr b="0" lang="en-GB" sz="1800" strike="noStrike" u="sng">
                <a:solidFill>
                  <a:srgbClr val="009999"/>
                </a:solidFill>
                <a:effectLst/>
                <a:uFillTx/>
                <a:latin typeface="Arial"/>
                <a:hlinkClick r:id="rId5"/>
              </a:rPr>
              <a:t>class variables</a:t>
            </a:r>
            <a:r>
              <a:rPr b="1" lang="en-GB" sz="1800" strike="noStrike" u="none">
                <a:solidFill>
                  <a:srgbClr val="000000"/>
                </a:solidFill>
                <a:effectLst/>
                <a:uFillTx/>
                <a:latin typeface="Arial"/>
              </a:rPr>
              <a:t> which represent the </a:t>
            </a:r>
            <a:r>
              <a:rPr b="0" lang="en-GB" sz="1800" strike="noStrike" u="sng">
                <a:solidFill>
                  <a:srgbClr val="009999"/>
                </a:solidFill>
                <a:effectLst/>
                <a:uFillTx/>
                <a:latin typeface="Arial"/>
                <a:hlinkClick r:id="rId6"/>
              </a:rPr>
              <a:t>state</a:t>
            </a:r>
            <a:r>
              <a:rPr b="1" lang="en-GB" sz="1800" strike="noStrike" u="none">
                <a:solidFill>
                  <a:srgbClr val="000000"/>
                </a:solidFill>
                <a:effectLst/>
                <a:uFillTx/>
                <a:latin typeface="Arial"/>
              </a:rPr>
              <a:t> of an object of that class and </a:t>
            </a:r>
            <a:br>
              <a:rPr sz="1800"/>
            </a:br>
            <a:r>
              <a:rPr b="1" lang="en-GB" sz="1800" strike="noStrike" u="none">
                <a:solidFill>
                  <a:srgbClr val="000000"/>
                </a:solidFill>
                <a:effectLst/>
                <a:uFillTx/>
                <a:latin typeface="Arial"/>
              </a:rPr>
              <a:t>   the behaviour is given by a set of </a:t>
            </a:r>
            <a:r>
              <a:rPr b="0" lang="en-GB" sz="1800" strike="noStrike" u="sng">
                <a:solidFill>
                  <a:srgbClr val="009999"/>
                </a:solidFill>
                <a:effectLst/>
                <a:uFillTx/>
                <a:latin typeface="Arial"/>
                <a:hlinkClick r:id="rId7"/>
              </a:rPr>
              <a:t>methods</a:t>
            </a:r>
            <a:r>
              <a:rPr b="1" lang="en-GB" sz="1800" strike="noStrike" u="none">
                <a:solidFill>
                  <a:srgbClr val="000000"/>
                </a:solidFill>
                <a:effectLst/>
                <a:uFillTx/>
                <a:latin typeface="Arial"/>
              </a:rPr>
              <a:t> associated with the class. </a:t>
            </a:r>
            <a:endParaRPr b="0" lang="en-MY" sz="18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Object</a:t>
            </a:r>
            <a:r>
              <a:rPr b="1" lang="en-US" sz="1800" strike="noStrike" u="none">
                <a:solidFill>
                  <a:srgbClr val="000000"/>
                </a:solidFill>
                <a:effectLst/>
                <a:uFillTx/>
                <a:latin typeface="Arial"/>
              </a:rPr>
              <a:t>  - </a:t>
            </a:r>
            <a:r>
              <a:rPr b="1" lang="en-GB" sz="1800" strike="noStrike" u="none">
                <a:solidFill>
                  <a:srgbClr val="000000"/>
                </a:solidFill>
                <a:effectLst/>
                <a:uFillTx/>
                <a:latin typeface="Arial"/>
              </a:rPr>
              <a:t>In </a:t>
            </a:r>
            <a:r>
              <a:rPr b="0" lang="en-GB" sz="1800" strike="noStrike" u="sng">
                <a:solidFill>
                  <a:srgbClr val="009999"/>
                </a:solidFill>
                <a:effectLst/>
                <a:uFillTx/>
                <a:latin typeface="Arial"/>
                <a:hlinkClick r:id="rId8"/>
              </a:rPr>
              <a:t>object-oriented programming</a:t>
            </a:r>
            <a:r>
              <a:rPr b="1" lang="en-GB" sz="1800" strike="noStrike" u="none">
                <a:solidFill>
                  <a:srgbClr val="000000"/>
                </a:solidFill>
                <a:effectLst/>
                <a:uFillTx/>
                <a:latin typeface="Arial"/>
              </a:rPr>
              <a:t>, an instance of the data </a:t>
            </a:r>
            <a:br>
              <a:rPr sz="1800"/>
            </a:br>
            <a:r>
              <a:rPr b="1" lang="en-GB" sz="1800" strike="noStrike" u="none">
                <a:solidFill>
                  <a:srgbClr val="000000"/>
                </a:solidFill>
                <a:effectLst/>
                <a:uFillTx/>
                <a:latin typeface="Arial"/>
              </a:rPr>
              <a:t>   structure and behaviour defined by the object's </a:t>
            </a:r>
            <a:r>
              <a:rPr b="0" lang="en-GB" sz="1800" strike="noStrike" u="sng">
                <a:solidFill>
                  <a:srgbClr val="009999"/>
                </a:solidFill>
                <a:effectLst/>
                <a:uFillTx/>
                <a:latin typeface="Arial"/>
                <a:hlinkClick r:id="rId9"/>
              </a:rPr>
              <a:t>class</a:t>
            </a:r>
            <a:r>
              <a:rPr b="1" lang="en-GB" sz="1800" strike="noStrike" u="none">
                <a:solidFill>
                  <a:srgbClr val="000000"/>
                </a:solidFill>
                <a:effectLst/>
                <a:uFillTx/>
                <a:latin typeface="Arial"/>
              </a:rPr>
              <a:t>. Each object has </a:t>
            </a:r>
            <a:br>
              <a:rPr sz="1800"/>
            </a:br>
            <a:r>
              <a:rPr b="1" lang="en-GB" sz="1800" strike="noStrike" u="none">
                <a:solidFill>
                  <a:srgbClr val="000000"/>
                </a:solidFill>
                <a:effectLst/>
                <a:uFillTx/>
                <a:latin typeface="Arial"/>
              </a:rPr>
              <a:t>   its own values for the instance variables of its class and can respond </a:t>
            </a:r>
            <a:br>
              <a:rPr sz="1800"/>
            </a:br>
            <a:r>
              <a:rPr b="1" lang="en-GB" sz="1800" strike="noStrike" u="none">
                <a:solidFill>
                  <a:srgbClr val="000000"/>
                </a:solidFill>
                <a:effectLst/>
                <a:uFillTx/>
                <a:latin typeface="Arial"/>
              </a:rPr>
              <a:t>   to the methods defined by its class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394"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396" name="Rectangle 5"/>
          <p:cNvSpPr/>
          <p:nvPr/>
        </p:nvSpPr>
        <p:spPr>
          <a:xfrm>
            <a:off x="1447920" y="1219320"/>
            <a:ext cx="6476760" cy="48765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Inheritance</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superclass and subclass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single level inheritance</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extends</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Constructors and creating them</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 overloading</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Sample programs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Text Box 1026"/>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5" name="Text Box 1027"/>
          <p:cNvSpPr/>
          <p:nvPr/>
        </p:nvSpPr>
        <p:spPr>
          <a:xfrm>
            <a:off x="466560" y="1652760"/>
            <a:ext cx="8102880" cy="1465560"/>
          </a:xfrm>
          <a:prstGeom prst="rect">
            <a:avLst/>
          </a:prstGeom>
          <a:noFill/>
          <a:ln w="0">
            <a:noFill/>
          </a:ln>
        </p:spPr>
        <p:style>
          <a:lnRef idx="0"/>
          <a:fillRef idx="0"/>
          <a:effectRef idx="0"/>
          <a:fontRef idx="minor"/>
        </p:style>
        <p:txBody>
          <a:bodyPr lIns="90000" rIns="90000" tIns="46800" bIns="46800" anchor="t">
            <a:spAutoFit/>
          </a:bodyPr>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Encapsulation</a:t>
            </a:r>
            <a:r>
              <a:rPr b="1" lang="en-US" sz="1800" strike="noStrike" u="none">
                <a:solidFill>
                  <a:srgbClr val="000000"/>
                </a:solidFill>
                <a:effectLst/>
                <a:uFillTx/>
                <a:latin typeface="Arial"/>
              </a:rPr>
              <a:t> - </a:t>
            </a:r>
            <a:r>
              <a:rPr b="1" lang="en-GB" sz="1800" strike="noStrike" u="none">
                <a:solidFill>
                  <a:srgbClr val="000000"/>
                </a:solidFill>
                <a:effectLst/>
                <a:uFillTx/>
                <a:latin typeface="Arial"/>
              </a:rPr>
              <a:t>The ability to provide users with a well-defined </a:t>
            </a:r>
            <a:br>
              <a:rPr sz="1800"/>
            </a:br>
            <a:r>
              <a:rPr b="1" lang="en-GB" sz="1800" strike="noStrike" u="none">
                <a:solidFill>
                  <a:srgbClr val="000000"/>
                </a:solidFill>
                <a:effectLst/>
                <a:uFillTx/>
                <a:latin typeface="Arial"/>
              </a:rPr>
              <a:t>   interface to a set of functions in a way which hides their internal</a:t>
            </a:r>
            <a:br>
              <a:rPr sz="1800"/>
            </a:br>
            <a:r>
              <a:rPr b="1" lang="en-GB" sz="1800" strike="noStrike" u="none">
                <a:solidFill>
                  <a:srgbClr val="000000"/>
                </a:solidFill>
                <a:effectLst/>
                <a:uFillTx/>
                <a:latin typeface="Arial"/>
              </a:rPr>
              <a:t>   workings. In object-oriented programming, the technique of keeping </a:t>
            </a:r>
            <a:br>
              <a:rPr sz="1800"/>
            </a:br>
            <a:r>
              <a:rPr b="1" lang="en-GB" sz="1800" strike="noStrike" u="none">
                <a:solidFill>
                  <a:srgbClr val="000000"/>
                </a:solidFill>
                <a:effectLst/>
                <a:uFillTx/>
                <a:latin typeface="Arial"/>
              </a:rPr>
              <a:t>   together data structures and the methods (procedures) which act on </a:t>
            </a:r>
            <a:br>
              <a:rPr sz="1800"/>
            </a:br>
            <a:r>
              <a:rPr b="1" lang="en-GB" sz="1800" strike="noStrike" u="none">
                <a:solidFill>
                  <a:srgbClr val="000000"/>
                </a:solidFill>
                <a:effectLst/>
                <a:uFillTx/>
                <a:latin typeface="Arial"/>
              </a:rPr>
              <a:t>   them.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Text Box 1026"/>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7" name="Text Box 1027"/>
          <p:cNvSpPr/>
          <p:nvPr/>
        </p:nvSpPr>
        <p:spPr>
          <a:xfrm>
            <a:off x="466560" y="1652760"/>
            <a:ext cx="8102880" cy="3660120"/>
          </a:xfrm>
          <a:prstGeom prst="rect">
            <a:avLst/>
          </a:prstGeom>
          <a:noFill/>
          <a:ln w="0">
            <a:noFill/>
          </a:ln>
        </p:spPr>
        <p:style>
          <a:lnRef idx="0"/>
          <a:fillRef idx="0"/>
          <a:effectRef idx="0"/>
          <a:fontRef idx="minor"/>
        </p:style>
        <p:txBody>
          <a:bodyPr lIns="90000" rIns="90000" tIns="46800" bIns="46800" anchor="t">
            <a:spAutoFit/>
          </a:bodyPr>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Information hiding</a:t>
            </a:r>
            <a:r>
              <a:rPr b="1" lang="en-US" sz="1800" strike="noStrike" u="none">
                <a:solidFill>
                  <a:srgbClr val="000000"/>
                </a:solidFill>
                <a:effectLst/>
                <a:uFillTx/>
                <a:latin typeface="Arial"/>
              </a:rPr>
              <a:t> – This is related to Encapsulation. This is the</a:t>
            </a:r>
            <a:br>
              <a:rPr sz="1800"/>
            </a:br>
            <a:r>
              <a:rPr b="1" lang="en-US" sz="1800" strike="noStrike" u="none">
                <a:solidFill>
                  <a:srgbClr val="000000"/>
                </a:solidFill>
                <a:effectLst/>
                <a:uFillTx/>
                <a:latin typeface="Arial"/>
              </a:rPr>
              <a:t>   principle of hiding the implementations and only allowing interfaces to</a:t>
            </a:r>
            <a:br>
              <a:rPr sz="1800"/>
            </a:br>
            <a:r>
              <a:rPr b="1" lang="en-US" sz="1800" strike="noStrike" u="none">
                <a:solidFill>
                  <a:srgbClr val="000000"/>
                </a:solidFill>
                <a:effectLst/>
                <a:uFillTx/>
                <a:latin typeface="Arial"/>
              </a:rPr>
              <a:t>   be visible to the programmer.</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a:t>
            </a:r>
            <a:endParaRPr b="0" lang="en-MY" sz="1800" strike="noStrike" u="none">
              <a:solidFill>
                <a:srgbClr val="000000"/>
              </a:solidFill>
              <a:effectLst/>
              <a:uFillTx/>
              <a:latin typeface="Arial"/>
            </a:endParaRPr>
          </a:p>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State</a:t>
            </a:r>
            <a:r>
              <a:rPr b="1" lang="en-US" sz="1800" strike="noStrike" u="none">
                <a:solidFill>
                  <a:srgbClr val="000000"/>
                </a:solidFill>
                <a:effectLst/>
                <a:uFillTx/>
                <a:latin typeface="Arial"/>
              </a:rPr>
              <a:t> – The state of an object is all the data it currently encapsulates. </a:t>
            </a:r>
            <a:br>
              <a:rPr sz="1800"/>
            </a:br>
            <a:r>
              <a:rPr b="1" lang="en-US" sz="1800" strike="noStrike" u="none">
                <a:solidFill>
                  <a:srgbClr val="000000"/>
                </a:solidFill>
                <a:effectLst/>
                <a:uFillTx/>
                <a:latin typeface="Arial"/>
              </a:rPr>
              <a:t>   State is usually represented by named attributes (variables).</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Behaviour</a:t>
            </a:r>
            <a:r>
              <a:rPr b="1" lang="en-US" sz="1800" strike="noStrike" u="none">
                <a:solidFill>
                  <a:srgbClr val="000000"/>
                </a:solidFill>
                <a:effectLst/>
                <a:uFillTx/>
                <a:latin typeface="Arial"/>
              </a:rPr>
              <a:t> -   Behaviour is the way an object acts and reacts.  </a:t>
            </a:r>
            <a:br>
              <a:rPr sz="1800"/>
            </a:br>
            <a:r>
              <a:rPr b="1" lang="en-US" sz="1800" strike="noStrike" u="none">
                <a:solidFill>
                  <a:srgbClr val="000000"/>
                </a:solidFill>
                <a:effectLst/>
                <a:uFillTx/>
                <a:latin typeface="Arial"/>
              </a:rPr>
              <a:t>   Behaviour is modelled by methods.</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buClr>
                <a:srgbClr val="99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990000"/>
                </a:solidFill>
                <a:effectLst/>
                <a:uFillTx/>
                <a:latin typeface="Arial"/>
              </a:rPr>
              <a:t>  Method</a:t>
            </a:r>
            <a:r>
              <a:rPr b="1" lang="en-US" sz="1800" strike="noStrike" u="none">
                <a:solidFill>
                  <a:srgbClr val="000000"/>
                </a:solidFill>
                <a:effectLst/>
                <a:uFillTx/>
                <a:latin typeface="Arial"/>
              </a:rPr>
              <a:t> - </a:t>
            </a:r>
            <a:r>
              <a:rPr b="1" lang="en-GB" sz="1800" strike="noStrike" u="none">
                <a:solidFill>
                  <a:srgbClr val="000000"/>
                </a:solidFill>
                <a:effectLst/>
                <a:uFillTx/>
                <a:latin typeface="Arial"/>
              </a:rPr>
              <a:t>The name given in Smalltalk and other object-oriented </a:t>
            </a:r>
            <a:br>
              <a:rPr sz="1800"/>
            </a:br>
            <a:r>
              <a:rPr b="1" lang="en-GB" sz="1800" strike="noStrike" u="none">
                <a:solidFill>
                  <a:srgbClr val="000000"/>
                </a:solidFill>
                <a:effectLst/>
                <a:uFillTx/>
                <a:latin typeface="Arial"/>
              </a:rPr>
              <a:t>   languages to a procedure or routine associated with one or more </a:t>
            </a:r>
            <a:br>
              <a:rPr sz="1800"/>
            </a:br>
            <a:r>
              <a:rPr b="1" lang="en-GB" sz="1800" strike="noStrike" u="none">
                <a:solidFill>
                  <a:srgbClr val="000000"/>
                </a:solidFill>
                <a:effectLst/>
                <a:uFillTx/>
                <a:latin typeface="Arial"/>
              </a:rPr>
              <a:t>  classes.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39" name="Rectangle 5"/>
          <p:cNvSpPr/>
          <p:nvPr/>
        </p:nvSpPr>
        <p:spPr>
          <a:xfrm>
            <a:off x="533520" y="1542960"/>
            <a:ext cx="8076960" cy="3812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Objects are things</a:t>
            </a:r>
            <a:endParaRPr b="0" lang="en-MY" sz="1800" strike="noStrike" u="none">
              <a:solidFill>
                <a:srgbClr val="000000"/>
              </a:solidFill>
              <a:effectLst/>
              <a:uFillTx/>
              <a:latin typeface="Arial"/>
            </a:endParaRPr>
          </a:p>
        </p:txBody>
      </p:sp>
      <p:grpSp>
        <p:nvGrpSpPr>
          <p:cNvPr id="40" name="Group 7"/>
          <p:cNvGrpSpPr/>
          <p:nvPr/>
        </p:nvGrpSpPr>
        <p:grpSpPr>
          <a:xfrm>
            <a:off x="914400" y="1946160"/>
            <a:ext cx="7010280" cy="3504960"/>
            <a:chOff x="914400" y="1946160"/>
            <a:chExt cx="7010280" cy="3504960"/>
          </a:xfrm>
        </p:grpSpPr>
        <p:sp>
          <p:nvSpPr>
            <p:cNvPr id="41" name="Rectangle 8"/>
            <p:cNvSpPr/>
            <p:nvPr/>
          </p:nvSpPr>
          <p:spPr>
            <a:xfrm>
              <a:off x="914400" y="1946160"/>
              <a:ext cx="7010280" cy="3504960"/>
            </a:xfrm>
            <a:prstGeom prst="rect">
              <a:avLst/>
            </a:prstGeom>
            <a:solidFill>
              <a:srgbClr val="ffffff"/>
            </a:solidFill>
            <a:ln w="9360">
              <a:solidFill>
                <a:srgbClr val="bbe0e3"/>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42" name="Object 1024" descr=""/>
            <p:cNvPicPr/>
            <p:nvPr/>
          </p:nvPicPr>
          <p:blipFill>
            <a:blip r:embed="rId1"/>
            <a:stretch/>
          </p:blipFill>
          <p:spPr>
            <a:xfrm>
              <a:off x="3352680" y="2403360"/>
              <a:ext cx="1981080" cy="672840"/>
            </a:xfrm>
            <a:prstGeom prst="rect">
              <a:avLst/>
            </a:prstGeom>
            <a:noFill/>
            <a:ln w="0">
              <a:noFill/>
            </a:ln>
          </p:spPr>
        </p:pic>
        <p:pic>
          <p:nvPicPr>
            <p:cNvPr id="43" name="Object 1025" descr=""/>
            <p:cNvPicPr/>
            <p:nvPr/>
          </p:nvPicPr>
          <p:blipFill>
            <a:blip r:embed="rId2"/>
            <a:stretch/>
          </p:blipFill>
          <p:spPr>
            <a:xfrm>
              <a:off x="1760400" y="2098440"/>
              <a:ext cx="1135080" cy="1447920"/>
            </a:xfrm>
            <a:prstGeom prst="rect">
              <a:avLst/>
            </a:prstGeom>
            <a:noFill/>
            <a:ln w="0">
              <a:noFill/>
            </a:ln>
          </p:spPr>
        </p:pic>
        <p:pic>
          <p:nvPicPr>
            <p:cNvPr id="44" name="Object 1026" descr=""/>
            <p:cNvPicPr/>
            <p:nvPr/>
          </p:nvPicPr>
          <p:blipFill>
            <a:blip r:embed="rId3"/>
            <a:stretch/>
          </p:blipFill>
          <p:spPr>
            <a:xfrm>
              <a:off x="6019560" y="2174760"/>
              <a:ext cx="1238400" cy="911160"/>
            </a:xfrm>
            <a:prstGeom prst="rect">
              <a:avLst/>
            </a:prstGeom>
            <a:noFill/>
            <a:ln w="0">
              <a:noFill/>
            </a:ln>
          </p:spPr>
        </p:pic>
        <p:graphicFrame>
          <p:nvGraphicFramePr>
            <p:cNvPr id="45" name="Object 1027"/>
            <p:cNvGraphicFramePr/>
            <p:nvPr/>
          </p:nvGraphicFramePr>
          <p:xfrm>
            <a:off x="6019560" y="3850920"/>
            <a:ext cx="1673280" cy="938160"/>
          </p:xfrm>
          <a:graphic>
            <a:graphicData uri="http://schemas.openxmlformats.org/presentationml/2006/ole">
              <p:oleObj r:id="rId4" spid="">
                <p:embed/>
                <p:pic>
                  <p:nvPicPr>
                    <p:cNvPr id="46" name="Object 1027" descr=""/>
                    <p:cNvPicPr/>
                    <p:nvPr/>
                  </p:nvPicPr>
                  <p:blipFill>
                    <a:blip r:embed="rId5"/>
                    <a:stretch/>
                  </p:blipFill>
                  <p:spPr>
                    <a:xfrm>
                      <a:off x="6019560" y="3850920"/>
                      <a:ext cx="1673280" cy="938160"/>
                    </a:xfrm>
                    <a:prstGeom prst="rect">
                      <a:avLst/>
                    </a:prstGeom>
                    <a:noFill/>
                    <a:ln w="0">
                      <a:noFill/>
                    </a:ln>
                  </p:spPr>
                </p:pic>
              </p:oleObj>
            </a:graphicData>
          </a:graphic>
        </p:graphicFrame>
        <p:sp>
          <p:nvSpPr>
            <p:cNvPr id="47" name="Text Box 13"/>
            <p:cNvSpPr/>
            <p:nvPr/>
          </p:nvSpPr>
          <p:spPr>
            <a:xfrm>
              <a:off x="3733560" y="3850920"/>
              <a:ext cx="1295640" cy="1069200"/>
            </a:xfrm>
            <a:prstGeom prst="rect">
              <a:avLst/>
            </a:prstGeom>
            <a:noFill/>
            <a:ln w="9360">
              <a:solidFill>
                <a:srgbClr val="333399"/>
              </a:solidFill>
              <a:miter/>
            </a:ln>
          </p:spPr>
          <p:style>
            <a:lnRef idx="0"/>
            <a:fillRef idx="0"/>
            <a:effectRef idx="0"/>
            <a:fontRef idx="minor"/>
          </p:style>
          <p:txBody>
            <a:bodyPr lIns="90000" rIns="90000" tIns="46800" bIns="46800" anchor="t">
              <a:spAutoFit/>
            </a:bodyPr>
            <a:p>
              <a:pPr algn="ctr">
                <a:lnSpc>
                  <a:spcPct val="80000"/>
                </a:lnSpc>
                <a:spcBef>
                  <a:spcPts val="50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8000" strike="noStrike" u="none">
                  <a:solidFill>
                    <a:srgbClr val="000000"/>
                  </a:solidFill>
                  <a:effectLst/>
                  <a:uFillTx/>
                  <a:latin typeface="Times New Roman"/>
                </a:rPr>
                <a:t>$</a:t>
              </a:r>
              <a:endParaRPr b="0" lang="en-MY" sz="8000" strike="noStrike" u="none">
                <a:solidFill>
                  <a:srgbClr val="000000"/>
                </a:solidFill>
                <a:effectLst/>
                <a:uFillTx/>
                <a:latin typeface="Arial"/>
              </a:endParaRPr>
            </a:p>
          </p:txBody>
        </p:sp>
        <p:sp>
          <p:nvSpPr>
            <p:cNvPr id="48" name="WordArt 14"/>
            <p:cNvSpPr txBox="1"/>
            <p:nvPr/>
          </p:nvSpPr>
          <p:spPr>
            <a:xfrm>
              <a:off x="1523880" y="4155840"/>
              <a:ext cx="1314360" cy="485640"/>
            </a:xfrm>
            <a:prstGeom prst="rect">
              <a:avLst/>
            </a:prstGeom>
          </p:spPr>
          <p:txBody>
            <a:bodyPr wrap="none" lIns="90000" rIns="90000" tIns="46800" bIns="46800" anchor="t" anchorCtr="1">
              <a:prstTxWarp prst="textPlain">
                <a:avLst>
                  <a:gd name="adj" fmla="val 50000"/>
                </a:avLst>
              </a:prstTxWarp>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MY" sz="3200" spc="3" strike="noStrike" u="none">
                  <a:ln w="0">
                    <a:noFill/>
                  </a:ln>
                  <a:solidFill>
                    <a:srgbClr val="336699"/>
                  </a:solidFill>
                  <a:effectLst>
                    <a:outerShdw dist="40186" dir="1096358" blurRad="0" rotWithShape="0">
                      <a:srgbClr val="c0c0c0"/>
                    </a:outerShdw>
                  </a:effectLst>
                  <a:uFillTx/>
                  <a:latin typeface="CG Times"/>
                </a:rPr>
                <a:t>X + Yi</a:t>
              </a:r>
              <a:endParaRPr b="0" i="1" lang="en-MY" sz="3200" spc="3" strike="noStrike" u="none">
                <a:ln w="0">
                  <a:noFill/>
                </a:ln>
                <a:solidFill>
                  <a:srgbClr val="336699"/>
                </a:solidFill>
                <a:effectLst>
                  <a:outerShdw dist="40186" dir="1096358" blurRad="0" rotWithShape="0">
                    <a:srgbClr val="c0c0c0"/>
                  </a:outerShdw>
                </a:effectLst>
                <a:uFillTx/>
                <a:latin typeface="CG Times"/>
                <a:ea typeface="CG Times"/>
              </a:endParaRPr>
            </a:p>
          </p:txBody>
        </p:sp>
        <p:sp>
          <p:nvSpPr>
            <p:cNvPr id="49" name="Text Box 15"/>
            <p:cNvSpPr/>
            <p:nvPr/>
          </p:nvSpPr>
          <p:spPr>
            <a:xfrm>
              <a:off x="1295280" y="3255840"/>
              <a:ext cx="121932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Footballer</a:t>
              </a:r>
              <a:endParaRPr b="0" lang="en-MY" sz="1800" strike="noStrike" u="none">
                <a:solidFill>
                  <a:srgbClr val="000000"/>
                </a:solidFill>
                <a:effectLst/>
                <a:uFillTx/>
                <a:latin typeface="Arial"/>
              </a:endParaRPr>
            </a:p>
          </p:txBody>
        </p:sp>
        <p:sp>
          <p:nvSpPr>
            <p:cNvPr id="50" name="Text Box 16"/>
            <p:cNvSpPr/>
            <p:nvPr/>
          </p:nvSpPr>
          <p:spPr>
            <a:xfrm>
              <a:off x="3886200" y="3255840"/>
              <a:ext cx="9144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Car</a:t>
              </a:r>
              <a:endParaRPr b="0" lang="en-MY" sz="1800" strike="noStrike" u="none">
                <a:solidFill>
                  <a:srgbClr val="000000"/>
                </a:solidFill>
                <a:effectLst/>
                <a:uFillTx/>
                <a:latin typeface="Arial"/>
              </a:endParaRPr>
            </a:p>
          </p:txBody>
        </p:sp>
        <p:sp>
          <p:nvSpPr>
            <p:cNvPr id="51" name="Text Box 17"/>
            <p:cNvSpPr/>
            <p:nvPr/>
          </p:nvSpPr>
          <p:spPr>
            <a:xfrm>
              <a:off x="6248160" y="3255840"/>
              <a:ext cx="9144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Scale</a:t>
              </a:r>
              <a:endParaRPr b="0" lang="en-MY" sz="1800" strike="noStrike" u="none">
                <a:solidFill>
                  <a:srgbClr val="000000"/>
                </a:solidFill>
                <a:effectLst/>
                <a:uFillTx/>
                <a:latin typeface="Arial"/>
              </a:endParaRPr>
            </a:p>
          </p:txBody>
        </p:sp>
        <p:sp>
          <p:nvSpPr>
            <p:cNvPr id="52" name="Text Box 18"/>
            <p:cNvSpPr/>
            <p:nvPr/>
          </p:nvSpPr>
          <p:spPr>
            <a:xfrm>
              <a:off x="1295280" y="4917960"/>
              <a:ext cx="243828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Complex Number</a:t>
              </a:r>
              <a:endParaRPr b="0" lang="en-MY" sz="1800" strike="noStrike" u="none">
                <a:solidFill>
                  <a:srgbClr val="000000"/>
                </a:solidFill>
                <a:effectLst/>
                <a:uFillTx/>
                <a:latin typeface="Arial"/>
              </a:endParaRPr>
            </a:p>
          </p:txBody>
        </p:sp>
        <p:sp>
          <p:nvSpPr>
            <p:cNvPr id="53" name="Text Box 19"/>
            <p:cNvSpPr/>
            <p:nvPr/>
          </p:nvSpPr>
          <p:spPr>
            <a:xfrm>
              <a:off x="3657600" y="4932000"/>
              <a:ext cx="198108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Bank Account</a:t>
              </a:r>
              <a:endParaRPr b="0" lang="en-MY" sz="1800" strike="noStrike" u="none">
                <a:solidFill>
                  <a:srgbClr val="000000"/>
                </a:solidFill>
                <a:effectLst/>
                <a:uFillTx/>
                <a:latin typeface="Arial"/>
              </a:endParaRPr>
            </a:p>
          </p:txBody>
        </p:sp>
        <p:sp>
          <p:nvSpPr>
            <p:cNvPr id="54" name="Text Box 20"/>
            <p:cNvSpPr/>
            <p:nvPr/>
          </p:nvSpPr>
          <p:spPr>
            <a:xfrm>
              <a:off x="6324480" y="4932000"/>
              <a:ext cx="68580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Lion</a:t>
              </a:r>
              <a:endParaRPr b="0" lang="en-MY" sz="1800" strike="noStrike" u="none">
                <a:solidFill>
                  <a:srgbClr val="000000"/>
                </a:solidFill>
                <a:effectLst/>
                <a:uFillTx/>
                <a:latin typeface="Arial"/>
              </a:endParaRPr>
            </a:p>
          </p:txBody>
        </p:sp>
      </p:grpSp>
      <p:sp>
        <p:nvSpPr>
          <p:cNvPr id="55" name="Rectangle 21"/>
          <p:cNvSpPr/>
          <p:nvPr/>
        </p:nvSpPr>
        <p:spPr>
          <a:xfrm>
            <a:off x="609480" y="5486400"/>
            <a:ext cx="8077320" cy="10666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Objects may be simple or complex</a:t>
            </a:r>
            <a:endParaRPr b="0" lang="en-MY" sz="1800" strike="noStrike" u="none">
              <a:solidFill>
                <a:srgbClr val="000000"/>
              </a:solidFill>
              <a:effectLst/>
              <a:uFillTx/>
              <a:latin typeface="Arial"/>
            </a:endParaRPr>
          </a:p>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Objects may be real or imaginary</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57" name="Rectangle 3"/>
          <p:cNvSpPr/>
          <p:nvPr/>
        </p:nvSpPr>
        <p:spPr>
          <a:xfrm>
            <a:off x="533520" y="1409760"/>
            <a:ext cx="8076960" cy="13716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What are not objects?</a:t>
            </a:r>
            <a:endParaRPr b="0" lang="en-MY" sz="1800" strike="noStrike" u="none">
              <a:solidFill>
                <a:srgbClr val="000000"/>
              </a:solidFill>
              <a:effectLst/>
              <a:uFillTx/>
              <a:latin typeface="Arial"/>
            </a:endParaRPr>
          </a:p>
          <a:p>
            <a:pPr lvl="1" marL="743040" indent="-28584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Some things are not objects but are attributes, values or characteristics of objects.</a:t>
            </a:r>
            <a:endParaRPr b="0" lang="en-MY" sz="1800" strike="noStrike" u="none">
              <a:solidFill>
                <a:srgbClr val="000000"/>
              </a:solidFill>
              <a:effectLst/>
              <a:uFillTx/>
              <a:latin typeface="Arial"/>
            </a:endParaRPr>
          </a:p>
        </p:txBody>
      </p:sp>
      <p:grpSp>
        <p:nvGrpSpPr>
          <p:cNvPr id="58" name="Group 4"/>
          <p:cNvGrpSpPr/>
          <p:nvPr/>
        </p:nvGrpSpPr>
        <p:grpSpPr>
          <a:xfrm>
            <a:off x="1447920" y="2743200"/>
            <a:ext cx="6705360" cy="673200"/>
            <a:chOff x="1447920" y="2743200"/>
            <a:chExt cx="6705360" cy="673200"/>
          </a:xfrm>
        </p:grpSpPr>
        <p:sp>
          <p:nvSpPr>
            <p:cNvPr id="59" name="Text Box 5"/>
            <p:cNvSpPr/>
            <p:nvPr/>
          </p:nvSpPr>
          <p:spPr>
            <a:xfrm>
              <a:off x="3809880" y="2971800"/>
              <a:ext cx="4343400" cy="398880"/>
            </a:xfrm>
            <a:prstGeom prst="rect">
              <a:avLst/>
            </a:prstGeom>
            <a:noFill/>
            <a:ln w="0">
              <a:noFill/>
            </a:ln>
          </p:spPr>
          <p:style>
            <a:lnRef idx="0"/>
            <a:fillRef idx="0"/>
            <a:effectRef idx="0"/>
            <a:fontRef idx="minor"/>
          </p:style>
          <p:txBody>
            <a:bodyPr lIns="90000" rIns="90000" tIns="46800" bIns="46800" anchor="t">
              <a:spAutoFit/>
            </a:bodyPr>
            <a:p>
              <a:pPr>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Speed … color … size … cost</a:t>
              </a:r>
              <a:endParaRPr b="0" lang="en-MY" sz="2000" strike="noStrike" u="none">
                <a:solidFill>
                  <a:srgbClr val="000000"/>
                </a:solidFill>
                <a:effectLst/>
                <a:uFillTx/>
                <a:latin typeface="Arial"/>
              </a:endParaRPr>
            </a:p>
          </p:txBody>
        </p:sp>
        <p:grpSp>
          <p:nvGrpSpPr>
            <p:cNvPr id="60" name="Group 6"/>
            <p:cNvGrpSpPr/>
            <p:nvPr/>
          </p:nvGrpSpPr>
          <p:grpSpPr>
            <a:xfrm>
              <a:off x="1447920" y="2743200"/>
              <a:ext cx="1981080" cy="673200"/>
              <a:chOff x="1447920" y="2743200"/>
              <a:chExt cx="1981080" cy="673200"/>
            </a:xfrm>
          </p:grpSpPr>
          <p:sp>
            <p:nvSpPr>
              <p:cNvPr id="61" name="AutoShape 7"/>
              <p:cNvSpPr/>
              <p:nvPr/>
            </p:nvSpPr>
            <p:spPr>
              <a:xfrm>
                <a:off x="1447920" y="2743200"/>
                <a:ext cx="1981080" cy="673200"/>
              </a:xfrm>
              <a:prstGeom prst="rect">
                <a:avLst/>
              </a:prstGeom>
              <a:noFill/>
              <a:ln w="0">
                <a:noFill/>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nvGrpSpPr>
              <p:cNvPr id="62" name="Group 8"/>
              <p:cNvGrpSpPr/>
              <p:nvPr/>
            </p:nvGrpSpPr>
            <p:grpSpPr>
              <a:xfrm>
                <a:off x="1449360" y="2747880"/>
                <a:ext cx="1971720" cy="598680"/>
                <a:chOff x="1449360" y="2747880"/>
                <a:chExt cx="1971720" cy="598680"/>
              </a:xfrm>
            </p:grpSpPr>
            <p:grpSp>
              <p:nvGrpSpPr>
                <p:cNvPr id="63" name="Group 9"/>
                <p:cNvGrpSpPr/>
                <p:nvPr/>
              </p:nvGrpSpPr>
              <p:grpSpPr>
                <a:xfrm>
                  <a:off x="1554120" y="2747880"/>
                  <a:ext cx="1351080" cy="233280"/>
                  <a:chOff x="1554120" y="2747880"/>
                  <a:chExt cx="1351080" cy="233280"/>
                </a:xfrm>
              </p:grpSpPr>
              <p:grpSp>
                <p:nvGrpSpPr>
                  <p:cNvPr id="64" name="Group 10"/>
                  <p:cNvGrpSpPr/>
                  <p:nvPr/>
                </p:nvGrpSpPr>
                <p:grpSpPr>
                  <a:xfrm>
                    <a:off x="2027160" y="2773440"/>
                    <a:ext cx="722520" cy="206280"/>
                    <a:chOff x="2027160" y="2773440"/>
                    <a:chExt cx="722520" cy="206280"/>
                  </a:xfrm>
                </p:grpSpPr>
                <p:grpSp>
                  <p:nvGrpSpPr>
                    <p:cNvPr id="65" name="Group 11"/>
                    <p:cNvGrpSpPr/>
                    <p:nvPr/>
                  </p:nvGrpSpPr>
                  <p:grpSpPr>
                    <a:xfrm>
                      <a:off x="2187720" y="2781360"/>
                      <a:ext cx="460080" cy="177840"/>
                      <a:chOff x="2187720" y="2781360"/>
                      <a:chExt cx="460080" cy="177840"/>
                    </a:xfrm>
                  </p:grpSpPr>
                  <p:sp>
                    <p:nvSpPr>
                      <p:cNvPr id="66" name="Freeform 12"/>
                      <p:cNvSpPr/>
                      <p:nvPr/>
                    </p:nvSpPr>
                    <p:spPr>
                      <a:xfrm>
                        <a:off x="2187720" y="2781360"/>
                        <a:ext cx="79200" cy="144360"/>
                      </a:xfrm>
                      <a:custGeom>
                        <a:avLst/>
                        <a:gdLst>
                          <a:gd name="textAreaLeft" fmla="*/ 0 w 79200"/>
                          <a:gd name="textAreaRight" fmla="*/ 79560 w 79200"/>
                          <a:gd name="textAreaTop" fmla="*/ 0 h 144360"/>
                          <a:gd name="textAreaBottom" fmla="*/ 144720 h 144360"/>
                          <a:gd name="GluePoint1X" fmla="*/ 0 w 275"/>
                          <a:gd name="GluePoint1Y" fmla="*/ 0 h 198"/>
                          <a:gd name="GluePoint2X" fmla="*/ 0 w 275"/>
                          <a:gd name="GluePoint2Y" fmla="*/ 0 h 198"/>
                          <a:gd name="GluePoint3X" fmla="*/ 0 w 275"/>
                          <a:gd name="GluePoint3Y" fmla="*/ 0 h 198"/>
                          <a:gd name="GluePoint4X" fmla="*/ 0 w 275"/>
                          <a:gd name="GluePoint4Y" fmla="*/ 0 h 198"/>
                          <a:gd name="GluePoint5X" fmla="*/ 0 w 275"/>
                          <a:gd name="GluePoint5Y" fmla="*/ 0 h 198"/>
                          <a:gd name="GluePoint6X" fmla="*/ 0 w 275"/>
                          <a:gd name="GluePoint6Y" fmla="*/ 0 h 1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98" h="275">
                            <a:moveTo>
                              <a:pt x="4" y="4"/>
                            </a:moveTo>
                            <a:lnTo>
                              <a:pt x="0" y="0"/>
                            </a:lnTo>
                            <a:lnTo>
                              <a:pt x="130" y="275"/>
                            </a:lnTo>
                            <a:lnTo>
                              <a:pt x="198" y="275"/>
                            </a:lnTo>
                            <a:lnTo>
                              <a:pt x="54" y="0"/>
                            </a:lnTo>
                            <a:lnTo>
                              <a:pt x="4" y="4"/>
                            </a:lnTo>
                            <a:close/>
                          </a:path>
                        </a:pathLst>
                      </a:custGeom>
                      <a:solidFill>
                        <a:srgbClr val="80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67" name="Freeform 13"/>
                      <p:cNvSpPr/>
                      <p:nvPr/>
                    </p:nvSpPr>
                    <p:spPr>
                      <a:xfrm>
                        <a:off x="2575080" y="2862360"/>
                        <a:ext cx="72720" cy="96840"/>
                      </a:xfrm>
                      <a:custGeom>
                        <a:avLst/>
                        <a:gdLst>
                          <a:gd name="textAreaLeft" fmla="*/ 0 w 72720"/>
                          <a:gd name="textAreaRight" fmla="*/ 72720 w 72720"/>
                          <a:gd name="textAreaTop" fmla="*/ 0 h 96840"/>
                          <a:gd name="textAreaBottom" fmla="*/ 97200 h 96840"/>
                          <a:gd name="GluePoint1X" fmla="*/ 0 w 183"/>
                          <a:gd name="GluePoint1Y" fmla="*/ 0 h 183"/>
                          <a:gd name="GluePoint2X" fmla="*/ 0 w 183"/>
                          <a:gd name="GluePoint2Y" fmla="*/ 0 h 183"/>
                          <a:gd name="GluePoint3X" fmla="*/ 0 w 183"/>
                          <a:gd name="GluePoint3Y" fmla="*/ 0 h 183"/>
                          <a:gd name="GluePoint4X" fmla="*/ 0 w 183"/>
                          <a:gd name="GluePoint4Y" fmla="*/ 0 h 183"/>
                          <a:gd name="GluePoint5X" fmla="*/ 0 w 183"/>
                          <a:gd name="GluePoint5Y" fmla="*/ 0 h 183"/>
                          <a:gd name="GluePoint6X" fmla="*/ 0 w 183"/>
                          <a:gd name="GluePoint6Y" fmla="*/ 0 h 18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83" h="183">
                            <a:moveTo>
                              <a:pt x="49" y="21"/>
                            </a:moveTo>
                            <a:lnTo>
                              <a:pt x="54" y="17"/>
                            </a:lnTo>
                            <a:lnTo>
                              <a:pt x="183" y="183"/>
                            </a:lnTo>
                            <a:lnTo>
                              <a:pt x="120" y="174"/>
                            </a:lnTo>
                            <a:lnTo>
                              <a:pt x="0" y="0"/>
                            </a:lnTo>
                            <a:lnTo>
                              <a:pt x="49" y="21"/>
                            </a:lnTo>
                            <a:close/>
                          </a:path>
                        </a:pathLst>
                      </a:custGeom>
                      <a:solidFill>
                        <a:srgbClr val="80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68" name="Freeform 14"/>
                    <p:cNvSpPr/>
                    <p:nvPr/>
                  </p:nvSpPr>
                  <p:spPr>
                    <a:xfrm>
                      <a:off x="2027160" y="2773440"/>
                      <a:ext cx="722520" cy="206280"/>
                    </a:xfrm>
                    <a:custGeom>
                      <a:avLst/>
                      <a:gdLst>
                        <a:gd name="textAreaLeft" fmla="*/ 0 w 722520"/>
                        <a:gd name="textAreaRight" fmla="*/ 722880 w 722520"/>
                        <a:gd name="textAreaTop" fmla="*/ 0 h 206280"/>
                        <a:gd name="textAreaBottom" fmla="*/ 206640 h 206280"/>
                        <a:gd name="GluePoint1X" fmla="*/ 0 w 389"/>
                        <a:gd name="GluePoint1Y" fmla="*/ 0 h 1819"/>
                        <a:gd name="GluePoint2X" fmla="*/ 0 w 389"/>
                        <a:gd name="GluePoint2Y" fmla="*/ 0 h 1819"/>
                        <a:gd name="GluePoint3X" fmla="*/ 0 w 389"/>
                        <a:gd name="GluePoint3Y" fmla="*/ 0 h 1819"/>
                        <a:gd name="GluePoint4X" fmla="*/ 0 w 389"/>
                        <a:gd name="GluePoint4Y" fmla="*/ 0 h 1819"/>
                        <a:gd name="GluePoint5X" fmla="*/ 0 w 389"/>
                        <a:gd name="GluePoint5Y" fmla="*/ 0 h 1819"/>
                        <a:gd name="GluePoint6X" fmla="*/ 0 w 389"/>
                        <a:gd name="GluePoint6Y" fmla="*/ 0 h 1819"/>
                        <a:gd name="GluePoint7X" fmla="*/ 0 w 389"/>
                        <a:gd name="GluePoint7Y" fmla="*/ 0 h 1819"/>
                        <a:gd name="GluePoint8X" fmla="*/ 0 w 389"/>
                        <a:gd name="GluePoint8Y" fmla="*/ 0 h 1819"/>
                        <a:gd name="GluePoint9X" fmla="*/ 0 w 389"/>
                        <a:gd name="GluePoint9Y" fmla="*/ 0 h 1819"/>
                        <a:gd name="GluePoint10X" fmla="*/ 0 w 389"/>
                        <a:gd name="GluePoint10Y" fmla="*/ 0 h 1819"/>
                        <a:gd name="GluePoint11X" fmla="*/ 0 w 389"/>
                        <a:gd name="GluePoint11Y" fmla="*/ 0 h 1819"/>
                        <a:gd name="GluePoint12X" fmla="*/ 0 w 389"/>
                        <a:gd name="GluePoint12Y" fmla="*/ 0 h 1819"/>
                        <a:gd name="GluePoint13X" fmla="*/ 0 w 389"/>
                        <a:gd name="GluePoint13Y" fmla="*/ 0 h 1819"/>
                        <a:gd name="GluePoint14X" fmla="*/ 0 w 389"/>
                        <a:gd name="GluePoint14Y" fmla="*/ 0 h 1819"/>
                        <a:gd name="GluePoint15X" fmla="*/ 0 w 389"/>
                        <a:gd name="GluePoint15Y" fmla="*/ 0 h 1819"/>
                        <a:gd name="GluePoint16X" fmla="*/ 0 w 389"/>
                        <a:gd name="GluePoint16Y" fmla="*/ 0 h 1819"/>
                        <a:gd name="GluePoint17X" fmla="*/ 0 w 389"/>
                        <a:gd name="GluePoint17Y" fmla="*/ 0 h 1819"/>
                        <a:gd name="GluePoint18X" fmla="*/ 0 w 389"/>
                        <a:gd name="GluePoint18Y" fmla="*/ 0 h 1819"/>
                        <a:gd name="GluePoint19X" fmla="*/ 0 w 389"/>
                        <a:gd name="GluePoint19Y" fmla="*/ 0 h 1819"/>
                        <a:gd name="GluePoint20X" fmla="*/ 0 w 389"/>
                        <a:gd name="GluePoint20Y" fmla="*/ 0 h 1819"/>
                        <a:gd name="GluePoint21X" fmla="*/ 0 w 389"/>
                        <a:gd name="GluePoint21Y" fmla="*/ 0 h 1819"/>
                        <a:gd name="GluePoint22X" fmla="*/ 0 w 389"/>
                        <a:gd name="GluePoint22Y" fmla="*/ 0 h 1819"/>
                        <a:gd name="GluePoint23X" fmla="*/ 0 w 389"/>
                        <a:gd name="GluePoint23Y" fmla="*/ 0 h 1819"/>
                        <a:gd name="GluePoint24X" fmla="*/ 0 w 389"/>
                        <a:gd name="GluePoint24Y" fmla="*/ 0 h 1819"/>
                        <a:gd name="GluePoint25X" fmla="*/ 0 w 389"/>
                        <a:gd name="GluePoint25Y" fmla="*/ 0 h 1819"/>
                        <a:gd name="GluePoint26X" fmla="*/ 0 w 389"/>
                        <a:gd name="GluePoint26Y" fmla="*/ 0 h 1819"/>
                        <a:gd name="GluePoint27X" fmla="*/ 0 w 389"/>
                        <a:gd name="GluePoint27Y" fmla="*/ 0 h 1819"/>
                        <a:gd name="GluePoint28X" fmla="*/ 0 w 389"/>
                        <a:gd name="GluePoint28Y" fmla="*/ 0 h 1819"/>
                        <a:gd name="GluePoint29X" fmla="*/ 0 w 389"/>
                        <a:gd name="GluePoint29Y" fmla="*/ 0 h 1819"/>
                        <a:gd name="GluePoint30X" fmla="*/ 0 w 389"/>
                        <a:gd name="GluePoint30Y" fmla="*/ 0 h 18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Lst>
                      <a:rect l="textAreaLeft" t="textAreaTop" r="textAreaRight" b="textAreaBottom"/>
                      <a:pathLst>
                        <a:path w="1819" h="389">
                          <a:moveTo>
                            <a:pt x="14" y="52"/>
                          </a:moveTo>
                          <a:lnTo>
                            <a:pt x="184" y="45"/>
                          </a:lnTo>
                          <a:lnTo>
                            <a:pt x="315" y="45"/>
                          </a:lnTo>
                          <a:lnTo>
                            <a:pt x="491" y="35"/>
                          </a:lnTo>
                          <a:lnTo>
                            <a:pt x="653" y="35"/>
                          </a:lnTo>
                          <a:lnTo>
                            <a:pt x="836" y="35"/>
                          </a:lnTo>
                          <a:lnTo>
                            <a:pt x="999" y="40"/>
                          </a:lnTo>
                          <a:lnTo>
                            <a:pt x="1077" y="51"/>
                          </a:lnTo>
                          <a:lnTo>
                            <a:pt x="1143" y="65"/>
                          </a:lnTo>
                          <a:lnTo>
                            <a:pt x="1217" y="91"/>
                          </a:lnTo>
                          <a:lnTo>
                            <a:pt x="1287" y="119"/>
                          </a:lnTo>
                          <a:lnTo>
                            <a:pt x="1544" y="249"/>
                          </a:lnTo>
                          <a:lnTo>
                            <a:pt x="1681" y="310"/>
                          </a:lnTo>
                          <a:lnTo>
                            <a:pt x="1760" y="360"/>
                          </a:lnTo>
                          <a:lnTo>
                            <a:pt x="1688" y="358"/>
                          </a:lnTo>
                          <a:lnTo>
                            <a:pt x="0" y="232"/>
                          </a:lnTo>
                          <a:lnTo>
                            <a:pt x="3" y="271"/>
                          </a:lnTo>
                          <a:lnTo>
                            <a:pt x="1764" y="389"/>
                          </a:lnTo>
                          <a:lnTo>
                            <a:pt x="1819" y="380"/>
                          </a:lnTo>
                          <a:lnTo>
                            <a:pt x="1791" y="345"/>
                          </a:lnTo>
                          <a:lnTo>
                            <a:pt x="1743" y="310"/>
                          </a:lnTo>
                          <a:lnTo>
                            <a:pt x="1624" y="249"/>
                          </a:lnTo>
                          <a:lnTo>
                            <a:pt x="1532" y="201"/>
                          </a:lnTo>
                          <a:lnTo>
                            <a:pt x="1298" y="89"/>
                          </a:lnTo>
                          <a:lnTo>
                            <a:pt x="1193" y="48"/>
                          </a:lnTo>
                          <a:lnTo>
                            <a:pt x="1089" y="22"/>
                          </a:lnTo>
                          <a:lnTo>
                            <a:pt x="855" y="0"/>
                          </a:lnTo>
                          <a:lnTo>
                            <a:pt x="536" y="0"/>
                          </a:lnTo>
                          <a:lnTo>
                            <a:pt x="14" y="27"/>
                          </a:lnTo>
                          <a:lnTo>
                            <a:pt x="14" y="52"/>
                          </a:lnTo>
                          <a:close/>
                        </a:path>
                      </a:pathLst>
                    </a:custGeom>
                    <a:solidFill>
                      <a:srgbClr val="80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69" name="Freeform 15"/>
                  <p:cNvSpPr/>
                  <p:nvPr/>
                </p:nvSpPr>
                <p:spPr>
                  <a:xfrm>
                    <a:off x="1554120" y="2747880"/>
                    <a:ext cx="1351080" cy="233280"/>
                  </a:xfrm>
                  <a:custGeom>
                    <a:avLst/>
                    <a:gdLst>
                      <a:gd name="textAreaLeft" fmla="*/ 0 w 1351080"/>
                      <a:gd name="textAreaRight" fmla="*/ 1351440 w 1351080"/>
                      <a:gd name="textAreaTop" fmla="*/ 0 h 233280"/>
                      <a:gd name="textAreaBottom" fmla="*/ 233640 h 233280"/>
                      <a:gd name="GluePoint1X" fmla="*/ 0 w 442"/>
                      <a:gd name="GluePoint1Y" fmla="*/ 0 h 3405"/>
                      <a:gd name="GluePoint2X" fmla="*/ 0 w 442"/>
                      <a:gd name="GluePoint2Y" fmla="*/ 0 h 3405"/>
                      <a:gd name="GluePoint3X" fmla="*/ 0 w 442"/>
                      <a:gd name="GluePoint3Y" fmla="*/ 0 h 3405"/>
                      <a:gd name="GluePoint4X" fmla="*/ 0 w 442"/>
                      <a:gd name="GluePoint4Y" fmla="*/ 0 h 3405"/>
                      <a:gd name="GluePoint5X" fmla="*/ 0 w 442"/>
                      <a:gd name="GluePoint5Y" fmla="*/ 0 h 3405"/>
                      <a:gd name="GluePoint6X" fmla="*/ 0 w 442"/>
                      <a:gd name="GluePoint6Y" fmla="*/ 0 h 3405"/>
                      <a:gd name="GluePoint7X" fmla="*/ 0 w 442"/>
                      <a:gd name="GluePoint7Y" fmla="*/ 0 h 3405"/>
                      <a:gd name="GluePoint8X" fmla="*/ 0 w 442"/>
                      <a:gd name="GluePoint8Y" fmla="*/ 0 h 3405"/>
                      <a:gd name="GluePoint9X" fmla="*/ 0 w 442"/>
                      <a:gd name="GluePoint9Y" fmla="*/ 0 h 3405"/>
                      <a:gd name="GluePoint10X" fmla="*/ 0 w 442"/>
                      <a:gd name="GluePoint10Y" fmla="*/ 0 h 3405"/>
                      <a:gd name="GluePoint11X" fmla="*/ 0 w 442"/>
                      <a:gd name="GluePoint11Y" fmla="*/ 0 h 3405"/>
                      <a:gd name="GluePoint12X" fmla="*/ 0 w 442"/>
                      <a:gd name="GluePoint12Y" fmla="*/ 0 h 3405"/>
                      <a:gd name="GluePoint13X" fmla="*/ 0 w 442"/>
                      <a:gd name="GluePoint13Y" fmla="*/ 0 h 3405"/>
                      <a:gd name="GluePoint14X" fmla="*/ 0 w 442"/>
                      <a:gd name="GluePoint14Y" fmla="*/ 0 h 3405"/>
                      <a:gd name="GluePoint15X" fmla="*/ 0 w 442"/>
                      <a:gd name="GluePoint15Y" fmla="*/ 0 h 3405"/>
                      <a:gd name="GluePoint16X" fmla="*/ 0 w 442"/>
                      <a:gd name="GluePoint16Y" fmla="*/ 0 h 3405"/>
                      <a:gd name="GluePoint17X" fmla="*/ 0 w 442"/>
                      <a:gd name="GluePoint17Y" fmla="*/ 0 h 3405"/>
                      <a:gd name="GluePoint18X" fmla="*/ 0 w 442"/>
                      <a:gd name="GluePoint18Y" fmla="*/ 0 h 3405"/>
                      <a:gd name="GluePoint19X" fmla="*/ 0 w 442"/>
                      <a:gd name="GluePoint19Y" fmla="*/ 0 h 3405"/>
                      <a:gd name="GluePoint20X" fmla="*/ 0 w 442"/>
                      <a:gd name="GluePoint20Y" fmla="*/ 0 h 3405"/>
                      <a:gd name="GluePoint21X" fmla="*/ 0 w 442"/>
                      <a:gd name="GluePoint21Y" fmla="*/ 0 h 3405"/>
                      <a:gd name="GluePoint22X" fmla="*/ 0 w 442"/>
                      <a:gd name="GluePoint22Y" fmla="*/ 0 h 3405"/>
                      <a:gd name="GluePoint23X" fmla="*/ 0 w 442"/>
                      <a:gd name="GluePoint23Y" fmla="*/ 0 h 3405"/>
                      <a:gd name="GluePoint24X" fmla="*/ 0 w 442"/>
                      <a:gd name="GluePoint24Y" fmla="*/ 0 h 3405"/>
                      <a:gd name="GluePoint25X" fmla="*/ 0 w 442"/>
                      <a:gd name="GluePoint25Y" fmla="*/ 0 h 3405"/>
                      <a:gd name="GluePoint26X" fmla="*/ 0 w 442"/>
                      <a:gd name="GluePoint26Y" fmla="*/ 0 h 3405"/>
                      <a:gd name="GluePoint27X" fmla="*/ 0 w 442"/>
                      <a:gd name="GluePoint27Y" fmla="*/ 0 h 3405"/>
                      <a:gd name="GluePoint28X" fmla="*/ 0 w 442"/>
                      <a:gd name="GluePoint28Y" fmla="*/ 0 h 3405"/>
                      <a:gd name="GluePoint29X" fmla="*/ 0 w 442"/>
                      <a:gd name="GluePoint29Y" fmla="*/ 0 h 3405"/>
                      <a:gd name="GluePoint30X" fmla="*/ 0 w 442"/>
                      <a:gd name="GluePoint30Y" fmla="*/ 0 h 3405"/>
                      <a:gd name="GluePoint31X" fmla="*/ 0 w 442"/>
                      <a:gd name="GluePoint31Y" fmla="*/ 0 h 3405"/>
                      <a:gd name="GluePoint32X" fmla="*/ 0 w 442"/>
                      <a:gd name="GluePoint32Y" fmla="*/ 0 h 34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Lst>
                    <a:rect l="textAreaLeft" t="textAreaTop" r="textAreaRight" b="textAreaBottom"/>
                    <a:pathLst>
                      <a:path w="3405" h="442">
                        <a:moveTo>
                          <a:pt x="0" y="295"/>
                        </a:moveTo>
                        <a:lnTo>
                          <a:pt x="131" y="277"/>
                        </a:lnTo>
                        <a:lnTo>
                          <a:pt x="232" y="255"/>
                        </a:lnTo>
                        <a:lnTo>
                          <a:pt x="299" y="236"/>
                        </a:lnTo>
                        <a:lnTo>
                          <a:pt x="355" y="221"/>
                        </a:lnTo>
                        <a:lnTo>
                          <a:pt x="428" y="203"/>
                        </a:lnTo>
                        <a:lnTo>
                          <a:pt x="490" y="185"/>
                        </a:lnTo>
                        <a:lnTo>
                          <a:pt x="560" y="167"/>
                        </a:lnTo>
                        <a:lnTo>
                          <a:pt x="623" y="154"/>
                        </a:lnTo>
                        <a:lnTo>
                          <a:pt x="694" y="144"/>
                        </a:lnTo>
                        <a:lnTo>
                          <a:pt x="752" y="134"/>
                        </a:lnTo>
                        <a:lnTo>
                          <a:pt x="802" y="126"/>
                        </a:lnTo>
                        <a:lnTo>
                          <a:pt x="876" y="114"/>
                        </a:lnTo>
                        <a:lnTo>
                          <a:pt x="939" y="105"/>
                        </a:lnTo>
                        <a:lnTo>
                          <a:pt x="998" y="95"/>
                        </a:lnTo>
                        <a:lnTo>
                          <a:pt x="1060" y="79"/>
                        </a:lnTo>
                        <a:lnTo>
                          <a:pt x="1111" y="54"/>
                        </a:lnTo>
                        <a:lnTo>
                          <a:pt x="1147" y="25"/>
                        </a:lnTo>
                        <a:lnTo>
                          <a:pt x="1221" y="22"/>
                        </a:lnTo>
                        <a:lnTo>
                          <a:pt x="1327" y="19"/>
                        </a:lnTo>
                        <a:lnTo>
                          <a:pt x="1448" y="10"/>
                        </a:lnTo>
                        <a:lnTo>
                          <a:pt x="1543" y="5"/>
                        </a:lnTo>
                        <a:lnTo>
                          <a:pt x="1682" y="3"/>
                        </a:lnTo>
                        <a:lnTo>
                          <a:pt x="1817" y="2"/>
                        </a:lnTo>
                        <a:lnTo>
                          <a:pt x="1945" y="0"/>
                        </a:lnTo>
                        <a:lnTo>
                          <a:pt x="2043" y="0"/>
                        </a:lnTo>
                        <a:lnTo>
                          <a:pt x="2149" y="9"/>
                        </a:lnTo>
                        <a:lnTo>
                          <a:pt x="2258" y="25"/>
                        </a:lnTo>
                        <a:lnTo>
                          <a:pt x="2340" y="45"/>
                        </a:lnTo>
                        <a:lnTo>
                          <a:pt x="2412" y="64"/>
                        </a:lnTo>
                        <a:lnTo>
                          <a:pt x="2491" y="88"/>
                        </a:lnTo>
                        <a:lnTo>
                          <a:pt x="2577" y="114"/>
                        </a:lnTo>
                        <a:lnTo>
                          <a:pt x="2664" y="144"/>
                        </a:lnTo>
                        <a:lnTo>
                          <a:pt x="2757" y="174"/>
                        </a:lnTo>
                        <a:lnTo>
                          <a:pt x="2848" y="205"/>
                        </a:lnTo>
                        <a:lnTo>
                          <a:pt x="2944" y="235"/>
                        </a:lnTo>
                        <a:lnTo>
                          <a:pt x="3015" y="258"/>
                        </a:lnTo>
                        <a:lnTo>
                          <a:pt x="3082" y="276"/>
                        </a:lnTo>
                        <a:lnTo>
                          <a:pt x="3154" y="302"/>
                        </a:lnTo>
                        <a:lnTo>
                          <a:pt x="3229" y="325"/>
                        </a:lnTo>
                        <a:lnTo>
                          <a:pt x="3322" y="354"/>
                        </a:lnTo>
                        <a:lnTo>
                          <a:pt x="3405" y="385"/>
                        </a:lnTo>
                        <a:lnTo>
                          <a:pt x="3371" y="406"/>
                        </a:lnTo>
                        <a:lnTo>
                          <a:pt x="3322" y="419"/>
                        </a:lnTo>
                        <a:lnTo>
                          <a:pt x="3267" y="434"/>
                        </a:lnTo>
                        <a:lnTo>
                          <a:pt x="3199" y="441"/>
                        </a:lnTo>
                        <a:lnTo>
                          <a:pt x="3110" y="442"/>
                        </a:lnTo>
                        <a:lnTo>
                          <a:pt x="3020" y="439"/>
                        </a:lnTo>
                        <a:lnTo>
                          <a:pt x="2997" y="406"/>
                        </a:lnTo>
                        <a:lnTo>
                          <a:pt x="2975" y="385"/>
                        </a:lnTo>
                        <a:lnTo>
                          <a:pt x="2933" y="355"/>
                        </a:lnTo>
                        <a:lnTo>
                          <a:pt x="2841" y="307"/>
                        </a:lnTo>
                        <a:lnTo>
                          <a:pt x="2727" y="249"/>
                        </a:lnTo>
                        <a:lnTo>
                          <a:pt x="2625" y="199"/>
                        </a:lnTo>
                        <a:lnTo>
                          <a:pt x="2502" y="139"/>
                        </a:lnTo>
                        <a:lnTo>
                          <a:pt x="2399" y="100"/>
                        </a:lnTo>
                        <a:lnTo>
                          <a:pt x="2301" y="73"/>
                        </a:lnTo>
                        <a:lnTo>
                          <a:pt x="2221" y="62"/>
                        </a:lnTo>
                        <a:lnTo>
                          <a:pt x="2073" y="48"/>
                        </a:lnTo>
                        <a:lnTo>
                          <a:pt x="1881" y="47"/>
                        </a:lnTo>
                        <a:lnTo>
                          <a:pt x="1655" y="53"/>
                        </a:lnTo>
                        <a:lnTo>
                          <a:pt x="1484" y="58"/>
                        </a:lnTo>
                        <a:lnTo>
                          <a:pt x="1209" y="73"/>
                        </a:lnTo>
                        <a:lnTo>
                          <a:pt x="1193" y="335"/>
                        </a:lnTo>
                        <a:lnTo>
                          <a:pt x="0" y="295"/>
                        </a:lnTo>
                        <a:close/>
                      </a:path>
                    </a:pathLst>
                  </a:custGeom>
                  <a:solidFill>
                    <a:srgbClr val="ff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70" name="Freeform 16"/>
                <p:cNvSpPr/>
                <p:nvPr/>
              </p:nvSpPr>
              <p:spPr>
                <a:xfrm>
                  <a:off x="1592280" y="2978280"/>
                  <a:ext cx="1827360" cy="368280"/>
                </a:xfrm>
                <a:custGeom>
                  <a:avLst/>
                  <a:gdLst>
                    <a:gd name="textAreaLeft" fmla="*/ 0 w 1827360"/>
                    <a:gd name="textAreaRight" fmla="*/ 1827720 w 1827360"/>
                    <a:gd name="textAreaTop" fmla="*/ 0 h 368280"/>
                    <a:gd name="textAreaBottom" fmla="*/ 368640 h 368280"/>
                    <a:gd name="GluePoint1X" fmla="*/ 0 w 696"/>
                    <a:gd name="GluePoint1Y" fmla="*/ 0 h 4605"/>
                    <a:gd name="GluePoint2X" fmla="*/ 0 w 696"/>
                    <a:gd name="GluePoint2Y" fmla="*/ 0 h 4605"/>
                    <a:gd name="GluePoint3X" fmla="*/ 0 w 696"/>
                    <a:gd name="GluePoint3Y" fmla="*/ 0 h 4605"/>
                    <a:gd name="GluePoint4X" fmla="*/ 0 w 696"/>
                    <a:gd name="GluePoint4Y" fmla="*/ 0 h 4605"/>
                    <a:gd name="GluePoint5X" fmla="*/ 0 w 696"/>
                    <a:gd name="GluePoint5Y" fmla="*/ 0 h 4605"/>
                    <a:gd name="GluePoint6X" fmla="*/ 0 w 696"/>
                    <a:gd name="GluePoint6Y" fmla="*/ 0 h 4605"/>
                    <a:gd name="GluePoint7X" fmla="*/ 0 w 696"/>
                    <a:gd name="GluePoint7Y" fmla="*/ 0 h 4605"/>
                    <a:gd name="GluePoint8X" fmla="*/ 0 w 696"/>
                    <a:gd name="GluePoint8Y" fmla="*/ 0 h 4605"/>
                    <a:gd name="GluePoint9X" fmla="*/ 0 w 696"/>
                    <a:gd name="GluePoint9Y" fmla="*/ 0 h 4605"/>
                    <a:gd name="GluePoint10X" fmla="*/ 0 w 696"/>
                    <a:gd name="GluePoint10Y" fmla="*/ 0 h 4605"/>
                    <a:gd name="GluePoint11X" fmla="*/ 0 w 696"/>
                    <a:gd name="GluePoint11Y" fmla="*/ 0 h 4605"/>
                    <a:gd name="GluePoint12X" fmla="*/ 0 w 696"/>
                    <a:gd name="GluePoint12Y" fmla="*/ 0 h 4605"/>
                    <a:gd name="GluePoint13X" fmla="*/ 0 w 696"/>
                    <a:gd name="GluePoint13Y" fmla="*/ 0 h 4605"/>
                    <a:gd name="GluePoint14X" fmla="*/ 0 w 696"/>
                    <a:gd name="GluePoint14Y" fmla="*/ 0 h 4605"/>
                    <a:gd name="GluePoint15X" fmla="*/ 0 w 696"/>
                    <a:gd name="GluePoint15Y" fmla="*/ 0 h 4605"/>
                    <a:gd name="GluePoint16X" fmla="*/ 0 w 696"/>
                    <a:gd name="GluePoint16Y" fmla="*/ 0 h 4605"/>
                    <a:gd name="GluePoint17X" fmla="*/ 0 w 696"/>
                    <a:gd name="GluePoint17Y" fmla="*/ 0 h 4605"/>
                    <a:gd name="GluePoint18X" fmla="*/ 0 w 696"/>
                    <a:gd name="GluePoint18Y" fmla="*/ 0 h 4605"/>
                    <a:gd name="GluePoint19X" fmla="*/ 0 w 696"/>
                    <a:gd name="GluePoint19Y" fmla="*/ 0 h 4605"/>
                    <a:gd name="GluePoint20X" fmla="*/ 0 w 696"/>
                    <a:gd name="GluePoint20Y" fmla="*/ 0 h 4605"/>
                    <a:gd name="GluePoint21X" fmla="*/ 0 w 696"/>
                    <a:gd name="GluePoint21Y" fmla="*/ 0 h 4605"/>
                    <a:gd name="GluePoint22X" fmla="*/ 0 w 696"/>
                    <a:gd name="GluePoint22Y" fmla="*/ 0 h 4605"/>
                    <a:gd name="GluePoint23X" fmla="*/ 0 w 696"/>
                    <a:gd name="GluePoint23Y" fmla="*/ 0 h 4605"/>
                    <a:gd name="GluePoint24X" fmla="*/ 0 w 696"/>
                    <a:gd name="GluePoint24Y" fmla="*/ 0 h 4605"/>
                    <a:gd name="GluePoint25X" fmla="*/ 0 w 696"/>
                    <a:gd name="GluePoint25Y" fmla="*/ 0 h 4605"/>
                    <a:gd name="GluePoint26X" fmla="*/ 0 w 696"/>
                    <a:gd name="GluePoint26Y" fmla="*/ 0 h 46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Lst>
                  <a:rect l="textAreaLeft" t="textAreaTop" r="textAreaRight" b="textAreaBottom"/>
                  <a:pathLst>
                    <a:path w="4605" h="696">
                      <a:moveTo>
                        <a:pt x="3885" y="330"/>
                      </a:moveTo>
                      <a:lnTo>
                        <a:pt x="3920" y="435"/>
                      </a:lnTo>
                      <a:lnTo>
                        <a:pt x="3920" y="515"/>
                      </a:lnTo>
                      <a:lnTo>
                        <a:pt x="4605" y="515"/>
                      </a:lnTo>
                      <a:lnTo>
                        <a:pt x="4557" y="570"/>
                      </a:lnTo>
                      <a:lnTo>
                        <a:pt x="4589" y="631"/>
                      </a:lnTo>
                      <a:lnTo>
                        <a:pt x="4589" y="660"/>
                      </a:lnTo>
                      <a:lnTo>
                        <a:pt x="4568" y="680"/>
                      </a:lnTo>
                      <a:lnTo>
                        <a:pt x="4175" y="680"/>
                      </a:lnTo>
                      <a:lnTo>
                        <a:pt x="4143" y="696"/>
                      </a:lnTo>
                      <a:lnTo>
                        <a:pt x="3942" y="696"/>
                      </a:lnTo>
                      <a:lnTo>
                        <a:pt x="3916" y="678"/>
                      </a:lnTo>
                      <a:lnTo>
                        <a:pt x="272" y="678"/>
                      </a:lnTo>
                      <a:lnTo>
                        <a:pt x="128" y="550"/>
                      </a:lnTo>
                      <a:lnTo>
                        <a:pt x="15" y="592"/>
                      </a:lnTo>
                      <a:lnTo>
                        <a:pt x="0" y="254"/>
                      </a:lnTo>
                      <a:lnTo>
                        <a:pt x="277" y="0"/>
                      </a:lnTo>
                      <a:lnTo>
                        <a:pt x="711" y="9"/>
                      </a:lnTo>
                      <a:lnTo>
                        <a:pt x="2969" y="570"/>
                      </a:lnTo>
                      <a:lnTo>
                        <a:pt x="3033" y="502"/>
                      </a:lnTo>
                      <a:lnTo>
                        <a:pt x="3089" y="328"/>
                      </a:lnTo>
                      <a:lnTo>
                        <a:pt x="3169" y="185"/>
                      </a:lnTo>
                      <a:lnTo>
                        <a:pt x="3406" y="71"/>
                      </a:lnTo>
                      <a:lnTo>
                        <a:pt x="3626" y="76"/>
                      </a:lnTo>
                      <a:lnTo>
                        <a:pt x="3791" y="160"/>
                      </a:lnTo>
                      <a:lnTo>
                        <a:pt x="3885" y="330"/>
                      </a:lnTo>
                      <a:close/>
                    </a:path>
                  </a:pathLst>
                </a:custGeom>
                <a:solidFill>
                  <a:srgbClr val="00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nvGrpSpPr>
                <p:cNvPr id="71" name="Group 17"/>
                <p:cNvGrpSpPr/>
                <p:nvPr/>
              </p:nvGrpSpPr>
              <p:grpSpPr>
                <a:xfrm>
                  <a:off x="1449360" y="2822400"/>
                  <a:ext cx="1971720" cy="470160"/>
                  <a:chOff x="1449360" y="2822400"/>
                  <a:chExt cx="1971720" cy="470160"/>
                </a:xfrm>
              </p:grpSpPr>
              <p:grpSp>
                <p:nvGrpSpPr>
                  <p:cNvPr id="72" name="Group 18"/>
                  <p:cNvGrpSpPr/>
                  <p:nvPr/>
                </p:nvGrpSpPr>
                <p:grpSpPr>
                  <a:xfrm>
                    <a:off x="1449360" y="2975040"/>
                    <a:ext cx="120600" cy="271440"/>
                    <a:chOff x="1449360" y="2975040"/>
                    <a:chExt cx="120600" cy="271440"/>
                  </a:xfrm>
                </p:grpSpPr>
                <p:sp>
                  <p:nvSpPr>
                    <p:cNvPr id="73" name="Rectangle 19"/>
                    <p:cNvSpPr/>
                    <p:nvPr/>
                  </p:nvSpPr>
                  <p:spPr>
                    <a:xfrm>
                      <a:off x="1460520" y="3030480"/>
                      <a:ext cx="46080" cy="12600"/>
                    </a:xfrm>
                    <a:prstGeom prst="rect">
                      <a:avLst/>
                    </a:prstGeom>
                    <a:solidFill>
                      <a:srgbClr val="808080"/>
                    </a:solidFill>
                    <a:ln w="3240">
                      <a:solidFill>
                        <a:srgbClr val="c0c0c0"/>
                      </a:solidFill>
                      <a:miter/>
                    </a:ln>
                  </p:spPr>
                  <p:style>
                    <a:lnRef idx="0"/>
                    <a:fillRef idx="0"/>
                    <a:effectRef idx="0"/>
                    <a:fontRef idx="minor"/>
                  </p:style>
                  <p:txBody>
                    <a:bodyPr lIns="90000" rIns="90000" tIns="-34200" bIns="-342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74" name="Rectangle 20"/>
                    <p:cNvSpPr/>
                    <p:nvPr/>
                  </p:nvSpPr>
                  <p:spPr>
                    <a:xfrm>
                      <a:off x="1460520" y="2975040"/>
                      <a:ext cx="46080" cy="25200"/>
                    </a:xfrm>
                    <a:prstGeom prst="rect">
                      <a:avLst/>
                    </a:prstGeom>
                    <a:solidFill>
                      <a:srgbClr val="808080"/>
                    </a:solidFill>
                    <a:ln w="3240">
                      <a:solidFill>
                        <a:srgbClr val="c0c0c0"/>
                      </a:solidFill>
                      <a:miter/>
                    </a:ln>
                  </p:spPr>
                  <p:style>
                    <a:lnRef idx="0"/>
                    <a:fillRef idx="0"/>
                    <a:effectRef idx="0"/>
                    <a:fontRef idx="minor"/>
                  </p:style>
                  <p:txBody>
                    <a:bodyPr lIns="90000" rIns="90000" tIns="-21600" bIns="-216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75" name="Rectangle 21"/>
                    <p:cNvSpPr/>
                    <p:nvPr/>
                  </p:nvSpPr>
                  <p:spPr>
                    <a:xfrm>
                      <a:off x="1460520" y="3009960"/>
                      <a:ext cx="46080" cy="11160"/>
                    </a:xfrm>
                    <a:prstGeom prst="rect">
                      <a:avLst/>
                    </a:prstGeom>
                    <a:solidFill>
                      <a:srgbClr val="808080"/>
                    </a:solidFill>
                    <a:ln w="3240">
                      <a:solidFill>
                        <a:srgbClr val="c0c0c0"/>
                      </a:solidFill>
                      <a:miter/>
                    </a:ln>
                  </p:spPr>
                  <p:style>
                    <a:lnRef idx="0"/>
                    <a:fillRef idx="0"/>
                    <a:effectRef idx="0"/>
                    <a:fontRef idx="minor"/>
                  </p:style>
                  <p:txBody>
                    <a:bodyPr lIns="90000" rIns="90000" tIns="-35640" bIns="-356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76" name="Freeform 22"/>
                    <p:cNvSpPr/>
                    <p:nvPr/>
                  </p:nvSpPr>
                  <p:spPr>
                    <a:xfrm>
                      <a:off x="1457280" y="3056040"/>
                      <a:ext cx="47520" cy="61920"/>
                    </a:xfrm>
                    <a:custGeom>
                      <a:avLst/>
                      <a:gdLst>
                        <a:gd name="textAreaLeft" fmla="*/ 0 w 47520"/>
                        <a:gd name="textAreaRight" fmla="*/ 47880 w 47520"/>
                        <a:gd name="textAreaTop" fmla="*/ 0 h 61920"/>
                        <a:gd name="textAreaBottom" fmla="*/ 62280 h 61920"/>
                        <a:gd name="GluePoint1X" fmla="*/ 0 w 100"/>
                        <a:gd name="GluePoint1Y" fmla="*/ 0 h 97"/>
                        <a:gd name="GluePoint2X" fmla="*/ 0 w 100"/>
                        <a:gd name="GluePoint2Y" fmla="*/ 0 h 97"/>
                        <a:gd name="GluePoint3X" fmla="*/ 0 w 100"/>
                        <a:gd name="GluePoint3Y" fmla="*/ 0 h 97"/>
                        <a:gd name="GluePoint4X" fmla="*/ 0 w 100"/>
                        <a:gd name="GluePoint4Y" fmla="*/ 0 h 97"/>
                        <a:gd name="GluePoint5X" fmla="*/ 0 w 100"/>
                        <a:gd name="GluePoint5Y" fmla="*/ 0 h 9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97" h="100">
                          <a:moveTo>
                            <a:pt x="1" y="0"/>
                          </a:moveTo>
                          <a:cubicBezTo>
                            <a:pt x="1" y="0"/>
                            <a:pt x="1" y="0"/>
                            <a:pt x="1" y="0"/>
                          </a:cubicBezTo>
                          <a:cubicBezTo>
                            <a:pt x="0" y="55"/>
                            <a:pt x="42" y="100"/>
                            <a:pt x="94" y="100"/>
                          </a:cubicBezTo>
                          <a:lnTo>
                            <a:pt x="97" y="0"/>
                          </a:lnTo>
                          <a:lnTo>
                            <a:pt x="1" y="0"/>
                          </a:lnTo>
                          <a:close/>
                        </a:path>
                      </a:pathLst>
                    </a:custGeom>
                    <a:noFill/>
                    <a:ln w="3240">
                      <a:solidFill>
                        <a:srgbClr val="c0c0c0"/>
                      </a:solidFill>
                      <a:round/>
                    </a:ln>
                  </p:spPr>
                  <p:style>
                    <a:lnRef idx="0"/>
                    <a:fillRef idx="0"/>
                    <a:effectRef idx="0"/>
                    <a:fontRef idx="minor"/>
                  </p:style>
                  <p:txBody>
                    <a:bodyPr lIns="90000" rIns="90000" tIns="15480" bIns="15480" anchor="t">
                      <a:noAutofit/>
                    </a:bodyPr>
                    <a:p>
                      <a:endParaRPr b="0" lang="en-MY" sz="1800" strike="noStrike" u="none">
                        <a:solidFill>
                          <a:srgbClr val="000000"/>
                        </a:solidFill>
                        <a:effectLst/>
                        <a:uFillTx/>
                        <a:latin typeface="Arial"/>
                      </a:endParaRPr>
                    </a:p>
                  </p:txBody>
                </p:sp>
                <p:grpSp>
                  <p:nvGrpSpPr>
                    <p:cNvPr id="77" name="Group 23"/>
                    <p:cNvGrpSpPr/>
                    <p:nvPr/>
                  </p:nvGrpSpPr>
                  <p:grpSpPr>
                    <a:xfrm>
                      <a:off x="1449360" y="3213000"/>
                      <a:ext cx="120600" cy="11160"/>
                      <a:chOff x="1449360" y="3213000"/>
                      <a:chExt cx="120600" cy="11160"/>
                    </a:xfrm>
                  </p:grpSpPr>
                  <p:sp>
                    <p:nvSpPr>
                      <p:cNvPr id="78" name="Rectangle 24"/>
                      <p:cNvSpPr/>
                      <p:nvPr/>
                    </p:nvSpPr>
                    <p:spPr>
                      <a:xfrm>
                        <a:off x="1455840" y="3213000"/>
                        <a:ext cx="114120" cy="11160"/>
                      </a:xfrm>
                      <a:prstGeom prst="rect">
                        <a:avLst/>
                      </a:prstGeom>
                      <a:solidFill>
                        <a:srgbClr val="808080"/>
                      </a:solidFill>
                      <a:ln w="3240">
                        <a:solidFill>
                          <a:srgbClr val="c0c0c0"/>
                        </a:solidFill>
                        <a:miter/>
                      </a:ln>
                    </p:spPr>
                    <p:style>
                      <a:lnRef idx="0"/>
                      <a:fillRef idx="0"/>
                      <a:effectRef idx="0"/>
                      <a:fontRef idx="minor"/>
                    </p:style>
                    <p:txBody>
                      <a:bodyPr lIns="90000" rIns="90000" tIns="-35640" bIns="-356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79" name="Oval 25"/>
                      <p:cNvSpPr/>
                      <p:nvPr/>
                    </p:nvSpPr>
                    <p:spPr>
                      <a:xfrm>
                        <a:off x="1449360" y="3213000"/>
                        <a:ext cx="14400" cy="11160"/>
                      </a:xfrm>
                      <a:prstGeom prst="ellipse">
                        <a:avLst/>
                      </a:prstGeom>
                      <a:solidFill>
                        <a:srgbClr val="808080"/>
                      </a:solidFill>
                      <a:ln w="3240">
                        <a:solidFill>
                          <a:srgbClr val="c0c0c0"/>
                        </a:solidFill>
                        <a:miter/>
                      </a:ln>
                    </p:spPr>
                    <p:style>
                      <a:lnRef idx="0"/>
                      <a:fillRef idx="0"/>
                      <a:effectRef idx="0"/>
                      <a:fontRef idx="minor"/>
                    </p:style>
                    <p:txBody>
                      <a:bodyPr lIns="90000" rIns="90000" tIns="-38520" bIns="-3852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grpSp>
                  <p:nvGrpSpPr>
                    <p:cNvPr id="80" name="Group 26"/>
                    <p:cNvGrpSpPr/>
                    <p:nvPr/>
                  </p:nvGrpSpPr>
                  <p:grpSpPr>
                    <a:xfrm>
                      <a:off x="1449360" y="3233880"/>
                      <a:ext cx="120600" cy="12600"/>
                      <a:chOff x="1449360" y="3233880"/>
                      <a:chExt cx="120600" cy="12600"/>
                    </a:xfrm>
                  </p:grpSpPr>
                  <p:sp>
                    <p:nvSpPr>
                      <p:cNvPr id="81" name="Rectangle 27"/>
                      <p:cNvSpPr/>
                      <p:nvPr/>
                    </p:nvSpPr>
                    <p:spPr>
                      <a:xfrm>
                        <a:off x="1455840" y="3233880"/>
                        <a:ext cx="114120" cy="12600"/>
                      </a:xfrm>
                      <a:prstGeom prst="rect">
                        <a:avLst/>
                      </a:prstGeom>
                      <a:solidFill>
                        <a:srgbClr val="808080"/>
                      </a:solidFill>
                      <a:ln w="3240">
                        <a:solidFill>
                          <a:srgbClr val="c0c0c0"/>
                        </a:solidFill>
                        <a:miter/>
                      </a:ln>
                    </p:spPr>
                    <p:style>
                      <a:lnRef idx="0"/>
                      <a:fillRef idx="0"/>
                      <a:effectRef idx="0"/>
                      <a:fontRef idx="minor"/>
                    </p:style>
                    <p:txBody>
                      <a:bodyPr lIns="90000" rIns="90000" tIns="-34200" bIns="-342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82" name="Oval 28"/>
                      <p:cNvSpPr/>
                      <p:nvPr/>
                    </p:nvSpPr>
                    <p:spPr>
                      <a:xfrm>
                        <a:off x="1449360" y="3233880"/>
                        <a:ext cx="14400" cy="12600"/>
                      </a:xfrm>
                      <a:prstGeom prst="ellipse">
                        <a:avLst/>
                      </a:prstGeom>
                      <a:solidFill>
                        <a:srgbClr val="808080"/>
                      </a:solidFill>
                      <a:ln w="3240">
                        <a:solidFill>
                          <a:srgbClr val="c0c0c0"/>
                        </a:solidFill>
                        <a:miter/>
                      </a:ln>
                    </p:spPr>
                    <p:style>
                      <a:lnRef idx="0"/>
                      <a:fillRef idx="0"/>
                      <a:effectRef idx="0"/>
                      <a:fontRef idx="minor"/>
                    </p:style>
                    <p:txBody>
                      <a:bodyPr lIns="90000" rIns="90000" tIns="-37800" bIns="-378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grpSp>
                  <p:nvGrpSpPr>
                    <p:cNvPr id="83" name="Group 29"/>
                    <p:cNvGrpSpPr/>
                    <p:nvPr/>
                  </p:nvGrpSpPr>
                  <p:grpSpPr>
                    <a:xfrm>
                      <a:off x="1449360" y="3191040"/>
                      <a:ext cx="120600" cy="12600"/>
                      <a:chOff x="1449360" y="3191040"/>
                      <a:chExt cx="120600" cy="12600"/>
                    </a:xfrm>
                  </p:grpSpPr>
                  <p:sp>
                    <p:nvSpPr>
                      <p:cNvPr id="84" name="Rectangle 30"/>
                      <p:cNvSpPr/>
                      <p:nvPr/>
                    </p:nvSpPr>
                    <p:spPr>
                      <a:xfrm>
                        <a:off x="1455840" y="3191040"/>
                        <a:ext cx="114120" cy="12600"/>
                      </a:xfrm>
                      <a:prstGeom prst="rect">
                        <a:avLst/>
                      </a:prstGeom>
                      <a:solidFill>
                        <a:srgbClr val="808080"/>
                      </a:solidFill>
                      <a:ln w="3240">
                        <a:solidFill>
                          <a:srgbClr val="c0c0c0"/>
                        </a:solidFill>
                        <a:miter/>
                      </a:ln>
                    </p:spPr>
                    <p:style>
                      <a:lnRef idx="0"/>
                      <a:fillRef idx="0"/>
                      <a:effectRef idx="0"/>
                      <a:fontRef idx="minor"/>
                    </p:style>
                    <p:txBody>
                      <a:bodyPr lIns="90000" rIns="90000" tIns="-34200" bIns="-342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85" name="Oval 31"/>
                      <p:cNvSpPr/>
                      <p:nvPr/>
                    </p:nvSpPr>
                    <p:spPr>
                      <a:xfrm>
                        <a:off x="1449360" y="3191040"/>
                        <a:ext cx="14400" cy="12600"/>
                      </a:xfrm>
                      <a:prstGeom prst="ellipse">
                        <a:avLst/>
                      </a:prstGeom>
                      <a:solidFill>
                        <a:srgbClr val="808080"/>
                      </a:solidFill>
                      <a:ln w="3240">
                        <a:solidFill>
                          <a:srgbClr val="c0c0c0"/>
                        </a:solidFill>
                        <a:miter/>
                      </a:ln>
                    </p:spPr>
                    <p:style>
                      <a:lnRef idx="0"/>
                      <a:fillRef idx="0"/>
                      <a:effectRef idx="0"/>
                      <a:fontRef idx="minor"/>
                    </p:style>
                    <p:txBody>
                      <a:bodyPr lIns="90000" rIns="90000" tIns="-37800" bIns="-3780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grpSp>
              <p:sp>
                <p:nvSpPr>
                  <p:cNvPr id="86" name="Freeform 32"/>
                  <p:cNvSpPr/>
                  <p:nvPr/>
                </p:nvSpPr>
                <p:spPr>
                  <a:xfrm>
                    <a:off x="1460520" y="2903400"/>
                    <a:ext cx="1960560" cy="389160"/>
                  </a:xfrm>
                  <a:custGeom>
                    <a:avLst/>
                    <a:gdLst>
                      <a:gd name="textAreaLeft" fmla="*/ 0 w 1960560"/>
                      <a:gd name="textAreaRight" fmla="*/ 1960920 w 1960560"/>
                      <a:gd name="textAreaTop" fmla="*/ 0 h 389160"/>
                      <a:gd name="textAreaBottom" fmla="*/ 389520 h 389160"/>
                      <a:gd name="GluePoint1X" fmla="*/ 0 w 735"/>
                      <a:gd name="GluePoint1Y" fmla="*/ 0 h 4939"/>
                      <a:gd name="GluePoint2X" fmla="*/ 0 w 735"/>
                      <a:gd name="GluePoint2Y" fmla="*/ 0 h 4939"/>
                      <a:gd name="GluePoint3X" fmla="*/ 0 w 735"/>
                      <a:gd name="GluePoint3Y" fmla="*/ 0 h 4939"/>
                      <a:gd name="GluePoint4X" fmla="*/ 0 w 735"/>
                      <a:gd name="GluePoint4Y" fmla="*/ 0 h 4939"/>
                      <a:gd name="GluePoint5X" fmla="*/ 0 w 735"/>
                      <a:gd name="GluePoint5Y" fmla="*/ 0 h 4939"/>
                      <a:gd name="GluePoint6X" fmla="*/ 0 w 735"/>
                      <a:gd name="GluePoint6Y" fmla="*/ 0 h 4939"/>
                      <a:gd name="GluePoint7X" fmla="*/ 0 w 735"/>
                      <a:gd name="GluePoint7Y" fmla="*/ 0 h 4939"/>
                      <a:gd name="GluePoint8X" fmla="*/ 0 w 735"/>
                      <a:gd name="GluePoint8Y" fmla="*/ 0 h 4939"/>
                      <a:gd name="GluePoint9X" fmla="*/ 0 w 735"/>
                      <a:gd name="GluePoint9Y" fmla="*/ 0 h 4939"/>
                      <a:gd name="GluePoint10X" fmla="*/ 0 w 735"/>
                      <a:gd name="GluePoint10Y" fmla="*/ 0 h 4939"/>
                      <a:gd name="GluePoint11X" fmla="*/ 0 w 735"/>
                      <a:gd name="GluePoint11Y" fmla="*/ 0 h 4939"/>
                      <a:gd name="GluePoint12X" fmla="*/ 0 w 735"/>
                      <a:gd name="GluePoint12Y" fmla="*/ 0 h 4939"/>
                      <a:gd name="GluePoint13X" fmla="*/ 0 w 735"/>
                      <a:gd name="GluePoint13Y" fmla="*/ 0 h 4939"/>
                      <a:gd name="GluePoint14X" fmla="*/ 0 w 735"/>
                      <a:gd name="GluePoint14Y" fmla="*/ 0 h 4939"/>
                      <a:gd name="GluePoint15X" fmla="*/ 0 w 735"/>
                      <a:gd name="GluePoint15Y" fmla="*/ 0 h 4939"/>
                      <a:gd name="GluePoint16X" fmla="*/ 0 w 735"/>
                      <a:gd name="GluePoint16Y" fmla="*/ 0 h 4939"/>
                      <a:gd name="GluePoint17X" fmla="*/ 0 w 735"/>
                      <a:gd name="GluePoint17Y" fmla="*/ 0 h 4939"/>
                      <a:gd name="GluePoint18X" fmla="*/ 0 w 735"/>
                      <a:gd name="GluePoint18Y" fmla="*/ 0 h 4939"/>
                      <a:gd name="GluePoint19X" fmla="*/ 0 w 735"/>
                      <a:gd name="GluePoint19Y" fmla="*/ 0 h 4939"/>
                      <a:gd name="GluePoint20X" fmla="*/ 0 w 735"/>
                      <a:gd name="GluePoint20Y" fmla="*/ 0 h 4939"/>
                      <a:gd name="GluePoint21X" fmla="*/ 0 w 735"/>
                      <a:gd name="GluePoint21Y" fmla="*/ 0 h 4939"/>
                      <a:gd name="GluePoint22X" fmla="*/ 0 w 735"/>
                      <a:gd name="GluePoint22Y" fmla="*/ 0 h 4939"/>
                      <a:gd name="GluePoint23X" fmla="*/ 0 w 735"/>
                      <a:gd name="GluePoint23Y" fmla="*/ 0 h 4939"/>
                      <a:gd name="GluePoint24X" fmla="*/ 0 w 735"/>
                      <a:gd name="GluePoint24Y" fmla="*/ 0 h 4939"/>
                      <a:gd name="GluePoint25X" fmla="*/ 0 w 735"/>
                      <a:gd name="GluePoint25Y" fmla="*/ 0 h 4939"/>
                      <a:gd name="GluePoint26X" fmla="*/ 0 w 735"/>
                      <a:gd name="GluePoint26Y" fmla="*/ 0 h 4939"/>
                      <a:gd name="GluePoint27X" fmla="*/ 0 w 735"/>
                      <a:gd name="GluePoint27Y" fmla="*/ 0 h 4939"/>
                      <a:gd name="GluePoint28X" fmla="*/ 0 w 735"/>
                      <a:gd name="GluePoint28Y" fmla="*/ 0 h 4939"/>
                      <a:gd name="GluePoint29X" fmla="*/ 0 w 735"/>
                      <a:gd name="GluePoint29Y" fmla="*/ 0 h 4939"/>
                      <a:gd name="GluePoint30X" fmla="*/ 0 w 735"/>
                      <a:gd name="GluePoint30Y" fmla="*/ 0 h 4939"/>
                      <a:gd name="GluePoint31X" fmla="*/ 0 w 735"/>
                      <a:gd name="GluePoint31Y" fmla="*/ 0 h 4939"/>
                      <a:gd name="GluePoint32X" fmla="*/ 0 w 735"/>
                      <a:gd name="GluePoint32Y" fmla="*/ 0 h 4939"/>
                      <a:gd name="GluePoint33X" fmla="*/ 0 w 735"/>
                      <a:gd name="GluePoint33Y" fmla="*/ 0 h 4939"/>
                      <a:gd name="GluePoint34X" fmla="*/ 0 w 735"/>
                      <a:gd name="GluePoint34Y" fmla="*/ 0 h 4939"/>
                      <a:gd name="GluePoint35X" fmla="*/ 0 w 735"/>
                      <a:gd name="GluePoint35Y" fmla="*/ 0 h 4939"/>
                      <a:gd name="GluePoint36X" fmla="*/ 0 w 735"/>
                      <a:gd name="GluePoint36Y" fmla="*/ 0 h 4939"/>
                      <a:gd name="GluePoint37X" fmla="*/ 0 w 735"/>
                      <a:gd name="GluePoint37Y" fmla="*/ 0 h 4939"/>
                      <a:gd name="GluePoint38X" fmla="*/ 0 w 735"/>
                      <a:gd name="GluePoint38Y" fmla="*/ 0 h 4939"/>
                      <a:gd name="GluePoint39X" fmla="*/ 0 w 735"/>
                      <a:gd name="GluePoint39Y" fmla="*/ 0 h 4939"/>
                      <a:gd name="GluePoint40X" fmla="*/ 0 w 735"/>
                      <a:gd name="GluePoint40Y" fmla="*/ 0 h 4939"/>
                      <a:gd name="GluePoint41X" fmla="*/ 0 w 735"/>
                      <a:gd name="GluePoint41Y" fmla="*/ 0 h 4939"/>
                      <a:gd name="GluePoint42X" fmla="*/ 0 w 735"/>
                      <a:gd name="GluePoint42Y" fmla="*/ 0 h 4939"/>
                      <a:gd name="GluePoint43X" fmla="*/ 0 w 735"/>
                      <a:gd name="GluePoint43Y" fmla="*/ 0 h 4939"/>
                      <a:gd name="GluePoint44X" fmla="*/ 0 w 735"/>
                      <a:gd name="GluePoint44Y" fmla="*/ 0 h 4939"/>
                      <a:gd name="GluePoint45X" fmla="*/ 0 w 735"/>
                      <a:gd name="GluePoint45Y" fmla="*/ 0 h 4939"/>
                      <a:gd name="GluePoint46X" fmla="*/ 0 w 735"/>
                      <a:gd name="GluePoint46Y" fmla="*/ 0 h 4939"/>
                      <a:gd name="GluePoint47X" fmla="*/ 0 w 735"/>
                      <a:gd name="GluePoint47Y" fmla="*/ 0 h 4939"/>
                      <a:gd name="GluePoint48X" fmla="*/ 0 w 735"/>
                      <a:gd name="GluePoint48Y" fmla="*/ 0 h 4939"/>
                      <a:gd name="GluePoint49X" fmla="*/ 0 w 735"/>
                      <a:gd name="GluePoint49Y" fmla="*/ 0 h 4939"/>
                      <a:gd name="GluePoint50X" fmla="*/ 0 w 735"/>
                      <a:gd name="GluePoint50Y" fmla="*/ 0 h 4939"/>
                      <a:gd name="GluePoint51X" fmla="*/ 0 w 735"/>
                      <a:gd name="GluePoint51Y" fmla="*/ 0 h 4939"/>
                      <a:gd name="GluePoint52X" fmla="*/ 0 w 735"/>
                      <a:gd name="GluePoint52Y" fmla="*/ 0 h 4939"/>
                      <a:gd name="GluePoint53X" fmla="*/ 0 w 735"/>
                      <a:gd name="GluePoint53Y" fmla="*/ 0 h 4939"/>
                      <a:gd name="GluePoint54X" fmla="*/ 0 w 735"/>
                      <a:gd name="GluePoint54Y" fmla="*/ 0 h 4939"/>
                      <a:gd name="GluePoint55X" fmla="*/ 0 w 735"/>
                      <a:gd name="GluePoint55Y" fmla="*/ 0 h 4939"/>
                      <a:gd name="GluePoint56X" fmla="*/ 0 w 735"/>
                      <a:gd name="GluePoint56Y" fmla="*/ 0 h 4939"/>
                      <a:gd name="GluePoint57X" fmla="*/ 0 w 735"/>
                      <a:gd name="GluePoint57Y" fmla="*/ 0 h 4939"/>
                      <a:gd name="GluePoint58X" fmla="*/ 0 w 735"/>
                      <a:gd name="GluePoint58Y" fmla="*/ 0 h 4939"/>
                      <a:gd name="GluePoint59X" fmla="*/ 0 w 735"/>
                      <a:gd name="GluePoint59Y" fmla="*/ 0 h 4939"/>
                      <a:gd name="GluePoint60X" fmla="*/ 0 w 735"/>
                      <a:gd name="GluePoint60Y" fmla="*/ 0 h 4939"/>
                      <a:gd name="GluePoint61X" fmla="*/ 0 w 735"/>
                      <a:gd name="GluePoint61Y" fmla="*/ 0 h 4939"/>
                      <a:gd name="GluePoint62X" fmla="*/ 0 w 735"/>
                      <a:gd name="GluePoint62Y" fmla="*/ 0 h 4939"/>
                      <a:gd name="GluePoint63X" fmla="*/ 0 w 735"/>
                      <a:gd name="GluePoint63Y" fmla="*/ 0 h 493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Lst>
                    <a:rect l="textAreaLeft" t="textAreaTop" r="textAreaRight" b="textAreaBottom"/>
                    <a:pathLst>
                      <a:path w="4939" h="735">
                        <a:moveTo>
                          <a:pt x="247" y="0"/>
                        </a:moveTo>
                        <a:lnTo>
                          <a:pt x="30" y="0"/>
                        </a:lnTo>
                        <a:lnTo>
                          <a:pt x="0" y="114"/>
                        </a:lnTo>
                        <a:lnTo>
                          <a:pt x="97" y="114"/>
                        </a:lnTo>
                        <a:lnTo>
                          <a:pt x="97" y="524"/>
                        </a:lnTo>
                        <a:lnTo>
                          <a:pt x="287" y="710"/>
                        </a:lnTo>
                        <a:lnTo>
                          <a:pt x="330" y="729"/>
                        </a:lnTo>
                        <a:lnTo>
                          <a:pt x="366" y="735"/>
                        </a:lnTo>
                        <a:lnTo>
                          <a:pt x="360" y="641"/>
                        </a:lnTo>
                        <a:lnTo>
                          <a:pt x="355" y="530"/>
                        </a:lnTo>
                        <a:lnTo>
                          <a:pt x="381" y="435"/>
                        </a:lnTo>
                        <a:lnTo>
                          <a:pt x="416" y="366"/>
                        </a:lnTo>
                        <a:lnTo>
                          <a:pt x="462" y="304"/>
                        </a:lnTo>
                        <a:lnTo>
                          <a:pt x="528" y="244"/>
                        </a:lnTo>
                        <a:lnTo>
                          <a:pt x="606" y="199"/>
                        </a:lnTo>
                        <a:lnTo>
                          <a:pt x="715" y="170"/>
                        </a:lnTo>
                        <a:lnTo>
                          <a:pt x="858" y="160"/>
                        </a:lnTo>
                        <a:lnTo>
                          <a:pt x="957" y="185"/>
                        </a:lnTo>
                        <a:lnTo>
                          <a:pt x="1030" y="224"/>
                        </a:lnTo>
                        <a:lnTo>
                          <a:pt x="1090" y="269"/>
                        </a:lnTo>
                        <a:lnTo>
                          <a:pt x="1163" y="338"/>
                        </a:lnTo>
                        <a:lnTo>
                          <a:pt x="1209" y="415"/>
                        </a:lnTo>
                        <a:lnTo>
                          <a:pt x="1239" y="484"/>
                        </a:lnTo>
                        <a:lnTo>
                          <a:pt x="1249" y="550"/>
                        </a:lnTo>
                        <a:lnTo>
                          <a:pt x="1249" y="694"/>
                        </a:lnTo>
                        <a:lnTo>
                          <a:pt x="3406" y="735"/>
                        </a:lnTo>
                        <a:lnTo>
                          <a:pt x="3406" y="595"/>
                        </a:lnTo>
                        <a:lnTo>
                          <a:pt x="3437" y="499"/>
                        </a:lnTo>
                        <a:lnTo>
                          <a:pt x="3472" y="425"/>
                        </a:lnTo>
                        <a:lnTo>
                          <a:pt x="3525" y="355"/>
                        </a:lnTo>
                        <a:lnTo>
                          <a:pt x="3601" y="293"/>
                        </a:lnTo>
                        <a:lnTo>
                          <a:pt x="3679" y="253"/>
                        </a:lnTo>
                        <a:lnTo>
                          <a:pt x="3755" y="229"/>
                        </a:lnTo>
                        <a:lnTo>
                          <a:pt x="3889" y="229"/>
                        </a:lnTo>
                        <a:lnTo>
                          <a:pt x="3961" y="244"/>
                        </a:lnTo>
                        <a:lnTo>
                          <a:pt x="4034" y="274"/>
                        </a:lnTo>
                        <a:lnTo>
                          <a:pt x="4099" y="329"/>
                        </a:lnTo>
                        <a:lnTo>
                          <a:pt x="4162" y="400"/>
                        </a:lnTo>
                        <a:lnTo>
                          <a:pt x="4203" y="484"/>
                        </a:lnTo>
                        <a:lnTo>
                          <a:pt x="4228" y="575"/>
                        </a:lnTo>
                        <a:lnTo>
                          <a:pt x="4228" y="670"/>
                        </a:lnTo>
                        <a:lnTo>
                          <a:pt x="4939" y="667"/>
                        </a:lnTo>
                        <a:lnTo>
                          <a:pt x="4939" y="637"/>
                        </a:lnTo>
                        <a:lnTo>
                          <a:pt x="4916" y="637"/>
                        </a:lnTo>
                        <a:lnTo>
                          <a:pt x="4916" y="592"/>
                        </a:lnTo>
                        <a:lnTo>
                          <a:pt x="4938" y="589"/>
                        </a:lnTo>
                        <a:lnTo>
                          <a:pt x="4938" y="453"/>
                        </a:lnTo>
                        <a:lnTo>
                          <a:pt x="4919" y="425"/>
                        </a:lnTo>
                        <a:lnTo>
                          <a:pt x="4754" y="344"/>
                        </a:lnTo>
                        <a:lnTo>
                          <a:pt x="4572" y="274"/>
                        </a:lnTo>
                        <a:lnTo>
                          <a:pt x="4353" y="209"/>
                        </a:lnTo>
                        <a:lnTo>
                          <a:pt x="4116" y="154"/>
                        </a:lnTo>
                        <a:lnTo>
                          <a:pt x="3898" y="109"/>
                        </a:lnTo>
                        <a:lnTo>
                          <a:pt x="3690" y="73"/>
                        </a:lnTo>
                        <a:lnTo>
                          <a:pt x="3618" y="73"/>
                        </a:lnTo>
                        <a:lnTo>
                          <a:pt x="3571" y="93"/>
                        </a:lnTo>
                        <a:lnTo>
                          <a:pt x="3349" y="124"/>
                        </a:lnTo>
                        <a:lnTo>
                          <a:pt x="3174" y="140"/>
                        </a:lnTo>
                        <a:lnTo>
                          <a:pt x="2253" y="83"/>
                        </a:lnTo>
                        <a:lnTo>
                          <a:pt x="1811" y="48"/>
                        </a:lnTo>
                        <a:lnTo>
                          <a:pt x="1394" y="18"/>
                        </a:lnTo>
                        <a:lnTo>
                          <a:pt x="1183" y="3"/>
                        </a:lnTo>
                        <a:lnTo>
                          <a:pt x="247" y="0"/>
                        </a:lnTo>
                        <a:close/>
                      </a:path>
                    </a:pathLst>
                  </a:custGeom>
                  <a:solidFill>
                    <a:srgbClr val="ff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7" name="Freeform 33"/>
                  <p:cNvSpPr/>
                  <p:nvPr/>
                </p:nvSpPr>
                <p:spPr>
                  <a:xfrm>
                    <a:off x="2247840" y="2935440"/>
                    <a:ext cx="395280" cy="350640"/>
                  </a:xfrm>
                  <a:custGeom>
                    <a:avLst/>
                    <a:gdLst>
                      <a:gd name="textAreaLeft" fmla="*/ 0 w 395280"/>
                      <a:gd name="textAreaRight" fmla="*/ 395640 w 395280"/>
                      <a:gd name="textAreaTop" fmla="*/ 0 h 350640"/>
                      <a:gd name="textAreaBottom" fmla="*/ 350640 h 350640"/>
                      <a:gd name="GluePoint1X" fmla="*/ 0 w 662"/>
                      <a:gd name="GluePoint1Y" fmla="*/ 0 h 997"/>
                      <a:gd name="GluePoint2X" fmla="*/ 0 w 662"/>
                      <a:gd name="GluePoint2Y" fmla="*/ 0 h 997"/>
                      <a:gd name="GluePoint3X" fmla="*/ 0 w 662"/>
                      <a:gd name="GluePoint3Y" fmla="*/ 0 h 997"/>
                      <a:gd name="GluePoint4X" fmla="*/ 0 w 662"/>
                      <a:gd name="GluePoint4Y" fmla="*/ 0 h 997"/>
                      <a:gd name="GluePoint5X" fmla="*/ 0 w 662"/>
                      <a:gd name="GluePoint5Y" fmla="*/ 0 h 997"/>
                      <a:gd name="GluePoint6X" fmla="*/ 0 w 662"/>
                      <a:gd name="GluePoint6Y" fmla="*/ 0 h 997"/>
                      <a:gd name="GluePoint7X" fmla="*/ 0 w 662"/>
                      <a:gd name="GluePoint7Y" fmla="*/ 0 h 997"/>
                      <a:gd name="GluePoint8X" fmla="*/ 0 w 662"/>
                      <a:gd name="GluePoint8Y" fmla="*/ 0 h 997"/>
                      <a:gd name="GluePoint9X" fmla="*/ 0 w 662"/>
                      <a:gd name="GluePoint9Y" fmla="*/ 0 h 997"/>
                      <a:gd name="GluePoint10X" fmla="*/ 0 w 662"/>
                      <a:gd name="GluePoint10Y" fmla="*/ 0 h 997"/>
                      <a:gd name="GluePoint11X" fmla="*/ 0 w 662"/>
                      <a:gd name="GluePoint11Y" fmla="*/ 0 h 99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997" h="662">
                        <a:moveTo>
                          <a:pt x="0" y="0"/>
                        </a:moveTo>
                        <a:lnTo>
                          <a:pt x="0" y="646"/>
                        </a:lnTo>
                        <a:lnTo>
                          <a:pt x="997" y="662"/>
                        </a:lnTo>
                        <a:lnTo>
                          <a:pt x="997" y="70"/>
                        </a:lnTo>
                        <a:lnTo>
                          <a:pt x="865" y="57"/>
                        </a:lnTo>
                        <a:lnTo>
                          <a:pt x="683" y="45"/>
                        </a:lnTo>
                        <a:lnTo>
                          <a:pt x="500" y="37"/>
                        </a:lnTo>
                        <a:lnTo>
                          <a:pt x="382" y="26"/>
                        </a:lnTo>
                        <a:lnTo>
                          <a:pt x="265" y="19"/>
                        </a:lnTo>
                        <a:lnTo>
                          <a:pt x="108" y="6"/>
                        </a:lnTo>
                        <a:lnTo>
                          <a:pt x="0" y="0"/>
                        </a:lnTo>
                        <a:close/>
                      </a:path>
                    </a:pathLst>
                  </a:custGeom>
                  <a:solidFill>
                    <a:srgbClr val="ff0000"/>
                  </a:solidFill>
                  <a:ln w="3240">
                    <a:solidFill>
                      <a:srgbClr val="000000"/>
                    </a:solidFill>
                    <a:roun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nvGrpSpPr>
                  <p:cNvPr id="88" name="Group 34"/>
                  <p:cNvGrpSpPr/>
                  <p:nvPr/>
                </p:nvGrpSpPr>
                <p:grpSpPr>
                  <a:xfrm>
                    <a:off x="1928880" y="2822400"/>
                    <a:ext cx="664920" cy="398520"/>
                    <a:chOff x="1928880" y="2822400"/>
                    <a:chExt cx="664920" cy="398520"/>
                  </a:xfrm>
                </p:grpSpPr>
                <p:sp>
                  <p:nvSpPr>
                    <p:cNvPr id="89" name="Oval 35"/>
                    <p:cNvSpPr/>
                    <p:nvPr/>
                  </p:nvSpPr>
                  <p:spPr>
                    <a:xfrm>
                      <a:off x="1928880" y="2822400"/>
                      <a:ext cx="75960" cy="57240"/>
                    </a:xfrm>
                    <a:prstGeom prst="ellipse">
                      <a:avLst/>
                    </a:prstGeom>
                    <a:solidFill>
                      <a:srgbClr val="800000"/>
                    </a:solidFill>
                    <a:ln w="3240">
                      <a:solidFill>
                        <a:srgbClr val="800000"/>
                      </a:solidFill>
                      <a:miter/>
                    </a:ln>
                  </p:spPr>
                  <p:style>
                    <a:lnRef idx="0"/>
                    <a:fillRef idx="0"/>
                    <a:effectRef idx="0"/>
                    <a:fontRef idx="minor"/>
                  </p:style>
                  <p:txBody>
                    <a:bodyPr lIns="90000" rIns="90000" tIns="-6120" bIns="-612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90" name="Oval 36"/>
                    <p:cNvSpPr/>
                    <p:nvPr/>
                  </p:nvSpPr>
                  <p:spPr>
                    <a:xfrm>
                      <a:off x="1943280" y="2841480"/>
                      <a:ext cx="10800" cy="16200"/>
                    </a:xfrm>
                    <a:prstGeom prst="ellipse">
                      <a:avLst/>
                    </a:prstGeom>
                    <a:solidFill>
                      <a:srgbClr val="000000"/>
                    </a:solidFill>
                    <a:ln w="3240">
                      <a:solidFill>
                        <a:srgbClr val="000000"/>
                      </a:solidFill>
                      <a:miter/>
                    </a:ln>
                  </p:spPr>
                  <p:style>
                    <a:lnRef idx="0"/>
                    <a:fillRef idx="0"/>
                    <a:effectRef idx="0"/>
                    <a:fontRef idx="minor"/>
                  </p:style>
                  <p:txBody>
                    <a:bodyPr lIns="90000" rIns="90000" tIns="-34920" bIns="-3492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91" name="Group 37"/>
                    <p:cNvGrpSpPr/>
                    <p:nvPr/>
                  </p:nvGrpSpPr>
                  <p:grpSpPr>
                    <a:xfrm>
                      <a:off x="2174760" y="2982960"/>
                      <a:ext cx="419040" cy="237960"/>
                      <a:chOff x="2174760" y="2982960"/>
                      <a:chExt cx="419040" cy="237960"/>
                    </a:xfrm>
                  </p:grpSpPr>
                  <p:sp>
                    <p:nvSpPr>
                      <p:cNvPr id="92" name="Freeform 38"/>
                      <p:cNvSpPr/>
                      <p:nvPr/>
                    </p:nvSpPr>
                    <p:spPr>
                      <a:xfrm>
                        <a:off x="2174760" y="3144960"/>
                        <a:ext cx="419040" cy="75960"/>
                      </a:xfrm>
                      <a:custGeom>
                        <a:avLst/>
                        <a:gdLst>
                          <a:gd name="textAreaLeft" fmla="*/ 0 w 419040"/>
                          <a:gd name="textAreaRight" fmla="*/ 419400 w 419040"/>
                          <a:gd name="textAreaTop" fmla="*/ 0 h 75960"/>
                          <a:gd name="textAreaBottom" fmla="*/ 76320 h 75960"/>
                          <a:gd name="GluePoint1X" fmla="*/ 0 w 144"/>
                          <a:gd name="GluePoint1Y" fmla="*/ 0 h 1054"/>
                          <a:gd name="GluePoint2X" fmla="*/ 0 w 144"/>
                          <a:gd name="GluePoint2Y" fmla="*/ 0 h 1054"/>
                          <a:gd name="GluePoint3X" fmla="*/ 0 w 144"/>
                          <a:gd name="GluePoint3Y" fmla="*/ 0 h 1054"/>
                          <a:gd name="GluePoint4X" fmla="*/ 0 w 144"/>
                          <a:gd name="GluePoint4Y" fmla="*/ 0 h 105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054" h="144">
                            <a:moveTo>
                              <a:pt x="0" y="80"/>
                            </a:moveTo>
                            <a:lnTo>
                              <a:pt x="0" y="144"/>
                            </a:lnTo>
                            <a:lnTo>
                              <a:pt x="1054" y="0"/>
                            </a:lnTo>
                            <a:lnTo>
                              <a:pt x="0" y="80"/>
                            </a:lnTo>
                            <a:close/>
                          </a:path>
                        </a:pathLst>
                      </a:custGeom>
                      <a:solidFill>
                        <a:srgbClr val="800000"/>
                      </a:solidFill>
                      <a:ln w="3240">
                        <a:solidFill>
                          <a:srgbClr val="800000"/>
                        </a:solidFill>
                        <a:round/>
                      </a:ln>
                    </p:spPr>
                    <p:style>
                      <a:lnRef idx="0"/>
                      <a:fillRef idx="0"/>
                      <a:effectRef idx="0"/>
                      <a:fontRef idx="minor"/>
                    </p:style>
                    <p:txBody>
                      <a:bodyPr lIns="90000" rIns="90000" tIns="29520" bIns="29520" anchor="t">
                        <a:noAutofit/>
                      </a:bodyPr>
                      <a:p>
                        <a:endParaRPr b="0" lang="en-MY" sz="1800" strike="noStrike" u="none">
                          <a:solidFill>
                            <a:srgbClr val="000000"/>
                          </a:solidFill>
                          <a:effectLst/>
                          <a:uFillTx/>
                          <a:latin typeface="Arial"/>
                        </a:endParaRPr>
                      </a:p>
                    </p:txBody>
                  </p:sp>
                  <p:sp>
                    <p:nvSpPr>
                      <p:cNvPr id="93" name="Freeform 39"/>
                      <p:cNvSpPr/>
                      <p:nvPr/>
                    </p:nvSpPr>
                    <p:spPr>
                      <a:xfrm>
                        <a:off x="2174760" y="2982960"/>
                        <a:ext cx="414360" cy="90360"/>
                      </a:xfrm>
                      <a:custGeom>
                        <a:avLst/>
                        <a:gdLst>
                          <a:gd name="textAreaLeft" fmla="*/ 0 w 414360"/>
                          <a:gd name="textAreaRight" fmla="*/ 414720 w 414360"/>
                          <a:gd name="textAreaTop" fmla="*/ 0 h 90360"/>
                          <a:gd name="textAreaBottom" fmla="*/ 90720 h 90360"/>
                          <a:gd name="GluePoint1X" fmla="*/ 0 w 171"/>
                          <a:gd name="GluePoint1Y" fmla="*/ 0 h 1044"/>
                          <a:gd name="GluePoint2X" fmla="*/ 0 w 171"/>
                          <a:gd name="GluePoint2Y" fmla="*/ 0 h 1044"/>
                          <a:gd name="GluePoint3X" fmla="*/ 0 w 171"/>
                          <a:gd name="GluePoint3Y" fmla="*/ 0 h 1044"/>
                          <a:gd name="GluePoint4X" fmla="*/ 0 w 171"/>
                          <a:gd name="GluePoint4Y" fmla="*/ 0 h 104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044" h="171">
                            <a:moveTo>
                              <a:pt x="0" y="0"/>
                            </a:moveTo>
                            <a:lnTo>
                              <a:pt x="0" y="66"/>
                            </a:lnTo>
                            <a:lnTo>
                              <a:pt x="1044" y="171"/>
                            </a:lnTo>
                            <a:lnTo>
                              <a:pt x="0" y="0"/>
                            </a:lnTo>
                            <a:close/>
                          </a:path>
                        </a:pathLst>
                      </a:custGeom>
                      <a:solidFill>
                        <a:srgbClr val="800000"/>
                      </a:solidFill>
                      <a:ln w="3240">
                        <a:solidFill>
                          <a:srgbClr val="800000"/>
                        </a:solidFill>
                        <a:round/>
                      </a:ln>
                    </p:spPr>
                    <p:style>
                      <a:lnRef idx="0"/>
                      <a:fillRef idx="0"/>
                      <a:effectRef idx="0"/>
                      <a:fontRef idx="minor"/>
                    </p:style>
                    <p:txBody>
                      <a:bodyPr lIns="90000" rIns="90000" tIns="43920" bIns="43920" anchor="t">
                        <a:noAutofit/>
                      </a:bodyPr>
                      <a:p>
                        <a:endParaRPr b="0" lang="en-MY" sz="1800" strike="noStrike" u="none">
                          <a:solidFill>
                            <a:srgbClr val="000000"/>
                          </a:solidFill>
                          <a:effectLst/>
                          <a:uFillTx/>
                          <a:latin typeface="Arial"/>
                        </a:endParaRPr>
                      </a:p>
                    </p:txBody>
                  </p:sp>
                  <p:sp>
                    <p:nvSpPr>
                      <p:cNvPr id="94" name="Freeform 40"/>
                      <p:cNvSpPr/>
                      <p:nvPr/>
                    </p:nvSpPr>
                    <p:spPr>
                      <a:xfrm>
                        <a:off x="2174760" y="3036960"/>
                        <a:ext cx="414360" cy="55440"/>
                      </a:xfrm>
                      <a:custGeom>
                        <a:avLst/>
                        <a:gdLst>
                          <a:gd name="textAreaLeft" fmla="*/ 0 w 414360"/>
                          <a:gd name="textAreaRight" fmla="*/ 414720 w 414360"/>
                          <a:gd name="textAreaTop" fmla="*/ 0 h 55440"/>
                          <a:gd name="textAreaBottom" fmla="*/ 55800 h 55440"/>
                          <a:gd name="GluePoint1X" fmla="*/ 0 w 105"/>
                          <a:gd name="GluePoint1Y" fmla="*/ 0 h 1044"/>
                          <a:gd name="GluePoint2X" fmla="*/ 0 w 105"/>
                          <a:gd name="GluePoint2Y" fmla="*/ 0 h 1044"/>
                          <a:gd name="GluePoint3X" fmla="*/ 0 w 105"/>
                          <a:gd name="GluePoint3Y" fmla="*/ 0 h 1044"/>
                          <a:gd name="GluePoint4X" fmla="*/ 0 w 105"/>
                          <a:gd name="GluePoint4Y" fmla="*/ 0 h 104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044" h="105">
                            <a:moveTo>
                              <a:pt x="0" y="0"/>
                            </a:moveTo>
                            <a:lnTo>
                              <a:pt x="0" y="65"/>
                            </a:lnTo>
                            <a:lnTo>
                              <a:pt x="1044" y="105"/>
                            </a:lnTo>
                            <a:lnTo>
                              <a:pt x="0" y="0"/>
                            </a:lnTo>
                            <a:close/>
                          </a:path>
                        </a:pathLst>
                      </a:custGeom>
                      <a:solidFill>
                        <a:srgbClr val="800000"/>
                      </a:solidFill>
                      <a:ln w="3240">
                        <a:solidFill>
                          <a:srgbClr val="800000"/>
                        </a:solidFill>
                        <a:round/>
                      </a:ln>
                    </p:spPr>
                    <p:style>
                      <a:lnRef idx="0"/>
                      <a:fillRef idx="0"/>
                      <a:effectRef idx="0"/>
                      <a:fontRef idx="minor"/>
                    </p:style>
                    <p:txBody>
                      <a:bodyPr lIns="90000" rIns="90000" tIns="9000" bIns="9000" anchor="t">
                        <a:noAutofit/>
                      </a:bodyPr>
                      <a:p>
                        <a:endParaRPr b="0" lang="en-MY" sz="1800" strike="noStrike" u="none">
                          <a:solidFill>
                            <a:srgbClr val="000000"/>
                          </a:solidFill>
                          <a:effectLst/>
                          <a:uFillTx/>
                          <a:latin typeface="Arial"/>
                        </a:endParaRPr>
                      </a:p>
                    </p:txBody>
                  </p:sp>
                  <p:sp>
                    <p:nvSpPr>
                      <p:cNvPr id="95" name="Freeform 41"/>
                      <p:cNvSpPr/>
                      <p:nvPr/>
                    </p:nvSpPr>
                    <p:spPr>
                      <a:xfrm>
                        <a:off x="2174760" y="3087720"/>
                        <a:ext cx="419040" cy="33480"/>
                      </a:xfrm>
                      <a:custGeom>
                        <a:avLst/>
                        <a:gdLst>
                          <a:gd name="textAreaLeft" fmla="*/ 0 w 419040"/>
                          <a:gd name="textAreaRight" fmla="*/ 419400 w 419040"/>
                          <a:gd name="textAreaTop" fmla="*/ 0 h 33480"/>
                          <a:gd name="textAreaBottom" fmla="*/ 33840 h 33480"/>
                          <a:gd name="GluePoint1X" fmla="*/ 0 w 65"/>
                          <a:gd name="GluePoint1Y" fmla="*/ 0 h 1054"/>
                          <a:gd name="GluePoint2X" fmla="*/ 0 w 65"/>
                          <a:gd name="GluePoint2Y" fmla="*/ 0 h 1054"/>
                          <a:gd name="GluePoint3X" fmla="*/ 0 w 65"/>
                          <a:gd name="GluePoint3Y" fmla="*/ 0 h 1054"/>
                          <a:gd name="GluePoint4X" fmla="*/ 0 w 65"/>
                          <a:gd name="GluePoint4Y" fmla="*/ 0 h 105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054" h="65">
                            <a:moveTo>
                              <a:pt x="0" y="0"/>
                            </a:moveTo>
                            <a:lnTo>
                              <a:pt x="0" y="65"/>
                            </a:lnTo>
                            <a:lnTo>
                              <a:pt x="1054" y="39"/>
                            </a:lnTo>
                            <a:lnTo>
                              <a:pt x="0" y="0"/>
                            </a:lnTo>
                            <a:close/>
                          </a:path>
                        </a:pathLst>
                      </a:custGeom>
                      <a:solidFill>
                        <a:srgbClr val="800000"/>
                      </a:solidFill>
                      <a:ln w="3240">
                        <a:solidFill>
                          <a:srgbClr val="800000"/>
                        </a:solidFill>
                        <a:round/>
                      </a:ln>
                    </p:spPr>
                    <p:style>
                      <a:lnRef idx="0"/>
                      <a:fillRef idx="0"/>
                      <a:effectRef idx="0"/>
                      <a:fontRef idx="minor"/>
                    </p:style>
                    <p:txBody>
                      <a:bodyPr lIns="90000" rIns="90000" tIns="-12960" bIns="-12960" anchor="t">
                        <a:noAutofit/>
                      </a:bodyPr>
                      <a:p>
                        <a:endParaRPr b="0" lang="en-MY" sz="1800" strike="noStrike" u="none">
                          <a:solidFill>
                            <a:srgbClr val="000000"/>
                          </a:solidFill>
                          <a:effectLst/>
                          <a:uFillTx/>
                          <a:latin typeface="Arial"/>
                        </a:endParaRPr>
                      </a:p>
                    </p:txBody>
                  </p:sp>
                  <p:sp>
                    <p:nvSpPr>
                      <p:cNvPr id="96" name="Freeform 42"/>
                      <p:cNvSpPr/>
                      <p:nvPr/>
                    </p:nvSpPr>
                    <p:spPr>
                      <a:xfrm>
                        <a:off x="2174760" y="3125880"/>
                        <a:ext cx="419040" cy="46080"/>
                      </a:xfrm>
                      <a:custGeom>
                        <a:avLst/>
                        <a:gdLst>
                          <a:gd name="textAreaLeft" fmla="*/ 0 w 419040"/>
                          <a:gd name="textAreaRight" fmla="*/ 419400 w 419040"/>
                          <a:gd name="textAreaTop" fmla="*/ 0 h 46080"/>
                          <a:gd name="textAreaBottom" fmla="*/ 46440 h 46080"/>
                          <a:gd name="GluePoint1X" fmla="*/ 0 w 85"/>
                          <a:gd name="GluePoint1Y" fmla="*/ 0 h 1054"/>
                          <a:gd name="GluePoint2X" fmla="*/ 0 w 85"/>
                          <a:gd name="GluePoint2Y" fmla="*/ 0 h 1054"/>
                          <a:gd name="GluePoint3X" fmla="*/ 0 w 85"/>
                          <a:gd name="GluePoint3Y" fmla="*/ 0 h 1054"/>
                          <a:gd name="GluePoint4X" fmla="*/ 0 w 85"/>
                          <a:gd name="GluePoint4Y" fmla="*/ 0 h 105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054" h="85">
                            <a:moveTo>
                              <a:pt x="0" y="20"/>
                            </a:moveTo>
                            <a:lnTo>
                              <a:pt x="0" y="85"/>
                            </a:lnTo>
                            <a:lnTo>
                              <a:pt x="1054" y="0"/>
                            </a:lnTo>
                            <a:lnTo>
                              <a:pt x="0" y="20"/>
                            </a:lnTo>
                            <a:close/>
                          </a:path>
                        </a:pathLst>
                      </a:custGeom>
                      <a:solidFill>
                        <a:srgbClr val="800000"/>
                      </a:solidFill>
                      <a:ln w="3240">
                        <a:solidFill>
                          <a:srgbClr val="800000"/>
                        </a:solidFill>
                        <a:round/>
                      </a:ln>
                    </p:spPr>
                    <p:style>
                      <a:lnRef idx="0"/>
                      <a:fillRef idx="0"/>
                      <a:effectRef idx="0"/>
                      <a:fontRef idx="minor"/>
                    </p:style>
                    <p:txBody>
                      <a:bodyPr lIns="90000" rIns="90000" tIns="-360" bIns="-360" anchor="t">
                        <a:noAutofit/>
                      </a:bodyPr>
                      <a:p>
                        <a:endParaRPr b="0" lang="en-MY" sz="1800" strike="noStrike" u="none">
                          <a:solidFill>
                            <a:srgbClr val="000000"/>
                          </a:solidFill>
                          <a:effectLst/>
                          <a:uFillTx/>
                          <a:latin typeface="Arial"/>
                        </a:endParaRPr>
                      </a:p>
                    </p:txBody>
                  </p:sp>
                </p:grpSp>
              </p:grpSp>
            </p:grpSp>
          </p:grpSp>
          <p:grpSp>
            <p:nvGrpSpPr>
              <p:cNvPr id="97" name="Group 43"/>
              <p:cNvGrpSpPr/>
              <p:nvPr/>
            </p:nvGrpSpPr>
            <p:grpSpPr>
              <a:xfrm>
                <a:off x="1620720" y="3003480"/>
                <a:ext cx="1511280" cy="407880"/>
                <a:chOff x="1620720" y="3003480"/>
                <a:chExt cx="1511280" cy="407880"/>
              </a:xfrm>
            </p:grpSpPr>
            <p:grpSp>
              <p:nvGrpSpPr>
                <p:cNvPr id="98" name="Group 44"/>
                <p:cNvGrpSpPr/>
                <p:nvPr/>
              </p:nvGrpSpPr>
              <p:grpSpPr>
                <a:xfrm>
                  <a:off x="2820960" y="3003480"/>
                  <a:ext cx="311040" cy="407880"/>
                  <a:chOff x="2820960" y="3003480"/>
                  <a:chExt cx="311040" cy="407880"/>
                </a:xfrm>
              </p:grpSpPr>
              <p:sp>
                <p:nvSpPr>
                  <p:cNvPr id="99" name="Oval 45"/>
                  <p:cNvSpPr/>
                  <p:nvPr/>
                </p:nvSpPr>
                <p:spPr>
                  <a:xfrm>
                    <a:off x="2820960" y="3003480"/>
                    <a:ext cx="311040" cy="407880"/>
                  </a:xfrm>
                  <a:prstGeom prst="ellipse">
                    <a:avLst/>
                  </a:prstGeom>
                  <a:solidFill>
                    <a:srgbClr val="000000"/>
                  </a:solidFill>
                  <a:ln w="3240">
                    <a:solidFill>
                      <a:srgbClr val="000000"/>
                    </a:solidFill>
                    <a:miter/>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00" name="Freeform 46"/>
                  <p:cNvSpPr/>
                  <p:nvPr/>
                </p:nvSpPr>
                <p:spPr>
                  <a:xfrm>
                    <a:off x="2951280" y="3268800"/>
                    <a:ext cx="55440" cy="87120"/>
                  </a:xfrm>
                  <a:custGeom>
                    <a:avLst/>
                    <a:gdLst>
                      <a:gd name="textAreaLeft" fmla="*/ 0 w 55440"/>
                      <a:gd name="textAreaRight" fmla="*/ 55800 w 55440"/>
                      <a:gd name="textAreaTop" fmla="*/ 0 h 87120"/>
                      <a:gd name="textAreaBottom" fmla="*/ 87480 h 87120"/>
                      <a:gd name="GluePoint1X" fmla="*/ 0 w 164"/>
                      <a:gd name="GluePoint1Y" fmla="*/ 0 h 137"/>
                      <a:gd name="GluePoint2X" fmla="*/ 0 w 164"/>
                      <a:gd name="GluePoint2Y" fmla="*/ 0 h 137"/>
                      <a:gd name="GluePoint3X" fmla="*/ 0 w 164"/>
                      <a:gd name="GluePoint3Y" fmla="*/ 0 h 137"/>
                      <a:gd name="GluePoint4X" fmla="*/ 0 w 164"/>
                      <a:gd name="GluePoint4Y" fmla="*/ 0 h 137"/>
                      <a:gd name="GluePoint5X" fmla="*/ 0 w 164"/>
                      <a:gd name="GluePoint5Y" fmla="*/ 0 h 137"/>
                      <a:gd name="GluePoint6X" fmla="*/ 0 w 164"/>
                      <a:gd name="GluePoint6Y" fmla="*/ 0 h 1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37" h="164">
                        <a:moveTo>
                          <a:pt x="0" y="152"/>
                        </a:moveTo>
                        <a:lnTo>
                          <a:pt x="53" y="0"/>
                        </a:lnTo>
                        <a:lnTo>
                          <a:pt x="86" y="0"/>
                        </a:lnTo>
                        <a:lnTo>
                          <a:pt x="137" y="158"/>
                        </a:lnTo>
                        <a:lnTo>
                          <a:pt x="70" y="164"/>
                        </a:lnTo>
                        <a:lnTo>
                          <a:pt x="0" y="152"/>
                        </a:lnTo>
                        <a:close/>
                      </a:path>
                    </a:pathLst>
                  </a:custGeom>
                  <a:solidFill>
                    <a:srgbClr val="ff0000"/>
                  </a:solidFill>
                  <a:ln w="3240">
                    <a:solidFill>
                      <a:srgbClr val="000000"/>
                    </a:solidFill>
                    <a:round/>
                  </a:ln>
                </p:spPr>
                <p:style>
                  <a:lnRef idx="0"/>
                  <a:fillRef idx="0"/>
                  <a:effectRef idx="0"/>
                  <a:fontRef idx="minor"/>
                </p:style>
                <p:txBody>
                  <a:bodyPr lIns="90000" rIns="90000" tIns="40680" bIns="40680" anchor="t">
                    <a:noAutofit/>
                  </a:bodyPr>
                  <a:p>
                    <a:endParaRPr b="0" lang="en-MY" sz="1800" strike="noStrike" u="none">
                      <a:solidFill>
                        <a:srgbClr val="000000"/>
                      </a:solidFill>
                      <a:effectLst/>
                      <a:uFillTx/>
                      <a:latin typeface="Arial"/>
                    </a:endParaRPr>
                  </a:p>
                </p:txBody>
              </p:sp>
              <p:sp>
                <p:nvSpPr>
                  <p:cNvPr id="101" name="Freeform 47"/>
                  <p:cNvSpPr/>
                  <p:nvPr/>
                </p:nvSpPr>
                <p:spPr>
                  <a:xfrm>
                    <a:off x="2949480" y="3057480"/>
                    <a:ext cx="54000" cy="87480"/>
                  </a:xfrm>
                  <a:custGeom>
                    <a:avLst/>
                    <a:gdLst>
                      <a:gd name="textAreaLeft" fmla="*/ 0 w 54000"/>
                      <a:gd name="textAreaRight" fmla="*/ 54360 w 54000"/>
                      <a:gd name="textAreaTop" fmla="*/ 0 h 87480"/>
                      <a:gd name="textAreaBottom" fmla="*/ 87840 h 87480"/>
                      <a:gd name="GluePoint1X" fmla="*/ 0 w 165"/>
                      <a:gd name="GluePoint1Y" fmla="*/ 0 h 140"/>
                      <a:gd name="GluePoint2X" fmla="*/ 0 w 165"/>
                      <a:gd name="GluePoint2Y" fmla="*/ 0 h 140"/>
                      <a:gd name="GluePoint3X" fmla="*/ 0 w 165"/>
                      <a:gd name="GluePoint3Y" fmla="*/ 0 h 140"/>
                      <a:gd name="GluePoint4X" fmla="*/ 0 w 165"/>
                      <a:gd name="GluePoint4Y" fmla="*/ 0 h 140"/>
                      <a:gd name="GluePoint5X" fmla="*/ 0 w 165"/>
                      <a:gd name="GluePoint5Y" fmla="*/ 0 h 140"/>
                      <a:gd name="GluePoint6X" fmla="*/ 0 w 165"/>
                      <a:gd name="GluePoint6Y" fmla="*/ 0 h 14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40" h="165">
                        <a:moveTo>
                          <a:pt x="0" y="12"/>
                        </a:moveTo>
                        <a:lnTo>
                          <a:pt x="56" y="165"/>
                        </a:lnTo>
                        <a:lnTo>
                          <a:pt x="88" y="165"/>
                        </a:lnTo>
                        <a:lnTo>
                          <a:pt x="140" y="7"/>
                        </a:lnTo>
                        <a:lnTo>
                          <a:pt x="72" y="0"/>
                        </a:lnTo>
                        <a:lnTo>
                          <a:pt x="0" y="12"/>
                        </a:lnTo>
                        <a:close/>
                      </a:path>
                    </a:pathLst>
                  </a:custGeom>
                  <a:solidFill>
                    <a:srgbClr val="ff0000"/>
                  </a:solidFill>
                  <a:ln w="3240">
                    <a:solidFill>
                      <a:srgbClr val="000000"/>
                    </a:solidFill>
                    <a:round/>
                  </a:ln>
                </p:spPr>
                <p:style>
                  <a:lnRef idx="0"/>
                  <a:fillRef idx="0"/>
                  <a:effectRef idx="0"/>
                  <a:fontRef idx="minor"/>
                </p:style>
                <p:txBody>
                  <a:bodyPr lIns="90000" rIns="90000" tIns="41040" bIns="41040" anchor="t">
                    <a:noAutofit/>
                  </a:bodyPr>
                  <a:p>
                    <a:endParaRPr b="0" lang="en-MY" sz="1800" strike="noStrike" u="none">
                      <a:solidFill>
                        <a:srgbClr val="000000"/>
                      </a:solidFill>
                      <a:effectLst/>
                      <a:uFillTx/>
                      <a:latin typeface="Arial"/>
                    </a:endParaRPr>
                  </a:p>
                </p:txBody>
              </p:sp>
              <p:sp>
                <p:nvSpPr>
                  <p:cNvPr id="102" name="Freeform 48"/>
                  <p:cNvSpPr/>
                  <p:nvPr/>
                </p:nvSpPr>
                <p:spPr>
                  <a:xfrm>
                    <a:off x="3022560" y="3170160"/>
                    <a:ext cx="66600" cy="69840"/>
                  </a:xfrm>
                  <a:custGeom>
                    <a:avLst/>
                    <a:gdLst>
                      <a:gd name="textAreaLeft" fmla="*/ 0 w 66600"/>
                      <a:gd name="textAreaRight" fmla="*/ 66600 w 66600"/>
                      <a:gd name="textAreaTop" fmla="*/ 0 h 69840"/>
                      <a:gd name="textAreaBottom" fmla="*/ 70200 h 69840"/>
                      <a:gd name="GluePoint1X" fmla="*/ 0 w 134"/>
                      <a:gd name="GluePoint1Y" fmla="*/ 0 h 167"/>
                      <a:gd name="GluePoint2X" fmla="*/ 0 w 134"/>
                      <a:gd name="GluePoint2Y" fmla="*/ 0 h 167"/>
                      <a:gd name="GluePoint3X" fmla="*/ 0 w 134"/>
                      <a:gd name="GluePoint3Y" fmla="*/ 0 h 167"/>
                      <a:gd name="GluePoint4X" fmla="*/ 0 w 134"/>
                      <a:gd name="GluePoint4Y" fmla="*/ 0 h 167"/>
                      <a:gd name="GluePoint5X" fmla="*/ 0 w 134"/>
                      <a:gd name="GluePoint5Y" fmla="*/ 0 h 167"/>
                      <a:gd name="GluePoint6X" fmla="*/ 0 w 134"/>
                      <a:gd name="GluePoint6Y" fmla="*/ 0 h 16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67" h="134">
                        <a:moveTo>
                          <a:pt x="155" y="0"/>
                        </a:moveTo>
                        <a:lnTo>
                          <a:pt x="0" y="53"/>
                        </a:lnTo>
                        <a:lnTo>
                          <a:pt x="0" y="85"/>
                        </a:lnTo>
                        <a:lnTo>
                          <a:pt x="160" y="134"/>
                        </a:lnTo>
                        <a:lnTo>
                          <a:pt x="167" y="70"/>
                        </a:lnTo>
                        <a:lnTo>
                          <a:pt x="155" y="0"/>
                        </a:lnTo>
                        <a:close/>
                      </a:path>
                    </a:pathLst>
                  </a:custGeom>
                  <a:solidFill>
                    <a:srgbClr val="ff0000"/>
                  </a:solidFill>
                  <a:ln w="3240">
                    <a:solidFill>
                      <a:srgbClr val="000000"/>
                    </a:solidFill>
                    <a:round/>
                  </a:ln>
                </p:spPr>
                <p:style>
                  <a:lnRef idx="0"/>
                  <a:fillRef idx="0"/>
                  <a:effectRef idx="0"/>
                  <a:fontRef idx="minor"/>
                </p:style>
                <p:txBody>
                  <a:bodyPr lIns="90000" rIns="90000" tIns="23400" bIns="23400" anchor="t">
                    <a:noAutofit/>
                  </a:bodyPr>
                  <a:p>
                    <a:endParaRPr b="0" lang="en-MY" sz="1800" strike="noStrike" u="none">
                      <a:solidFill>
                        <a:srgbClr val="000000"/>
                      </a:solidFill>
                      <a:effectLst/>
                      <a:uFillTx/>
                      <a:latin typeface="Arial"/>
                    </a:endParaRPr>
                  </a:p>
                </p:txBody>
              </p:sp>
              <p:sp>
                <p:nvSpPr>
                  <p:cNvPr id="103" name="Freeform 49"/>
                  <p:cNvSpPr/>
                  <p:nvPr/>
                </p:nvSpPr>
                <p:spPr>
                  <a:xfrm>
                    <a:off x="2863800" y="3170160"/>
                    <a:ext cx="66600" cy="69840"/>
                  </a:xfrm>
                  <a:custGeom>
                    <a:avLst/>
                    <a:gdLst>
                      <a:gd name="textAreaLeft" fmla="*/ 0 w 66600"/>
                      <a:gd name="textAreaRight" fmla="*/ 66600 w 66600"/>
                      <a:gd name="textAreaTop" fmla="*/ 0 h 69840"/>
                      <a:gd name="textAreaBottom" fmla="*/ 70200 h 69840"/>
                      <a:gd name="GluePoint1X" fmla="*/ 0 w 134"/>
                      <a:gd name="GluePoint1Y" fmla="*/ 0 h 167"/>
                      <a:gd name="GluePoint2X" fmla="*/ 0 w 134"/>
                      <a:gd name="GluePoint2Y" fmla="*/ 0 h 167"/>
                      <a:gd name="GluePoint3X" fmla="*/ 0 w 134"/>
                      <a:gd name="GluePoint3Y" fmla="*/ 0 h 167"/>
                      <a:gd name="GluePoint4X" fmla="*/ 0 w 134"/>
                      <a:gd name="GluePoint4Y" fmla="*/ 0 h 167"/>
                      <a:gd name="GluePoint5X" fmla="*/ 0 w 134"/>
                      <a:gd name="GluePoint5Y" fmla="*/ 0 h 167"/>
                      <a:gd name="GluePoint6X" fmla="*/ 0 w 134"/>
                      <a:gd name="GluePoint6Y" fmla="*/ 0 h 16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67" h="134">
                        <a:moveTo>
                          <a:pt x="12" y="0"/>
                        </a:moveTo>
                        <a:lnTo>
                          <a:pt x="167" y="53"/>
                        </a:lnTo>
                        <a:lnTo>
                          <a:pt x="167" y="85"/>
                        </a:lnTo>
                        <a:lnTo>
                          <a:pt x="6" y="134"/>
                        </a:lnTo>
                        <a:lnTo>
                          <a:pt x="0" y="70"/>
                        </a:lnTo>
                        <a:lnTo>
                          <a:pt x="12" y="0"/>
                        </a:lnTo>
                        <a:close/>
                      </a:path>
                    </a:pathLst>
                  </a:custGeom>
                  <a:solidFill>
                    <a:srgbClr val="ff0000"/>
                  </a:solidFill>
                  <a:ln w="3240">
                    <a:solidFill>
                      <a:srgbClr val="000000"/>
                    </a:solidFill>
                    <a:round/>
                  </a:ln>
                </p:spPr>
                <p:style>
                  <a:lnRef idx="0"/>
                  <a:fillRef idx="0"/>
                  <a:effectRef idx="0"/>
                  <a:fontRef idx="minor"/>
                </p:style>
                <p:txBody>
                  <a:bodyPr lIns="90000" rIns="90000" tIns="23400" bIns="23400" anchor="t">
                    <a:noAutofit/>
                  </a:bodyPr>
                  <a:p>
                    <a:endParaRPr b="0" lang="en-MY" sz="1800" strike="noStrike" u="none">
                      <a:solidFill>
                        <a:srgbClr val="000000"/>
                      </a:solidFill>
                      <a:effectLst/>
                      <a:uFillTx/>
                      <a:latin typeface="Arial"/>
                    </a:endParaRPr>
                  </a:p>
                </p:txBody>
              </p:sp>
              <p:sp>
                <p:nvSpPr>
                  <p:cNvPr id="104" name="Oval 50"/>
                  <p:cNvSpPr/>
                  <p:nvPr/>
                </p:nvSpPr>
                <p:spPr>
                  <a:xfrm>
                    <a:off x="2863800" y="3054240"/>
                    <a:ext cx="223920" cy="300240"/>
                  </a:xfrm>
                  <a:prstGeom prst="ellipse">
                    <a:avLst/>
                  </a:prstGeom>
                  <a:noFill/>
                  <a:ln w="7920">
                    <a:solidFill>
                      <a:srgbClr val="ffffff"/>
                    </a:solidFill>
                    <a:miter/>
                  </a:ln>
                </p:spPr>
                <p:style>
                  <a:lnRef idx="0"/>
                  <a:fillRef idx="0"/>
                  <a:effectRef idx="0"/>
                  <a:fontRef idx="minor"/>
                </p:style>
                <p:txBody>
                  <a:bodyPr lIns="90000" rIns="90000" tIns="46800" bIns="46800" anchor="t">
                    <a:normAutofit fontScale="7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105" name="Group 51"/>
                  <p:cNvGrpSpPr/>
                  <p:nvPr/>
                </p:nvGrpSpPr>
                <p:grpSpPr>
                  <a:xfrm>
                    <a:off x="2933640" y="3146400"/>
                    <a:ext cx="85680" cy="115920"/>
                    <a:chOff x="2933640" y="3146400"/>
                    <a:chExt cx="85680" cy="115920"/>
                  </a:xfrm>
                </p:grpSpPr>
                <p:sp>
                  <p:nvSpPr>
                    <p:cNvPr id="106" name="Oval 52"/>
                    <p:cNvSpPr/>
                    <p:nvPr/>
                  </p:nvSpPr>
                  <p:spPr>
                    <a:xfrm>
                      <a:off x="2933640" y="3146400"/>
                      <a:ext cx="85680" cy="115920"/>
                    </a:xfrm>
                    <a:prstGeom prst="ellipse">
                      <a:avLst/>
                    </a:prstGeom>
                    <a:solidFill>
                      <a:srgbClr val="000000"/>
                    </a:solidFill>
                    <a:ln w="7920">
                      <a:solidFill>
                        <a:srgbClr val="ffffff"/>
                      </a:solidFill>
                      <a:miter/>
                    </a:ln>
                  </p:spPr>
                  <p:style>
                    <a:lnRef idx="0"/>
                    <a:fillRef idx="0"/>
                    <a:effectRef idx="0"/>
                    <a:fontRef idx="minor"/>
                  </p:style>
                  <p:txBody>
                    <a:bodyPr lIns="90000" rIns="90000" tIns="35280" bIns="352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07" name="Oval 53"/>
                    <p:cNvSpPr/>
                    <p:nvPr/>
                  </p:nvSpPr>
                  <p:spPr>
                    <a:xfrm>
                      <a:off x="2949480" y="3170160"/>
                      <a:ext cx="50760" cy="69840"/>
                    </a:xfrm>
                    <a:prstGeom prst="ellipse">
                      <a:avLst/>
                    </a:prstGeom>
                    <a:solidFill>
                      <a:srgbClr val="000000"/>
                    </a:solidFill>
                    <a:ln w="7920">
                      <a:solidFill>
                        <a:srgbClr val="ffffff"/>
                      </a:solidFill>
                      <a:miter/>
                    </a:ln>
                  </p:spPr>
                  <p:style>
                    <a:lnRef idx="0"/>
                    <a:fillRef idx="0"/>
                    <a:effectRef idx="0"/>
                    <a:fontRef idx="minor"/>
                  </p:style>
                  <p:txBody>
                    <a:bodyPr lIns="90000" rIns="90000" tIns="2880" bIns="28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grpSp>
            <p:grpSp>
              <p:nvGrpSpPr>
                <p:cNvPr id="108" name="Group 54"/>
                <p:cNvGrpSpPr/>
                <p:nvPr/>
              </p:nvGrpSpPr>
              <p:grpSpPr>
                <a:xfrm>
                  <a:off x="1620720" y="3003480"/>
                  <a:ext cx="309600" cy="407880"/>
                  <a:chOff x="1620720" y="3003480"/>
                  <a:chExt cx="309600" cy="407880"/>
                </a:xfrm>
              </p:grpSpPr>
              <p:sp>
                <p:nvSpPr>
                  <p:cNvPr id="109" name="Oval 55"/>
                  <p:cNvSpPr/>
                  <p:nvPr/>
                </p:nvSpPr>
                <p:spPr>
                  <a:xfrm>
                    <a:off x="1620720" y="3003480"/>
                    <a:ext cx="309600" cy="407880"/>
                  </a:xfrm>
                  <a:prstGeom prst="ellipse">
                    <a:avLst/>
                  </a:prstGeom>
                  <a:solidFill>
                    <a:srgbClr val="000000"/>
                  </a:solidFill>
                  <a:ln w="3240">
                    <a:solidFill>
                      <a:srgbClr val="000000"/>
                    </a:solidFill>
                    <a:miter/>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0" name="Freeform 56"/>
                  <p:cNvSpPr/>
                  <p:nvPr/>
                </p:nvSpPr>
                <p:spPr>
                  <a:xfrm>
                    <a:off x="1751040" y="3268800"/>
                    <a:ext cx="54000" cy="87120"/>
                  </a:xfrm>
                  <a:custGeom>
                    <a:avLst/>
                    <a:gdLst>
                      <a:gd name="textAreaLeft" fmla="*/ 0 w 54000"/>
                      <a:gd name="textAreaRight" fmla="*/ 54360 w 54000"/>
                      <a:gd name="textAreaTop" fmla="*/ 0 h 87120"/>
                      <a:gd name="textAreaBottom" fmla="*/ 87480 h 87120"/>
                      <a:gd name="GluePoint1X" fmla="*/ 0 w 164"/>
                      <a:gd name="GluePoint1Y" fmla="*/ 0 h 136"/>
                      <a:gd name="GluePoint2X" fmla="*/ 0 w 164"/>
                      <a:gd name="GluePoint2Y" fmla="*/ 0 h 136"/>
                      <a:gd name="GluePoint3X" fmla="*/ 0 w 164"/>
                      <a:gd name="GluePoint3Y" fmla="*/ 0 h 136"/>
                      <a:gd name="GluePoint4X" fmla="*/ 0 w 164"/>
                      <a:gd name="GluePoint4Y" fmla="*/ 0 h 136"/>
                      <a:gd name="GluePoint5X" fmla="*/ 0 w 164"/>
                      <a:gd name="GluePoint5Y" fmla="*/ 0 h 136"/>
                      <a:gd name="GluePoint6X" fmla="*/ 0 w 164"/>
                      <a:gd name="GluePoint6Y" fmla="*/ 0 h 13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36" h="164">
                        <a:moveTo>
                          <a:pt x="0" y="152"/>
                        </a:moveTo>
                        <a:lnTo>
                          <a:pt x="52" y="0"/>
                        </a:lnTo>
                        <a:lnTo>
                          <a:pt x="85" y="0"/>
                        </a:lnTo>
                        <a:lnTo>
                          <a:pt x="136" y="158"/>
                        </a:lnTo>
                        <a:lnTo>
                          <a:pt x="70" y="164"/>
                        </a:lnTo>
                        <a:lnTo>
                          <a:pt x="0" y="152"/>
                        </a:lnTo>
                        <a:close/>
                      </a:path>
                    </a:pathLst>
                  </a:custGeom>
                  <a:solidFill>
                    <a:srgbClr val="ff0000"/>
                  </a:solidFill>
                  <a:ln w="3240">
                    <a:solidFill>
                      <a:srgbClr val="000000"/>
                    </a:solidFill>
                    <a:round/>
                  </a:ln>
                </p:spPr>
                <p:style>
                  <a:lnRef idx="0"/>
                  <a:fillRef idx="0"/>
                  <a:effectRef idx="0"/>
                  <a:fontRef idx="minor"/>
                </p:style>
                <p:txBody>
                  <a:bodyPr lIns="90000" rIns="90000" tIns="40680" bIns="40680" anchor="t">
                    <a:noAutofit/>
                  </a:bodyPr>
                  <a:p>
                    <a:endParaRPr b="0" lang="en-MY" sz="1800" strike="noStrike" u="none">
                      <a:solidFill>
                        <a:srgbClr val="000000"/>
                      </a:solidFill>
                      <a:effectLst/>
                      <a:uFillTx/>
                      <a:latin typeface="Arial"/>
                    </a:endParaRPr>
                  </a:p>
                </p:txBody>
              </p:sp>
              <p:sp>
                <p:nvSpPr>
                  <p:cNvPr id="111" name="Freeform 57"/>
                  <p:cNvSpPr/>
                  <p:nvPr/>
                </p:nvSpPr>
                <p:spPr>
                  <a:xfrm>
                    <a:off x="1747800" y="3057480"/>
                    <a:ext cx="55440" cy="87480"/>
                  </a:xfrm>
                  <a:custGeom>
                    <a:avLst/>
                    <a:gdLst>
                      <a:gd name="textAreaLeft" fmla="*/ 0 w 55440"/>
                      <a:gd name="textAreaRight" fmla="*/ 55800 w 55440"/>
                      <a:gd name="textAreaTop" fmla="*/ 0 h 87480"/>
                      <a:gd name="textAreaBottom" fmla="*/ 87840 h 87480"/>
                      <a:gd name="GluePoint1X" fmla="*/ 0 w 165"/>
                      <a:gd name="GluePoint1Y" fmla="*/ 0 h 140"/>
                      <a:gd name="GluePoint2X" fmla="*/ 0 w 165"/>
                      <a:gd name="GluePoint2Y" fmla="*/ 0 h 140"/>
                      <a:gd name="GluePoint3X" fmla="*/ 0 w 165"/>
                      <a:gd name="GluePoint3Y" fmla="*/ 0 h 140"/>
                      <a:gd name="GluePoint4X" fmla="*/ 0 w 165"/>
                      <a:gd name="GluePoint4Y" fmla="*/ 0 h 140"/>
                      <a:gd name="GluePoint5X" fmla="*/ 0 w 165"/>
                      <a:gd name="GluePoint5Y" fmla="*/ 0 h 140"/>
                      <a:gd name="GluePoint6X" fmla="*/ 0 w 165"/>
                      <a:gd name="GluePoint6Y" fmla="*/ 0 h 14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40" h="165">
                        <a:moveTo>
                          <a:pt x="0" y="12"/>
                        </a:moveTo>
                        <a:lnTo>
                          <a:pt x="55" y="165"/>
                        </a:lnTo>
                        <a:lnTo>
                          <a:pt x="89" y="165"/>
                        </a:lnTo>
                        <a:lnTo>
                          <a:pt x="140" y="7"/>
                        </a:lnTo>
                        <a:lnTo>
                          <a:pt x="72" y="0"/>
                        </a:lnTo>
                        <a:lnTo>
                          <a:pt x="0" y="12"/>
                        </a:lnTo>
                        <a:close/>
                      </a:path>
                    </a:pathLst>
                  </a:custGeom>
                  <a:solidFill>
                    <a:srgbClr val="ff0000"/>
                  </a:solidFill>
                  <a:ln w="3240">
                    <a:solidFill>
                      <a:srgbClr val="000000"/>
                    </a:solidFill>
                    <a:round/>
                  </a:ln>
                </p:spPr>
                <p:style>
                  <a:lnRef idx="0"/>
                  <a:fillRef idx="0"/>
                  <a:effectRef idx="0"/>
                  <a:fontRef idx="minor"/>
                </p:style>
                <p:txBody>
                  <a:bodyPr lIns="90000" rIns="90000" tIns="41040" bIns="41040" anchor="t">
                    <a:noAutofit/>
                  </a:bodyPr>
                  <a:p>
                    <a:endParaRPr b="0" lang="en-MY" sz="1800" strike="noStrike" u="none">
                      <a:solidFill>
                        <a:srgbClr val="000000"/>
                      </a:solidFill>
                      <a:effectLst/>
                      <a:uFillTx/>
                      <a:latin typeface="Arial"/>
                    </a:endParaRPr>
                  </a:p>
                </p:txBody>
              </p:sp>
              <p:sp>
                <p:nvSpPr>
                  <p:cNvPr id="112" name="Freeform 58"/>
                  <p:cNvSpPr/>
                  <p:nvPr/>
                </p:nvSpPr>
                <p:spPr>
                  <a:xfrm>
                    <a:off x="1822320" y="3170160"/>
                    <a:ext cx="66960" cy="69840"/>
                  </a:xfrm>
                  <a:custGeom>
                    <a:avLst/>
                    <a:gdLst>
                      <a:gd name="textAreaLeft" fmla="*/ 0 w 66960"/>
                      <a:gd name="textAreaRight" fmla="*/ 67320 w 66960"/>
                      <a:gd name="textAreaTop" fmla="*/ 0 h 69840"/>
                      <a:gd name="textAreaBottom" fmla="*/ 70200 h 69840"/>
                      <a:gd name="GluePoint1X" fmla="*/ 0 w 134"/>
                      <a:gd name="GluePoint1Y" fmla="*/ 0 h 168"/>
                      <a:gd name="GluePoint2X" fmla="*/ 0 w 134"/>
                      <a:gd name="GluePoint2Y" fmla="*/ 0 h 168"/>
                      <a:gd name="GluePoint3X" fmla="*/ 0 w 134"/>
                      <a:gd name="GluePoint3Y" fmla="*/ 0 h 168"/>
                      <a:gd name="GluePoint4X" fmla="*/ 0 w 134"/>
                      <a:gd name="GluePoint4Y" fmla="*/ 0 h 168"/>
                      <a:gd name="GluePoint5X" fmla="*/ 0 w 134"/>
                      <a:gd name="GluePoint5Y" fmla="*/ 0 h 168"/>
                      <a:gd name="GluePoint6X" fmla="*/ 0 w 134"/>
                      <a:gd name="GluePoint6Y" fmla="*/ 0 h 16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68" h="134">
                        <a:moveTo>
                          <a:pt x="156" y="0"/>
                        </a:moveTo>
                        <a:lnTo>
                          <a:pt x="0" y="53"/>
                        </a:lnTo>
                        <a:lnTo>
                          <a:pt x="0" y="85"/>
                        </a:lnTo>
                        <a:lnTo>
                          <a:pt x="161" y="134"/>
                        </a:lnTo>
                        <a:lnTo>
                          <a:pt x="168" y="70"/>
                        </a:lnTo>
                        <a:lnTo>
                          <a:pt x="156" y="0"/>
                        </a:lnTo>
                        <a:close/>
                      </a:path>
                    </a:pathLst>
                  </a:custGeom>
                  <a:solidFill>
                    <a:srgbClr val="ff0000"/>
                  </a:solidFill>
                  <a:ln w="3240">
                    <a:solidFill>
                      <a:srgbClr val="000000"/>
                    </a:solidFill>
                    <a:round/>
                  </a:ln>
                </p:spPr>
                <p:style>
                  <a:lnRef idx="0"/>
                  <a:fillRef idx="0"/>
                  <a:effectRef idx="0"/>
                  <a:fontRef idx="minor"/>
                </p:style>
                <p:txBody>
                  <a:bodyPr lIns="90000" rIns="90000" tIns="23400" bIns="23400" anchor="t">
                    <a:noAutofit/>
                  </a:bodyPr>
                  <a:p>
                    <a:endParaRPr b="0" lang="en-MY" sz="1800" strike="noStrike" u="none">
                      <a:solidFill>
                        <a:srgbClr val="000000"/>
                      </a:solidFill>
                      <a:effectLst/>
                      <a:uFillTx/>
                      <a:latin typeface="Arial"/>
                    </a:endParaRPr>
                  </a:p>
                </p:txBody>
              </p:sp>
              <p:sp>
                <p:nvSpPr>
                  <p:cNvPr id="113" name="Freeform 59"/>
                  <p:cNvSpPr/>
                  <p:nvPr/>
                </p:nvSpPr>
                <p:spPr>
                  <a:xfrm>
                    <a:off x="1663560" y="3170160"/>
                    <a:ext cx="66960" cy="69840"/>
                  </a:xfrm>
                  <a:custGeom>
                    <a:avLst/>
                    <a:gdLst>
                      <a:gd name="textAreaLeft" fmla="*/ 0 w 66960"/>
                      <a:gd name="textAreaRight" fmla="*/ 67320 w 66960"/>
                      <a:gd name="textAreaTop" fmla="*/ 0 h 69840"/>
                      <a:gd name="textAreaBottom" fmla="*/ 70200 h 69840"/>
                      <a:gd name="GluePoint1X" fmla="*/ 0 w 134"/>
                      <a:gd name="GluePoint1Y" fmla="*/ 0 h 169"/>
                      <a:gd name="GluePoint2X" fmla="*/ 0 w 134"/>
                      <a:gd name="GluePoint2Y" fmla="*/ 0 h 169"/>
                      <a:gd name="GluePoint3X" fmla="*/ 0 w 134"/>
                      <a:gd name="GluePoint3Y" fmla="*/ 0 h 169"/>
                      <a:gd name="GluePoint4X" fmla="*/ 0 w 134"/>
                      <a:gd name="GluePoint4Y" fmla="*/ 0 h 169"/>
                      <a:gd name="GluePoint5X" fmla="*/ 0 w 134"/>
                      <a:gd name="GluePoint5Y" fmla="*/ 0 h 169"/>
                      <a:gd name="GluePoint6X" fmla="*/ 0 w 134"/>
                      <a:gd name="GluePoint6Y" fmla="*/ 0 h 16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69" h="134">
                        <a:moveTo>
                          <a:pt x="13" y="0"/>
                        </a:moveTo>
                        <a:lnTo>
                          <a:pt x="169" y="53"/>
                        </a:lnTo>
                        <a:lnTo>
                          <a:pt x="169" y="85"/>
                        </a:lnTo>
                        <a:lnTo>
                          <a:pt x="8" y="134"/>
                        </a:lnTo>
                        <a:lnTo>
                          <a:pt x="0" y="70"/>
                        </a:lnTo>
                        <a:lnTo>
                          <a:pt x="13" y="0"/>
                        </a:lnTo>
                        <a:close/>
                      </a:path>
                    </a:pathLst>
                  </a:custGeom>
                  <a:solidFill>
                    <a:srgbClr val="ff0000"/>
                  </a:solidFill>
                  <a:ln w="3240">
                    <a:solidFill>
                      <a:srgbClr val="000000"/>
                    </a:solidFill>
                    <a:round/>
                  </a:ln>
                </p:spPr>
                <p:style>
                  <a:lnRef idx="0"/>
                  <a:fillRef idx="0"/>
                  <a:effectRef idx="0"/>
                  <a:fontRef idx="minor"/>
                </p:style>
                <p:txBody>
                  <a:bodyPr lIns="90000" rIns="90000" tIns="23400" bIns="23400" anchor="t">
                    <a:noAutofit/>
                  </a:bodyPr>
                  <a:p>
                    <a:endParaRPr b="0" lang="en-MY" sz="1800" strike="noStrike" u="none">
                      <a:solidFill>
                        <a:srgbClr val="000000"/>
                      </a:solidFill>
                      <a:effectLst/>
                      <a:uFillTx/>
                      <a:latin typeface="Arial"/>
                    </a:endParaRPr>
                  </a:p>
                </p:txBody>
              </p:sp>
              <p:sp>
                <p:nvSpPr>
                  <p:cNvPr id="114" name="Oval 60"/>
                  <p:cNvSpPr/>
                  <p:nvPr/>
                </p:nvSpPr>
                <p:spPr>
                  <a:xfrm>
                    <a:off x="1662120" y="3054240"/>
                    <a:ext cx="225360" cy="300240"/>
                  </a:xfrm>
                  <a:prstGeom prst="ellipse">
                    <a:avLst/>
                  </a:prstGeom>
                  <a:noFill/>
                  <a:ln w="7920">
                    <a:solidFill>
                      <a:srgbClr val="ffffff"/>
                    </a:solidFill>
                    <a:miter/>
                  </a:ln>
                </p:spPr>
                <p:style>
                  <a:lnRef idx="0"/>
                  <a:fillRef idx="0"/>
                  <a:effectRef idx="0"/>
                  <a:fontRef idx="minor"/>
                </p:style>
                <p:txBody>
                  <a:bodyPr lIns="90000" rIns="90000" tIns="46800" bIns="46800" anchor="t">
                    <a:normAutofit fontScale="7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nvGrpSpPr>
                  <p:cNvPr id="115" name="Group 61"/>
                  <p:cNvGrpSpPr/>
                  <p:nvPr/>
                </p:nvGrpSpPr>
                <p:grpSpPr>
                  <a:xfrm>
                    <a:off x="1731960" y="3146400"/>
                    <a:ext cx="85680" cy="115920"/>
                    <a:chOff x="1731960" y="3146400"/>
                    <a:chExt cx="85680" cy="115920"/>
                  </a:xfrm>
                </p:grpSpPr>
                <p:sp>
                  <p:nvSpPr>
                    <p:cNvPr id="116" name="Oval 62"/>
                    <p:cNvSpPr/>
                    <p:nvPr/>
                  </p:nvSpPr>
                  <p:spPr>
                    <a:xfrm>
                      <a:off x="1731960" y="3146400"/>
                      <a:ext cx="85680" cy="115920"/>
                    </a:xfrm>
                    <a:prstGeom prst="ellipse">
                      <a:avLst/>
                    </a:prstGeom>
                    <a:solidFill>
                      <a:srgbClr val="000000"/>
                    </a:solidFill>
                    <a:ln w="7920">
                      <a:solidFill>
                        <a:srgbClr val="ffffff"/>
                      </a:solidFill>
                      <a:miter/>
                    </a:ln>
                  </p:spPr>
                  <p:style>
                    <a:lnRef idx="0"/>
                    <a:fillRef idx="0"/>
                    <a:effectRef idx="0"/>
                    <a:fontRef idx="minor"/>
                  </p:style>
                  <p:txBody>
                    <a:bodyPr lIns="90000" rIns="90000" tIns="35280" bIns="352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7" name="Oval 63"/>
                    <p:cNvSpPr/>
                    <p:nvPr/>
                  </p:nvSpPr>
                  <p:spPr>
                    <a:xfrm>
                      <a:off x="1749600" y="3170160"/>
                      <a:ext cx="48960" cy="69840"/>
                    </a:xfrm>
                    <a:prstGeom prst="ellipse">
                      <a:avLst/>
                    </a:prstGeom>
                    <a:solidFill>
                      <a:srgbClr val="000000"/>
                    </a:solidFill>
                    <a:ln w="7920">
                      <a:solidFill>
                        <a:srgbClr val="ffffff"/>
                      </a:solidFill>
                      <a:miter/>
                    </a:ln>
                  </p:spPr>
                  <p:style>
                    <a:lnRef idx="0"/>
                    <a:fillRef idx="0"/>
                    <a:effectRef idx="0"/>
                    <a:fontRef idx="minor"/>
                  </p:style>
                  <p:txBody>
                    <a:bodyPr lIns="90000" rIns="90000" tIns="2880" bIns="28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grpSp>
          </p:grpSp>
        </p:grpSp>
      </p:grpSp>
      <p:sp>
        <p:nvSpPr>
          <p:cNvPr id="118" name="Rectangle 64"/>
          <p:cNvSpPr/>
          <p:nvPr/>
        </p:nvSpPr>
        <p:spPr>
          <a:xfrm>
            <a:off x="457200" y="3733920"/>
            <a:ext cx="8077320" cy="2209680"/>
          </a:xfrm>
          <a:prstGeom prst="rect">
            <a:avLst/>
          </a:prstGeom>
          <a:noFill/>
          <a:ln w="0">
            <a:noFill/>
          </a:ln>
        </p:spPr>
        <p:style>
          <a:lnRef idx="0"/>
          <a:fillRef idx="0"/>
          <a:effectRef idx="0"/>
          <a:fontRef idx="minor"/>
        </p:style>
        <p:txBody>
          <a:bodyPr lIns="90000" rIns="90000" tIns="46800" bIns="46800" anchor="t">
            <a:normAutofit/>
          </a:bodyPr>
          <a:p>
            <a:pPr lvl="1" marL="743040" indent="-28584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Some things are merely </a:t>
            </a:r>
            <a:r>
              <a:rPr b="1" lang="en-US" sz="1800" strike="noStrike" u="none">
                <a:solidFill>
                  <a:srgbClr val="333399"/>
                </a:solidFill>
                <a:effectLst/>
                <a:uFillTx/>
                <a:latin typeface="Arial"/>
              </a:rPr>
              <a:t>attributes</a:t>
            </a:r>
            <a:r>
              <a:rPr b="1" lang="en-US" sz="1800" strike="noStrike" u="none">
                <a:solidFill>
                  <a:srgbClr val="000000"/>
                </a:solidFill>
                <a:effectLst/>
                <a:uFillTx/>
                <a:latin typeface="Arial"/>
              </a:rPr>
              <a:t> of objects such as color, size or speed.</a:t>
            </a:r>
            <a:endParaRPr b="0" lang="en-MY" sz="1800" strike="noStrike" u="none">
              <a:solidFill>
                <a:srgbClr val="000000"/>
              </a:solidFill>
              <a:effectLst/>
              <a:uFillTx/>
              <a:latin typeface="Arial"/>
            </a:endParaRPr>
          </a:p>
          <a:p>
            <a:pPr lvl="1" marL="743040" indent="-28584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Attributes reflect an </a:t>
            </a:r>
            <a:r>
              <a:rPr b="1" lang="en-US" sz="1800" strike="noStrike" u="none">
                <a:solidFill>
                  <a:srgbClr val="333399"/>
                </a:solidFill>
                <a:effectLst/>
                <a:uFillTx/>
                <a:latin typeface="Arial"/>
              </a:rPr>
              <a:t>object’s state</a:t>
            </a:r>
            <a:r>
              <a:rPr b="1" lang="en-US" sz="1800" strike="noStrike" u="none">
                <a:solidFill>
                  <a:srgbClr val="000000"/>
                </a:solidFill>
                <a:effectLst/>
                <a:uFillTx/>
                <a:latin typeface="Arial"/>
              </a:rPr>
              <a:t>, the speed of the car or, size of the object ~ thus, “speed” is not considered an object in its own right.</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 Box 2"/>
          <p:cNvSpPr/>
          <p:nvPr/>
        </p:nvSpPr>
        <p:spPr>
          <a:xfrm>
            <a:off x="1715760" y="411120"/>
            <a:ext cx="3685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What are objects?</a:t>
            </a:r>
            <a:endParaRPr b="0" lang="en-MY" sz="3200" strike="noStrike" u="none">
              <a:solidFill>
                <a:srgbClr val="000000"/>
              </a:solidFill>
              <a:effectLst/>
              <a:uFillTx/>
              <a:latin typeface="Arial"/>
            </a:endParaRPr>
          </a:p>
        </p:txBody>
      </p:sp>
      <p:sp>
        <p:nvSpPr>
          <p:cNvPr id="120" name="Text Box 4"/>
          <p:cNvSpPr/>
          <p:nvPr/>
        </p:nvSpPr>
        <p:spPr>
          <a:xfrm>
            <a:off x="592200" y="1716120"/>
            <a:ext cx="5186160" cy="368280"/>
          </a:xfrm>
          <a:prstGeom prst="rect">
            <a:avLst/>
          </a:prstGeom>
          <a:noFill/>
          <a:ln w="0">
            <a:noFill/>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sng">
                <a:solidFill>
                  <a:srgbClr val="000000"/>
                </a:solidFill>
                <a:effectLst/>
                <a:uFillTx/>
                <a:latin typeface="Arial"/>
              </a:rPr>
              <a:t>The “Car” Object</a:t>
            </a:r>
            <a:endParaRPr b="0" lang="en-MY" sz="1800" strike="noStrike" u="none">
              <a:solidFill>
                <a:srgbClr val="000000"/>
              </a:solidFill>
              <a:effectLst/>
              <a:uFillTx/>
              <a:latin typeface="Arial"/>
            </a:endParaRPr>
          </a:p>
        </p:txBody>
      </p:sp>
      <p:pic>
        <p:nvPicPr>
          <p:cNvPr id="121" name="Object 1024" descr=""/>
          <p:cNvPicPr/>
          <p:nvPr/>
        </p:nvPicPr>
        <p:blipFill>
          <a:blip r:embed="rId1"/>
          <a:stretch/>
        </p:blipFill>
        <p:spPr>
          <a:xfrm>
            <a:off x="1112760" y="2325600"/>
            <a:ext cx="4222800" cy="1009800"/>
          </a:xfrm>
          <a:prstGeom prst="rect">
            <a:avLst/>
          </a:prstGeom>
          <a:noFill/>
          <a:ln w="0">
            <a:noFill/>
          </a:ln>
        </p:spPr>
      </p:pic>
      <p:sp>
        <p:nvSpPr>
          <p:cNvPr id="122" name="Rectangle 6"/>
          <p:cNvSpPr/>
          <p:nvPr/>
        </p:nvSpPr>
        <p:spPr>
          <a:xfrm>
            <a:off x="290520" y="3540240"/>
            <a:ext cx="8610480" cy="1944720"/>
          </a:xfrm>
          <a:prstGeom prst="rect">
            <a:avLst/>
          </a:prstGeom>
          <a:noFill/>
          <a:ln w="0">
            <a:noFill/>
          </a:ln>
        </p:spPr>
        <p:style>
          <a:lnRef idx="0"/>
          <a:fillRef idx="0"/>
          <a:effectRef idx="0"/>
          <a:fontRef idx="minor"/>
        </p:style>
        <p:txBody>
          <a:bodyPr lIns="90000" rIns="90000" tIns="46800" bIns="46800" anchor="t">
            <a:normAutofit fontScale="92500" lnSpcReduction="9999"/>
          </a:bodyPr>
          <a:p>
            <a:pPr lvl="1" marL="743040" indent="-285840">
              <a:spcBef>
                <a:spcPts val="4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 order to define the car object, we need to be able to abstract the states/attributes and behaviours/functions of the car.  We need to define the car in terms of :</a:t>
            </a:r>
            <a:endParaRPr b="0" lang="en-MY" sz="1800" strike="noStrike" u="none">
              <a:solidFill>
                <a:srgbClr val="000000"/>
              </a:solidFill>
              <a:effectLst/>
              <a:uFillTx/>
              <a:latin typeface="Arial"/>
            </a:endParaRPr>
          </a:p>
          <a:p>
            <a:pPr lvl="1" marL="743040" indent="-285840">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State</a:t>
            </a:r>
            <a:r>
              <a:rPr b="1" lang="en-US" sz="2000" strike="noStrike" u="none">
                <a:solidFill>
                  <a:srgbClr val="333399"/>
                </a:solidFill>
                <a:effectLst/>
                <a:uFillTx/>
                <a:latin typeface="Arial"/>
              </a:rPr>
              <a:t>	</a:t>
            </a:r>
            <a:r>
              <a:rPr b="1" lang="en-US" sz="2000" strike="noStrike" u="none">
                <a:solidFill>
                  <a:srgbClr val="333399"/>
                </a:solidFill>
                <a:effectLst/>
                <a:uFillTx/>
                <a:latin typeface="Arial"/>
              </a:rPr>
              <a:t>	</a:t>
            </a:r>
            <a:r>
              <a:rPr b="1" lang="en-US" sz="2000" strike="noStrike" u="none">
                <a:solidFill>
                  <a:srgbClr val="000000"/>
                </a:solidFill>
                <a:effectLst/>
                <a:uFillTx/>
                <a:latin typeface="Arial"/>
              </a:rPr>
              <a:t>What features/current state distinguish </a:t>
            </a:r>
            <a:br>
              <a:rPr sz="2000"/>
            </a:b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it from other objects?</a:t>
            </a:r>
            <a:endParaRPr b="0" lang="en-MY" sz="2000" strike="noStrike" u="none">
              <a:solidFill>
                <a:srgbClr val="000000"/>
              </a:solidFill>
              <a:effectLst/>
              <a:uFillTx/>
              <a:latin typeface="Arial"/>
            </a:endParaRPr>
          </a:p>
          <a:p>
            <a:pPr lvl="1" marL="743040" indent="-285840">
              <a:spcBef>
                <a:spcPts val="499"/>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333399"/>
                </a:solidFill>
                <a:effectLst/>
                <a:uFillTx/>
                <a:latin typeface="Arial"/>
              </a:rPr>
              <a:t>Behaviour</a:t>
            </a: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What it can do</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9227</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2024-10-22T16:26:59Z</dcterms:modified>
  <cp:revision>186</cp:revision>
  <dc:subject/>
  <dc:title>Multimedia Technology</dc:title>
</cp:coreProperties>
</file>