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media/image1.png" ContentType="image/png"/>
  <Override PartName="/ppt/media/image2.png" ContentType="image/png"/>
  <Override PartName="/ppt/media/image4.jpeg" ContentType="image/jpeg"/>
  <Override PartName="/ppt/media/image3.png" ContentType="image/png"/>
  <Override PartName="/ppt/media/image5.jpeg" ContentType="image/jpeg"/>
  <Override PartName="/ppt/media/image7.png" ContentType="image/png"/>
  <Override PartName="/ppt/media/image6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hdr"/>
          </p:nvPr>
        </p:nvSpPr>
        <p:spPr>
          <a:xfrm>
            <a:off x="-360" y="0"/>
            <a:ext cx="2971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dt" idx="3"/>
          </p:nvPr>
        </p:nvSpPr>
        <p:spPr>
          <a:xfrm>
            <a:off x="3884400" y="0"/>
            <a:ext cx="2971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sldImg"/>
          </p:nvPr>
        </p:nvSpPr>
        <p:spPr>
          <a:xfrm>
            <a:off x="1143000" y="685440"/>
            <a:ext cx="4572000" cy="3429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en-MY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ftr" idx="4"/>
          </p:nvPr>
        </p:nvSpPr>
        <p:spPr>
          <a:xfrm>
            <a:off x="-3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p>
            <a:pPr indent="0">
              <a:buNone/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6"/>
          <p:cNvSpPr>
            <a:spLocks noGrp="1"/>
          </p:cNvSpPr>
          <p:nvPr>
            <p:ph type="sldNum" idx="5"/>
          </p:nvPr>
        </p:nvSpPr>
        <p:spPr>
          <a:xfrm>
            <a:off x="388440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b">
            <a:noAutofit/>
          </a:bodyPr>
          <a:lstStyle>
            <a:lvl1pPr marL="216000"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marL="216000"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F72D015D-A3E3-4A71-89CE-2B1F267A581A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7584C1BE-B457-4365-A0BE-433F5010484F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3F83E75E-CC1F-4515-BA78-70349AA558BE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0F5ACAC7-1813-40C4-AFC2-08D338117289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D5EEB1BF-8EAC-41C9-A101-6EE0B8E041A4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7"/>
          <p:cNvSpPr/>
          <p:nvPr/>
        </p:nvSpPr>
        <p:spPr>
          <a:xfrm>
            <a:off x="3884760" y="868536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024B29DF-ADCE-4E59-A353-E85C04F5AE73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MY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45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apiit.edu.my/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hyperlink" Target="http://www.apiit.edu.my/" TargetMode="External"/><Relationship Id="rId4" Type="http://schemas.openxmlformats.org/officeDocument/2006/relationships/image" Target="../media/image5.jpeg"/><Relationship Id="rId5" Type="http://schemas.openxmlformats.org/officeDocument/2006/relationships/image" Target="../media/image3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7"/>
          <p:cNvSpPr/>
          <p:nvPr/>
        </p:nvSpPr>
        <p:spPr>
          <a:xfrm>
            <a:off x="0" y="6705720"/>
            <a:ext cx="9144000" cy="152280"/>
          </a:xfrm>
          <a:prstGeom prst="rect">
            <a:avLst/>
          </a:prstGeom>
          <a:solidFill>
            <a:srgbClr val="0033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Text Box 8"/>
          <p:cNvSpPr/>
          <p:nvPr/>
        </p:nvSpPr>
        <p:spPr>
          <a:xfrm>
            <a:off x="76320" y="6683400"/>
            <a:ext cx="1719000" cy="2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Object Oriented  Programming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MY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>
          <a:xfrm>
            <a:off x="700992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lstStyle>
            <a:lvl1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1" lang="en-US" sz="8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Slide </a:t>
            </a:r>
            <a:fld id="{CFD550E3-970E-4DCD-A888-3F80810CC088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 of 21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Rectangle 10"/>
          <p:cNvSpPr/>
          <p:nvPr/>
        </p:nvSpPr>
        <p:spPr>
          <a:xfrm>
            <a:off x="0" y="0"/>
            <a:ext cx="9144000" cy="99072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ffffff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" name="Picture 11" descr="APIIT Logo">
            <a:hlinkClick r:id="rId2"/>
          </p:cNvPr>
          <p:cNvPicPr/>
          <p:nvPr/>
        </p:nvPicPr>
        <p:blipFill>
          <a:blip r:embed="rId3"/>
          <a:srcRect l="0" t="71173" r="0" b="0"/>
          <a:stretch/>
        </p:blipFill>
        <p:spPr>
          <a:xfrm>
            <a:off x="76320" y="1106640"/>
            <a:ext cx="1404720" cy="41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" name="Line 12"/>
          <p:cNvSpPr/>
          <p:nvPr/>
        </p:nvSpPr>
        <p:spPr>
          <a:xfrm>
            <a:off x="1795320" y="990720"/>
            <a:ext cx="7348680" cy="0"/>
          </a:xfrm>
          <a:prstGeom prst="line">
            <a:avLst/>
          </a:prstGeom>
          <a:ln w="3816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6800" bIns="-46800" anchor="t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Text Box 13"/>
          <p:cNvSpPr/>
          <p:nvPr/>
        </p:nvSpPr>
        <p:spPr>
          <a:xfrm>
            <a:off x="7284960" y="1081080"/>
            <a:ext cx="14004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Inheritance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" name="Picture 17" descr="background"/>
          <p:cNvPicPr/>
          <p:nvPr/>
        </p:nvPicPr>
        <p:blipFill>
          <a:blip r:embed="rId4"/>
          <a:stretch/>
        </p:blipFill>
        <p:spPr>
          <a:xfrm>
            <a:off x="6329520" y="2944800"/>
            <a:ext cx="4562280" cy="3695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" name="Picture 18" descr="logo"/>
          <p:cNvPicPr/>
          <p:nvPr/>
        </p:nvPicPr>
        <p:blipFill>
          <a:blip r:embed="rId5"/>
          <a:stretch/>
        </p:blipFill>
        <p:spPr>
          <a:xfrm>
            <a:off x="142920" y="58680"/>
            <a:ext cx="1289160" cy="1044720"/>
          </a:xfrm>
          <a:prstGeom prst="rect">
            <a:avLst/>
          </a:prstGeom>
          <a:noFill/>
          <a:ln w="0"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descr="blue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blipFill rotWithShape="0">
            <a:blip r:embed="rId2"/>
            <a:srcRect/>
            <a:stretch/>
          </a:blip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" name="Picture 11" descr="APIIT Logo">
            <a:hlinkClick r:id="rId3"/>
          </p:cNvPr>
          <p:cNvPicPr/>
          <p:nvPr/>
        </p:nvPicPr>
        <p:blipFill>
          <a:blip r:embed="rId4"/>
          <a:srcRect l="0" t="72737" r="0" b="0"/>
          <a:stretch/>
        </p:blipFill>
        <p:spPr>
          <a:xfrm>
            <a:off x="914400" y="4309920"/>
            <a:ext cx="1892160" cy="532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" name="Picture 12" descr="logo"/>
          <p:cNvPicPr/>
          <p:nvPr/>
        </p:nvPicPr>
        <p:blipFill>
          <a:blip r:embed="rId5"/>
          <a:stretch/>
        </p:blipFill>
        <p:spPr>
          <a:xfrm>
            <a:off x="795240" y="2567160"/>
            <a:ext cx="2133720" cy="1728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MY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spcBef>
                <a:spcPts val="799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2057400" indent="-228600">
              <a:spcBef>
                <a:spcPts val="799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MY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2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wombat.doc.ic.ac.uk/foldoc/foldoc.cgi?object-oriented+programming" TargetMode="External"/><Relationship Id="rId2" Type="http://schemas.openxmlformats.org/officeDocument/2006/relationships/hyperlink" Target="http://wombat.doc.ic.ac.uk/foldoc/foldoc.cgi?classes" TargetMode="External"/><Relationship Id="rId3" Type="http://schemas.openxmlformats.org/officeDocument/2006/relationships/hyperlink" Target="http://wombat.doc.ic.ac.uk/foldoc/foldoc.cgi?derived+class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920680" y="2647800"/>
            <a:ext cx="6000840" cy="78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200" strike="noStrike" u="none">
                <a:solidFill>
                  <a:srgbClr val="ffffcc"/>
                </a:solidFill>
                <a:effectLst/>
                <a:uFillTx/>
                <a:latin typeface="Arial"/>
              </a:rPr>
              <a:t>Inheritance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Text Box 34"/>
          <p:cNvSpPr/>
          <p:nvPr/>
        </p:nvSpPr>
        <p:spPr>
          <a:xfrm>
            <a:off x="2691360" y="6280200"/>
            <a:ext cx="3363840" cy="23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Copyright 2016 Asia Pacific Institute of Information Technology</a:t>
            </a:r>
            <a:endParaRPr b="0" lang="en-MY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Text Box 50"/>
          <p:cNvSpPr/>
          <p:nvPr/>
        </p:nvSpPr>
        <p:spPr>
          <a:xfrm>
            <a:off x="570240" y="1000080"/>
            <a:ext cx="7610040" cy="97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trike="noStrike" u="none">
                <a:solidFill>
                  <a:srgbClr val="ffffcc"/>
                </a:solidFill>
                <a:effectLst/>
                <a:uFillTx/>
                <a:latin typeface="Arial"/>
              </a:rPr>
              <a:t>Object Oriented Programming</a:t>
            </a:r>
            <a:endParaRPr b="0" lang="en-MY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400" strike="noStrike" u="none">
                <a:solidFill>
                  <a:srgbClr val="ffffcc"/>
                </a:solidFill>
                <a:effectLst/>
                <a:uFillTx/>
                <a:latin typeface="Arial"/>
              </a:rPr>
              <a:t>AAPP013-4-2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53D213B1-0F5F-4494-BA24-4439DB60D027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21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Rectangle 2"/>
          <p:cNvSpPr/>
          <p:nvPr/>
        </p:nvSpPr>
        <p:spPr>
          <a:xfrm>
            <a:off x="533520" y="4248000"/>
            <a:ext cx="7086600" cy="2288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public class TestGreetings2 {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      public static void main(String[] args)  {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                GreetingsSub welcome = </a:t>
            </a:r>
            <a:r>
              <a:rPr b="1" lang="en-US" sz="1800" strike="noStrike" u="none">
                <a:solidFill>
                  <a:srgbClr val="0000dd"/>
                </a:solidFill>
                <a:effectLst/>
                <a:uFillTx/>
                <a:latin typeface="Times New Roman"/>
              </a:rPr>
              <a:t>new</a:t>
            </a:r>
            <a:r>
              <a:rPr b="1" lang="en-US" sz="18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 GreetingsSub();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                welcome.greet(</a:t>
            </a:r>
            <a:r>
              <a:rPr b="1" lang="en-US" sz="1800" strike="noStrike" u="none">
                <a:solidFill>
                  <a:srgbClr val="006600"/>
                </a:solidFill>
                <a:effectLst/>
                <a:uFillTx/>
                <a:latin typeface="Times New Roman"/>
              </a:rPr>
              <a:t>"Lai Kuan"</a:t>
            </a:r>
            <a:r>
              <a:rPr b="1" lang="en-US" sz="18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);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                welcome.sayGoodBye(“Yap”);</a:t>
            </a:r>
            <a:r>
              <a:rPr b="1" lang="en-US" sz="18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	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        </a:t>
            </a:r>
            <a:r>
              <a:rPr b="1" lang="en-US" sz="18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}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}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Rectangle 3"/>
          <p:cNvSpPr/>
          <p:nvPr/>
        </p:nvSpPr>
        <p:spPr>
          <a:xfrm>
            <a:off x="533520" y="1581120"/>
            <a:ext cx="7086600" cy="22885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class GreetingsSub extends Greetings {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      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       public void sayGoodBye(String name)  {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    System.out.println(“Sayonara, " + name + "‘.  Visit us</a:t>
            </a:r>
            <a:br>
              <a:rPr sz="1800"/>
            </a:b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    again next time !!!");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</a:t>
            </a:r>
            <a:r>
              <a:rPr b="1" lang="en-US" sz="18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}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}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Text Box 4"/>
          <p:cNvSpPr/>
          <p:nvPr/>
        </p:nvSpPr>
        <p:spPr>
          <a:xfrm>
            <a:off x="7696080" y="2800440"/>
            <a:ext cx="1600200" cy="78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GreetingsSub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class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Text Box 5"/>
          <p:cNvSpPr/>
          <p:nvPr/>
        </p:nvSpPr>
        <p:spPr>
          <a:xfrm>
            <a:off x="7543800" y="5238720"/>
            <a:ext cx="1752480" cy="78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TestGreetings2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class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6" name="Group 6"/>
          <p:cNvGrpSpPr/>
          <p:nvPr/>
        </p:nvGrpSpPr>
        <p:grpSpPr>
          <a:xfrm>
            <a:off x="7696080" y="2495520"/>
            <a:ext cx="457200" cy="380880"/>
            <a:chOff x="7696080" y="2495520"/>
            <a:chExt cx="457200" cy="380880"/>
          </a:xfrm>
        </p:grpSpPr>
        <p:sp>
          <p:nvSpPr>
            <p:cNvPr id="97" name="Line 7"/>
            <p:cNvSpPr/>
            <p:nvPr/>
          </p:nvSpPr>
          <p:spPr>
            <a:xfrm>
              <a:off x="7696080" y="2495520"/>
              <a:ext cx="45720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6800" bIns="-46800" anchor="ctr">
              <a:noAutofit/>
            </a:bodyPr>
            <a:p>
              <a:endParaRPr b="0" lang="en-MY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" name="Line 8"/>
            <p:cNvSpPr/>
            <p:nvPr/>
          </p:nvSpPr>
          <p:spPr>
            <a:xfrm>
              <a:off x="8153280" y="2495520"/>
              <a:ext cx="0" cy="380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MY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99" name="Group 9"/>
          <p:cNvGrpSpPr/>
          <p:nvPr/>
        </p:nvGrpSpPr>
        <p:grpSpPr>
          <a:xfrm>
            <a:off x="7696080" y="4933800"/>
            <a:ext cx="457200" cy="380880"/>
            <a:chOff x="7696080" y="4933800"/>
            <a:chExt cx="457200" cy="380880"/>
          </a:xfrm>
        </p:grpSpPr>
        <p:sp>
          <p:nvSpPr>
            <p:cNvPr id="100" name="Line 10"/>
            <p:cNvSpPr/>
            <p:nvPr/>
          </p:nvSpPr>
          <p:spPr>
            <a:xfrm>
              <a:off x="7696080" y="4933800"/>
              <a:ext cx="45720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6800" bIns="-46800" anchor="ctr">
              <a:noAutofit/>
            </a:bodyPr>
            <a:p>
              <a:endParaRPr b="0" lang="en-MY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" name="Line 11"/>
            <p:cNvSpPr/>
            <p:nvPr/>
          </p:nvSpPr>
          <p:spPr>
            <a:xfrm>
              <a:off x="8153280" y="4933800"/>
              <a:ext cx="0" cy="380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MY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02" name="Text Box 12"/>
          <p:cNvSpPr/>
          <p:nvPr/>
        </p:nvSpPr>
        <p:spPr>
          <a:xfrm>
            <a:off x="533520" y="1200240"/>
            <a:ext cx="3047760" cy="70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sng">
                <a:solidFill>
                  <a:srgbClr val="333399"/>
                </a:solidFill>
                <a:effectLst/>
                <a:uFillTx/>
                <a:latin typeface="Times New Roman"/>
              </a:rPr>
              <a:t>Subclassing &amp; Inheritance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Text Box 13"/>
          <p:cNvSpPr/>
          <p:nvPr/>
        </p:nvSpPr>
        <p:spPr>
          <a:xfrm>
            <a:off x="7696080" y="3454560"/>
            <a:ext cx="1524240" cy="64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(subclass of Greetings)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390320" y="171360"/>
            <a:ext cx="80010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Sample program using Inheritance</a:t>
            </a:r>
            <a:endParaRPr b="0" lang="en-MY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nodeType="clickEffect" fill="hold">
                      <p:stCondLst>
                        <p:cond delay="indefinite"/>
                      </p:stCondLst>
                      <p:childTnLst>
                        <p:par>
                          <p:cTn id="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nodeType="clickEffect" fill="hold">
                      <p:stCondLst>
                        <p:cond delay="indefinite"/>
                      </p:stCondLst>
                      <p:childTnLst>
                        <p:par>
                          <p:cTn id="10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nodeType="clickEffect" fill="hold">
                      <p:stCondLst>
                        <p:cond delay="indefinite"/>
                      </p:stCondLst>
                      <p:childTnLst>
                        <p:par>
                          <p:cTn id="10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nodeType="clickEffect" fill="hold">
                      <p:stCondLst>
                        <p:cond delay="indefinite"/>
                      </p:stCondLst>
                      <p:childTnLst>
                        <p:par>
                          <p:cTn id="11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nodeType="clickEffect" fill="hold">
                      <p:stCondLst>
                        <p:cond delay="indefinite"/>
                      </p:stCondLst>
                      <p:childTnLst>
                        <p:par>
                          <p:cTn id="12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nodeType="clickEffect" fill="hold">
                      <p:stCondLst>
                        <p:cond delay="indefinite"/>
                      </p:stCondLst>
                      <p:childTnLst>
                        <p:par>
                          <p:cTn id="1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nodeType="clickEffect" fill="hold">
                      <p:stCondLst>
                        <p:cond delay="indefinite"/>
                      </p:stCondLst>
                      <p:childTnLst>
                        <p:par>
                          <p:cTn id="1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59720540-7902-4A31-AC58-7563E2781408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21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Rectangle 2"/>
          <p:cNvSpPr/>
          <p:nvPr/>
        </p:nvSpPr>
        <p:spPr>
          <a:xfrm>
            <a:off x="838080" y="4896000"/>
            <a:ext cx="6934320" cy="1588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public class TestGreetings {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      public static void main(String[] args)  {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                Greetings welcome = </a:t>
            </a:r>
            <a:r>
              <a:rPr b="1" lang="en-US" sz="1400" strike="noStrike" u="none">
                <a:solidFill>
                  <a:srgbClr val="0000dd"/>
                </a:solidFill>
                <a:effectLst/>
                <a:uFillTx/>
                <a:latin typeface="Times New Roman"/>
              </a:rPr>
              <a:t>new</a:t>
            </a:r>
            <a:r>
              <a:rPr b="1" lang="en-US" sz="14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 Greetings(</a:t>
            </a:r>
            <a:r>
              <a:rPr b="1" lang="en-US" sz="1400" strike="noStrike" u="none">
                <a:solidFill>
                  <a:srgbClr val="006600"/>
                </a:solidFill>
                <a:effectLst/>
                <a:uFillTx/>
                <a:latin typeface="Times New Roman"/>
              </a:rPr>
              <a:t>"Hello,"</a:t>
            </a:r>
            <a:r>
              <a:rPr b="1" lang="en-US" sz="14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);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                welcome.greet(</a:t>
            </a:r>
            <a:r>
              <a:rPr b="1" lang="en-US" sz="1400" strike="noStrike" u="none">
                <a:solidFill>
                  <a:srgbClr val="006600"/>
                </a:solidFill>
                <a:effectLst/>
                <a:uFillTx/>
                <a:latin typeface="Times New Roman"/>
              </a:rPr>
              <a:t>"Lai Kuan"</a:t>
            </a:r>
            <a:r>
              <a:rPr b="1" lang="en-US" sz="14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);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        </a:t>
            </a:r>
            <a:r>
              <a:rPr b="1" lang="en-US" sz="1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}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}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" name="Rectangle 3"/>
          <p:cNvSpPr/>
          <p:nvPr/>
        </p:nvSpPr>
        <p:spPr>
          <a:xfrm>
            <a:off x="838080" y="1847880"/>
            <a:ext cx="6934320" cy="244224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class Greetings {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String salutation;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     Greetings(String s)  {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        salutation=s;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</a:t>
            </a:r>
            <a:r>
              <a:rPr b="1" lang="en-US" sz="1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}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      public void greet(String name)  {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        System.out.println(salutation + "Welcome To " + name + "'s Web Site");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</a:t>
            </a:r>
            <a:r>
              <a:rPr b="1" lang="en-US" sz="1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}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}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Text Box 4"/>
          <p:cNvSpPr/>
          <p:nvPr/>
        </p:nvSpPr>
        <p:spPr>
          <a:xfrm>
            <a:off x="7772400" y="3368520"/>
            <a:ext cx="1066680" cy="6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Greetings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class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Text Box 5"/>
          <p:cNvSpPr/>
          <p:nvPr/>
        </p:nvSpPr>
        <p:spPr>
          <a:xfrm>
            <a:off x="7848720" y="5734080"/>
            <a:ext cx="1371600" cy="6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TestGreetings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876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class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10" name="Group 6"/>
          <p:cNvGrpSpPr/>
          <p:nvPr/>
        </p:nvGrpSpPr>
        <p:grpSpPr>
          <a:xfrm>
            <a:off x="7772400" y="3063960"/>
            <a:ext cx="457200" cy="380880"/>
            <a:chOff x="7772400" y="3063960"/>
            <a:chExt cx="457200" cy="380880"/>
          </a:xfrm>
        </p:grpSpPr>
        <p:sp>
          <p:nvSpPr>
            <p:cNvPr id="111" name="Line 7"/>
            <p:cNvSpPr/>
            <p:nvPr/>
          </p:nvSpPr>
          <p:spPr>
            <a:xfrm>
              <a:off x="7772400" y="3063960"/>
              <a:ext cx="45720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6800" bIns="-46800" anchor="ctr">
              <a:noAutofit/>
            </a:bodyPr>
            <a:p>
              <a:endParaRPr b="0" lang="en-MY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" name="Line 8"/>
            <p:cNvSpPr/>
            <p:nvPr/>
          </p:nvSpPr>
          <p:spPr>
            <a:xfrm>
              <a:off x="8229600" y="3063960"/>
              <a:ext cx="0" cy="380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MY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13" name="Group 9"/>
          <p:cNvGrpSpPr/>
          <p:nvPr/>
        </p:nvGrpSpPr>
        <p:grpSpPr>
          <a:xfrm>
            <a:off x="7772400" y="5429160"/>
            <a:ext cx="457200" cy="380880"/>
            <a:chOff x="7772400" y="5429160"/>
            <a:chExt cx="457200" cy="380880"/>
          </a:xfrm>
        </p:grpSpPr>
        <p:sp>
          <p:nvSpPr>
            <p:cNvPr id="114" name="Line 10"/>
            <p:cNvSpPr/>
            <p:nvPr/>
          </p:nvSpPr>
          <p:spPr>
            <a:xfrm>
              <a:off x="7772400" y="5429160"/>
              <a:ext cx="45720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6800" bIns="-46800" anchor="ctr">
              <a:noAutofit/>
            </a:bodyPr>
            <a:p>
              <a:endParaRPr b="0" lang="en-MY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" name="Line 11"/>
            <p:cNvSpPr/>
            <p:nvPr/>
          </p:nvSpPr>
          <p:spPr>
            <a:xfrm>
              <a:off x="8229600" y="5429160"/>
              <a:ext cx="0" cy="380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MY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6" name="Text Box 12"/>
          <p:cNvSpPr/>
          <p:nvPr/>
        </p:nvSpPr>
        <p:spPr>
          <a:xfrm>
            <a:off x="762120" y="1390680"/>
            <a:ext cx="304776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sng">
                <a:solidFill>
                  <a:srgbClr val="800080"/>
                </a:solidFill>
                <a:effectLst/>
                <a:uFillTx/>
                <a:latin typeface="Times New Roman"/>
              </a:rPr>
              <a:t>Example 2 :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466640" y="171360"/>
            <a:ext cx="80010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Sample program using Inheritance</a:t>
            </a:r>
            <a:endParaRPr b="0" lang="en-MY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7" dur="indefinite" restart="never" nodeType="tmRoot">
          <p:childTnLst>
            <p:seq>
              <p:cTn id="138" dur="indefinite" nodeType="mainSeq">
                <p:childTnLst>
                  <p:par>
                    <p:cTn id="139" nodeType="clickEffect" fill="hold">
                      <p:stCondLst>
                        <p:cond delay="indefinite"/>
                      </p:stCondLst>
                      <p:childTnLst>
                        <p:par>
                          <p:cTn id="1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nodeType="clickEffect" fill="hold">
                      <p:stCondLst>
                        <p:cond delay="indefinite"/>
                      </p:stCondLst>
                      <p:childTnLst>
                        <p:par>
                          <p:cTn id="14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nodeType="clickEffect" fill="hold">
                      <p:stCondLst>
                        <p:cond delay="indefinite"/>
                      </p:stCondLst>
                      <p:childTnLst>
                        <p:par>
                          <p:cTn id="15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nodeType="clickEffect" fill="hold">
                      <p:stCondLst>
                        <p:cond delay="indefinite"/>
                      </p:stCondLst>
                      <p:childTnLst>
                        <p:par>
                          <p:cTn id="15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nodeType="clickEffect" fill="hold">
                      <p:stCondLst>
                        <p:cond delay="indefinite"/>
                      </p:stCondLst>
                      <p:childTnLst>
                        <p:par>
                          <p:cTn id="1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nodeType="clickEffect" fill="hold">
                      <p:stCondLst>
                        <p:cond delay="indefinite"/>
                      </p:stCondLst>
                      <p:childTnLst>
                        <p:par>
                          <p:cTn id="1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23829DE3-6379-43F7-81EA-BE3E93D3433A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21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Rectangle 2"/>
          <p:cNvSpPr/>
          <p:nvPr/>
        </p:nvSpPr>
        <p:spPr>
          <a:xfrm>
            <a:off x="1487520" y="5056200"/>
            <a:ext cx="6934320" cy="15883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public class TestGreetings2 {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      public static void main(String[] args)  {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                GreetingsSub welcome = </a:t>
            </a:r>
            <a:r>
              <a:rPr b="1" lang="en-US" sz="1400" strike="noStrike" u="none">
                <a:solidFill>
                  <a:srgbClr val="0000dd"/>
                </a:solidFill>
                <a:effectLst/>
                <a:uFillTx/>
                <a:latin typeface="Times New Roman"/>
              </a:rPr>
              <a:t>new</a:t>
            </a:r>
            <a:r>
              <a:rPr b="1" lang="en-US" sz="14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 GreetingsSub(“Hello “);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                welcome.greet(</a:t>
            </a:r>
            <a:r>
              <a:rPr b="1" lang="en-US" sz="1400" strike="noStrike" u="none">
                <a:solidFill>
                  <a:srgbClr val="006600"/>
                </a:solidFill>
                <a:effectLst/>
                <a:uFillTx/>
                <a:latin typeface="Times New Roman"/>
              </a:rPr>
              <a:t>"Lai Kuan"</a:t>
            </a:r>
            <a:r>
              <a:rPr b="1" lang="en-US" sz="14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);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                welcome.sayGoodBye(“Yap”);</a:t>
            </a:r>
            <a:r>
              <a:rPr b="1" lang="en-US" sz="14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	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        </a:t>
            </a:r>
            <a:r>
              <a:rPr b="1" lang="en-US" sz="1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}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}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Rectangle 3"/>
          <p:cNvSpPr/>
          <p:nvPr/>
        </p:nvSpPr>
        <p:spPr>
          <a:xfrm>
            <a:off x="1501920" y="3232080"/>
            <a:ext cx="6933960" cy="18018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class GreetingsSub extends Greetings {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      GreetingsSub(String s)  {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super(s);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 </a:t>
            </a:r>
            <a:r>
              <a:rPr b="1" lang="en-US" sz="1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}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      public void sayGoodBye(String name)  {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        System.out.println(“Sayonara, " + name + "‘.  Visit us again next time !!!");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</a:t>
            </a:r>
            <a:r>
              <a:rPr b="1" lang="en-US" sz="1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}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}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390320" y="171360"/>
            <a:ext cx="80010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Sample program using Inheritance</a:t>
            </a:r>
            <a:endParaRPr b="0" lang="en-MY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Rectangle 3"/>
          <p:cNvSpPr/>
          <p:nvPr/>
        </p:nvSpPr>
        <p:spPr>
          <a:xfrm>
            <a:off x="1501920" y="1143000"/>
            <a:ext cx="6933960" cy="20152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class Greetings {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String salutation;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r>
              <a:rPr b="1" lang="en-US" sz="1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     Greetings(String s)  {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        salutation=s;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</a:t>
            </a:r>
            <a:r>
              <a:rPr b="1" lang="en-US" sz="1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}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       public void greet(String name)  {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        System.out.println(salutation + "Welcome To " + name + "'s Web Site");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</a:t>
            </a:r>
            <a:r>
              <a:rPr b="1" lang="en-US" sz="1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}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}</a:t>
            </a:r>
            <a:endParaRPr b="0" lang="en-MY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3" dur="indefinite" restart="never" nodeType="tmRoot">
          <p:childTnLst>
            <p:seq>
              <p:cTn id="174" dur="indefinite" nodeType="mainSeq">
                <p:childTnLst>
                  <p:par>
                    <p:cTn id="175" nodeType="clickEffect" fill="hold">
                      <p:stCondLst>
                        <p:cond delay="indefinite"/>
                      </p:stCondLst>
                      <p:childTnLst>
                        <p:par>
                          <p:cTn id="1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nodeType="clickEffect" fill="hold">
                      <p:stCondLst>
                        <p:cond delay="indefinite"/>
                      </p:stCondLst>
                      <p:childTnLst>
                        <p:par>
                          <p:cTn id="18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8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nodeType="clickEffect" fill="hold">
                      <p:stCondLst>
                        <p:cond delay="indefinite"/>
                      </p:stCondLst>
                      <p:childTnLst>
                        <p:par>
                          <p:cTn id="18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8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0A8EBAE3-E8DD-43A5-8A54-2BD3DB2E82FE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21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Rectangle 2"/>
          <p:cNvSpPr/>
          <p:nvPr/>
        </p:nvSpPr>
        <p:spPr>
          <a:xfrm>
            <a:off x="647640" y="1542960"/>
            <a:ext cx="8229600" cy="46677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99"/>
                </a:solidFill>
                <a:effectLst/>
                <a:uFillTx/>
                <a:latin typeface="Courier New"/>
              </a:rPr>
              <a:t>class </a:t>
            </a:r>
            <a:r>
              <a:rPr b="1" lang="en-US" sz="2000" strike="noStrike" u="none">
                <a:solidFill>
                  <a:srgbClr val="990000"/>
                </a:solidFill>
                <a:effectLst/>
                <a:uFillTx/>
                <a:latin typeface="Courier New"/>
              </a:rPr>
              <a:t>Book</a:t>
            </a:r>
            <a:r>
              <a:rPr b="0" lang="en-US" sz="2000" strike="noStrike" u="none">
                <a:solidFill>
                  <a:srgbClr val="333399"/>
                </a:solidFill>
                <a:effectLst/>
                <a:uFillTx/>
                <a:latin typeface="Courier New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000099"/>
                </a:solidFill>
                <a:effectLst/>
                <a:uFillTx/>
                <a:latin typeface="Courier New"/>
              </a:rPr>
              <a:t>{</a:t>
            </a:r>
            <a:r>
              <a:rPr b="0" lang="en-US" sz="2000" strike="noStrike" u="none">
                <a:solidFill>
                  <a:srgbClr val="333399"/>
                </a:solidFill>
                <a:effectLst/>
                <a:uFillTx/>
                <a:latin typeface="Courier New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 </a:t>
            </a:r>
            <a:r>
              <a:rPr b="1" lang="en-US" sz="2000" strike="noStrike" u="none">
                <a:solidFill>
                  <a:srgbClr val="ff0000"/>
                </a:solidFill>
                <a:effectLst/>
                <a:uFillTx/>
                <a:latin typeface="Courier New"/>
              </a:rPr>
              <a:t>protected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Courier New"/>
              </a:rPr>
              <a:t> int pages;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</a:t>
            </a:r>
            <a:br>
              <a:rPr sz="2000"/>
            </a:b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Courier New"/>
              </a:rPr>
              <a:t>Book(int num_pages) </a:t>
            </a:r>
            <a:br>
              <a:rPr sz="2000"/>
            </a:b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Courier New"/>
              </a:rPr>
              <a:t>  { </a:t>
            </a:r>
            <a:br>
              <a:rPr sz="2000"/>
            </a:b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Courier New"/>
              </a:rPr>
              <a:t>    pages = num_pages; </a:t>
            </a:r>
            <a:br>
              <a:rPr sz="2000"/>
            </a:b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Courier New"/>
              </a:rPr>
              <a:t>  }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public void </a:t>
            </a:r>
            <a:r>
              <a:rPr b="1" lang="en-US" sz="2000" strike="noStrike" u="none">
                <a:solidFill>
                  <a:srgbClr val="990000"/>
                </a:solidFill>
                <a:effectLst/>
                <a:uFillTx/>
                <a:latin typeface="Courier New"/>
              </a:rPr>
              <a:t>page_message()</a:t>
            </a:r>
            <a:r>
              <a:rPr b="0" lang="en-US" sz="2000" strike="noStrike" u="none">
                <a:solidFill>
                  <a:srgbClr val="333399"/>
                </a:solidFill>
                <a:effectLst/>
                <a:uFillTx/>
                <a:latin typeface="Courier New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990000"/>
                </a:solidFill>
                <a:effectLst/>
                <a:uFillTx/>
                <a:latin typeface="Courier New"/>
              </a:rPr>
              <a:t>  </a:t>
            </a:r>
            <a:r>
              <a:rPr b="1" lang="en-US" sz="2000" strike="noStrike" u="none">
                <a:solidFill>
                  <a:srgbClr val="000099"/>
                </a:solidFill>
                <a:effectLst/>
                <a:uFillTx/>
                <a:latin typeface="Courier New"/>
              </a:rPr>
              <a:t>{</a:t>
            </a:r>
            <a:r>
              <a:rPr b="0" lang="en-US" sz="2000" strike="noStrike" u="none">
                <a:solidFill>
                  <a:srgbClr val="333399"/>
                </a:solidFill>
                <a:effectLst/>
                <a:uFillTx/>
                <a:latin typeface="Courier New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   System.out.println("Number of pages: " + pages);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</a:t>
            </a:r>
            <a:r>
              <a:rPr b="1" lang="en-US" sz="2000" strike="noStrike" u="none">
                <a:solidFill>
                  <a:srgbClr val="000099"/>
                </a:solidFill>
                <a:effectLst/>
                <a:uFillTx/>
                <a:latin typeface="Courier New"/>
              </a:rPr>
              <a:t>}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99"/>
                </a:solidFill>
                <a:effectLst/>
                <a:uFillTx/>
                <a:latin typeface="Courier New"/>
              </a:rPr>
              <a:t>} </a:t>
            </a:r>
            <a:br>
              <a:rPr sz="2000"/>
            </a:b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Rectangle 3"/>
          <p:cNvSpPr/>
          <p:nvPr/>
        </p:nvSpPr>
        <p:spPr>
          <a:xfrm>
            <a:off x="1581120" y="228600"/>
            <a:ext cx="765828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rm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Constructors</a:t>
            </a:r>
            <a:endParaRPr b="0" lang="en-MY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AutoShape 4"/>
          <p:cNvSpPr/>
          <p:nvPr/>
        </p:nvSpPr>
        <p:spPr>
          <a:xfrm rot="21597000">
            <a:off x="4489200" y="1446120"/>
            <a:ext cx="3047760" cy="1524240"/>
          </a:xfrm>
          <a:prstGeom prst="cloudCallout">
            <a:avLst>
              <a:gd name="adj1" fmla="val -31842"/>
              <a:gd name="adj2" fmla="val 107907"/>
            </a:avLst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Courier New"/>
              </a:rPr>
              <a:t>Book</a:t>
            </a:r>
            <a:r>
              <a:rPr b="0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class has a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constructor</a:t>
            </a:r>
            <a:br>
              <a:rPr sz="2000"/>
            </a:br>
            <a:r>
              <a:rPr b="0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that initializes  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Courier New"/>
              </a:rPr>
              <a:t>pages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Rectangle 5"/>
          <p:cNvSpPr/>
          <p:nvPr/>
        </p:nvSpPr>
        <p:spPr>
          <a:xfrm>
            <a:off x="723960" y="2838600"/>
            <a:ext cx="4267080" cy="1164960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0713F749-54D1-4DD1-827A-6FB47C3C02CC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21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Rectangle 2"/>
          <p:cNvSpPr/>
          <p:nvPr/>
        </p:nvSpPr>
        <p:spPr>
          <a:xfrm>
            <a:off x="228600" y="1562040"/>
            <a:ext cx="8686800" cy="4972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99"/>
                </a:solidFill>
                <a:effectLst/>
                <a:uFillTx/>
                <a:latin typeface="Courier New"/>
              </a:rPr>
              <a:t>class </a:t>
            </a:r>
            <a:r>
              <a:rPr b="1" lang="en-US" sz="2000" strike="noStrike" u="none">
                <a:solidFill>
                  <a:srgbClr val="990000"/>
                </a:solidFill>
                <a:effectLst/>
                <a:uFillTx/>
                <a:latin typeface="Courier New"/>
              </a:rPr>
              <a:t>Dictionary </a:t>
            </a:r>
            <a:r>
              <a:rPr b="1" lang="en-US" sz="2000" strike="noStrike" u="none">
                <a:solidFill>
                  <a:srgbClr val="ff0000"/>
                </a:solidFill>
                <a:effectLst/>
                <a:uFillTx/>
                <a:latin typeface="Courier New"/>
              </a:rPr>
              <a:t>extends</a:t>
            </a:r>
            <a:r>
              <a:rPr b="1" lang="en-US" sz="2000" strike="noStrike" u="none">
                <a:solidFill>
                  <a:srgbClr val="990000"/>
                </a:solidFill>
                <a:effectLst/>
                <a:uFillTx/>
                <a:latin typeface="Courier New"/>
              </a:rPr>
              <a:t> Book</a:t>
            </a:r>
            <a:r>
              <a:rPr b="0" lang="en-US" sz="2000" strike="noStrike" u="none">
                <a:solidFill>
                  <a:srgbClr val="333399"/>
                </a:solidFill>
                <a:effectLst/>
                <a:uFillTx/>
                <a:latin typeface="Courier New"/>
              </a:rPr>
              <a:t> </a:t>
            </a:r>
            <a:r>
              <a:rPr b="1" lang="en-US" sz="2000" strike="noStrike" u="none">
                <a:solidFill>
                  <a:srgbClr val="000099"/>
                </a:solidFill>
                <a:effectLst/>
                <a:uFillTx/>
                <a:latin typeface="Courier New"/>
              </a:rPr>
              <a:t>{</a:t>
            </a:r>
            <a:r>
              <a:rPr b="0" lang="en-US" sz="2000" strike="noStrike" u="none">
                <a:solidFill>
                  <a:srgbClr val="333399"/>
                </a:solidFill>
                <a:effectLst/>
                <a:uFillTx/>
                <a:latin typeface="Courier New"/>
              </a:rPr>
              <a:t> </a:t>
            </a:r>
            <a:br>
              <a:rPr sz="2000"/>
            </a:b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</a:t>
            </a:r>
            <a:r>
              <a:rPr b="1" lang="en-US" sz="2000" strike="noStrike" u="none">
                <a:solidFill>
                  <a:srgbClr val="003300"/>
                </a:solidFill>
                <a:effectLst/>
                <a:uFillTx/>
                <a:latin typeface="Courier New"/>
              </a:rPr>
              <a:t>private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Courier New"/>
              </a:rPr>
              <a:t> int definitions;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</a:t>
            </a:r>
            <a:br>
              <a:rPr sz="2000"/>
            </a:b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</a:t>
            </a:r>
            <a:r>
              <a:rPr b="1" lang="en-US" sz="2000" strike="noStrike" u="none">
                <a:solidFill>
                  <a:srgbClr val="990000"/>
                </a:solidFill>
                <a:effectLst/>
                <a:uFillTx/>
                <a:latin typeface="Courier New"/>
              </a:rPr>
              <a:t>Dictionary(int num_pages, int num_definitions)</a:t>
            </a:r>
            <a:r>
              <a:rPr b="0" lang="en-US" sz="2000" strike="noStrike" u="none">
                <a:solidFill>
                  <a:srgbClr val="333399"/>
                </a:solidFill>
                <a:effectLst/>
                <a:uFillTx/>
                <a:latin typeface="Courier New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</a:t>
            </a:r>
            <a:r>
              <a:rPr b="1" lang="en-US" sz="2000" strike="noStrike" u="none">
                <a:solidFill>
                  <a:srgbClr val="000099"/>
                </a:solidFill>
                <a:effectLst/>
                <a:uFillTx/>
                <a:latin typeface="Courier New"/>
              </a:rPr>
              <a:t>{</a:t>
            </a:r>
            <a:r>
              <a:rPr b="0" lang="en-US" sz="2000" strike="noStrike" u="none">
                <a:solidFill>
                  <a:srgbClr val="333399"/>
                </a:solidFill>
                <a:effectLst/>
                <a:uFillTx/>
                <a:latin typeface="Courier New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   </a:t>
            </a:r>
            <a:r>
              <a:rPr b="1" lang="en-US" sz="2000" strike="noStrike" u="none">
                <a:solidFill>
                  <a:srgbClr val="003300"/>
                </a:solidFill>
                <a:effectLst/>
                <a:uFillTx/>
                <a:latin typeface="Courier New"/>
              </a:rPr>
              <a:t>super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Courier New"/>
              </a:rPr>
              <a:t>(num_pages);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   definitions = num_definitions;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</a:t>
            </a:r>
            <a:r>
              <a:rPr b="1" lang="en-US" sz="2000" strike="noStrike" u="none">
                <a:solidFill>
                  <a:srgbClr val="000099"/>
                </a:solidFill>
                <a:effectLst/>
                <a:uFillTx/>
                <a:latin typeface="Courier New"/>
              </a:rPr>
              <a:t>}</a:t>
            </a:r>
            <a:r>
              <a:rPr b="0" lang="en-US" sz="2000" strike="noStrike" u="none">
                <a:solidFill>
                  <a:srgbClr val="333399"/>
                </a:solidFill>
                <a:effectLst/>
                <a:uFillTx/>
                <a:latin typeface="Courier New"/>
              </a:rPr>
              <a:t>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public void </a:t>
            </a:r>
            <a:r>
              <a:rPr b="1" lang="en-US" sz="2000" strike="noStrike" u="none">
                <a:solidFill>
                  <a:srgbClr val="990000"/>
                </a:solidFill>
                <a:effectLst/>
                <a:uFillTx/>
                <a:latin typeface="Courier New"/>
              </a:rPr>
              <a:t>definition_message()</a:t>
            </a:r>
            <a:r>
              <a:rPr b="0" lang="en-US" sz="2000" strike="noStrike" u="none">
                <a:solidFill>
                  <a:srgbClr val="333399"/>
                </a:solidFill>
                <a:effectLst/>
                <a:uFillTx/>
                <a:latin typeface="Courier New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990000"/>
                </a:solidFill>
                <a:effectLst/>
                <a:uFillTx/>
                <a:latin typeface="Courier New"/>
              </a:rPr>
              <a:t>  </a:t>
            </a:r>
            <a:r>
              <a:rPr b="1" lang="en-US" sz="2000" strike="noStrike" u="none">
                <a:solidFill>
                  <a:srgbClr val="000099"/>
                </a:solidFill>
                <a:effectLst/>
                <a:uFillTx/>
                <a:latin typeface="Courier New"/>
              </a:rPr>
              <a:t>{</a:t>
            </a:r>
            <a:r>
              <a:rPr b="0" lang="en-US" sz="2000" strike="noStrike" u="none">
                <a:solidFill>
                  <a:srgbClr val="333399"/>
                </a:solidFill>
                <a:effectLst/>
                <a:uFillTx/>
                <a:latin typeface="Courier New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   System.out.println ("Number of definitions: " + definitions);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</a:t>
            </a:r>
            <a:r>
              <a:rPr b="1" lang="en-US" sz="2000" strike="noStrike" u="none">
                <a:solidFill>
                  <a:srgbClr val="000099"/>
                </a:solidFill>
                <a:effectLst/>
                <a:uFillTx/>
                <a:latin typeface="Courier New"/>
              </a:rPr>
              <a:t>}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99"/>
                </a:solidFill>
                <a:effectLst/>
                <a:uFillTx/>
                <a:latin typeface="Courier New"/>
              </a:rPr>
              <a:t>} </a:t>
            </a:r>
            <a:br>
              <a:rPr sz="2000"/>
            </a:b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695600" y="285840"/>
            <a:ext cx="765792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Constructors</a:t>
            </a:r>
            <a:endParaRPr b="0" lang="en-MY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Rectangle 4"/>
          <p:cNvSpPr/>
          <p:nvPr/>
        </p:nvSpPr>
        <p:spPr>
          <a:xfrm>
            <a:off x="380880" y="2857680"/>
            <a:ext cx="8305920" cy="15238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" name="AutoShape 5"/>
          <p:cNvSpPr/>
          <p:nvPr/>
        </p:nvSpPr>
        <p:spPr>
          <a:xfrm rot="21597000">
            <a:off x="5486040" y="799920"/>
            <a:ext cx="3429000" cy="1523880"/>
          </a:xfrm>
          <a:prstGeom prst="cloudCallout">
            <a:avLst>
              <a:gd name="adj1" fmla="val -54060"/>
              <a:gd name="adj2" fmla="val 152870"/>
            </a:avLst>
          </a:prstGeom>
          <a:solidFill>
            <a:srgbClr val="ffffcc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Courier New"/>
              </a:rPr>
              <a:t>Dictionary</a:t>
            </a:r>
            <a:r>
              <a:rPr b="0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inherits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variable 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Courier New"/>
              </a:rPr>
              <a:t>pages </a:t>
            </a:r>
            <a:r>
              <a:rPr b="0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from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Book</a:t>
            </a: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Courier New"/>
              </a:rPr>
              <a:t>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7C96EC0A-D171-40BA-8558-6E3C5A1CACA0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21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Rectangle 2"/>
          <p:cNvSpPr/>
          <p:nvPr/>
        </p:nvSpPr>
        <p:spPr>
          <a:xfrm>
            <a:off x="419040" y="1790640"/>
            <a:ext cx="8458200" cy="40579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99"/>
                </a:solidFill>
                <a:effectLst/>
                <a:uFillTx/>
                <a:latin typeface="Courier New"/>
              </a:rPr>
              <a:t>public class </a:t>
            </a:r>
            <a:r>
              <a:rPr b="1" lang="en-US" sz="2000" strike="noStrike" u="none">
                <a:solidFill>
                  <a:srgbClr val="990000"/>
                </a:solidFill>
                <a:effectLst/>
                <a:uFillTx/>
                <a:latin typeface="Courier New"/>
              </a:rPr>
              <a:t>Words</a:t>
            </a:r>
            <a:r>
              <a:rPr b="0" lang="en-US" sz="2000" strike="noStrike" u="none">
                <a:solidFill>
                  <a:srgbClr val="333399"/>
                </a:solidFill>
                <a:effectLst/>
                <a:uFillTx/>
                <a:latin typeface="Courier New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000099"/>
                </a:solidFill>
                <a:effectLst/>
                <a:uFillTx/>
                <a:latin typeface="Courier New"/>
              </a:rPr>
              <a:t>{</a:t>
            </a:r>
            <a:r>
              <a:rPr b="0" lang="en-US" sz="2000" strike="noStrike" u="none">
                <a:solidFill>
                  <a:srgbClr val="333399"/>
                </a:solidFill>
                <a:effectLst/>
                <a:uFillTx/>
                <a:latin typeface="Courier New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 </a:t>
            </a:r>
            <a:r>
              <a:rPr b="1" lang="en-US" sz="2000" strike="noStrike" u="none">
                <a:solidFill>
                  <a:srgbClr val="000099"/>
                </a:solidFill>
                <a:effectLst/>
                <a:uFillTx/>
                <a:latin typeface="Courier New"/>
              </a:rPr>
              <a:t>public static void </a:t>
            </a:r>
            <a:r>
              <a:rPr b="1" lang="en-US" sz="2000" strike="noStrike" u="none">
                <a:solidFill>
                  <a:srgbClr val="990000"/>
                </a:solidFill>
                <a:effectLst/>
                <a:uFillTx/>
                <a:latin typeface="Courier New"/>
              </a:rPr>
              <a:t>main</a:t>
            </a:r>
            <a:r>
              <a:rPr b="1" lang="en-US" sz="2000" strike="noStrike" u="none">
                <a:solidFill>
                  <a:srgbClr val="000099"/>
                </a:solidFill>
                <a:effectLst/>
                <a:uFillTx/>
                <a:latin typeface="Courier New"/>
              </a:rPr>
              <a:t>(String[] args)</a:t>
            </a:r>
            <a:r>
              <a:rPr b="0" lang="en-US" sz="2000" strike="noStrike" u="none">
                <a:solidFill>
                  <a:srgbClr val="333399"/>
                </a:solidFill>
                <a:effectLst/>
                <a:uFillTx/>
                <a:latin typeface="Courier New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000099"/>
                </a:solidFill>
                <a:effectLst/>
                <a:uFillTx/>
                <a:latin typeface="Courier New"/>
              </a:rPr>
              <a:t>    {</a:t>
            </a:r>
            <a:r>
              <a:rPr b="0" lang="en-US" sz="2000" strike="noStrike" u="none">
                <a:solidFill>
                  <a:srgbClr val="333399"/>
                </a:solidFill>
                <a:effectLst/>
                <a:uFillTx/>
                <a:latin typeface="Courier New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000099"/>
                </a:solidFill>
                <a:effectLst/>
                <a:uFillTx/>
                <a:latin typeface="Courier New"/>
              </a:rPr>
              <a:t>     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Dictionary webster = new Dictionary(1500,52500);</a:t>
            </a:r>
            <a:r>
              <a:rPr b="0" lang="en-US" sz="2000" strike="noStrike" u="none">
                <a:solidFill>
                  <a:srgbClr val="333399"/>
                </a:solidFill>
                <a:effectLst/>
                <a:uFillTx/>
                <a:latin typeface="Courier New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</a:t>
            </a:r>
            <a:r>
              <a:rPr b="0" lang="en-US" sz="2000" strike="noStrike" u="none">
                <a:solidFill>
                  <a:srgbClr val="333399"/>
                </a:solidFill>
                <a:effectLst/>
                <a:uFillTx/>
                <a:latin typeface="Courier New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     webster.page_message();</a:t>
            </a:r>
            <a:r>
              <a:rPr b="0" lang="en-US" sz="2000" strike="noStrike" u="none">
                <a:solidFill>
                  <a:srgbClr val="333399"/>
                </a:solidFill>
                <a:effectLst/>
                <a:uFillTx/>
                <a:latin typeface="Courier New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      webster.definition_message();</a:t>
            </a:r>
            <a:r>
              <a:rPr b="0" lang="en-US" sz="2000" strike="noStrike" u="none">
                <a:solidFill>
                  <a:srgbClr val="333399"/>
                </a:solidFill>
                <a:effectLst/>
                <a:uFillTx/>
                <a:latin typeface="Courier New"/>
              </a:rPr>
              <a:t> </a:t>
            </a:r>
            <a:br>
              <a:rPr sz="2000"/>
            </a:br>
            <a:r>
              <a:rPr b="1" lang="en-US" sz="2000" strike="noStrike" u="none">
                <a:solidFill>
                  <a:srgbClr val="000099"/>
                </a:solidFill>
                <a:effectLst/>
                <a:uFillTx/>
                <a:latin typeface="Courier New"/>
              </a:rPr>
              <a:t>    }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000099"/>
                </a:solidFill>
                <a:effectLst/>
                <a:uFillTx/>
                <a:latin typeface="Courier New"/>
              </a:rPr>
              <a:t>} </a:t>
            </a:r>
            <a:br>
              <a:rPr sz="2000"/>
            </a:b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638360" y="285840"/>
            <a:ext cx="765792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Constructors</a:t>
            </a:r>
            <a:endParaRPr b="0" lang="en-MY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AFEAE22D-BF29-4D47-81E8-EB71C9154190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21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7" name="Rectangle 3"/>
          <p:cNvSpPr/>
          <p:nvPr/>
        </p:nvSpPr>
        <p:spPr>
          <a:xfrm>
            <a:off x="685800" y="2016000"/>
            <a:ext cx="7467480" cy="39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8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constructors are not inherited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Courier New"/>
              </a:rPr>
              <a:t>Book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constructor cannot be invoked directly in 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Courier New"/>
              </a:rPr>
              <a:t>Dictionary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Courier New"/>
              </a:rPr>
              <a:t>super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reference is used to invoke a constructor of 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the superclass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Courier New"/>
              </a:rPr>
              <a:t>super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reference is used in the 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Courier New"/>
              </a:rPr>
              <a:t>Dictionary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constructor to invoke the constructor of the 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Courier New"/>
              </a:rPr>
              <a:t>Book</a:t>
            </a:r>
            <a:br>
              <a:rPr sz="2400"/>
            </a:b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Courier New"/>
              </a:rPr>
              <a:t>  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class, passing in the initial value of the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Courier New"/>
              </a:rPr>
              <a:t> pages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variable to be initialized.  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Courier New"/>
              </a:rPr>
              <a:t>Dictionary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constructor 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then proceeds to initialize its own variable, 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Courier New"/>
              </a:rPr>
              <a:t>definitions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spcBef>
                <a:spcPts val="601"/>
              </a:spcBef>
              <a:buClr>
                <a:srgbClr val="cc0000"/>
              </a:buClr>
              <a:buFont typeface="Courier New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695600" y="285840"/>
            <a:ext cx="765792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Constructors</a:t>
            </a:r>
            <a:endParaRPr b="0" lang="en-MY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B7077111-EE38-4DFD-BA80-B1A6CA057C7C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21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695600" y="266760"/>
            <a:ext cx="765792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Method Overloading</a:t>
            </a:r>
            <a:endParaRPr b="0" lang="en-MY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" name="Rectangle 3"/>
          <p:cNvSpPr/>
          <p:nvPr/>
        </p:nvSpPr>
        <p:spPr>
          <a:xfrm>
            <a:off x="743040" y="1432080"/>
            <a:ext cx="7704000" cy="15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technique to use the same method name for multiple methods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the different versions of an overloaded method are distinguished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by their signature, which is the number, type, and order of the</a:t>
            </a:r>
            <a:br>
              <a:rPr sz="2000"/>
            </a:b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parameters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constructors are primary candidate for overloading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E62DE257-9266-44EB-AD0C-02FCFABBC364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21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695600" y="266760"/>
            <a:ext cx="765792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Method Overloading</a:t>
            </a:r>
            <a:endParaRPr b="0" lang="en-MY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4" name="Text Box 4"/>
          <p:cNvSpPr/>
          <p:nvPr/>
        </p:nvSpPr>
        <p:spPr>
          <a:xfrm>
            <a:off x="743040" y="1600200"/>
            <a:ext cx="304776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sng">
                <a:solidFill>
                  <a:srgbClr val="800080"/>
                </a:solidFill>
                <a:effectLst/>
                <a:uFillTx/>
                <a:latin typeface="Times New Roman"/>
              </a:rPr>
              <a:t>Example: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5" name="Text Box 5"/>
          <p:cNvSpPr/>
          <p:nvPr/>
        </p:nvSpPr>
        <p:spPr>
          <a:xfrm>
            <a:off x="743040" y="2082960"/>
            <a:ext cx="8400960" cy="32544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333399"/>
                </a:solidFill>
                <a:effectLst/>
                <a:uFillTx/>
                <a:latin typeface="Courier New"/>
              </a:rPr>
              <a:t>public void Rectangle()  {</a:t>
            </a:r>
            <a:br>
              <a:rPr sz="1800"/>
            </a:br>
            <a:r>
              <a:rPr b="1" lang="en-US" sz="1800" strike="noStrike" u="none">
                <a:solidFill>
                  <a:srgbClr val="333399"/>
                </a:solidFill>
                <a:effectLst/>
                <a:uFillTx/>
                <a:latin typeface="Courier New"/>
              </a:rPr>
              <a:t>  length = 10;</a:t>
            </a:r>
            <a:br>
              <a:rPr sz="1800"/>
            </a:br>
            <a:r>
              <a:rPr b="1" lang="en-US" sz="1800" strike="noStrike" u="none">
                <a:solidFill>
                  <a:srgbClr val="333399"/>
                </a:solidFill>
                <a:effectLst/>
                <a:uFillTx/>
                <a:latin typeface="Courier New"/>
              </a:rPr>
              <a:t>  width = 20;  }</a:t>
            </a:r>
            <a:br>
              <a:rPr sz="1800"/>
            </a:br>
            <a:br>
              <a:rPr sz="1800"/>
            </a:br>
            <a:r>
              <a:rPr b="1" lang="en-US" sz="1800" strike="noStrike" u="none">
                <a:solidFill>
                  <a:srgbClr val="333399"/>
                </a:solidFill>
                <a:effectLst/>
                <a:uFillTx/>
                <a:latin typeface="Courier New"/>
              </a:rPr>
              <a:t>public void Rectangle (int side1, int side2)  {</a:t>
            </a:r>
            <a:br>
              <a:rPr sz="1800"/>
            </a:br>
            <a:r>
              <a:rPr b="1" lang="en-US" sz="1800" strike="noStrike" u="none">
                <a:solidFill>
                  <a:srgbClr val="333399"/>
                </a:solidFill>
                <a:effectLst/>
                <a:uFillTx/>
                <a:latin typeface="Courier New"/>
              </a:rPr>
              <a:t>  length = side1;</a:t>
            </a:r>
            <a:br>
              <a:rPr sz="1800"/>
            </a:br>
            <a:r>
              <a:rPr b="1" lang="en-US" sz="1800" strike="noStrike" u="none">
                <a:solidFill>
                  <a:srgbClr val="333399"/>
                </a:solidFill>
                <a:effectLst/>
                <a:uFillTx/>
                <a:latin typeface="Courier New"/>
              </a:rPr>
              <a:t>  width = side2;  }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333399"/>
                </a:solidFill>
                <a:effectLst/>
                <a:uFillTx/>
                <a:latin typeface="Courier New"/>
              </a:rPr>
              <a:t>public void Rectangle (int side1, int side2, int level) {</a:t>
            </a:r>
            <a:br>
              <a:rPr sz="1800"/>
            </a:br>
            <a:r>
              <a:rPr b="1" lang="en-US" sz="1800" strike="noStrike" u="none">
                <a:solidFill>
                  <a:srgbClr val="333399"/>
                </a:solidFill>
                <a:effectLst/>
                <a:uFillTx/>
                <a:latin typeface="Courier New"/>
              </a:rPr>
              <a:t>  length = side1;</a:t>
            </a:r>
            <a:br>
              <a:rPr sz="1800"/>
            </a:br>
            <a:r>
              <a:rPr b="1" lang="en-US" sz="1800" strike="noStrike" u="none">
                <a:solidFill>
                  <a:srgbClr val="333399"/>
                </a:solidFill>
                <a:effectLst/>
                <a:uFillTx/>
                <a:latin typeface="Courier New"/>
              </a:rPr>
              <a:t>  width = side2;</a:t>
            </a:r>
            <a:br>
              <a:rPr sz="1800"/>
            </a:br>
            <a:r>
              <a:rPr b="1" lang="en-US" sz="1800" strike="noStrike" u="none">
                <a:solidFill>
                  <a:srgbClr val="333399"/>
                </a:solidFill>
                <a:effectLst/>
                <a:uFillTx/>
                <a:latin typeface="Courier New"/>
              </a:rPr>
              <a:t>  shade = level;  }  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5B6E8C0D-2B32-4E2C-A541-C9893AF7F53F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21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Text Box 9"/>
          <p:cNvSpPr/>
          <p:nvPr/>
        </p:nvSpPr>
        <p:spPr>
          <a:xfrm>
            <a:off x="1712160" y="411120"/>
            <a:ext cx="682812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Summary of Main Teaching Points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" name="Rectangle 13"/>
          <p:cNvSpPr/>
          <p:nvPr/>
        </p:nvSpPr>
        <p:spPr>
          <a:xfrm>
            <a:off x="1409760" y="1581120"/>
            <a:ext cx="6477120" cy="48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Inheritance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superclass and subclass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single level inheritance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using extends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Constructors and creating them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Method overloading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Sample programs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D4829A42-7057-4D88-A9D0-C6FCD91E8DE2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21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Text Box 58"/>
          <p:cNvSpPr/>
          <p:nvPr/>
        </p:nvSpPr>
        <p:spPr>
          <a:xfrm>
            <a:off x="1719360" y="411120"/>
            <a:ext cx="183960" cy="5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Rectangle 88"/>
          <p:cNvSpPr/>
          <p:nvPr/>
        </p:nvSpPr>
        <p:spPr>
          <a:xfrm>
            <a:off x="1901520" y="258840"/>
            <a:ext cx="235152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Inheritance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Rectangle 90"/>
          <p:cNvSpPr/>
          <p:nvPr/>
        </p:nvSpPr>
        <p:spPr>
          <a:xfrm>
            <a:off x="1409760" y="1581120"/>
            <a:ext cx="6477120" cy="48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Inheritance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superclass and subclass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single level inheritance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spcBef>
                <a:spcPts val="601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using extends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Constructors and creating them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Method overloading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Sample programs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1" name="Group 22"/>
          <p:cNvGrpSpPr/>
          <p:nvPr/>
        </p:nvGrpSpPr>
        <p:grpSpPr>
          <a:xfrm>
            <a:off x="7926480" y="1744560"/>
            <a:ext cx="112680" cy="50760"/>
            <a:chOff x="7926480" y="1744560"/>
            <a:chExt cx="112680" cy="50760"/>
          </a:xfrm>
        </p:grpSpPr>
        <p:pic>
          <p:nvPicPr>
            <p:cNvPr id="32" name="Ink 11" descr=""/>
            <p:cNvPicPr/>
            <p:nvPr/>
          </p:nvPicPr>
          <p:blipFill>
            <a:blip r:embed="rId1"/>
            <a:stretch/>
          </p:blipFill>
          <p:spPr>
            <a:xfrm>
              <a:off x="7926480" y="1782000"/>
              <a:ext cx="15480" cy="133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33" name="Ink 18" descr=""/>
            <p:cNvPicPr/>
            <p:nvPr/>
          </p:nvPicPr>
          <p:blipFill>
            <a:blip r:embed="rId2"/>
            <a:stretch/>
          </p:blipFill>
          <p:spPr>
            <a:xfrm>
              <a:off x="8023680" y="1744560"/>
              <a:ext cx="15480" cy="1332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724B782D-155C-423A-B878-8B076C29338B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21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0" name="Text Box 4"/>
          <p:cNvSpPr/>
          <p:nvPr/>
        </p:nvSpPr>
        <p:spPr>
          <a:xfrm>
            <a:off x="2590920" y="2286000"/>
            <a:ext cx="4968720" cy="155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9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 &amp; A</a:t>
            </a:r>
            <a:endParaRPr b="0" lang="en-MY" sz="9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Text Box 5"/>
          <p:cNvSpPr/>
          <p:nvPr/>
        </p:nvSpPr>
        <p:spPr>
          <a:xfrm>
            <a:off x="1712520" y="411120"/>
            <a:ext cx="603684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Question and Answer Session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43F1EA77-B8C5-4135-B557-27E7EA0CA4EB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21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3" name="Text Box 3"/>
          <p:cNvSpPr/>
          <p:nvPr/>
        </p:nvSpPr>
        <p:spPr>
          <a:xfrm>
            <a:off x="1717200" y="411120"/>
            <a:ext cx="273636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Next Session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" name="Rectangle 5"/>
          <p:cNvSpPr/>
          <p:nvPr/>
        </p:nvSpPr>
        <p:spPr>
          <a:xfrm>
            <a:off x="1447920" y="1600200"/>
            <a:ext cx="6476760" cy="48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marL="533520" indent="-533520"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Concept of Streams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33520" indent="-533520"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Input/output streams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33520" indent="-533520"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Buffered character streams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33520" indent="-533520"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20BCF69E-83C4-4704-A81C-F5A58CB19898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21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Text Box 2"/>
          <p:cNvSpPr/>
          <p:nvPr/>
        </p:nvSpPr>
        <p:spPr>
          <a:xfrm>
            <a:off x="1715760" y="411120"/>
            <a:ext cx="400176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Learning Outcomes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Rectangle 5"/>
          <p:cNvSpPr/>
          <p:nvPr/>
        </p:nvSpPr>
        <p:spPr>
          <a:xfrm>
            <a:off x="533520" y="1581120"/>
            <a:ext cx="8076960" cy="472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marL="343080" indent="-343080">
              <a:spcBef>
                <a:spcPts val="7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At the end of this topic, you should be able to: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700"/>
              </a:spcBef>
              <a:buClr>
                <a:srgbClr val="cc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State the advantages of using constructors in programs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700"/>
              </a:spcBef>
              <a:buClr>
                <a:srgbClr val="cc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Write class definitions implementing inheritance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700"/>
              </a:spcBef>
              <a:buClr>
                <a:srgbClr val="cc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Write Java programs implementing the object-oriented concepts</a:t>
            </a:r>
            <a:endParaRPr b="0" lang="en-MY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6363C200-F9D7-41DD-AEFA-215688634932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38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Text Box 1026"/>
          <p:cNvSpPr/>
          <p:nvPr/>
        </p:nvSpPr>
        <p:spPr>
          <a:xfrm>
            <a:off x="1711080" y="411120"/>
            <a:ext cx="700992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2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Key Terms you must be able to use</a:t>
            </a:r>
            <a:endParaRPr b="0" lang="en-MY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Text Box 1027"/>
          <p:cNvSpPr/>
          <p:nvPr/>
        </p:nvSpPr>
        <p:spPr>
          <a:xfrm>
            <a:off x="352440" y="1652760"/>
            <a:ext cx="8677440" cy="47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If you have mastered this topic, </a:t>
            </a:r>
            <a:r>
              <a:rPr b="1" lang="en-US" sz="18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you should be able to use the following terms correctly in your assignments and exams</a:t>
            </a: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buClr>
                <a:srgbClr val="99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  Inheritence</a:t>
            </a: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- </a:t>
            </a:r>
            <a:r>
              <a:rPr b="1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 </a:t>
            </a:r>
            <a:r>
              <a:rPr b="0" lang="en-GB" sz="1800" strike="noStrike" u="sng">
                <a:solidFill>
                  <a:srgbClr val="009999"/>
                </a:solidFill>
                <a:effectLst/>
                <a:uFillTx/>
                <a:latin typeface="Arial"/>
                <a:hlinkClick r:id="rId1"/>
              </a:rPr>
              <a:t>object-oriented programming</a:t>
            </a:r>
            <a:r>
              <a:rPr b="1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, the ability to derive new </a:t>
            </a:r>
            <a:br>
              <a:rPr sz="1800"/>
            </a:br>
            <a:r>
              <a:rPr b="1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</a:t>
            </a:r>
            <a:r>
              <a:rPr b="0" lang="en-GB" sz="1800" strike="noStrike" u="sng">
                <a:solidFill>
                  <a:srgbClr val="009999"/>
                </a:solidFill>
                <a:effectLst/>
                <a:uFillTx/>
                <a:latin typeface="Arial"/>
                <a:hlinkClick r:id="rId2"/>
              </a:rPr>
              <a:t>classes</a:t>
            </a:r>
            <a:r>
              <a:rPr b="1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from existing classes. A </a:t>
            </a:r>
            <a:r>
              <a:rPr b="0" lang="en-GB" sz="1800" strike="noStrike" u="sng">
                <a:solidFill>
                  <a:srgbClr val="009999"/>
                </a:solidFill>
                <a:effectLst/>
                <a:uFillTx/>
                <a:latin typeface="Arial"/>
                <a:hlinkClick r:id="rId3"/>
              </a:rPr>
              <a:t>derived class</a:t>
            </a:r>
            <a:r>
              <a:rPr b="1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(or "subclass") inherits the </a:t>
            </a:r>
            <a:br>
              <a:rPr sz="1800"/>
            </a:br>
            <a:r>
              <a:rPr b="1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instance variables and methods of the "base class" (or "superclass"), and </a:t>
            </a:r>
            <a:br>
              <a:rPr sz="1800"/>
            </a:br>
            <a:r>
              <a:rPr b="1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may add new instance variables and methods. New methods may be </a:t>
            </a:r>
            <a:br>
              <a:rPr sz="1800"/>
            </a:br>
            <a:r>
              <a:rPr b="1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defined with the same names as those in the base class, in which case they</a:t>
            </a:r>
            <a:br>
              <a:rPr sz="1800"/>
            </a:br>
            <a:r>
              <a:rPr b="1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override the original one. 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For example, bytes might belong to the class of integers for which an add </a:t>
            </a:r>
            <a:br>
              <a:rPr sz="1800"/>
            </a:br>
            <a:r>
              <a:rPr b="1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method might be defined. The byte class would inherit the add method from </a:t>
            </a:r>
            <a:br>
              <a:rPr sz="1800"/>
            </a:br>
            <a:r>
              <a:rPr b="1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the integer class.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buClr>
                <a:srgbClr val="99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990000"/>
                </a:solidFill>
                <a:effectLst/>
                <a:uFillTx/>
                <a:latin typeface="Arial"/>
              </a:rPr>
              <a:t> Multiple inheritence </a:t>
            </a: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- </a:t>
            </a:r>
            <a:r>
              <a:rPr b="1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 object-oriented programming, the possibility that a </a:t>
            </a:r>
            <a:br>
              <a:rPr sz="1800"/>
            </a:br>
            <a:r>
              <a:rPr b="1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sub-class may be derived from multiple parent classes which are </a:t>
            </a:r>
            <a:br>
              <a:rPr sz="1800"/>
            </a:br>
            <a:r>
              <a:rPr b="1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themselves not derived one from the other. 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12981AA0-8569-43E9-A644-652950AEB010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21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657440" y="9504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What is Inheritance? </a:t>
            </a:r>
            <a:endParaRPr b="0" lang="en-MY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Rectangle 3"/>
          <p:cNvSpPr/>
          <p:nvPr/>
        </p:nvSpPr>
        <p:spPr>
          <a:xfrm>
            <a:off x="419040" y="1504800"/>
            <a:ext cx="8458200" cy="8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70000" lnSpcReduction="19999"/>
          </a:bodyPr>
          <a:p>
            <a:pPr marL="343080" indent="-343080">
              <a:lnSpc>
                <a:spcPct val="80000"/>
              </a:lnSpc>
              <a:spcBef>
                <a:spcPts val="499"/>
              </a:spcBef>
              <a:buClr>
                <a:srgbClr val="cc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Definition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: </a:t>
            </a:r>
            <a:r>
              <a:rPr b="1" i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Inheritance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i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is a mechanism for defining a new class in terms of an existing class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Inheritance allows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group of related classes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to come together under a single umbrella, so that they can be considered and managed collectively.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Text Box 4"/>
          <p:cNvSpPr/>
          <p:nvPr/>
        </p:nvSpPr>
        <p:spPr>
          <a:xfrm>
            <a:off x="3238560" y="3216240"/>
            <a:ext cx="1143000" cy="368280"/>
          </a:xfrm>
          <a:prstGeom prst="rect">
            <a:avLst/>
          </a:prstGeom>
          <a:solidFill>
            <a:srgbClr val="009999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ball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Text Box 5"/>
          <p:cNvSpPr/>
          <p:nvPr/>
        </p:nvSpPr>
        <p:spPr>
          <a:xfrm>
            <a:off x="5427720" y="4359240"/>
            <a:ext cx="1468440" cy="368280"/>
          </a:xfrm>
          <a:prstGeom prst="rect">
            <a:avLst/>
          </a:prstGeom>
          <a:solidFill>
            <a:srgbClr val="009999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tennis ball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Text Box 6"/>
          <p:cNvSpPr/>
          <p:nvPr/>
        </p:nvSpPr>
        <p:spPr>
          <a:xfrm>
            <a:off x="3924360" y="4359240"/>
            <a:ext cx="1295280" cy="368280"/>
          </a:xfrm>
          <a:prstGeom prst="rect">
            <a:avLst/>
          </a:prstGeom>
          <a:solidFill>
            <a:srgbClr val="009999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softball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Text Box 7"/>
          <p:cNvSpPr/>
          <p:nvPr/>
        </p:nvSpPr>
        <p:spPr>
          <a:xfrm>
            <a:off x="2324160" y="4359240"/>
            <a:ext cx="1295280" cy="368280"/>
          </a:xfrm>
          <a:prstGeom prst="rect">
            <a:avLst/>
          </a:prstGeom>
          <a:solidFill>
            <a:srgbClr val="009999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football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Text Box 8"/>
          <p:cNvSpPr/>
          <p:nvPr/>
        </p:nvSpPr>
        <p:spPr>
          <a:xfrm>
            <a:off x="723960" y="4359240"/>
            <a:ext cx="1295280" cy="368280"/>
          </a:xfrm>
          <a:prstGeom prst="rect">
            <a:avLst/>
          </a:prstGeom>
          <a:solidFill>
            <a:srgbClr val="009999"/>
          </a:solidFill>
          <a:ln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algn="ctr"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basketball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Line 9"/>
          <p:cNvSpPr/>
          <p:nvPr/>
        </p:nvSpPr>
        <p:spPr>
          <a:xfrm flipV="1">
            <a:off x="1409760" y="3592440"/>
            <a:ext cx="1773000" cy="76680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Line 10"/>
          <p:cNvSpPr/>
          <p:nvPr/>
        </p:nvSpPr>
        <p:spPr>
          <a:xfrm flipV="1">
            <a:off x="3009960" y="3596760"/>
            <a:ext cx="533520" cy="76212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Line 11"/>
          <p:cNvSpPr/>
          <p:nvPr/>
        </p:nvSpPr>
        <p:spPr>
          <a:xfrm flipH="1" flipV="1">
            <a:off x="4000320" y="3596760"/>
            <a:ext cx="609480" cy="76212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Line 12"/>
          <p:cNvSpPr/>
          <p:nvPr/>
        </p:nvSpPr>
        <p:spPr>
          <a:xfrm flipH="1" flipV="1">
            <a:off x="4457880" y="3592440"/>
            <a:ext cx="1752480" cy="76680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Text Box 13"/>
          <p:cNvSpPr/>
          <p:nvPr/>
        </p:nvSpPr>
        <p:spPr>
          <a:xfrm>
            <a:off x="6591240" y="3105000"/>
            <a:ext cx="2210040" cy="64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7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Parent class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6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(superclass)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Text Box 14"/>
          <p:cNvSpPr/>
          <p:nvPr/>
        </p:nvSpPr>
        <p:spPr>
          <a:xfrm>
            <a:off x="7201080" y="4218120"/>
            <a:ext cx="1676160" cy="64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7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Child class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6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cc0000"/>
                </a:solidFill>
                <a:effectLst/>
                <a:uFillTx/>
                <a:latin typeface="Arial"/>
              </a:rPr>
              <a:t>(subclass)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Rectangle 15"/>
          <p:cNvSpPr/>
          <p:nvPr/>
        </p:nvSpPr>
        <p:spPr>
          <a:xfrm>
            <a:off x="800280" y="5315040"/>
            <a:ext cx="769608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25000" lnSpcReduction="19999"/>
          </a:bodyPr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==&gt; ball is the superclass of basketball, football, softball </a:t>
            </a:r>
            <a:br>
              <a:rPr sz="2000"/>
            </a:b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     and tennis ball.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	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==&gt; basketball, football, softball and tennis ball are the </a:t>
            </a:r>
            <a:br>
              <a:rPr sz="2000"/>
            </a:b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       subclass of ball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8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0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22" presetSubtype="8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nodeType="afterEffect" fill="hold">
                            <p:stCondLst>
                              <p:cond delay="10500"/>
                            </p:stCondLst>
                            <p:childTnLst>
                              <p:par>
                                <p:cTn id="9" nodeType="afterEffect" fill="hold" presetClass="entr" presetID="2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nodeType="afterEffect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" nodeType="afterEffect" fill="hold" presetClass="entr" presetID="2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nodeType="afterEffect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" nodeType="afterEffect" fill="hold" presetClass="entr" presetID="2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nodeType="afterEffect" fill="hold">
                            <p:stCondLst>
                              <p:cond delay="15000"/>
                            </p:stCondLst>
                            <p:childTnLst>
                              <p:par>
                                <p:cTn id="21" nodeType="afterEffect" fill="hold" presetClass="entr" presetID="2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nodeType="afterEffect" fill="hold">
                            <p:stCondLst>
                              <p:cond delay="16500"/>
                            </p:stCondLst>
                            <p:childTnLst>
                              <p:par>
                                <p:cTn id="25" nodeType="afterEffect" fill="hold" presetClass="entr" presetID="2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nodeType="afterEffect" fill="hold">
                            <p:stCondLst>
                              <p:cond delay="18000"/>
                            </p:stCondLst>
                            <p:childTnLst>
                              <p:par>
                                <p:cTn id="29" nodeType="afterEffect" fill="hold" presetClass="entr" presetID="2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nodeType="afterEffect" fill="hold">
                            <p:stCondLst>
                              <p:cond delay="19500"/>
                            </p:stCondLst>
                            <p:childTnLst>
                              <p:par>
                                <p:cTn id="33" nodeType="afterEffect" fill="hold" presetClass="entr" presetID="2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nodeType="afterEffect" fill="hold">
                            <p:stCondLst>
                              <p:cond delay="21000"/>
                            </p:stCondLst>
                            <p:childTnLst>
                              <p:par>
                                <p:cTn id="37" nodeType="afterEffect" fill="hold" presetClass="entr" presetID="2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nodeType="afterEffect" fill="hold">
                            <p:stCondLst>
                              <p:cond delay="22500"/>
                            </p:stCondLst>
                            <p:childTnLst>
                              <p:par>
                                <p:cTn id="41" nodeType="afterEffect" fill="hold" presetClass="entr" presetID="2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nodeType="afterEffect" fill="hold">
                            <p:stCondLst>
                              <p:cond delay="24000"/>
                            </p:stCondLst>
                            <p:childTnLst>
                              <p:par>
                                <p:cTn id="45" nodeType="afterEffect" fill="hold" presetClass="entr" presetID="2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nodeType="afterEffect" fill="hold">
                            <p:stCondLst>
                              <p:cond delay="25500"/>
                            </p:stCondLst>
                            <p:childTnLst>
                              <p:par>
                                <p:cTn id="49" nodeType="afterEffect" fill="hold" presetClass="entr" presetID="2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DF5AB5F7-C545-4311-BB37-7A3B040DDBF5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21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Rectangle 3"/>
          <p:cNvSpPr/>
          <p:nvPr/>
        </p:nvSpPr>
        <p:spPr>
          <a:xfrm>
            <a:off x="457200" y="3809880"/>
            <a:ext cx="8305920" cy="17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 fontScale="70000" lnSpcReduction="19999"/>
          </a:bodyPr>
          <a:p>
            <a:pPr marL="343080" indent="-34308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Subclass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inherits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state and methods from the superclass.  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60000"/>
              </a:lnSpc>
              <a:spcBef>
                <a:spcPts val="4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(for eg.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states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: size, color; 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methods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: throw, catch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Subclasses are not limited by the states and methods provided by the superclass.  Subclasses can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add own variables and methods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  (for eg. Football can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add in a method : kick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)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Subclasses can also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override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inherited methods and provide specialized implementations for those methods.  (for eg. Football can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override the method throw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by its own implementation)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Rectangle 4"/>
          <p:cNvSpPr/>
          <p:nvPr/>
        </p:nvSpPr>
        <p:spPr>
          <a:xfrm>
            <a:off x="1373040" y="1120680"/>
            <a:ext cx="6858000" cy="25909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8" name="Group 5"/>
          <p:cNvGrpSpPr/>
          <p:nvPr/>
        </p:nvGrpSpPr>
        <p:grpSpPr>
          <a:xfrm>
            <a:off x="1447920" y="1295280"/>
            <a:ext cx="6247800" cy="2318760"/>
            <a:chOff x="1447920" y="1295280"/>
            <a:chExt cx="6247800" cy="2318760"/>
          </a:xfrm>
        </p:grpSpPr>
        <p:sp>
          <p:nvSpPr>
            <p:cNvPr id="59" name="Text Box 6"/>
            <p:cNvSpPr/>
            <p:nvPr/>
          </p:nvSpPr>
          <p:spPr>
            <a:xfrm>
              <a:off x="1447920" y="1295280"/>
              <a:ext cx="1142640" cy="337680"/>
            </a:xfrm>
            <a:prstGeom prst="rect">
              <a:avLst/>
            </a:prstGeom>
            <a:solidFill>
              <a:srgbClr val="009999"/>
            </a:solidFill>
            <a:ln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US" sz="1600" strike="noStrike" u="none">
                  <a:solidFill>
                    <a:srgbClr val="000000"/>
                  </a:solidFill>
                  <a:effectLst/>
                  <a:uFillTx/>
                  <a:latin typeface="Times New Roman"/>
                </a:rPr>
                <a:t>ball</a:t>
              </a:r>
              <a:endParaRPr b="0" lang="en-MY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" name="Text Box 7"/>
            <p:cNvSpPr/>
            <p:nvPr/>
          </p:nvSpPr>
          <p:spPr>
            <a:xfrm>
              <a:off x="1447920" y="2286000"/>
              <a:ext cx="1142640" cy="337680"/>
            </a:xfrm>
            <a:prstGeom prst="rect">
              <a:avLst/>
            </a:prstGeom>
            <a:solidFill>
              <a:srgbClr val="009999"/>
            </a:solidFill>
            <a:ln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US" sz="1600" strike="noStrike" u="none">
                  <a:solidFill>
                    <a:srgbClr val="000000"/>
                  </a:solidFill>
                  <a:effectLst/>
                  <a:uFillTx/>
                  <a:latin typeface="Times New Roman"/>
                </a:rPr>
                <a:t>football</a:t>
              </a:r>
              <a:endParaRPr b="0" lang="en-MY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" name="Line 8"/>
            <p:cNvSpPr/>
            <p:nvPr/>
          </p:nvSpPr>
          <p:spPr>
            <a:xfrm flipV="1">
              <a:off x="1981080" y="1676160"/>
              <a:ext cx="0" cy="609840"/>
            </a:xfrm>
            <a:prstGeom prst="line">
              <a:avLst/>
            </a:prstGeom>
            <a:ln w="1260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MY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" name="Text Box 9"/>
            <p:cNvSpPr/>
            <p:nvPr/>
          </p:nvSpPr>
          <p:spPr>
            <a:xfrm>
              <a:off x="2057400" y="1752480"/>
              <a:ext cx="990000" cy="33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US" sz="1600" strike="noStrike" u="none">
                  <a:solidFill>
                    <a:srgbClr val="000000"/>
                  </a:solidFill>
                  <a:effectLst/>
                  <a:uFillTx/>
                  <a:latin typeface="Times New Roman"/>
                </a:rPr>
                <a:t>Kind-of</a:t>
              </a:r>
              <a:endParaRPr b="0" lang="en-MY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" name="Rectangle 10"/>
            <p:cNvSpPr/>
            <p:nvPr/>
          </p:nvSpPr>
          <p:spPr>
            <a:xfrm>
              <a:off x="3504960" y="1295280"/>
              <a:ext cx="1142640" cy="1752480"/>
            </a:xfrm>
            <a:prstGeom prst="rect">
              <a:avLst/>
            </a:prstGeom>
            <a:solidFill>
              <a:srgbClr val="ccffff"/>
            </a:solidFill>
            <a:ln w="9360">
              <a:solidFill>
                <a:srgbClr val="000000"/>
              </a:solidFill>
              <a:miter/>
            </a:ln>
            <a:effectLst>
              <a:outerShdw dist="107932" dir="2700000" blurRad="0" rotWithShape="0">
                <a:srgbClr val="808080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US" sz="1600" strike="noStrike" u="none">
                  <a:solidFill>
                    <a:srgbClr val="cc0000"/>
                  </a:solidFill>
                  <a:effectLst/>
                  <a:uFillTx/>
                  <a:latin typeface="Times New Roman"/>
                </a:rPr>
                <a:t>attributes</a:t>
              </a:r>
              <a:endParaRPr b="0" lang="en-MY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>
                <a:lnSpc>
                  <a:spcPct val="5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US" sz="2400" strike="noStrike" u="none">
                  <a:solidFill>
                    <a:srgbClr val="000000"/>
                  </a:solidFill>
                  <a:effectLst/>
                  <a:uFillTx/>
                  <a:latin typeface="Times New Roman"/>
                </a:rPr>
                <a:t>     </a:t>
              </a:r>
              <a:r>
                <a:rPr b="1" lang="en-US" sz="1600" strike="noStrike" u="none">
                  <a:solidFill>
                    <a:srgbClr val="000000"/>
                  </a:solidFill>
                  <a:effectLst/>
                  <a:uFillTx/>
                  <a:latin typeface="Times New Roman"/>
                </a:rPr>
                <a:t>size</a:t>
              </a:r>
              <a:endParaRPr b="0" lang="en-MY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>
                <a:lnSpc>
                  <a:spcPct val="8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US" sz="1600" strike="noStrike" u="none">
                  <a:solidFill>
                    <a:srgbClr val="000000"/>
                  </a:solidFill>
                  <a:effectLst/>
                  <a:uFillTx/>
                  <a:latin typeface="Times New Roman"/>
                </a:rPr>
                <a:t>        color</a:t>
              </a:r>
              <a:endParaRPr b="0" lang="en-MY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US" sz="1600" strike="noStrike" u="none">
                  <a:solidFill>
                    <a:srgbClr val="cc0000"/>
                  </a:solidFill>
                  <a:effectLst/>
                  <a:uFillTx/>
                  <a:latin typeface="Times New Roman"/>
                </a:rPr>
                <a:t>methods</a:t>
              </a:r>
              <a:endParaRPr b="0" lang="en-MY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>
                <a:lnSpc>
                  <a:spcPct val="5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US" sz="2400" strike="noStrike" u="none">
                  <a:solidFill>
                    <a:srgbClr val="000000"/>
                  </a:solidFill>
                  <a:effectLst/>
                  <a:uFillTx/>
                  <a:latin typeface="Times New Roman"/>
                </a:rPr>
                <a:t>     </a:t>
              </a:r>
              <a:r>
                <a:rPr b="1" lang="en-US" sz="1600" strike="noStrike" u="none">
                  <a:solidFill>
                    <a:srgbClr val="000000"/>
                  </a:solidFill>
                  <a:effectLst/>
                  <a:uFillTx/>
                  <a:latin typeface="Times New Roman"/>
                </a:rPr>
                <a:t>throw</a:t>
              </a:r>
              <a:endParaRPr b="0" lang="en-MY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>
                <a:lnSpc>
                  <a:spcPct val="8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US" sz="1600" strike="noStrike" u="none">
                  <a:solidFill>
                    <a:srgbClr val="000000"/>
                  </a:solidFill>
                  <a:effectLst/>
                  <a:uFillTx/>
                  <a:latin typeface="Times New Roman"/>
                </a:rPr>
                <a:t>        catch</a:t>
              </a:r>
              <a:endParaRPr b="0" lang="en-MY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" name="Rectangle 11"/>
            <p:cNvSpPr/>
            <p:nvPr/>
          </p:nvSpPr>
          <p:spPr>
            <a:xfrm>
              <a:off x="5486400" y="1752480"/>
              <a:ext cx="1142640" cy="1752480"/>
            </a:xfrm>
            <a:prstGeom prst="rect">
              <a:avLst/>
            </a:prstGeom>
            <a:solidFill>
              <a:srgbClr val="ccffff"/>
            </a:solidFill>
            <a:ln w="9360">
              <a:solidFill>
                <a:srgbClr val="000000"/>
              </a:solidFill>
              <a:miter/>
            </a:ln>
            <a:effectLst>
              <a:outerShdw dist="107932" dir="2700000" blurRad="0" rotWithShape="0">
                <a:srgbClr val="808080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6800" bIns="46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US" sz="1600" strike="noStrike" u="none">
                  <a:solidFill>
                    <a:srgbClr val="cc0000"/>
                  </a:solidFill>
                  <a:effectLst/>
                  <a:uFillTx/>
                  <a:latin typeface="Times New Roman"/>
                </a:rPr>
                <a:t>attributes</a:t>
              </a:r>
              <a:endParaRPr b="0" lang="en-MY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>
                <a:lnSpc>
                  <a:spcPct val="5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US" sz="2400" strike="noStrike" u="none">
                  <a:solidFill>
                    <a:srgbClr val="000000"/>
                  </a:solidFill>
                  <a:effectLst/>
                  <a:uFillTx/>
                  <a:latin typeface="Times New Roman"/>
                </a:rPr>
                <a:t>     </a:t>
              </a:r>
              <a:r>
                <a:rPr b="1" lang="en-US" sz="1600" strike="noStrike" u="none">
                  <a:solidFill>
                    <a:srgbClr val="000000"/>
                  </a:solidFill>
                  <a:effectLst/>
                  <a:uFillTx/>
                  <a:latin typeface="Times New Roman"/>
                </a:rPr>
                <a:t>size</a:t>
              </a:r>
              <a:endParaRPr b="0" lang="en-MY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>
                <a:lnSpc>
                  <a:spcPct val="8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US" sz="1600" strike="noStrike" u="none">
                  <a:solidFill>
                    <a:srgbClr val="000000"/>
                  </a:solidFill>
                  <a:effectLst/>
                  <a:uFillTx/>
                  <a:latin typeface="Times New Roman"/>
                </a:rPr>
                <a:t>        color</a:t>
              </a:r>
              <a:endParaRPr b="0" lang="en-MY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US" sz="1600" strike="noStrike" u="none">
                  <a:solidFill>
                    <a:srgbClr val="cc0000"/>
                  </a:solidFill>
                  <a:effectLst/>
                  <a:uFillTx/>
                  <a:latin typeface="Times New Roman"/>
                </a:rPr>
                <a:t>methods</a:t>
              </a:r>
              <a:endParaRPr b="0" lang="en-MY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>
                <a:lnSpc>
                  <a:spcPct val="5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US" sz="2400" strike="noStrike" u="none">
                  <a:solidFill>
                    <a:srgbClr val="000000"/>
                  </a:solidFill>
                  <a:effectLst/>
                  <a:uFillTx/>
                  <a:latin typeface="Times New Roman"/>
                </a:rPr>
                <a:t>     </a:t>
              </a:r>
              <a:r>
                <a:rPr b="1" lang="en-US" sz="1600" strike="noStrike" u="sng">
                  <a:solidFill>
                    <a:srgbClr val="000000"/>
                  </a:solidFill>
                  <a:effectLst/>
                  <a:uFillTx/>
                  <a:latin typeface="Times New Roman"/>
                </a:rPr>
                <a:t>throw</a:t>
              </a:r>
              <a:endParaRPr b="0" lang="en-MY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>
                <a:lnSpc>
                  <a:spcPct val="8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US" sz="1600" strike="noStrike" u="none">
                  <a:solidFill>
                    <a:srgbClr val="000000"/>
                  </a:solidFill>
                  <a:effectLst/>
                  <a:uFillTx/>
                  <a:latin typeface="Times New Roman"/>
                </a:rPr>
                <a:t>        catch</a:t>
              </a:r>
              <a:endParaRPr b="0" lang="en-MY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>
                <a:lnSpc>
                  <a:spcPct val="80000"/>
                </a:lnSpc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US" sz="1600" strike="noStrike" u="none">
                  <a:solidFill>
                    <a:srgbClr val="000000"/>
                  </a:solidFill>
                  <a:effectLst/>
                  <a:uFillTx/>
                  <a:latin typeface="Times New Roman"/>
                </a:rPr>
                <a:t>        kick</a:t>
              </a:r>
              <a:endParaRPr b="0" lang="en-MY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" name="Text Box 12"/>
            <p:cNvSpPr/>
            <p:nvPr/>
          </p:nvSpPr>
          <p:spPr>
            <a:xfrm>
              <a:off x="4724280" y="1295280"/>
              <a:ext cx="533160" cy="33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US" sz="1600" strike="noStrike" u="none">
                  <a:solidFill>
                    <a:srgbClr val="000000"/>
                  </a:solidFill>
                  <a:effectLst/>
                  <a:uFillTx/>
                  <a:latin typeface="Times New Roman"/>
                </a:rPr>
                <a:t>ball</a:t>
              </a:r>
              <a:endParaRPr b="0" lang="en-MY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" name="Text Box 13"/>
            <p:cNvSpPr/>
            <p:nvPr/>
          </p:nvSpPr>
          <p:spPr>
            <a:xfrm>
              <a:off x="6705360" y="3276360"/>
              <a:ext cx="990360" cy="33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t">
              <a:spAutoFit/>
            </a:bodyPr>
            <a:p>
              <a:pPr>
                <a:lnSpc>
                  <a:spcPct val="100000"/>
                </a:lnSpc>
                <a:spcBef>
                  <a:spcPts val="1001"/>
                </a:spcBef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r>
                <a:rPr b="1" lang="en-US" sz="1600" strike="noStrike" u="none">
                  <a:solidFill>
                    <a:srgbClr val="000000"/>
                  </a:solidFill>
                  <a:effectLst/>
                  <a:uFillTx/>
                  <a:latin typeface="Times New Roman"/>
                </a:rPr>
                <a:t>football</a:t>
              </a:r>
              <a:endParaRPr b="0" lang="en-MY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695600" y="3780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What is Inheritance? </a:t>
            </a:r>
            <a:endParaRPr b="0" lang="en-MY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8" name="Ink 1" descr=""/>
          <p:cNvPicPr/>
          <p:nvPr/>
        </p:nvPicPr>
        <p:blipFill>
          <a:blip r:embed="rId1"/>
          <a:stretch/>
        </p:blipFill>
        <p:spPr>
          <a:xfrm>
            <a:off x="1955880" y="2278080"/>
            <a:ext cx="17280" cy="17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9" name="Ink 14" descr=""/>
          <p:cNvPicPr/>
          <p:nvPr/>
        </p:nvPicPr>
        <p:blipFill>
          <a:blip r:embed="rId2"/>
          <a:stretch/>
        </p:blipFill>
        <p:spPr>
          <a:xfrm>
            <a:off x="6504120" y="2814480"/>
            <a:ext cx="23760" cy="20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nodeType="clickEffect" fill="hold">
                      <p:stCondLst>
                        <p:cond delay="indefinite"/>
                      </p:stCondLst>
                      <p:childTnLst>
                        <p:par>
                          <p:cTn id="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FEB85178-0EDF-4066-A019-E493A4FC34F5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21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Rectangle 5"/>
          <p:cNvSpPr/>
          <p:nvPr/>
        </p:nvSpPr>
        <p:spPr>
          <a:xfrm>
            <a:off x="685800" y="1852560"/>
            <a:ext cx="8229600" cy="63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507960" indent="-50796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define a subclass of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football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from a supper class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ball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, the keyword 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extends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is used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562040" y="-3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What is Inheritance? </a:t>
            </a:r>
            <a:endParaRPr b="0" lang="en-MY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244C92F4-B3DA-42A7-8C16-85995074F166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21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Text Box 3"/>
          <p:cNvSpPr/>
          <p:nvPr/>
        </p:nvSpPr>
        <p:spPr>
          <a:xfrm>
            <a:off x="685800" y="2819520"/>
            <a:ext cx="7086600" cy="101592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class football </a:t>
            </a:r>
            <a:r>
              <a:rPr b="1" lang="en-US" sz="2400" strike="noStrike" u="none">
                <a:solidFill>
                  <a:srgbClr val="cc0000"/>
                </a:solidFill>
                <a:effectLst/>
                <a:uFillTx/>
                <a:latin typeface="Times New Roman"/>
              </a:rPr>
              <a:t>extends</a:t>
            </a: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 ball  {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trike="noStrike" u="none">
                <a:solidFill>
                  <a:srgbClr val="333399"/>
                </a:solidFill>
                <a:effectLst/>
                <a:uFillTx/>
                <a:latin typeface="Times New Roman"/>
              </a:rPr>
              <a:t>}</a:t>
            </a:r>
            <a:endParaRPr b="0" lang="en-MY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Text Box 4"/>
          <p:cNvSpPr/>
          <p:nvPr/>
        </p:nvSpPr>
        <p:spPr>
          <a:xfrm>
            <a:off x="609480" y="2346480"/>
            <a:ext cx="304812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sng">
                <a:solidFill>
                  <a:srgbClr val="800080"/>
                </a:solidFill>
                <a:effectLst/>
                <a:uFillTx/>
                <a:latin typeface="Times New Roman"/>
              </a:rPr>
              <a:t>Example: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Rectangle 6"/>
          <p:cNvSpPr/>
          <p:nvPr/>
        </p:nvSpPr>
        <p:spPr>
          <a:xfrm>
            <a:off x="675720" y="4098960"/>
            <a:ext cx="636552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football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inherits the members of its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superclass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, </a:t>
            </a:r>
            <a:r>
              <a:rPr b="1" lang="en-US" sz="2000" strike="noStrike" u="none">
                <a:solidFill>
                  <a:srgbClr val="333399"/>
                </a:solidFill>
                <a:effectLst/>
                <a:uFillTx/>
                <a:latin typeface="Arial"/>
              </a:rPr>
              <a:t>ball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562040" y="-36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What is Inheritance? </a:t>
            </a:r>
            <a:endParaRPr b="0" lang="en-MY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3"/>
          <p:cNvSpPr/>
          <p:nvPr/>
        </p:nvSpPr>
        <p:spPr>
          <a:xfrm>
            <a:off x="7010280" y="6672240"/>
            <a:ext cx="2133720" cy="2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rmAutofit/>
          </a:bodyPr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Slide </a:t>
            </a:r>
            <a:fld id="{95B64469-678D-4052-A9FC-5F716CCD9B77}" type="slidenum"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r>
              <a:rPr b="1" lang="en-US" sz="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of 21</a:t>
            </a:r>
            <a:endParaRPr b="0" lang="en-MY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Rectangle 2"/>
          <p:cNvSpPr/>
          <p:nvPr/>
        </p:nvSpPr>
        <p:spPr>
          <a:xfrm>
            <a:off x="609480" y="4343400"/>
            <a:ext cx="7086600" cy="20142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3366"/>
                </a:solidFill>
                <a:effectLst/>
                <a:uFillTx/>
                <a:latin typeface="Times New Roman"/>
              </a:rPr>
              <a:t>public class TestGreetings {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3366"/>
                </a:solidFill>
                <a:effectLst/>
                <a:uFillTx/>
                <a:latin typeface="Times New Roman"/>
              </a:rPr>
              <a:t>        public static void main(String[] args)  {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3366"/>
                </a:solidFill>
                <a:effectLst/>
                <a:uFillTx/>
                <a:latin typeface="Times New Roman"/>
              </a:rPr>
              <a:t>                Greetings welcome = new Greetings();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3366"/>
                </a:solidFill>
                <a:effectLst/>
                <a:uFillTx/>
                <a:latin typeface="Times New Roman"/>
              </a:rPr>
              <a:t>                welcome.greet("Lai Kuan");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3366"/>
                </a:solidFill>
                <a:effectLst/>
                <a:uFillTx/>
                <a:latin typeface="Times New Roman"/>
              </a:rPr>
              <a:t>        }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3366"/>
                </a:solidFill>
                <a:effectLst/>
                <a:uFillTx/>
                <a:latin typeface="Times New Roman"/>
              </a:rPr>
              <a:t>}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28480" y="171360"/>
            <a:ext cx="800100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Arial"/>
              </a:rPr>
              <a:t>Sample program using Inheritance</a:t>
            </a:r>
            <a:endParaRPr b="0" lang="en-MY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Rectangle 4"/>
          <p:cNvSpPr/>
          <p:nvPr/>
        </p:nvSpPr>
        <p:spPr>
          <a:xfrm>
            <a:off x="609480" y="1752480"/>
            <a:ext cx="7086600" cy="20142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3366"/>
                </a:solidFill>
                <a:effectLst/>
                <a:uFillTx/>
                <a:latin typeface="Times New Roman"/>
              </a:rPr>
              <a:t>class Greetings {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3366"/>
                </a:solidFill>
                <a:effectLst/>
                <a:uFillTx/>
                <a:latin typeface="Times New Roman"/>
              </a:rPr>
              <a:t> 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3366"/>
                </a:solidFill>
                <a:effectLst/>
                <a:uFillTx/>
                <a:latin typeface="Times New Roman"/>
              </a:rPr>
              <a:t>       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3366"/>
                </a:solidFill>
                <a:effectLst/>
                <a:uFillTx/>
                <a:latin typeface="Times New Roman"/>
              </a:rPr>
              <a:t>        public void greet(String name)  {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3366"/>
                </a:solidFill>
                <a:effectLst/>
                <a:uFillTx/>
                <a:latin typeface="Times New Roman"/>
              </a:rPr>
              <a:t>                System.out.println("Welcome To " + name + "'s Web Site");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3366"/>
                </a:solidFill>
                <a:effectLst/>
                <a:uFillTx/>
                <a:latin typeface="Times New Roman"/>
              </a:rPr>
              <a:t>        }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3366"/>
                </a:solidFill>
                <a:effectLst/>
                <a:uFillTx/>
                <a:latin typeface="Times New Roman"/>
              </a:rPr>
              <a:t>}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Text Box 5"/>
          <p:cNvSpPr/>
          <p:nvPr/>
        </p:nvSpPr>
        <p:spPr>
          <a:xfrm>
            <a:off x="7696080" y="2971800"/>
            <a:ext cx="1447920" cy="78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3366"/>
                </a:solidFill>
                <a:effectLst/>
                <a:uFillTx/>
                <a:latin typeface="Times New Roman"/>
              </a:rPr>
              <a:t>Greetings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3366"/>
                </a:solidFill>
                <a:effectLst/>
                <a:uFillTx/>
                <a:latin typeface="Times New Roman"/>
              </a:rPr>
              <a:t>Class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Text Box 6"/>
          <p:cNvSpPr/>
          <p:nvPr/>
        </p:nvSpPr>
        <p:spPr>
          <a:xfrm>
            <a:off x="7620120" y="5240160"/>
            <a:ext cx="2133360" cy="78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3366"/>
                </a:solidFill>
                <a:effectLst/>
                <a:uFillTx/>
                <a:latin typeface="Times New Roman"/>
              </a:rPr>
              <a:t>TestGreetings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25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1800" strike="noStrike" u="none">
                <a:solidFill>
                  <a:srgbClr val="003366"/>
                </a:solidFill>
                <a:effectLst/>
                <a:uFillTx/>
                <a:latin typeface="Times New Roman"/>
              </a:rPr>
              <a:t>class</a:t>
            </a:r>
            <a:endParaRPr b="0" lang="en-MY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84" name="Group 7"/>
          <p:cNvGrpSpPr/>
          <p:nvPr/>
        </p:nvGrpSpPr>
        <p:grpSpPr>
          <a:xfrm>
            <a:off x="7696080" y="2666880"/>
            <a:ext cx="457200" cy="380880"/>
            <a:chOff x="7696080" y="2666880"/>
            <a:chExt cx="457200" cy="380880"/>
          </a:xfrm>
        </p:grpSpPr>
        <p:sp>
          <p:nvSpPr>
            <p:cNvPr id="85" name="Line 8"/>
            <p:cNvSpPr/>
            <p:nvPr/>
          </p:nvSpPr>
          <p:spPr>
            <a:xfrm>
              <a:off x="7696080" y="2666880"/>
              <a:ext cx="45720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6800" bIns="-46800" anchor="ctr">
              <a:noAutofit/>
            </a:bodyPr>
            <a:p>
              <a:endParaRPr b="0" lang="en-MY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" name="Line 9"/>
            <p:cNvSpPr/>
            <p:nvPr/>
          </p:nvSpPr>
          <p:spPr>
            <a:xfrm>
              <a:off x="8153280" y="2666880"/>
              <a:ext cx="0" cy="380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MY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7" name="Group 10"/>
          <p:cNvGrpSpPr/>
          <p:nvPr/>
        </p:nvGrpSpPr>
        <p:grpSpPr>
          <a:xfrm>
            <a:off x="7696080" y="4876920"/>
            <a:ext cx="457200" cy="380880"/>
            <a:chOff x="7696080" y="4876920"/>
            <a:chExt cx="457200" cy="380880"/>
          </a:xfrm>
        </p:grpSpPr>
        <p:sp>
          <p:nvSpPr>
            <p:cNvPr id="88" name="Line 11"/>
            <p:cNvSpPr/>
            <p:nvPr/>
          </p:nvSpPr>
          <p:spPr>
            <a:xfrm>
              <a:off x="7696080" y="4876920"/>
              <a:ext cx="457200" cy="0"/>
            </a:xfrm>
            <a:prstGeom prst="line">
              <a:avLst/>
            </a:prstGeom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6800" bIns="-46800" anchor="ctr">
              <a:noAutofit/>
            </a:bodyPr>
            <a:p>
              <a:endParaRPr b="0" lang="en-MY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" name="Line 12"/>
            <p:cNvSpPr/>
            <p:nvPr/>
          </p:nvSpPr>
          <p:spPr>
            <a:xfrm>
              <a:off x="8153280" y="4876920"/>
              <a:ext cx="0" cy="3808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 anchor="ctr">
              <a:noAutofit/>
            </a:bodyPr>
            <a:p>
              <a:endParaRPr b="0" lang="en-MY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0" name="Text Box 13"/>
          <p:cNvSpPr/>
          <p:nvPr/>
        </p:nvSpPr>
        <p:spPr>
          <a:xfrm>
            <a:off x="533520" y="1295280"/>
            <a:ext cx="3047760" cy="3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spcBef>
                <a:spcPts val="125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trike="noStrike" u="sng">
                <a:solidFill>
                  <a:srgbClr val="003366"/>
                </a:solidFill>
                <a:effectLst/>
                <a:uFillTx/>
                <a:latin typeface="Times New Roman"/>
              </a:rPr>
              <a:t>Example 1 :</a:t>
            </a:r>
            <a:endParaRPr b="0" lang="en-MY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nodeType="clickEffect" fill="hold">
                      <p:stCondLst>
                        <p:cond delay="indefinite"/>
                      </p:stCondLst>
                      <p:childTnLst>
                        <p:par>
                          <p:cTn id="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nodeType="clickEffect" fill="hold">
                      <p:stCondLst>
                        <p:cond delay="indefinite"/>
                      </p:stCondLst>
                      <p:childTnLst>
                        <p:par>
                          <p:cTn id="6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nodeType="clickEffect" fill="hold">
                      <p:stCondLst>
                        <p:cond delay="indefinite"/>
                      </p:stCondLst>
                      <p:childTnLst>
                        <p:par>
                          <p:cTn id="7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nodeType="clickEffect" fill="hold">
                      <p:stCondLst>
                        <p:cond delay="indefinite"/>
                      </p:stCondLst>
                      <p:childTnLst>
                        <p:par>
                          <p:cTn id="7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nodeType="clickEffect" fill="hold">
                      <p:stCondLst>
                        <p:cond delay="indefinite"/>
                      </p:stCondLst>
                      <p:childTnLst>
                        <p:par>
                          <p:cTn id="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nodeType="clickEffect" fill="hold">
                      <p:stCondLst>
                        <p:cond delay="indefinite"/>
                      </p:stCondLst>
                      <p:childTnLst>
                        <p:par>
                          <p:cTn id="9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8341</TotalTime>
  <Application>LibreOffice/25.2.2.2$Windows_X86_64 LibreOffice_project/7370d4be9e3cf6031a51beef54ff3bda878e3fac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2003-01-07T16:27:23Z</dcterms:created>
  <dc:creator>APIIT</dc:creator>
  <dc:description/>
  <dc:language>en-MY</dc:language>
  <cp:lastModifiedBy>Usman Hashmi</cp:lastModifiedBy>
  <dcterms:modified xsi:type="dcterms:W3CDTF">2024-08-27T09:47:21Z</dcterms:modified>
  <cp:revision>125</cp:revision>
  <dc:subject/>
  <dc:title>Multimedia Technology</dc:title>
</cp:coreProperties>
</file>