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83492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MY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Click to edit the title text format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F2EA6E88-9D1C-4AE4-9807-B7FF360922F6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51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7246440" y="1063800"/>
            <a:ext cx="7012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AWT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MY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Click to edit the title text format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91000" y="2628720"/>
            <a:ext cx="6781680" cy="7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Abstract Windowing Toolkit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Box 34"/>
          <p:cNvSpPr/>
          <p:nvPr/>
        </p:nvSpPr>
        <p:spPr>
          <a:xfrm>
            <a:off x="265644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Box 50"/>
          <p:cNvSpPr/>
          <p:nvPr/>
        </p:nvSpPr>
        <p:spPr>
          <a:xfrm>
            <a:off x="570240" y="100008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Label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53" name="Rectangle 10"/>
          <p:cNvSpPr/>
          <p:nvPr/>
        </p:nvSpPr>
        <p:spPr>
          <a:xfrm>
            <a:off x="990720" y="1219320"/>
            <a:ext cx="662940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output of the program might look something like this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4" name="Picture 11" descr="MyLabel"/>
          <p:cNvPicPr/>
          <p:nvPr/>
        </p:nvPicPr>
        <p:blipFill>
          <a:blip r:embed="rId1"/>
          <a:stretch/>
        </p:blipFill>
        <p:spPr>
          <a:xfrm>
            <a:off x="2590920" y="1905120"/>
            <a:ext cx="4267080" cy="2560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TextField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56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990720" y="1143000"/>
            <a:ext cx="769608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TextField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a text component that allows for the editing of a single line of text.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allows for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general user-input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TextField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located in the following API hierarchy;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+--java.awt.TextField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TextField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1866960" y="1270080"/>
            <a:ext cx="3657600" cy="25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92500" lnSpcReduction="9999"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TextField tf1, tf2, tf3, tf4; </a:t>
            </a:r>
            <a:br>
              <a:rPr sz="1800"/>
            </a:b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a blank text field </a:t>
            </a:r>
            <a:br>
              <a:rPr sz="1800"/>
            </a:b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tf1 = new TextField(); </a:t>
            </a:r>
            <a:br>
              <a:rPr sz="1800"/>
            </a:b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blank field of 20 columns </a:t>
            </a:r>
            <a:br>
              <a:rPr sz="1800"/>
            </a:b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tf2 = new TextField("", 20); </a:t>
            </a:r>
            <a:br>
              <a:rPr sz="1800"/>
            </a:b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predefined text displayed </a:t>
            </a:r>
            <a:br>
              <a:rPr sz="1800"/>
            </a:b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tf3 = new TextField("Hello!"); </a:t>
            </a:r>
            <a:br>
              <a:rPr sz="1800"/>
            </a:b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predefined text in 30 columns </a:t>
            </a:r>
            <a:br>
              <a:rPr sz="1800"/>
            </a:b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tf4 = new TextField("Hello", 30);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6" descr="TextField-1"/>
          <p:cNvPicPr/>
          <p:nvPr/>
        </p:nvPicPr>
        <p:blipFill>
          <a:blip r:embed="rId1"/>
          <a:stretch/>
        </p:blipFill>
        <p:spPr>
          <a:xfrm>
            <a:off x="2705040" y="3962520"/>
            <a:ext cx="5143680" cy="209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TextField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62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990720" y="1612800"/>
            <a:ext cx="7467480" cy="4480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java.awt.*;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class MyFrame extends Frame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static void main(String[] args) 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 me = new MyFrame();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MyFrame()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setSize(150,150);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setLocation(100,100);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setTitle("My First java.awt.Frame!");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setLayout(new FlowLayout());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 l = new Label("java.awt.Label");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add(l);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TextField tf = new TextField("java.awt.TextField", 20); </a:t>
            </a:r>
            <a:br>
              <a:rPr sz="1600"/>
            </a:b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add(tf);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setVisible(true);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 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TextField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65" name="Rectangle 3"/>
          <p:cNvSpPr/>
          <p:nvPr/>
        </p:nvSpPr>
        <p:spPr>
          <a:xfrm>
            <a:off x="914400" y="1295280"/>
            <a:ext cx="662940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output of the program might look something like this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Picture 5" descr="MyTextField"/>
          <p:cNvPicPr/>
          <p:nvPr/>
        </p:nvPicPr>
        <p:blipFill>
          <a:blip r:embed="rId1"/>
          <a:stretch/>
        </p:blipFill>
        <p:spPr>
          <a:xfrm>
            <a:off x="2438280" y="2362320"/>
            <a:ext cx="4248360" cy="2549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TextArea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990720" y="1219320"/>
            <a:ext cx="769608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TextArea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multi-line region that displays text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can be set to allow editing or to be read-only.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TextArea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located in the following API hierarchy;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+--java.awt.TextArea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nodeType="clickEffect" fill="hold">
                      <p:stCondLst>
                        <p:cond delay="indefinite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nodeType="clickEffect" fill="hold">
                      <p:stCondLst>
                        <p:cond delay="indefinite"/>
                      </p:stCondLst>
                      <p:childTnLst>
                        <p:par>
                          <p:cTn id="1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nodeType="clickEffect" fill="hold">
                      <p:stCondLst>
                        <p:cond delay="indefinite"/>
                      </p:stCondLst>
                      <p:childTnLst>
                        <p:par>
                          <p:cTn id="1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nodeType="clickEffect" fill="hold">
                      <p:stCondLst>
                        <p:cond delay="indefinite"/>
                      </p:stCondLst>
                      <p:childTnLst>
                        <p:par>
                          <p:cTn id="1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TextArea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71" name="Rectangle 3"/>
          <p:cNvSpPr/>
          <p:nvPr/>
        </p:nvSpPr>
        <p:spPr>
          <a:xfrm>
            <a:off x="838080" y="2057400"/>
            <a:ext cx="79250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adding the codes above to the previous program, the output of the program might look something like this: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Rectangle 5"/>
          <p:cNvSpPr/>
          <p:nvPr/>
        </p:nvSpPr>
        <p:spPr>
          <a:xfrm>
            <a:off x="1447920" y="1434960"/>
            <a:ext cx="6553080" cy="1008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TextArea ta = new TextArea("java.awt.TextArea", 5, 20);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add(ta);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Picture 7" descr="MyTextArea"/>
          <p:cNvPicPr/>
          <p:nvPr/>
        </p:nvPicPr>
        <p:blipFill>
          <a:blip r:embed="rId1"/>
          <a:stretch/>
        </p:blipFill>
        <p:spPr>
          <a:xfrm>
            <a:off x="4673520" y="3301920"/>
            <a:ext cx="4191120" cy="335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nodeType="clickEffect" fill="hold">
                      <p:stCondLst>
                        <p:cond delay="indefinite"/>
                      </p:stCondLst>
                      <p:childTnLst>
                        <p:par>
                          <p:cTn id="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nodeType="clickEffect" fill="hold">
                      <p:stCondLst>
                        <p:cond delay="indefinite"/>
                      </p:stCondLst>
                      <p:childTnLst>
                        <p:par>
                          <p:cTn id="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nodeType="clickEffect" fill="hold">
                      <p:stCondLst>
                        <p:cond delay="indefinite"/>
                      </p:stCondLst>
                      <p:childTnLst>
                        <p:par>
                          <p:cTn id="1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Button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838080" y="2057400"/>
            <a:ext cx="792504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adding the codes above to the previous program, the output of the program might look something like this: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11"/>
          <p:cNvSpPr/>
          <p:nvPr/>
        </p:nvSpPr>
        <p:spPr>
          <a:xfrm>
            <a:off x="2209680" y="1346040"/>
            <a:ext cx="4191120" cy="703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Button b = new Button("OK");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add(b);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Picture 13" descr="MyButton"/>
          <p:cNvPicPr/>
          <p:nvPr/>
        </p:nvPicPr>
        <p:blipFill>
          <a:blip r:embed="rId1"/>
          <a:stretch/>
        </p:blipFill>
        <p:spPr>
          <a:xfrm>
            <a:off x="3606840" y="3225960"/>
            <a:ext cx="4191120" cy="335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nodeType="clickEffect" fill="hold">
                      <p:stCondLst>
                        <p:cond delay="indefinite"/>
                      </p:stCondLst>
                      <p:childTnLst>
                        <p:par>
                          <p:cTn id="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nodeType="clickEffect" fill="hold">
                      <p:stCondLst>
                        <p:cond delay="indefinite"/>
                      </p:stCondLst>
                      <p:childTnLst>
                        <p:par>
                          <p:cTn id="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nodeType="clickEffect" fill="hold">
                      <p:stCondLst>
                        <p:cond delay="indefinite"/>
                      </p:stCondLst>
                      <p:childTnLst>
                        <p:par>
                          <p:cTn id="2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List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914400" y="1143000"/>
            <a:ext cx="769608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List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component presents the user with a scrolling list of text items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List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can be set up so that the user can choose either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one item or multiple items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 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List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 is located in the following API hierarchy;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+--java.awt.List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nodeType="clickEffect" fill="hold">
                      <p:stCondLst>
                        <p:cond delay="indefinite"/>
                      </p:stCondLst>
                      <p:childTnLst>
                        <p:par>
                          <p:cTn id="2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nodeType="clickEffect" fill="hold">
                      <p:stCondLst>
                        <p:cond delay="indefinite"/>
                      </p:stCondLst>
                      <p:childTnLst>
                        <p:par>
                          <p:cTn id="2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nodeType="clickEffect" fill="hold">
                      <p:stCondLst>
                        <p:cond delay="indefinite"/>
                      </p:stCondLst>
                      <p:childTnLst>
                        <p:par>
                          <p:cTn id="2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nodeType="clickEffect" fill="hold">
                      <p:stCondLst>
                        <p:cond delay="indefinite"/>
                      </p:stCondLst>
                      <p:childTnLst>
                        <p:par>
                          <p:cTn id="2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List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2057400" y="1625760"/>
            <a:ext cx="4876920" cy="4192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List lst = new List(4, false);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lst.add("Mercury");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lst.add("Venus");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lst.add("Earth");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lst.add("JavaSoft");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lst.add("Mars");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lst.add("Jupiter");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lst.add("Saturn");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lst.add("Uranus");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lst.add("Neptune");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lst.add("Pluto");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add(lst);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Developing GUI for Application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523520" y="1142640"/>
            <a:ext cx="586764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Abstract Windowing Toolkit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AWT Basics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 , TextField, TextArea &amp; Button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&amp; Choice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Dialog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Layout Managers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FlowLayout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BorderLayout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Panels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List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685800" y="914400"/>
            <a:ext cx="84582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62500" lnSpcReduction="19999"/>
          </a:bodyPr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adding the codes above to the previous program, the output of the program might look something like this: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Picture 7" descr="MyList"/>
          <p:cNvPicPr/>
          <p:nvPr/>
        </p:nvPicPr>
        <p:blipFill>
          <a:blip r:embed="rId1"/>
          <a:stretch/>
        </p:blipFill>
        <p:spPr>
          <a:xfrm>
            <a:off x="4906800" y="2141640"/>
            <a:ext cx="3719520" cy="4464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Choice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990720" y="1143000"/>
            <a:ext cx="769608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Choice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presents a pop-up menu of choices.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Choice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 is located in the following API hierarchy;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+--java.awt.Choice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nodeType="clickEffect" fill="hold">
                      <p:stCondLst>
                        <p:cond delay="indefinite"/>
                      </p:stCondLst>
                      <p:childTnLst>
                        <p:par>
                          <p:cTn id="2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nodeType="clickEffect" fill="hold">
                      <p:stCondLst>
                        <p:cond delay="indefinite"/>
                      </p:stCondLst>
                      <p:childTnLst>
                        <p:par>
                          <p:cTn id="2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nodeType="clickEffect" fill="hold">
                      <p:stCondLst>
                        <p:cond delay="indefinite"/>
                      </p:stCondLst>
                      <p:childTnLst>
                        <p:par>
                          <p:cTn id="2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Choice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3"/>
          <p:cNvSpPr/>
          <p:nvPr/>
        </p:nvSpPr>
        <p:spPr>
          <a:xfrm>
            <a:off x="2514600" y="1828800"/>
            <a:ext cx="3505320" cy="239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Choice c = new Choice();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c.add("red");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c.add("green");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c.add("blue");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add(c);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Choice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685800" y="990720"/>
            <a:ext cx="845820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62500" lnSpcReduction="19999"/>
          </a:bodyPr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adding the codes above to the previous program, the output of the program might look something like this: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Picture 5" descr="MyChoice"/>
          <p:cNvPicPr/>
          <p:nvPr/>
        </p:nvPicPr>
        <p:blipFill>
          <a:blip r:embed="rId1"/>
          <a:stretch/>
        </p:blipFill>
        <p:spPr>
          <a:xfrm>
            <a:off x="4559400" y="2530440"/>
            <a:ext cx="4133880" cy="403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Dialog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Rectangle 4"/>
          <p:cNvSpPr/>
          <p:nvPr/>
        </p:nvSpPr>
        <p:spPr>
          <a:xfrm>
            <a:off x="990720" y="990720"/>
            <a:ext cx="777240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Dialog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a top-level window with a title and a border that is typically used to take some form of input from the user.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the API hierarchy,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Dialog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inherits from the following line of objects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+--java.awt.Container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+--java.awt.Window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               +--java.awt.Dialog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nodeType="clickEffect" fill="hold">
                      <p:stCondLst>
                        <p:cond delay="indefinite"/>
                      </p:stCondLst>
                      <p:childTnLst>
                        <p:par>
                          <p:cTn id="2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nodeType="clickEffect" fill="hold">
                      <p:stCondLst>
                        <p:cond delay="indefinite"/>
                      </p:stCondLst>
                      <p:childTnLst>
                        <p:par>
                          <p:cTn id="2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nodeType="clickEffect" fill="hold">
                      <p:stCondLst>
                        <p:cond delay="indefinite"/>
                      </p:stCondLst>
                      <p:childTnLst>
                        <p:par>
                          <p:cTn id="2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Dialog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990720" y="914400"/>
            <a:ext cx="77724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Dialogs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are typically used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on-top of an existing Window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capture data or display messages to the user.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example of a typical dialog would be the file-open dialog;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Picture 5" descr="13ui2"/>
          <p:cNvPicPr/>
          <p:nvPr/>
        </p:nvPicPr>
        <p:blipFill>
          <a:blip r:embed="rId1"/>
          <a:stretch/>
        </p:blipFill>
        <p:spPr>
          <a:xfrm>
            <a:off x="1981080" y="2438280"/>
            <a:ext cx="5715000" cy="358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nodeType="clickEffect" fill="hold">
                      <p:stCondLst>
                        <p:cond delay="indefinite"/>
                      </p:stCondLst>
                      <p:childTnLst>
                        <p:par>
                          <p:cTn id="2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nodeType="clickEffect" fill="hold">
                      <p:stCondLst>
                        <p:cond delay="indefinite"/>
                      </p:stCondLst>
                      <p:childTnLst>
                        <p:par>
                          <p:cTn id="2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nodeType="clickEffect" fill="hold">
                      <p:stCondLst>
                        <p:cond delay="indefinite"/>
                      </p:stCondLst>
                      <p:childTnLst>
                        <p:par>
                          <p:cTn id="2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628668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Dialog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990720" y="1295280"/>
            <a:ext cx="769608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dialog must have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either a frame or another dialog</a:t>
            </a:r>
            <a:r>
              <a:rPr b="1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defined as its owner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when it's constructed.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dialog can be either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modeless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(which is false, default) or</a:t>
            </a:r>
            <a:r>
              <a:rPr b="1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modal (true)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modal dialog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one which blocks input to all other toplevel windows in the app context, except for any windows created with the dialog as their owner.  </a:t>
            </a:r>
            <a:br>
              <a:rPr sz="2000"/>
            </a:b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8" dur="indefinite" restart="never" nodeType="tmRoot">
          <p:childTnLst>
            <p:seq>
              <p:cTn id="299" dur="indefinite" nodeType="mainSeq">
                <p:childTnLst>
                  <p:par>
                    <p:cTn id="300" nodeType="clickEffect" fill="hold">
                      <p:stCondLst>
                        <p:cond delay="indefinite"/>
                      </p:stCondLst>
                      <p:childTnLst>
                        <p:par>
                          <p:cTn id="3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nodeType="clickEffect" fill="hold">
                      <p:stCondLst>
                        <p:cond delay="indefinite"/>
                      </p:stCondLst>
                      <p:childTnLst>
                        <p:par>
                          <p:cTn id="3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nodeType="clickEffect" fill="hold">
                      <p:stCondLst>
                        <p:cond delay="indefinite"/>
                      </p:stCondLst>
                      <p:childTnLst>
                        <p:par>
                          <p:cTn id="3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Dialog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981080" y="2082960"/>
            <a:ext cx="6248520" cy="2082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Dialog d = new Dialog(this, "java.awt.Dialog", true); </a:t>
            </a:r>
            <a:br>
              <a:rPr sz="2000"/>
            </a:b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d.setSize(100,100);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d.setLocation(120,120);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d.show();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Rectangle 5"/>
          <p:cNvSpPr/>
          <p:nvPr/>
        </p:nvSpPr>
        <p:spPr>
          <a:xfrm>
            <a:off x="1371600" y="1295280"/>
            <a:ext cx="38098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Creating a Dialog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Dialog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3"/>
          <p:cNvSpPr/>
          <p:nvPr/>
        </p:nvSpPr>
        <p:spPr>
          <a:xfrm>
            <a:off x="685800" y="1143000"/>
            <a:ext cx="3200400" cy="19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adding the codes above to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previous program, the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 of the program might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look something like this: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9" name="Picture 7" descr="MyDialog"/>
          <p:cNvPicPr/>
          <p:nvPr/>
        </p:nvPicPr>
        <p:blipFill>
          <a:blip r:embed="rId1"/>
          <a:stretch/>
        </p:blipFill>
        <p:spPr>
          <a:xfrm>
            <a:off x="4191120" y="1460520"/>
            <a:ext cx="4136760" cy="470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0" y="24256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Rectangle 10"/>
          <p:cNvSpPr/>
          <p:nvPr/>
        </p:nvSpPr>
        <p:spPr>
          <a:xfrm>
            <a:off x="990720" y="1066680"/>
            <a:ext cx="7924680" cy="48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previous code, you might have spotted the following line of code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new FlowLayout()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setLayout() function, which sets the layout manager for 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Container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is defined in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Container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   +--java.awt.Container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Since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Frame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class is a child of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Container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class, it inherits this functionality.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8" dur="indefinite" restart="never" nodeType="tmRoot">
          <p:childTnLst>
            <p:seq>
              <p:cTn id="319" dur="indefinite" nodeType="mainSeq">
                <p:childTnLst>
                  <p:par>
                    <p:cTn id="320" nodeType="clickEffect" fill="hold">
                      <p:stCondLst>
                        <p:cond delay="indefinite"/>
                      </p:stCondLst>
                      <p:childTnLst>
                        <p:par>
                          <p:cTn id="3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nodeType="clickEffect" fill="hold">
                      <p:stCondLst>
                        <p:cond delay="indefinite"/>
                      </p:stCondLst>
                      <p:childTnLst>
                        <p:par>
                          <p:cTn id="3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nodeType="clickEffect" fill="hold">
                      <p:stCondLst>
                        <p:cond delay="indefinite"/>
                      </p:stCondLst>
                      <p:childTnLst>
                        <p:par>
                          <p:cTn id="3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nodeType="clickEffect" fill="hold">
                      <p:stCondLst>
                        <p:cond delay="indefinite"/>
                      </p:stCondLst>
                      <p:childTnLst>
                        <p:par>
                          <p:cTn id="3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nodeType="clickEffect" fill="hold">
                      <p:stCondLst>
                        <p:cond delay="indefinite"/>
                      </p:stCondLst>
                      <p:childTnLst>
                        <p:par>
                          <p:cTn id="3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28840" y="-270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java.awt package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23" name="Text Box 4"/>
          <p:cNvSpPr/>
          <p:nvPr/>
        </p:nvSpPr>
        <p:spPr>
          <a:xfrm>
            <a:off x="655560" y="3340080"/>
            <a:ext cx="935280" cy="307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Text Box 5"/>
          <p:cNvSpPr/>
          <p:nvPr/>
        </p:nvSpPr>
        <p:spPr>
          <a:xfrm>
            <a:off x="1782720" y="1554120"/>
            <a:ext cx="1809720" cy="4204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BorderLayout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CardLayout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FlowLayout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GridLayout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GridBagLayout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Component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Color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Event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Toolkit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Graphics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Dimension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Image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…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6"/>
          <p:cNvSpPr/>
          <p:nvPr/>
        </p:nvSpPr>
        <p:spPr>
          <a:xfrm>
            <a:off x="3774960" y="1955880"/>
            <a:ext cx="1470240" cy="2905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Button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Canvas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Container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Checkbox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Choice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Scrollbar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TextComponent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7"/>
          <p:cNvSpPr/>
          <p:nvPr/>
        </p:nvSpPr>
        <p:spPr>
          <a:xfrm>
            <a:off x="5770440" y="2257560"/>
            <a:ext cx="1152720" cy="956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Panel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ScrollPane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Window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Text Box 8"/>
          <p:cNvSpPr/>
          <p:nvPr/>
        </p:nvSpPr>
        <p:spPr>
          <a:xfrm>
            <a:off x="5843520" y="4317840"/>
            <a:ext cx="1231920" cy="632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TextArea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TextField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Line 9"/>
          <p:cNvSpPr/>
          <p:nvPr/>
        </p:nvSpPr>
        <p:spPr>
          <a:xfrm>
            <a:off x="2862360" y="3319560"/>
            <a:ext cx="89532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Line 10"/>
          <p:cNvSpPr/>
          <p:nvPr/>
        </p:nvSpPr>
        <p:spPr>
          <a:xfrm>
            <a:off x="1271520" y="3498840"/>
            <a:ext cx="49680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Line 11"/>
          <p:cNvSpPr/>
          <p:nvPr/>
        </p:nvSpPr>
        <p:spPr>
          <a:xfrm>
            <a:off x="4672080" y="2763720"/>
            <a:ext cx="10731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Line 12"/>
          <p:cNvSpPr/>
          <p:nvPr/>
        </p:nvSpPr>
        <p:spPr>
          <a:xfrm>
            <a:off x="5187960" y="4672080"/>
            <a:ext cx="6159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Text Box 13"/>
          <p:cNvSpPr/>
          <p:nvPr/>
        </p:nvSpPr>
        <p:spPr>
          <a:xfrm>
            <a:off x="7236000" y="2287440"/>
            <a:ext cx="1311120" cy="307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Applet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Text Box 14"/>
          <p:cNvSpPr/>
          <p:nvPr/>
        </p:nvSpPr>
        <p:spPr>
          <a:xfrm>
            <a:off x="7257960" y="2835360"/>
            <a:ext cx="1094040" cy="632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Dialog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Line 15"/>
          <p:cNvSpPr/>
          <p:nvPr/>
        </p:nvSpPr>
        <p:spPr>
          <a:xfrm>
            <a:off x="6519960" y="3081240"/>
            <a:ext cx="7347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Line 16"/>
          <p:cNvSpPr/>
          <p:nvPr/>
        </p:nvSpPr>
        <p:spPr>
          <a:xfrm>
            <a:off x="6340320" y="2425680"/>
            <a:ext cx="8956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14" name="Rectangle 3"/>
          <p:cNvSpPr/>
          <p:nvPr/>
        </p:nvSpPr>
        <p:spPr>
          <a:xfrm>
            <a:off x="0" y="24256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Rectangle 4"/>
          <p:cNvSpPr/>
          <p:nvPr/>
        </p:nvSpPr>
        <p:spPr>
          <a:xfrm>
            <a:off x="914400" y="1752480"/>
            <a:ext cx="7924680" cy="48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Layout Managers are tools that helps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place controls on a Container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5 standard layout managers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Flow 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Border 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Grid 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Card 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GridBag 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of these layout managers is represented by a class of the same name.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Rectangle 5"/>
          <p:cNvSpPr/>
          <p:nvPr/>
        </p:nvSpPr>
        <p:spPr>
          <a:xfrm>
            <a:off x="698400" y="1066680"/>
            <a:ext cx="32673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What Are Layout Managers?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nodeType="clickEffect" fill="hold">
                      <p:stCondLst>
                        <p:cond delay="indefinite"/>
                      </p:stCondLst>
                      <p:childTnLst>
                        <p:par>
                          <p:cTn id="3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nodeType="clickEffect" fill="hold">
                      <p:stCondLst>
                        <p:cond delay="indefinite"/>
                      </p:stCondLst>
                      <p:childTnLst>
                        <p:par>
                          <p:cTn id="3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nodeType="clickEffect" fill="hold">
                      <p:stCondLst>
                        <p:cond delay="indefinite"/>
                      </p:stCondLst>
                      <p:childTnLst>
                        <p:par>
                          <p:cTn id="3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18" name="Rectangle 3"/>
          <p:cNvSpPr/>
          <p:nvPr/>
        </p:nvSpPr>
        <p:spPr>
          <a:xfrm>
            <a:off x="0" y="24256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4"/>
          <p:cNvSpPr/>
          <p:nvPr/>
        </p:nvSpPr>
        <p:spPr>
          <a:xfrm>
            <a:off x="990720" y="1981080"/>
            <a:ext cx="7086600" cy="37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457200" indent="-45720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of all the layout managers is represented by a class of the same name.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create a layout manager for your applet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>
              <a:spcBef>
                <a:spcPts val="499"/>
              </a:spcBef>
              <a:buClr>
                <a:srgbClr val="333399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Create an instance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of the appropriate layout class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>
              <a:spcBef>
                <a:spcPts val="499"/>
              </a:spcBef>
              <a:buClr>
                <a:srgbClr val="333399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Call the setLayout() method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tell Java which layout object you want to use.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Rectangle 5"/>
          <p:cNvSpPr/>
          <p:nvPr/>
        </p:nvSpPr>
        <p:spPr>
          <a:xfrm>
            <a:off x="771120" y="1295280"/>
            <a:ext cx="35722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How To Use Layout Managers?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nodeType="clickEffect" fill="hold">
                      <p:stCondLst>
                        <p:cond delay="indefinite"/>
                      </p:stCondLst>
                      <p:childTnLst>
                        <p:par>
                          <p:cTn id="3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nodeType="clickEffect" fill="hold">
                      <p:stCondLst>
                        <p:cond delay="indefinite"/>
                      </p:stCondLst>
                      <p:childTnLst>
                        <p:par>
                          <p:cTn id="3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838080" y="1143000"/>
            <a:ext cx="8305920" cy="51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FlowLayout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places controls, in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order in which they're added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one after the other in horizontal rows.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its default state,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FlowLayout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centers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controls on each row.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However, you can set the alignment when you create the layout manager for your applet, like this: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FlowLayout layout = new FlowLayout(align, hor, ver);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FlowLayout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 takes three arguments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alignment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(FlowLayout.LEFT, FlowLayout.CENTER, or FlowLayout.RIGHT)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horizontal spacing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between components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vertical spacing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between components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FlowLayout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nodeType="clickEffect" fill="hold">
                      <p:stCondLst>
                        <p:cond delay="indefinite"/>
                      </p:stCondLst>
                      <p:childTnLst>
                        <p:par>
                          <p:cTn id="4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nodeType="clickEffect" fill="hold">
                      <p:stCondLst>
                        <p:cond delay="indefinite"/>
                      </p:stCondLst>
                      <p:childTnLst>
                        <p:par>
                          <p:cTn id="4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nodeType="clickEffect" fill="hold">
                      <p:stCondLst>
                        <p:cond delay="indefinite"/>
                      </p:stCondLst>
                      <p:childTnLst>
                        <p:par>
                          <p:cTn id="4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nodeType="clickEffect" fill="hold">
                      <p:stCondLst>
                        <p:cond delay="indefinite"/>
                      </p:stCondLst>
                      <p:childTnLst>
                        <p:par>
                          <p:cTn id="4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nodeType="clickEffect" fill="hold">
                      <p:stCondLst>
                        <p:cond delay="indefinite"/>
                      </p:stCondLst>
                      <p:childTnLst>
                        <p:par>
                          <p:cTn id="4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FlowLayout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1219320" y="2057400"/>
            <a:ext cx="7619760" cy="36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FlowLayout layout = new FlowLayout(FlowLayout.LEFT, 10, 10);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button1 = new Button("Button1");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button2 = new Button("Button2");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button3 = new Button("Button3");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add(button1);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add(button2);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add(button3);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762120" y="1219320"/>
            <a:ext cx="380988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Using A FlowLayout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1371600" y="121932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 will look like this :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9" name="Picture 6" descr="f22-2"/>
          <p:cNvPicPr/>
          <p:nvPr/>
        </p:nvPicPr>
        <p:blipFill>
          <a:blip r:embed="rId1"/>
          <a:stretch/>
        </p:blipFill>
        <p:spPr>
          <a:xfrm>
            <a:off x="2057400" y="1905120"/>
            <a:ext cx="5064120" cy="3097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Rectangle 7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FlowLayout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Rectangle 4"/>
          <p:cNvSpPr/>
          <p:nvPr/>
        </p:nvSpPr>
        <p:spPr>
          <a:xfrm>
            <a:off x="990720" y="1066680"/>
            <a:ext cx="800100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GridLayout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organizes your applet's display into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 rectangular grid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similar to the grid used in a spreadsheet.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then places the components you create for the applet into each cell of the grid, working from left to right and top to bottom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create 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GridLayout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like this: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GridLayout layout = new GridLayout(rows, cols, hor, ver);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GridLayout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 takes four arguments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number of rows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number of columns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horizontal space between the grid cells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vertical space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between the grid cells 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GridLayout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6" dur="indefinite" restart="never" nodeType="tmRoot">
          <p:childTnLst>
            <p:seq>
              <p:cTn id="457" dur="indefinite" nodeType="mainSeq">
                <p:childTnLst>
                  <p:par>
                    <p:cTn id="458" nodeType="clickEffect" fill="hold">
                      <p:stCondLst>
                        <p:cond delay="indefinite"/>
                      </p:stCondLst>
                      <p:childTnLst>
                        <p:par>
                          <p:cTn id="4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nodeType="clickEffect" fill="hold">
                      <p:stCondLst>
                        <p:cond delay="indefinite"/>
                      </p:stCondLst>
                      <p:childTnLst>
                        <p:par>
                          <p:cTn id="4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nodeType="clickEffect" fill="hold">
                      <p:stCondLst>
                        <p:cond delay="indefinite"/>
                      </p:stCondLst>
                      <p:childTnLst>
                        <p:par>
                          <p:cTn id="4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nodeType="clickEffect" fill="hold">
                      <p:stCondLst>
                        <p:cond delay="indefinite"/>
                      </p:stCondLst>
                      <p:childTnLst>
                        <p:par>
                          <p:cTn id="4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nodeType="clickEffect" fill="hold">
                      <p:stCondLst>
                        <p:cond delay="indefinite"/>
                      </p:stCondLst>
                      <p:childTnLst>
                        <p:par>
                          <p:cTn id="4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GridLayout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1447920" y="1905120"/>
            <a:ext cx="7619760" cy="39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GridLayout layout = new GridLayout(2, 2, 0, 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button1 = new Button("Button1");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button2 = new Button("Button2");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button3 = new Button("Button3");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button4 = new Button("Button4");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add(button1);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add(button2);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add(button3);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add(button4);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990720" y="1066680"/>
            <a:ext cx="38098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Using A GridLayout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1371600" y="128592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 will look like this :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Rectangle 6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1" name="Picture 7" descr="f22-5"/>
          <p:cNvPicPr/>
          <p:nvPr/>
        </p:nvPicPr>
        <p:blipFill>
          <a:blip r:embed="rId1"/>
          <a:stretch/>
        </p:blipFill>
        <p:spPr>
          <a:xfrm>
            <a:off x="2028960" y="1886040"/>
            <a:ext cx="5086080" cy="291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GridLayout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Rectangle 6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Rectangle 7"/>
          <p:cNvSpPr/>
          <p:nvPr/>
        </p:nvSpPr>
        <p:spPr>
          <a:xfrm>
            <a:off x="1371600" y="1295280"/>
            <a:ext cx="53341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horizontal and vertical spacing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6" name="Picture 9" descr="f22-6"/>
          <p:cNvPicPr/>
          <p:nvPr/>
        </p:nvPicPr>
        <p:blipFill>
          <a:blip r:embed="rId1"/>
          <a:stretch/>
        </p:blipFill>
        <p:spPr>
          <a:xfrm>
            <a:off x="1903320" y="1773360"/>
            <a:ext cx="5337360" cy="300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GridLayout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Rectangle 4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Rectangle 5"/>
          <p:cNvSpPr/>
          <p:nvPr/>
        </p:nvSpPr>
        <p:spPr>
          <a:xfrm>
            <a:off x="1447920" y="1295280"/>
            <a:ext cx="556236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55000" lnSpcReduction="19999"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1 row and 4 columns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1" name="Picture 8" descr="f22-7"/>
          <p:cNvPicPr/>
          <p:nvPr/>
        </p:nvPicPr>
        <p:blipFill>
          <a:blip r:embed="rId1"/>
          <a:stretch/>
        </p:blipFill>
        <p:spPr>
          <a:xfrm>
            <a:off x="2062080" y="1865160"/>
            <a:ext cx="5018040" cy="282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GridLayout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Abstract Windowing Toolkit</a:t>
            </a:r>
            <a:endParaRPr b="1" lang="en-MY" sz="40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5440" y="1752480"/>
            <a:ext cx="7924680" cy="23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rich set of tools provided by Java to help the programmer build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Graphical User Interfaces (GUI)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with ease.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GUIs built with AWT promises that: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final interface can run anywhere!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unlike many GUI applications which are mainly hardware or operating system dependant.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Rectangle 4"/>
          <p:cNvSpPr/>
          <p:nvPr/>
        </p:nvSpPr>
        <p:spPr>
          <a:xfrm>
            <a:off x="1066680" y="1219320"/>
            <a:ext cx="8001000" cy="48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BorderLayout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enables you to position components using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directions north, south, east, west, and center.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create 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BorderLayout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manager like this: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BorderLayout layout = new BorderLayout(hor, ver); </a:t>
            </a:r>
            <a:br>
              <a:rPr sz="2000"/>
            </a:b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GridLayout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 takes four arguments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Number of </a:t>
            </a:r>
            <a:r>
              <a:rPr b="0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rows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Number of </a:t>
            </a:r>
            <a:r>
              <a:rPr b="0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columns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horizontal spacing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between the cells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vertical spacing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between the cells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BorderLayout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4" dur="indefinite" restart="never" nodeType="tmRoot">
          <p:childTnLst>
            <p:seq>
              <p:cTn id="505" dur="indefinite" nodeType="mainSeq">
                <p:childTnLst>
                  <p:par>
                    <p:cTn id="506" nodeType="clickEffect" fill="hold">
                      <p:stCondLst>
                        <p:cond delay="indefinite"/>
                      </p:stCondLst>
                      <p:childTnLst>
                        <p:par>
                          <p:cTn id="5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nodeType="clickEffect" fill="hold">
                      <p:stCondLst>
                        <p:cond delay="indefinite"/>
                      </p:stCondLst>
                      <p:childTnLst>
                        <p:par>
                          <p:cTn id="5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nodeType="clickEffect" fill="hold">
                      <p:stCondLst>
                        <p:cond delay="indefinite"/>
                      </p:stCondLst>
                      <p:childTnLst>
                        <p:par>
                          <p:cTn id="5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nodeType="clickEffect" fill="hold">
                      <p:stCondLst>
                        <p:cond delay="indefinite"/>
                      </p:stCondLst>
                      <p:childTnLst>
                        <p:par>
                          <p:cTn id="5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5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7" dur="50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Rectangle 4"/>
          <p:cNvSpPr/>
          <p:nvPr/>
        </p:nvSpPr>
        <p:spPr>
          <a:xfrm>
            <a:off x="990720" y="1143000"/>
            <a:ext cx="800100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After you create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BorderLayout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object, you must add the components using 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different version of the add() method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add(position, object);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Position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where to place the component and must be the string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North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South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East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West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Center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the component you want to add to the applet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BorderLayout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6" dur="indefinite" restart="never" nodeType="tmRoot">
          <p:childTnLst>
            <p:seq>
              <p:cTn id="547" dur="indefinite" nodeType="mainSeq">
                <p:childTnLst>
                  <p:par>
                    <p:cTn id="548" nodeType="clickEffect" fill="hold">
                      <p:stCondLst>
                        <p:cond delay="indefinite"/>
                      </p:stCondLst>
                      <p:childTnLst>
                        <p:par>
                          <p:cTn id="5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3"/>
          <p:cNvSpPr/>
          <p:nvPr/>
        </p:nvSpPr>
        <p:spPr>
          <a:xfrm>
            <a:off x="1828800" y="1812960"/>
            <a:ext cx="6553080" cy="43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BorderLayout layout = new BorderLayout(0, 0);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setLayout(layout); button1 = new Button("Button1"); </a:t>
            </a:r>
            <a:br>
              <a:rPr sz="2000"/>
            </a:b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button2 = new Button("Button2");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button3 = new Button("Button3");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button4 = new Button("Button4");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button5 = new Button("Button5");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(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"North"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,</a:t>
            </a: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button1);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(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"South"</a:t>
            </a: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, button2);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"East"</a:t>
            </a: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, button3);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"West"</a:t>
            </a: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, button4);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add(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"Center"</a:t>
            </a:r>
            <a:r>
              <a:rPr b="1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, button5);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Rectangle 4"/>
          <p:cNvSpPr/>
          <p:nvPr/>
        </p:nvSpPr>
        <p:spPr>
          <a:xfrm>
            <a:off x="1371600" y="1050840"/>
            <a:ext cx="38098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Using A BorderLayout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BorderLayout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4"/>
          <p:cNvSpPr/>
          <p:nvPr/>
        </p:nvSpPr>
        <p:spPr>
          <a:xfrm>
            <a:off x="1371600" y="129528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 will look like this :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Rectangle 5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BorderLayout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pic>
        <p:nvPicPr>
          <p:cNvPr id="166" name="Picture 9" descr="f22-8"/>
          <p:cNvPicPr/>
          <p:nvPr/>
        </p:nvPicPr>
        <p:blipFill>
          <a:blip r:embed="rId1"/>
          <a:stretch/>
        </p:blipFill>
        <p:spPr>
          <a:xfrm>
            <a:off x="1752480" y="1828800"/>
            <a:ext cx="6324840" cy="3610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3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Rectangle 4"/>
          <p:cNvSpPr/>
          <p:nvPr/>
        </p:nvSpPr>
        <p:spPr>
          <a:xfrm>
            <a:off x="0" y="301788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5"/>
          <p:cNvSpPr/>
          <p:nvPr/>
        </p:nvSpPr>
        <p:spPr>
          <a:xfrm>
            <a:off x="1447920" y="1219320"/>
            <a:ext cx="50292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horizontal and vertical spacing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0" name="Picture 7" descr="f22-9"/>
          <p:cNvPicPr/>
          <p:nvPr/>
        </p:nvPicPr>
        <p:blipFill>
          <a:blip r:embed="rId1"/>
          <a:stretch/>
        </p:blipFill>
        <p:spPr>
          <a:xfrm>
            <a:off x="1600200" y="1828800"/>
            <a:ext cx="6705720" cy="378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Layout Managers - BorderLayout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762120" y="1143000"/>
            <a:ext cx="7924680" cy="46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Panel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located in the following API hierarchy;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+--java.awt.Container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+--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java.awt.Panel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Panel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similar to a Window in that a Panel is a surface that you can place Components.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But a Panel is not a Window; it is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 sibling of a Window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0640" y="-76320"/>
            <a:ext cx="335304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Panels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4" dur="indefinite" restart="never" nodeType="tmRoot">
          <p:childTnLst>
            <p:seq>
              <p:cTn id="555" dur="indefinite" nodeType="mainSeq">
                <p:childTnLst>
                  <p:par>
                    <p:cTn id="556" nodeType="clickEffect" fill="hold">
                      <p:stCondLst>
                        <p:cond delay="indefinite"/>
                      </p:stCondLst>
                      <p:childTnLst>
                        <p:par>
                          <p:cTn id="5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nodeType="clickEffect" fill="hold">
                      <p:stCondLst>
                        <p:cond delay="indefinite"/>
                      </p:stCondLst>
                      <p:childTnLst>
                        <p:par>
                          <p:cTn id="5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nodeType="clickEffect" fill="hold">
                      <p:stCondLst>
                        <p:cond delay="indefinite"/>
                      </p:stCondLst>
                      <p:childTnLst>
                        <p:par>
                          <p:cTn id="5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nodeType="clickEffect" fill="hold">
                      <p:stCondLst>
                        <p:cond delay="indefinite"/>
                      </p:stCondLst>
                      <p:childTnLst>
                        <p:par>
                          <p:cTn id="5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"/>
          <p:cNvSpPr/>
          <p:nvPr/>
        </p:nvSpPr>
        <p:spPr>
          <a:xfrm>
            <a:off x="762120" y="990720"/>
            <a:ext cx="815328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example, you can create an application using BorderLayout .  Then, within the  Center Panel, you can place a TextArea using FlowLayout, and within South Panel, you can place five Buttons using FlowLayout.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790640" y="-76320"/>
            <a:ext cx="335304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Panels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pic>
        <p:nvPicPr>
          <p:cNvPr id="176" name="Picture 6" descr="TextAreaDemo"/>
          <p:cNvPicPr/>
          <p:nvPr/>
        </p:nvPicPr>
        <p:blipFill>
          <a:blip r:embed="rId1"/>
          <a:stretch/>
        </p:blipFill>
        <p:spPr>
          <a:xfrm>
            <a:off x="838080" y="2933640"/>
            <a:ext cx="6477120" cy="361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0" dur="indefinite" restart="never" nodeType="tmRoot">
          <p:childTnLst>
            <p:seq>
              <p:cTn id="581" dur="indefinite" nodeType="mainSeq">
                <p:childTnLst>
                  <p:par>
                    <p:cTn id="582" nodeType="clickEffect" fill="hold">
                      <p:stCondLst>
                        <p:cond delay="indefinite"/>
                      </p:stCondLst>
                      <p:childTnLst>
                        <p:par>
                          <p:cTn id="5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nodeType="clickEffect" fill="hold">
                      <p:stCondLst>
                        <p:cond delay="indefinite"/>
                      </p:stCondLst>
                      <p:childTnLst>
                        <p:par>
                          <p:cTn id="5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3"/>
          <p:cNvSpPr/>
          <p:nvPr/>
        </p:nvSpPr>
        <p:spPr>
          <a:xfrm>
            <a:off x="2666880" y="1371600"/>
            <a:ext cx="5867640" cy="4724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setLayout(new BorderLayout());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Panel </a:t>
            </a:r>
            <a:r>
              <a:rPr b="1" lang="en-US" sz="1600" strike="noStrike" u="none">
                <a:solidFill>
                  <a:srgbClr val="008000"/>
                </a:solidFill>
                <a:effectLst/>
                <a:uFillTx/>
                <a:latin typeface="Arial"/>
                <a:ea typeface="Arial"/>
              </a:rPr>
              <a:t>buttonPanel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 = new Panel();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buttonPanel.setBackground(Color.blue);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buttonPanel.setLayout(new FlowLayout());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Button memo1Button = new Button("Save Memo 1");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buttonPanel.add(memo1Button);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Button memo2Button = new Button("Save Memo 2");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buttonPanel.add(memo2Button);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Button clearButton = new Button("Clear");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buttonPanel.add(clearButton);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Button getMemo1Button = new Button("Get Memo 1");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buttonPanel.add(getMemo1Button);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Button getMemo2Button = new Button("Get Memo 2");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buttonPanel.add(getMemo2Button);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8000"/>
                </a:solidFill>
                <a:effectLst/>
                <a:uFillTx/>
                <a:latin typeface="Arial"/>
                <a:ea typeface="Arial"/>
              </a:rPr>
              <a:t>add(buttonPanel,"South");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Panel </a:t>
            </a:r>
            <a:r>
              <a:rPr b="1" lang="en-US" sz="1600" strike="noStrike" u="none">
                <a:solidFill>
                  <a:srgbClr val="008000"/>
                </a:solidFill>
                <a:effectLst/>
                <a:uFillTx/>
                <a:latin typeface="Arial"/>
                <a:ea typeface="Arial"/>
              </a:rPr>
              <a:t>textPanel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  <a:ea typeface="Arial"/>
              </a:rPr>
              <a:t> = new Panel();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theText = new TextArea(10,40);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Arial"/>
                <a:ea typeface="Arial"/>
              </a:rPr>
              <a:t>textPanel.add(theText);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8000"/>
                </a:solidFill>
                <a:effectLst/>
                <a:uFillTx/>
                <a:latin typeface="Arial"/>
                <a:ea typeface="Arial"/>
              </a:rPr>
              <a:t>add(textPanel, “Center");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90640" y="-76320"/>
            <a:ext cx="335304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Panels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79" name="Rectangle 7"/>
          <p:cNvSpPr/>
          <p:nvPr/>
        </p:nvSpPr>
        <p:spPr>
          <a:xfrm>
            <a:off x="457200" y="984240"/>
            <a:ext cx="1981080" cy="19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code that generate the previous GUI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Rectangle 3"/>
          <p:cNvSpPr/>
          <p:nvPr/>
        </p:nvSpPr>
        <p:spPr>
          <a:xfrm>
            <a:off x="1523880" y="1143000"/>
            <a:ext cx="5867640" cy="44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Abstract Windowing Toolkit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AWT Basics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 , TextField, TextArea &amp; Button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&amp; Choice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Dialog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Layout Managers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FlowLayout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BorderLayout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Panels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Frames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762120" y="990720"/>
            <a:ext cx="800100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Frame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a top-level window with a title and a border. In the Java API, it's object hierarchy looks something like this;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+--java.awt.Container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 +--java.awt.Window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          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+--java.awt.Frame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 you can see,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Frame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inherits from a long line of superclasses, the immediate one being 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Window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Box 3"/>
          <p:cNvSpPr/>
          <p:nvPr/>
        </p:nvSpPr>
        <p:spPr>
          <a:xfrm>
            <a:off x="1717200" y="411120"/>
            <a:ext cx="27363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Next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Rectangle 7"/>
          <p:cNvSpPr/>
          <p:nvPr/>
        </p:nvSpPr>
        <p:spPr>
          <a:xfrm>
            <a:off x="990720" y="1676520"/>
            <a:ext cx="7315200" cy="51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533520" indent="-533520">
              <a:spcBef>
                <a:spcPts val="601"/>
              </a:spcBef>
              <a:buClr>
                <a:srgbClr val="99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Event Handling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601"/>
              </a:spcBef>
              <a:buClr>
                <a:srgbClr val="99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Examples on Event Handling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Frames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1523880" y="1778040"/>
            <a:ext cx="6019920" cy="374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java.awt.*;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class MyFrame extends Frame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static void main(String[] args) 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 me = new MyFrame();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MyFrame()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setSize(150,150); </a:t>
            </a:r>
            <a:br>
              <a:rPr sz="1600"/>
            </a:b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setLocation(100,100); </a:t>
            </a:r>
            <a:br>
              <a:rPr sz="1600"/>
            </a:b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setTitle("My First java.awt.Frame!"); </a:t>
            </a:r>
            <a:br>
              <a:rPr sz="1600"/>
            </a:b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setLayout(new FlowLayout());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setVisible(true);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Frames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62120" y="1294920"/>
            <a:ext cx="7315200" cy="160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343080" indent="-34308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setSize()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sets the size of the frame.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setLocation()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sets the location of the frame within the desktop.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setTitle()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sets the title of the frame.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setVisible()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makes the frame visible to the user.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Picture 7" descr="MyFrame"/>
          <p:cNvPicPr/>
          <p:nvPr/>
        </p:nvPicPr>
        <p:blipFill>
          <a:blip r:embed="rId1"/>
          <a:stretch/>
        </p:blipFill>
        <p:spPr>
          <a:xfrm>
            <a:off x="3733920" y="3013200"/>
            <a:ext cx="4811760" cy="3578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Rectangle 10"/>
          <p:cNvSpPr/>
          <p:nvPr/>
        </p:nvSpPr>
        <p:spPr>
          <a:xfrm>
            <a:off x="762120" y="3479760"/>
            <a:ext cx="29718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output of the program might look something like this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Label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Rectangle 12"/>
          <p:cNvSpPr/>
          <p:nvPr/>
        </p:nvSpPr>
        <p:spPr>
          <a:xfrm>
            <a:off x="990720" y="1143000"/>
            <a:ext cx="769608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Label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 is a component for placing text in a container.  It is used for displaying a single line of read-only text.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text can be changed by the application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but a user cannot edit it directly. 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Label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object is located in the following API hierarchy;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   java.lang.Object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 +--java.awt.Component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 |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       </a:t>
            </a:r>
            <a:r>
              <a:rPr b="0" lang="en-US" sz="20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+--java.awt.Label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240" y="-76320"/>
            <a:ext cx="712476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AWT Basics - Label</a:t>
            </a:r>
            <a:endParaRPr b="1" lang="en-MY" sz="36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50" name="Rectangle 7"/>
          <p:cNvSpPr/>
          <p:nvPr/>
        </p:nvSpPr>
        <p:spPr>
          <a:xfrm>
            <a:off x="0" y="2120760"/>
            <a:ext cx="91440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46440" bIns="-4644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9"/>
          <p:cNvSpPr/>
          <p:nvPr/>
        </p:nvSpPr>
        <p:spPr>
          <a:xfrm>
            <a:off x="1752480" y="1359000"/>
            <a:ext cx="6019920" cy="3749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java.awt.*;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class MyFrame extends Frame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static void main(String[] args) 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 me = new MyFrame();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public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MyFrame()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 {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600"/>
            </a:b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setSize(150,150);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setLocation(100,100);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setTitle("My First java.awt.Frame!"); </a:t>
            </a:r>
            <a:br>
              <a:rPr sz="1600"/>
            </a:b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setLayout(new FlowLayout());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Label l = new Label("java.awt.Label"); </a:t>
            </a:r>
            <a:br>
              <a:rPr sz="1600"/>
            </a:b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add(l);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     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setVisible(true);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ff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2024-07-15T13:38:55Z</dcterms:modified>
  <cp:revision>177</cp:revision>
  <dc:subject/>
  <dc:title>Multimedia Technology</dc:title>
</cp:coreProperties>
</file>