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3.xml" ContentType="application/vnd.openxmlformats-officedocument.them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7.png" ContentType="image/png"/>
  <Override PartName="/ppt/media/image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3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MY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Click to move the slide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4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5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5104E18E-4C7D-433A-A0AD-6687133DF0A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E068288D-00CA-49FD-94B7-B27589E84A2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4D277ACE-9D2B-4AA1-AC06-DFED309FAFD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apiit.edu.my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www.apiit.edu.my/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3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0033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Text Box 8"/>
          <p:cNvSpPr/>
          <p:nvPr/>
        </p:nvSpPr>
        <p:spPr>
          <a:xfrm>
            <a:off x="76320" y="6683400"/>
            <a:ext cx="171900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Object Oriented  Programming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MY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Click to edit the title text format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700992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Slide </a:t>
            </a:r>
            <a:fld id="{F5469665-AD07-44E7-BB2B-263B2DA6193C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of 51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990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Picture 11" descr="APIIT Logo">
            <a:hlinkClick r:id="rId2"/>
          </p:cNvPr>
          <p:cNvPicPr/>
          <p:nvPr/>
        </p:nvPicPr>
        <p:blipFill>
          <a:blip r:embed="rId3"/>
          <a:srcRect l="0" t="71173" r="0" b="0"/>
          <a:stretch/>
        </p:blipFill>
        <p:spPr>
          <a:xfrm>
            <a:off x="76320" y="1106640"/>
            <a:ext cx="14047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Line 12"/>
          <p:cNvSpPr/>
          <p:nvPr/>
        </p:nvSpPr>
        <p:spPr>
          <a:xfrm>
            <a:off x="1795320" y="990720"/>
            <a:ext cx="73486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Text Box 13"/>
          <p:cNvSpPr/>
          <p:nvPr/>
        </p:nvSpPr>
        <p:spPr>
          <a:xfrm>
            <a:off x="7250040" y="1063800"/>
            <a:ext cx="13878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IO Streams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17" descr="background"/>
          <p:cNvPicPr/>
          <p:nvPr/>
        </p:nvPicPr>
        <p:blipFill>
          <a:blip r:embed="rId4"/>
          <a:stretch/>
        </p:blipFill>
        <p:spPr>
          <a:xfrm>
            <a:off x="6329520" y="2944800"/>
            <a:ext cx="4562280" cy="36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Picture 18" descr="logo"/>
          <p:cNvPicPr/>
          <p:nvPr/>
        </p:nvPicPr>
        <p:blipFill>
          <a:blip r:embed="rId5"/>
          <a:stretch/>
        </p:blipFill>
        <p:spPr>
          <a:xfrm>
            <a:off x="142920" y="58680"/>
            <a:ext cx="1289160" cy="10447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lue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11" descr="APIIT Logo">
            <a:hlinkClick r:id="rId3"/>
          </p:cNvPr>
          <p:cNvPicPr/>
          <p:nvPr/>
        </p:nvPicPr>
        <p:blipFill>
          <a:blip r:embed="rId4"/>
          <a:srcRect l="0" t="72737" r="0" b="0"/>
          <a:stretch/>
        </p:blipFill>
        <p:spPr>
          <a:xfrm>
            <a:off x="914400" y="4309920"/>
            <a:ext cx="1892160" cy="53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 descr="logo"/>
          <p:cNvPicPr/>
          <p:nvPr/>
        </p:nvPicPr>
        <p:blipFill>
          <a:blip r:embed="rId5"/>
          <a:stretch/>
        </p:blipFill>
        <p:spPr>
          <a:xfrm>
            <a:off x="795240" y="2567160"/>
            <a:ext cx="2133720" cy="172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MY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Click to edit the title text format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7.png"/><Relationship Id="rId3" Type="http://schemas.openxmlformats.org/officeDocument/2006/relationships/image" Target="../media/image7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7.png"/><Relationship Id="rId3" Type="http://schemas.openxmlformats.org/officeDocument/2006/relationships/image" Target="../media/image7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91000" y="2628720"/>
            <a:ext cx="6781680" cy="7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Input and Output Streams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Box 34"/>
          <p:cNvSpPr/>
          <p:nvPr/>
        </p:nvSpPr>
        <p:spPr>
          <a:xfrm>
            <a:off x="2656440" y="6280200"/>
            <a:ext cx="33638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Copyright 2016 Asia Pacific Institute of Information Technology</a:t>
            </a:r>
            <a:endParaRPr b="0" lang="en-MY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Box 50"/>
          <p:cNvSpPr/>
          <p:nvPr/>
        </p:nvSpPr>
        <p:spPr>
          <a:xfrm>
            <a:off x="570240" y="1000080"/>
            <a:ext cx="7610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AAPP013-4-2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28720" y="173160"/>
            <a:ext cx="6835680" cy="9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Concept of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71680" y="180936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FileWriteDemo.java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FileReadDemo.java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Buffered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28720" y="173160"/>
            <a:ext cx="6835680" cy="9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Concept of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71680" y="145368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java.util.Scanner;   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java.io.*;           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class FileWriteDemo{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public static void main(String[] args) throws IOException{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String filename;      // File name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String friendName;    // Friend's name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int numFriends;       // Number of friends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Scanner keyboard = new Scanner(System.in);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System.out.print("How many friends do you have? ");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numFriends = keyboard.nextInt();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keyboard.nextLine();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System.out.print("Enter the filename: ");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filename = keyboard.nextLine();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PrintWriter outputFile = new PrintWriter(filename);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for (int i = 1; i &lt;= numFriends; i++){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System.out.print("Enter the name of friend " + "number " + i + ": ");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friendName = keyboard.nextLine();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outputFile.println(friendName);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}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outputFile.close();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System.out.println("Data written to the file.");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}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3" name="Ink 1" descr=""/>
          <p:cNvPicPr/>
          <p:nvPr/>
        </p:nvPicPr>
        <p:blipFill>
          <a:blip r:embed="rId1"/>
          <a:stretch/>
        </p:blipFill>
        <p:spPr>
          <a:xfrm>
            <a:off x="934920" y="1660680"/>
            <a:ext cx="22320" cy="2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Ink 2" descr=""/>
          <p:cNvPicPr/>
          <p:nvPr/>
        </p:nvPicPr>
        <p:blipFill>
          <a:blip r:embed="rId2"/>
          <a:stretch/>
        </p:blipFill>
        <p:spPr>
          <a:xfrm>
            <a:off x="1144440" y="2405160"/>
            <a:ext cx="17640" cy="1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Ink 3" descr=""/>
          <p:cNvPicPr/>
          <p:nvPr/>
        </p:nvPicPr>
        <p:blipFill>
          <a:blip r:embed="rId3"/>
          <a:stretch/>
        </p:blipFill>
        <p:spPr>
          <a:xfrm>
            <a:off x="1123920" y="2157480"/>
            <a:ext cx="17640" cy="17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Ink 4" descr=""/>
          <p:cNvPicPr/>
          <p:nvPr/>
        </p:nvPicPr>
        <p:blipFill>
          <a:blip r:embed="rId4"/>
          <a:stretch/>
        </p:blipFill>
        <p:spPr>
          <a:xfrm>
            <a:off x="1749600" y="2714760"/>
            <a:ext cx="18720" cy="172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07" name="Group 7"/>
          <p:cNvGrpSpPr/>
          <p:nvPr/>
        </p:nvGrpSpPr>
        <p:grpSpPr>
          <a:xfrm>
            <a:off x="1351080" y="2514600"/>
            <a:ext cx="360" cy="360"/>
            <a:chOff x="1351080" y="2514600"/>
            <a:chExt cx="360" cy="360"/>
          </a:xfrm>
        </p:grpSpPr>
        <p:pic>
          <p:nvPicPr>
            <p:cNvPr id="108" name="Ink 5" descr=""/>
            <p:cNvPicPr/>
            <p:nvPr/>
          </p:nvPicPr>
          <p:blipFill>
            <a:blip r:embed="rId5"/>
            <a:stretch/>
          </p:blipFill>
          <p:spPr>
            <a:xfrm>
              <a:off x="1351080" y="2514600"/>
              <a:ext cx="360" cy="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Ink 6" descr=""/>
            <p:cNvPicPr/>
            <p:nvPr/>
          </p:nvPicPr>
          <p:blipFill>
            <a:blip r:embed="rId6"/>
            <a:stretch/>
          </p:blipFill>
          <p:spPr>
            <a:xfrm>
              <a:off x="1351080" y="2514600"/>
              <a:ext cx="360" cy="3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28720" y="173160"/>
            <a:ext cx="6835680" cy="9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Concept of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11" name="Rectangle 3"/>
          <p:cNvSpPr/>
          <p:nvPr/>
        </p:nvSpPr>
        <p:spPr>
          <a:xfrm>
            <a:off x="571680" y="1454040"/>
            <a:ext cx="7772400" cy="44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java.util.Scanner;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java.io.*;         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class FileReadDemo{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public static void main(String[] args) throws IOException{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Scanner keyboard = new Scanner(System.in);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System.out.print("Enter the filename: ");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String filename = keyboard.nextLine();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File file = new File(filename);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Scanner inputFile = new Scanner(file);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while (inputFile.hasNext()){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String friendName = inputFile.nextLine();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System.out.println(friendName);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inputFile.close();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28720" y="173160"/>
            <a:ext cx="6835680" cy="9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Concept of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113" name="Rectangle 3"/>
          <p:cNvSpPr/>
          <p:nvPr/>
        </p:nvSpPr>
        <p:spPr>
          <a:xfrm>
            <a:off x="571680" y="1454040"/>
            <a:ext cx="7772400" cy="44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java.io.*;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public class KeyboardInput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public static void main (String args[])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String s;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InputStreamReader ir = new InputStreamReader(System.in);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BufferedReader in = new BufferedReader(ir);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System.out.println("Unix: Type ctrl-d or ctrl-c to exit." + "\nWindows: Type ctrl-z to exit.");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try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while ((s = in.readLine()) != null)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System.out.println("Read: " + s);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in.close();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} catch (IOException e) { // Catch any IO exceptions.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e.printStackTrace();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34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9"/>
          <p:cNvSpPr/>
          <p:nvPr/>
        </p:nvSpPr>
        <p:spPr>
          <a:xfrm>
            <a:off x="1712160" y="411120"/>
            <a:ext cx="68281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Summary of Main Teaching Points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Rectangle 17"/>
          <p:cNvSpPr/>
          <p:nvPr/>
        </p:nvSpPr>
        <p:spPr>
          <a:xfrm>
            <a:off x="1009800" y="2038320"/>
            <a:ext cx="7315200" cy="51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Concept of Streams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Input/output streams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Buffered character streams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"/>
          <p:cNvSpPr/>
          <p:nvPr/>
        </p:nvSpPr>
        <p:spPr>
          <a:xfrm>
            <a:off x="2590920" y="2286000"/>
            <a:ext cx="496872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 &amp; A</a:t>
            </a:r>
            <a:endParaRPr b="0" lang="en-MY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 Box 5"/>
          <p:cNvSpPr/>
          <p:nvPr/>
        </p:nvSpPr>
        <p:spPr>
          <a:xfrm>
            <a:off x="1712520" y="411120"/>
            <a:ext cx="60368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Question and Answer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3"/>
          <p:cNvSpPr/>
          <p:nvPr/>
        </p:nvSpPr>
        <p:spPr>
          <a:xfrm>
            <a:off x="1717200" y="411120"/>
            <a:ext cx="27363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Next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3"/>
          <p:cNvSpPr/>
          <p:nvPr/>
        </p:nvSpPr>
        <p:spPr>
          <a:xfrm>
            <a:off x="1523880" y="1143000"/>
            <a:ext cx="5867640" cy="44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Abstract Windowing Toolkit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AWT Basics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Frames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Label , TextField, TextArea &amp; Button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 &amp; Choice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Dialog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Layout Managers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FlowLayout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GridLayout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5280" indent="-380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BorderLayout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601"/>
              </a:spcBef>
              <a:buClr>
                <a:srgbClr val="333399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Panels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5"/>
          <p:cNvSpPr/>
          <p:nvPr/>
        </p:nvSpPr>
        <p:spPr>
          <a:xfrm>
            <a:off x="1712160" y="411120"/>
            <a:ext cx="621720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Topic &amp; Structure of the lesson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Rectangle 8"/>
          <p:cNvSpPr/>
          <p:nvPr/>
        </p:nvSpPr>
        <p:spPr>
          <a:xfrm>
            <a:off x="1009800" y="2038320"/>
            <a:ext cx="7315200" cy="51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Concept of Streams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Input/output streams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Buffered character streams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"/>
          <p:cNvSpPr/>
          <p:nvPr/>
        </p:nvSpPr>
        <p:spPr>
          <a:xfrm>
            <a:off x="1715760" y="411120"/>
            <a:ext cx="40017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Learning Outcomes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419040" y="1752480"/>
            <a:ext cx="8229600" cy="45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At the end of this topic, you should be able to: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 Java programs to open a file for reading, writing and closing a file.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28720" y="173160"/>
            <a:ext cx="6835680" cy="9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The File class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71680" y="180936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Java provides a very useful class in the java.io package to enables the programmer to work with files and directories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File class encapsulates information about a file and directory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includes facilities such as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read/permissions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length of file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Create directories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Rename files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Ink 1" descr=""/>
          <p:cNvPicPr/>
          <p:nvPr/>
        </p:nvPicPr>
        <p:blipFill>
          <a:blip r:embed="rId1"/>
          <a:stretch/>
        </p:blipFill>
        <p:spPr>
          <a:xfrm>
            <a:off x="2475000" y="785880"/>
            <a:ext cx="723960" cy="1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28720" y="173160"/>
            <a:ext cx="6835680" cy="9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Concept of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71680" y="1809360"/>
            <a:ext cx="7772400" cy="44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What is a Stream?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stream is a sequence of data of undetermined length. It’s called a stream because it’s like a stream of water that continues to flow. There’s no definite end to it.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Java, it may be 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Character Stream or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499"/>
              </a:spcBef>
              <a:buClr>
                <a:srgbClr val="000000"/>
              </a:buClr>
              <a:buSzPct val="120000"/>
              <a:buFont typeface="Arial"/>
              <a:buChar char="•"/>
              <a:tabLst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Byte Stream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6" name="Ink 3" descr=""/>
          <p:cNvPicPr/>
          <p:nvPr/>
        </p:nvPicPr>
        <p:blipFill>
          <a:blip r:embed="rId1"/>
          <a:stretch/>
        </p:blipFill>
        <p:spPr>
          <a:xfrm>
            <a:off x="4135320" y="4681440"/>
            <a:ext cx="17640" cy="23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847880" y="132840"/>
            <a:ext cx="77724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I/O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14080" y="1752120"/>
            <a:ext cx="7924680" cy="48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spcBef>
                <a:spcPts val="6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Definition: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stream is a flowing sequence of characters.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program can get input by reading characters from a stream attached to a source.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program can produce output by writing characters to a stream attached to a destination.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 and output sources can be anything that can contain data:a file, a string, or memory.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828800" y="1713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Overview of I/O Streams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90512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bring in information,a program opens a stream on an information source(a file,memory,a socket) and reads the information sequentially, as shown here: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4"/>
          <p:cNvSpPr/>
          <p:nvPr/>
        </p:nvSpPr>
        <p:spPr>
          <a:xfrm>
            <a:off x="1219320" y="3581280"/>
            <a:ext cx="1447560" cy="121932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  <a:effectLst>
            <a:outerShdw dist="17819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Source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AutoShape 5"/>
          <p:cNvSpPr/>
          <p:nvPr/>
        </p:nvSpPr>
        <p:spPr>
          <a:xfrm>
            <a:off x="7010280" y="3962520"/>
            <a:ext cx="1752840" cy="838080"/>
          </a:xfrm>
          <a:prstGeom prst="flowChartAlternateProcess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  <a:effectLst>
            <a:outerShdw dist="17819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Program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Freeform 6"/>
          <p:cNvSpPr/>
          <p:nvPr/>
        </p:nvSpPr>
        <p:spPr>
          <a:xfrm>
            <a:off x="2705040" y="4210200"/>
            <a:ext cx="3543480" cy="495000"/>
          </a:xfrm>
          <a:custGeom>
            <a:avLst/>
            <a:gdLst>
              <a:gd name="textAreaLeft" fmla="*/ 0 w 3543480"/>
              <a:gd name="textAreaRight" fmla="*/ 3543840 w 3543480"/>
              <a:gd name="textAreaTop" fmla="*/ 0 h 495000"/>
              <a:gd name="textAreaBottom" fmla="*/ 495360 h 495000"/>
              <a:gd name="GluePoint1X" fmla="*/ 0 w 312"/>
              <a:gd name="GluePoint1Y" fmla="*/ 2147483646 h 2136"/>
              <a:gd name="GluePoint2X" fmla="*/ 2147483646 w 312"/>
              <a:gd name="GluePoint2Y" fmla="*/ 2147483646 h 2136"/>
              <a:gd name="GluePoint3X" fmla="*/ 2147483646 w 312"/>
              <a:gd name="GluePoint3Y" fmla="*/ 2147483646 h 2136"/>
              <a:gd name="GluePoint4X" fmla="*/ 2147483646 w 312"/>
              <a:gd name="GluePoint4Y" fmla="*/ 2147483646 h 2136"/>
              <a:gd name="GluePoint5X" fmla="*/ 2147483646 w 312"/>
              <a:gd name="GluePoint5Y" fmla="*/ 2147483646 h 2136"/>
              <a:gd name="GluePoint6X" fmla="*/ 2147483646 w 312"/>
              <a:gd name="GluePoint6Y" fmla="*/ 2147483646 h 2136"/>
              <a:gd name="GluePoint7X" fmla="*/ 2147483646 w 312"/>
              <a:gd name="GluePoint7Y" fmla="*/ 2147483646 h 2136"/>
              <a:gd name="GluePoint8X" fmla="*/ 2147483646 w 312"/>
              <a:gd name="GluePoint8Y" fmla="*/ 2147483646 h 2136"/>
              <a:gd name="GluePoint9X" fmla="*/ 2147483646 w 312"/>
              <a:gd name="GluePoint9Y" fmla="*/ 2147483646 h 2136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</a:cxnLst>
            <a:rect l="textAreaLeft" t="textAreaTop" r="textAreaRight" b="textAreaBottom"/>
            <a:pathLst>
              <a:path w="2136" h="312">
                <a:moveTo>
                  <a:pt x="0" y="132"/>
                </a:moveTo>
                <a:cubicBezTo>
                  <a:pt x="36" y="120"/>
                  <a:pt x="76" y="117"/>
                  <a:pt x="108" y="96"/>
                </a:cubicBezTo>
                <a:cubicBezTo>
                  <a:pt x="120" y="88"/>
                  <a:pt x="131" y="78"/>
                  <a:pt x="144" y="72"/>
                </a:cubicBezTo>
                <a:cubicBezTo>
                  <a:pt x="196" y="50"/>
                  <a:pt x="257" y="38"/>
                  <a:pt x="312" y="24"/>
                </a:cubicBezTo>
                <a:cubicBezTo>
                  <a:pt x="455" y="29"/>
                  <a:pt x="619" y="0"/>
                  <a:pt x="744" y="84"/>
                </a:cubicBezTo>
                <a:cubicBezTo>
                  <a:pt x="777" y="133"/>
                  <a:pt x="824" y="142"/>
                  <a:pt x="876" y="168"/>
                </a:cubicBezTo>
                <a:cubicBezTo>
                  <a:pt x="942" y="201"/>
                  <a:pt x="1020" y="246"/>
                  <a:pt x="1092" y="264"/>
                </a:cubicBezTo>
                <a:cubicBezTo>
                  <a:pt x="1187" y="288"/>
                  <a:pt x="1283" y="298"/>
                  <a:pt x="1380" y="312"/>
                </a:cubicBezTo>
                <a:cubicBezTo>
                  <a:pt x="1634" y="302"/>
                  <a:pt x="1905" y="307"/>
                  <a:pt x="2136" y="192"/>
                </a:cubicBezTo>
              </a:path>
            </a:pathLst>
          </a:custGeom>
          <a:solidFill>
            <a:srgbClr val="ffffff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Freeform 7"/>
          <p:cNvSpPr/>
          <p:nvPr/>
        </p:nvSpPr>
        <p:spPr>
          <a:xfrm>
            <a:off x="2666880" y="3886200"/>
            <a:ext cx="3543480" cy="525600"/>
          </a:xfrm>
          <a:custGeom>
            <a:avLst/>
            <a:gdLst>
              <a:gd name="textAreaLeft" fmla="*/ 0 w 3543480"/>
              <a:gd name="textAreaRight" fmla="*/ 3543840 w 3543480"/>
              <a:gd name="textAreaTop" fmla="*/ 0 h 525600"/>
              <a:gd name="textAreaBottom" fmla="*/ 525960 h 525600"/>
              <a:gd name="GluePoint1X" fmla="*/ 0 w 331"/>
              <a:gd name="GluePoint1Y" fmla="*/ 2147483646 h 2232"/>
              <a:gd name="GluePoint2X" fmla="*/ 2147483646 w 331"/>
              <a:gd name="GluePoint2Y" fmla="*/ 2147483646 h 2232"/>
              <a:gd name="GluePoint3X" fmla="*/ 2147483646 w 331"/>
              <a:gd name="GluePoint3Y" fmla="*/ 2147483646 h 2232"/>
              <a:gd name="GluePoint4X" fmla="*/ 2147483646 w 331"/>
              <a:gd name="GluePoint4Y" fmla="*/ 2147483646 h 2232"/>
              <a:gd name="GluePoint5X" fmla="*/ 2147483646 w 331"/>
              <a:gd name="GluePoint5Y" fmla="*/ 2147483646 h 2232"/>
              <a:gd name="GluePoint6X" fmla="*/ 2147483646 w 331"/>
              <a:gd name="GluePoint6Y" fmla="*/ 2147483646 h 2232"/>
              <a:gd name="GluePoint7X" fmla="*/ 2147483646 w 331"/>
              <a:gd name="GluePoint7Y" fmla="*/ 2147483646 h 2232"/>
              <a:gd name="GluePoint8X" fmla="*/ 2147483646 w 331"/>
              <a:gd name="GluePoint8Y" fmla="*/ 2147483646 h 2232"/>
              <a:gd name="GluePoint9X" fmla="*/ 2147483646 w 331"/>
              <a:gd name="GluePoint9Y" fmla="*/ 2147483646 h 2232"/>
              <a:gd name="GluePoint10X" fmla="*/ 2147483646 w 331"/>
              <a:gd name="GluePoint10Y" fmla="*/ 2147483646 h 2232"/>
              <a:gd name="GluePoint11X" fmla="*/ 2147483646 w 331"/>
              <a:gd name="GluePoint11Y" fmla="*/ 2147483646 h 2232"/>
              <a:gd name="GluePoint12X" fmla="*/ 2147483646 w 331"/>
              <a:gd name="GluePoint12Y" fmla="*/ 2147483646 h 2232"/>
              <a:gd name="GluePoint13X" fmla="*/ 2147483646 w 331"/>
              <a:gd name="GluePoint13Y" fmla="*/ 2147483646 h 2232"/>
              <a:gd name="GluePoint14X" fmla="*/ 2147483646 w 331"/>
              <a:gd name="GluePoint14Y" fmla="*/ 2147483646 h 2232"/>
              <a:gd name="GluePoint15X" fmla="*/ 2147483646 w 331"/>
              <a:gd name="GluePoint15Y" fmla="*/ 2147483646 h 2232"/>
              <a:gd name="GluePoint16X" fmla="*/ 2147483646 w 331"/>
              <a:gd name="GluePoint16Y" fmla="*/ 2147483646 h 2232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</a:cxnLst>
            <a:rect l="textAreaLeft" t="textAreaTop" r="textAreaRight" b="textAreaBottom"/>
            <a:pathLst>
              <a:path w="2232" h="331">
                <a:moveTo>
                  <a:pt x="0" y="67"/>
                </a:moveTo>
                <a:cubicBezTo>
                  <a:pt x="115" y="51"/>
                  <a:pt x="201" y="39"/>
                  <a:pt x="324" y="31"/>
                </a:cubicBezTo>
                <a:cubicBezTo>
                  <a:pt x="481" y="0"/>
                  <a:pt x="636" y="33"/>
                  <a:pt x="792" y="55"/>
                </a:cubicBezTo>
                <a:cubicBezTo>
                  <a:pt x="843" y="72"/>
                  <a:pt x="883" y="97"/>
                  <a:pt x="936" y="115"/>
                </a:cubicBezTo>
                <a:cubicBezTo>
                  <a:pt x="950" y="120"/>
                  <a:pt x="959" y="133"/>
                  <a:pt x="972" y="139"/>
                </a:cubicBezTo>
                <a:cubicBezTo>
                  <a:pt x="995" y="149"/>
                  <a:pt x="1020" y="155"/>
                  <a:pt x="1044" y="163"/>
                </a:cubicBezTo>
                <a:cubicBezTo>
                  <a:pt x="1058" y="168"/>
                  <a:pt x="1067" y="181"/>
                  <a:pt x="1080" y="187"/>
                </a:cubicBezTo>
                <a:cubicBezTo>
                  <a:pt x="1103" y="197"/>
                  <a:pt x="1131" y="197"/>
                  <a:pt x="1152" y="211"/>
                </a:cubicBezTo>
                <a:cubicBezTo>
                  <a:pt x="1164" y="219"/>
                  <a:pt x="1175" y="229"/>
                  <a:pt x="1188" y="235"/>
                </a:cubicBezTo>
                <a:cubicBezTo>
                  <a:pt x="1199" y="241"/>
                  <a:pt x="1213" y="241"/>
                  <a:pt x="1224" y="247"/>
                </a:cubicBezTo>
                <a:cubicBezTo>
                  <a:pt x="1249" y="261"/>
                  <a:pt x="1269" y="286"/>
                  <a:pt x="1296" y="295"/>
                </a:cubicBezTo>
                <a:cubicBezTo>
                  <a:pt x="1320" y="303"/>
                  <a:pt x="1344" y="311"/>
                  <a:pt x="1368" y="319"/>
                </a:cubicBezTo>
                <a:cubicBezTo>
                  <a:pt x="1380" y="323"/>
                  <a:pt x="1404" y="331"/>
                  <a:pt x="1404" y="331"/>
                </a:cubicBezTo>
                <a:cubicBezTo>
                  <a:pt x="1552" y="327"/>
                  <a:pt x="1700" y="326"/>
                  <a:pt x="1848" y="319"/>
                </a:cubicBezTo>
                <a:cubicBezTo>
                  <a:pt x="1939" y="315"/>
                  <a:pt x="2034" y="299"/>
                  <a:pt x="2124" y="283"/>
                </a:cubicBezTo>
                <a:cubicBezTo>
                  <a:pt x="2154" y="277"/>
                  <a:pt x="2200" y="259"/>
                  <a:pt x="2232" y="259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Text Box 8"/>
          <p:cNvSpPr/>
          <p:nvPr/>
        </p:nvSpPr>
        <p:spPr>
          <a:xfrm>
            <a:off x="2743200" y="4403880"/>
            <a:ext cx="312408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Information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V="1">
            <a:off x="4267080" y="3809520"/>
            <a:ext cx="457200" cy="228600"/>
          </a:xfrm>
          <a:prstGeom prst="line">
            <a:avLst/>
          </a:prstGeom>
          <a:ln w="1908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Text Box 10"/>
          <p:cNvSpPr/>
          <p:nvPr/>
        </p:nvSpPr>
        <p:spPr>
          <a:xfrm>
            <a:off x="4648320" y="3352680"/>
            <a:ext cx="13716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 Stream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Text Box 11"/>
          <p:cNvSpPr/>
          <p:nvPr/>
        </p:nvSpPr>
        <p:spPr>
          <a:xfrm>
            <a:off x="6286680" y="4019400"/>
            <a:ext cx="9144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reads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6324480" y="4419720"/>
            <a:ext cx="685800" cy="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57200" y="194328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Similarly,A program can send information to an external destination by opening a stream to a destination and writing the information out sequentially.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Rectangle 3"/>
          <p:cNvSpPr/>
          <p:nvPr/>
        </p:nvSpPr>
        <p:spPr>
          <a:xfrm>
            <a:off x="7010280" y="4152960"/>
            <a:ext cx="1600200" cy="1219320"/>
          </a:xfrm>
          <a:prstGeom prst="rect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  <a:effectLst>
            <a:outerShdw dist="17819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Destination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AutoShape 4"/>
          <p:cNvSpPr/>
          <p:nvPr/>
        </p:nvSpPr>
        <p:spPr>
          <a:xfrm>
            <a:off x="914400" y="4152960"/>
            <a:ext cx="1752480" cy="838080"/>
          </a:xfrm>
          <a:prstGeom prst="flowChartAlternateProcess">
            <a:avLst/>
          </a:prstGeom>
          <a:solidFill>
            <a:srgbClr val="ffff99"/>
          </a:solidFill>
          <a:ln w="9360">
            <a:solidFill>
              <a:srgbClr val="000000"/>
            </a:solidFill>
            <a:miter/>
          </a:ln>
          <a:effectLst>
            <a:outerShdw dist="17819" dir="2700000" blurRad="0" rotWithShape="0">
              <a:srgbClr val="80808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Program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Freeform 5"/>
          <p:cNvSpPr/>
          <p:nvPr/>
        </p:nvSpPr>
        <p:spPr>
          <a:xfrm>
            <a:off x="3505320" y="4533840"/>
            <a:ext cx="3543120" cy="495360"/>
          </a:xfrm>
          <a:custGeom>
            <a:avLst/>
            <a:gdLst>
              <a:gd name="textAreaLeft" fmla="*/ 0 w 3543120"/>
              <a:gd name="textAreaRight" fmla="*/ 3543480 w 3543120"/>
              <a:gd name="textAreaTop" fmla="*/ 0 h 495360"/>
              <a:gd name="textAreaBottom" fmla="*/ 495720 h 495360"/>
              <a:gd name="GluePoint1X" fmla="*/ 0 w 312"/>
              <a:gd name="GluePoint1Y" fmla="*/ 2147483646 h 2136"/>
              <a:gd name="GluePoint2X" fmla="*/ 2147483646 w 312"/>
              <a:gd name="GluePoint2Y" fmla="*/ 2147483646 h 2136"/>
              <a:gd name="GluePoint3X" fmla="*/ 2147483646 w 312"/>
              <a:gd name="GluePoint3Y" fmla="*/ 2147483646 h 2136"/>
              <a:gd name="GluePoint4X" fmla="*/ 2147483646 w 312"/>
              <a:gd name="GluePoint4Y" fmla="*/ 2147483646 h 2136"/>
              <a:gd name="GluePoint5X" fmla="*/ 2147483646 w 312"/>
              <a:gd name="GluePoint5Y" fmla="*/ 2147483646 h 2136"/>
              <a:gd name="GluePoint6X" fmla="*/ 2147483646 w 312"/>
              <a:gd name="GluePoint6Y" fmla="*/ 2147483646 h 2136"/>
              <a:gd name="GluePoint7X" fmla="*/ 2147483646 w 312"/>
              <a:gd name="GluePoint7Y" fmla="*/ 2147483646 h 2136"/>
              <a:gd name="GluePoint8X" fmla="*/ 2147483646 w 312"/>
              <a:gd name="GluePoint8Y" fmla="*/ 2147483646 h 2136"/>
              <a:gd name="GluePoint9X" fmla="*/ 2147483646 w 312"/>
              <a:gd name="GluePoint9Y" fmla="*/ 2147483646 h 2136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</a:cxnLst>
            <a:rect l="textAreaLeft" t="textAreaTop" r="textAreaRight" b="textAreaBottom"/>
            <a:pathLst>
              <a:path w="2136" h="312">
                <a:moveTo>
                  <a:pt x="0" y="132"/>
                </a:moveTo>
                <a:cubicBezTo>
                  <a:pt x="36" y="120"/>
                  <a:pt x="76" y="117"/>
                  <a:pt x="108" y="96"/>
                </a:cubicBezTo>
                <a:cubicBezTo>
                  <a:pt x="120" y="88"/>
                  <a:pt x="131" y="78"/>
                  <a:pt x="144" y="72"/>
                </a:cubicBezTo>
                <a:cubicBezTo>
                  <a:pt x="196" y="50"/>
                  <a:pt x="257" y="38"/>
                  <a:pt x="312" y="24"/>
                </a:cubicBezTo>
                <a:cubicBezTo>
                  <a:pt x="455" y="29"/>
                  <a:pt x="619" y="0"/>
                  <a:pt x="744" y="84"/>
                </a:cubicBezTo>
                <a:cubicBezTo>
                  <a:pt x="777" y="133"/>
                  <a:pt x="824" y="142"/>
                  <a:pt x="876" y="168"/>
                </a:cubicBezTo>
                <a:cubicBezTo>
                  <a:pt x="942" y="201"/>
                  <a:pt x="1020" y="246"/>
                  <a:pt x="1092" y="264"/>
                </a:cubicBezTo>
                <a:cubicBezTo>
                  <a:pt x="1187" y="288"/>
                  <a:pt x="1283" y="298"/>
                  <a:pt x="1380" y="312"/>
                </a:cubicBezTo>
                <a:cubicBezTo>
                  <a:pt x="1634" y="302"/>
                  <a:pt x="1905" y="307"/>
                  <a:pt x="2136" y="192"/>
                </a:cubicBezTo>
              </a:path>
            </a:pathLst>
          </a:custGeom>
          <a:solidFill>
            <a:srgbClr val="ffffff"/>
          </a:solidFill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Freeform 6"/>
          <p:cNvSpPr/>
          <p:nvPr/>
        </p:nvSpPr>
        <p:spPr>
          <a:xfrm>
            <a:off x="3505320" y="4229280"/>
            <a:ext cx="3504960" cy="525240"/>
          </a:xfrm>
          <a:custGeom>
            <a:avLst/>
            <a:gdLst>
              <a:gd name="textAreaLeft" fmla="*/ 0 w 3504960"/>
              <a:gd name="textAreaRight" fmla="*/ 3505320 w 3504960"/>
              <a:gd name="textAreaTop" fmla="*/ 0 h 525240"/>
              <a:gd name="textAreaBottom" fmla="*/ 525600 h 525240"/>
              <a:gd name="GluePoint1X" fmla="*/ 0 w 331"/>
              <a:gd name="GluePoint1Y" fmla="*/ 2147483646 h 2232"/>
              <a:gd name="GluePoint2X" fmla="*/ 2147483646 w 331"/>
              <a:gd name="GluePoint2Y" fmla="*/ 2147483646 h 2232"/>
              <a:gd name="GluePoint3X" fmla="*/ 2147483646 w 331"/>
              <a:gd name="GluePoint3Y" fmla="*/ 2147483646 h 2232"/>
              <a:gd name="GluePoint4X" fmla="*/ 2147483646 w 331"/>
              <a:gd name="GluePoint4Y" fmla="*/ 2147483646 h 2232"/>
              <a:gd name="GluePoint5X" fmla="*/ 2147483646 w 331"/>
              <a:gd name="GluePoint5Y" fmla="*/ 2147483646 h 2232"/>
              <a:gd name="GluePoint6X" fmla="*/ 2147483646 w 331"/>
              <a:gd name="GluePoint6Y" fmla="*/ 2147483646 h 2232"/>
              <a:gd name="GluePoint7X" fmla="*/ 2147483646 w 331"/>
              <a:gd name="GluePoint7Y" fmla="*/ 2147483646 h 2232"/>
              <a:gd name="GluePoint8X" fmla="*/ 2147483646 w 331"/>
              <a:gd name="GluePoint8Y" fmla="*/ 2147483646 h 2232"/>
              <a:gd name="GluePoint9X" fmla="*/ 2147483646 w 331"/>
              <a:gd name="GluePoint9Y" fmla="*/ 2147483646 h 2232"/>
              <a:gd name="GluePoint10X" fmla="*/ 2147483646 w 331"/>
              <a:gd name="GluePoint10Y" fmla="*/ 2147483646 h 2232"/>
              <a:gd name="GluePoint11X" fmla="*/ 2147483646 w 331"/>
              <a:gd name="GluePoint11Y" fmla="*/ 2147483646 h 2232"/>
              <a:gd name="GluePoint12X" fmla="*/ 2147483646 w 331"/>
              <a:gd name="GluePoint12Y" fmla="*/ 2147483646 h 2232"/>
              <a:gd name="GluePoint13X" fmla="*/ 2147483646 w 331"/>
              <a:gd name="GluePoint13Y" fmla="*/ 2147483646 h 2232"/>
              <a:gd name="GluePoint14X" fmla="*/ 2147483646 w 331"/>
              <a:gd name="GluePoint14Y" fmla="*/ 2147483646 h 2232"/>
              <a:gd name="GluePoint15X" fmla="*/ 2147483646 w 331"/>
              <a:gd name="GluePoint15Y" fmla="*/ 2147483646 h 2232"/>
              <a:gd name="GluePoint16X" fmla="*/ 2147483646 w 331"/>
              <a:gd name="GluePoint16Y" fmla="*/ 2147483646 h 2232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</a:cxnLst>
            <a:rect l="textAreaLeft" t="textAreaTop" r="textAreaRight" b="textAreaBottom"/>
            <a:pathLst>
              <a:path w="2232" h="331">
                <a:moveTo>
                  <a:pt x="0" y="67"/>
                </a:moveTo>
                <a:cubicBezTo>
                  <a:pt x="115" y="51"/>
                  <a:pt x="201" y="39"/>
                  <a:pt x="324" y="31"/>
                </a:cubicBezTo>
                <a:cubicBezTo>
                  <a:pt x="481" y="0"/>
                  <a:pt x="636" y="33"/>
                  <a:pt x="792" y="55"/>
                </a:cubicBezTo>
                <a:cubicBezTo>
                  <a:pt x="843" y="72"/>
                  <a:pt x="883" y="97"/>
                  <a:pt x="936" y="115"/>
                </a:cubicBezTo>
                <a:cubicBezTo>
                  <a:pt x="950" y="120"/>
                  <a:pt x="959" y="133"/>
                  <a:pt x="972" y="139"/>
                </a:cubicBezTo>
                <a:cubicBezTo>
                  <a:pt x="995" y="149"/>
                  <a:pt x="1020" y="155"/>
                  <a:pt x="1044" y="163"/>
                </a:cubicBezTo>
                <a:cubicBezTo>
                  <a:pt x="1058" y="168"/>
                  <a:pt x="1067" y="181"/>
                  <a:pt x="1080" y="187"/>
                </a:cubicBezTo>
                <a:cubicBezTo>
                  <a:pt x="1103" y="197"/>
                  <a:pt x="1131" y="197"/>
                  <a:pt x="1152" y="211"/>
                </a:cubicBezTo>
                <a:cubicBezTo>
                  <a:pt x="1164" y="219"/>
                  <a:pt x="1175" y="229"/>
                  <a:pt x="1188" y="235"/>
                </a:cubicBezTo>
                <a:cubicBezTo>
                  <a:pt x="1199" y="241"/>
                  <a:pt x="1213" y="241"/>
                  <a:pt x="1224" y="247"/>
                </a:cubicBezTo>
                <a:cubicBezTo>
                  <a:pt x="1249" y="261"/>
                  <a:pt x="1269" y="286"/>
                  <a:pt x="1296" y="295"/>
                </a:cubicBezTo>
                <a:cubicBezTo>
                  <a:pt x="1320" y="303"/>
                  <a:pt x="1344" y="311"/>
                  <a:pt x="1368" y="319"/>
                </a:cubicBezTo>
                <a:cubicBezTo>
                  <a:pt x="1380" y="323"/>
                  <a:pt x="1404" y="331"/>
                  <a:pt x="1404" y="331"/>
                </a:cubicBezTo>
                <a:cubicBezTo>
                  <a:pt x="1552" y="327"/>
                  <a:pt x="1700" y="326"/>
                  <a:pt x="1848" y="319"/>
                </a:cubicBezTo>
                <a:cubicBezTo>
                  <a:pt x="1939" y="315"/>
                  <a:pt x="2034" y="299"/>
                  <a:pt x="2124" y="283"/>
                </a:cubicBezTo>
                <a:cubicBezTo>
                  <a:pt x="2154" y="277"/>
                  <a:pt x="2200" y="259"/>
                  <a:pt x="2232" y="259"/>
                </a:cubicBezTo>
              </a:path>
            </a:pathLst>
          </a:cu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 Box 7"/>
          <p:cNvSpPr/>
          <p:nvPr/>
        </p:nvSpPr>
        <p:spPr>
          <a:xfrm>
            <a:off x="3581280" y="4686480"/>
            <a:ext cx="312444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Information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Line 8"/>
          <p:cNvSpPr/>
          <p:nvPr/>
        </p:nvSpPr>
        <p:spPr>
          <a:xfrm flipV="1">
            <a:off x="5105520" y="4076280"/>
            <a:ext cx="457200" cy="228600"/>
          </a:xfrm>
          <a:prstGeom prst="line">
            <a:avLst/>
          </a:prstGeom>
          <a:ln w="19080">
            <a:solidFill>
              <a:srgbClr val="000000"/>
            </a:solidFill>
            <a:miter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Box 9"/>
          <p:cNvSpPr/>
          <p:nvPr/>
        </p:nvSpPr>
        <p:spPr>
          <a:xfrm>
            <a:off x="5486400" y="3772080"/>
            <a:ext cx="13716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 Stream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Text Box 10"/>
          <p:cNvSpPr/>
          <p:nvPr/>
        </p:nvSpPr>
        <p:spPr>
          <a:xfrm>
            <a:off x="2743200" y="4000680"/>
            <a:ext cx="91440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writes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Line 11"/>
          <p:cNvSpPr/>
          <p:nvPr/>
        </p:nvSpPr>
        <p:spPr>
          <a:xfrm>
            <a:off x="2666880" y="4533840"/>
            <a:ext cx="762120" cy="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1828800" y="171360"/>
            <a:ext cx="6858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Overview of I/O Streams</a:t>
            </a:r>
            <a:endParaRPr b="1" lang="en-MY" sz="28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33400" y="1598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Text I/O</a:t>
            </a:r>
            <a:endParaRPr b="1" lang="en-MY" sz="3200" strike="noStrike" u="none">
              <a:solidFill>
                <a:srgbClr val="003366"/>
              </a:solidFill>
              <a:effectLst/>
              <a:uFillTx/>
              <a:latin typeface="Arial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304920" y="3200400"/>
            <a:ext cx="137160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Box 5"/>
          <p:cNvSpPr/>
          <p:nvPr/>
        </p:nvSpPr>
        <p:spPr>
          <a:xfrm>
            <a:off x="538200" y="3352680"/>
            <a:ext cx="84132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Object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2209680" y="2362320"/>
            <a:ext cx="137160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TextBox 7"/>
          <p:cNvSpPr/>
          <p:nvPr/>
        </p:nvSpPr>
        <p:spPr>
          <a:xfrm>
            <a:off x="2443680" y="2514600"/>
            <a:ext cx="930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Reader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2209680" y="4343400"/>
            <a:ext cx="137160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Box 9"/>
          <p:cNvSpPr/>
          <p:nvPr/>
        </p:nvSpPr>
        <p:spPr>
          <a:xfrm>
            <a:off x="2440800" y="4495680"/>
            <a:ext cx="7902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Writer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Rectangle 10"/>
          <p:cNvSpPr/>
          <p:nvPr/>
        </p:nvSpPr>
        <p:spPr>
          <a:xfrm>
            <a:off x="4419720" y="1447920"/>
            <a:ext cx="251460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Box 11"/>
          <p:cNvSpPr/>
          <p:nvPr/>
        </p:nvSpPr>
        <p:spPr>
          <a:xfrm>
            <a:off x="4659480" y="1600200"/>
            <a:ext cx="217584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InputStreamReader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12"/>
          <p:cNvSpPr/>
          <p:nvPr/>
        </p:nvSpPr>
        <p:spPr>
          <a:xfrm>
            <a:off x="4419720" y="2590920"/>
            <a:ext cx="213336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13"/>
          <p:cNvSpPr/>
          <p:nvPr/>
        </p:nvSpPr>
        <p:spPr>
          <a:xfrm>
            <a:off x="4655880" y="2743200"/>
            <a:ext cx="1794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BufferedReader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Rectangle 14"/>
          <p:cNvSpPr/>
          <p:nvPr/>
        </p:nvSpPr>
        <p:spPr>
          <a:xfrm>
            <a:off x="4419720" y="3581280"/>
            <a:ext cx="1981080" cy="60984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Box 15"/>
          <p:cNvSpPr/>
          <p:nvPr/>
        </p:nvSpPr>
        <p:spPr>
          <a:xfrm>
            <a:off x="4653000" y="3733920"/>
            <a:ext cx="16542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BufferedWriter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Rectangle 16"/>
          <p:cNvSpPr/>
          <p:nvPr/>
        </p:nvSpPr>
        <p:spPr>
          <a:xfrm>
            <a:off x="4419720" y="4495680"/>
            <a:ext cx="2438280" cy="60984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17"/>
          <p:cNvSpPr/>
          <p:nvPr/>
        </p:nvSpPr>
        <p:spPr>
          <a:xfrm>
            <a:off x="4657680" y="4648320"/>
            <a:ext cx="22132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OutputStreamWriter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18"/>
          <p:cNvSpPr/>
          <p:nvPr/>
        </p:nvSpPr>
        <p:spPr>
          <a:xfrm>
            <a:off x="4419720" y="5562720"/>
            <a:ext cx="167616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19"/>
          <p:cNvSpPr/>
          <p:nvPr/>
        </p:nvSpPr>
        <p:spPr>
          <a:xfrm>
            <a:off x="4653000" y="5715000"/>
            <a:ext cx="12603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PrintWriter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20"/>
          <p:cNvSpPr/>
          <p:nvPr/>
        </p:nvSpPr>
        <p:spPr>
          <a:xfrm>
            <a:off x="7162920" y="2133720"/>
            <a:ext cx="1523880" cy="60948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21"/>
          <p:cNvSpPr/>
          <p:nvPr/>
        </p:nvSpPr>
        <p:spPr>
          <a:xfrm>
            <a:off x="7304400" y="2220840"/>
            <a:ext cx="12988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FileReader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Rectangle 22"/>
          <p:cNvSpPr/>
          <p:nvPr/>
        </p:nvSpPr>
        <p:spPr>
          <a:xfrm>
            <a:off x="7315200" y="4495680"/>
            <a:ext cx="1600200" cy="609840"/>
          </a:xfrm>
          <a:prstGeom prst="rect">
            <a:avLst/>
          </a:prstGeom>
          <a:solidFill>
            <a:srgbClr val="bbe0e3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23"/>
          <p:cNvSpPr/>
          <p:nvPr/>
        </p:nvSpPr>
        <p:spPr>
          <a:xfrm>
            <a:off x="7548840" y="4648320"/>
            <a:ext cx="115848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FileWriter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2" name="Straight Arrow Connector 24"/>
          <p:cNvCxnSpPr/>
          <p:nvPr/>
        </p:nvCxnSpPr>
        <p:spPr>
          <a:xfrm flipH="1">
            <a:off x="1675800" y="2819520"/>
            <a:ext cx="533880" cy="38160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3" name="Straight Arrow Connector 25"/>
          <p:cNvCxnSpPr/>
          <p:nvPr/>
        </p:nvCxnSpPr>
        <p:spPr>
          <a:xfrm flipH="1" flipV="1">
            <a:off x="1599480" y="3885480"/>
            <a:ext cx="610200" cy="61020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4" name="Straight Arrow Connector 26"/>
          <p:cNvCxnSpPr/>
          <p:nvPr/>
        </p:nvCxnSpPr>
        <p:spPr>
          <a:xfrm flipH="1">
            <a:off x="3656880" y="1828800"/>
            <a:ext cx="686520" cy="53424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5" name="Straight Arrow Connector 27"/>
          <p:cNvCxnSpPr>
            <a:stCxn id="70" idx="1"/>
          </p:cNvCxnSpPr>
          <p:nvPr/>
        </p:nvCxnSpPr>
        <p:spPr>
          <a:xfrm flipH="1" flipV="1">
            <a:off x="3580560" y="2818800"/>
            <a:ext cx="839160" cy="7668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6" name="Straight Arrow Connector 28"/>
          <p:cNvCxnSpPr/>
          <p:nvPr/>
        </p:nvCxnSpPr>
        <p:spPr>
          <a:xfrm flipH="1">
            <a:off x="3580560" y="3886200"/>
            <a:ext cx="762840" cy="45792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7" name="Straight Arrow Connector 29"/>
          <p:cNvCxnSpPr>
            <a:stCxn id="74" idx="1"/>
          </p:cNvCxnSpPr>
          <p:nvPr/>
        </p:nvCxnSpPr>
        <p:spPr>
          <a:xfrm flipH="1" flipV="1">
            <a:off x="3656880" y="4724280"/>
            <a:ext cx="762840" cy="7668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8" name="Straight Arrow Connector 30"/>
          <p:cNvCxnSpPr>
            <a:stCxn id="76" idx="1"/>
          </p:cNvCxnSpPr>
          <p:nvPr/>
        </p:nvCxnSpPr>
        <p:spPr>
          <a:xfrm flipH="1" flipV="1">
            <a:off x="3352320" y="5105160"/>
            <a:ext cx="1067760" cy="76248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89" name="Straight Arrow Connector 31"/>
          <p:cNvCxnSpPr>
            <a:stCxn id="78" idx="1"/>
          </p:cNvCxnSpPr>
          <p:nvPr/>
        </p:nvCxnSpPr>
        <p:spPr>
          <a:xfrm flipH="1" flipV="1">
            <a:off x="6476400" y="2133360"/>
            <a:ext cx="686520" cy="30528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cxnSp>
        <p:nvCxnSpPr>
          <p:cNvPr id="90" name="Straight Arrow Connector 32"/>
          <p:cNvCxnSpPr>
            <a:stCxn id="80" idx="1"/>
          </p:cNvCxnSpPr>
          <p:nvPr/>
        </p:nvCxnSpPr>
        <p:spPr>
          <a:xfrm flipH="1" flipV="1">
            <a:off x="6933960" y="4800240"/>
            <a:ext cx="381600" cy="2160"/>
          </a:xfrm>
          <a:prstGeom prst="straightConnector1">
            <a:avLst/>
          </a:prstGeom>
          <a:ln w="12600">
            <a:solidFill>
              <a:srgbClr val="000000"/>
            </a:solidFill>
            <a:miter/>
            <a:tailEnd len="med" type="arrow" w="med"/>
          </a:ln>
        </p:spPr>
      </p:cxnSp>
      <p:sp>
        <p:nvSpPr>
          <p:cNvPr id="91" name="Slide Number Placeholder 3"/>
          <p:cNvSpPr/>
          <p:nvPr/>
        </p:nvSpPr>
        <p:spPr>
          <a:xfrm>
            <a:off x="6248520" y="6622920"/>
            <a:ext cx="2895480" cy="2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ECD3805-D5D1-4C46-A322-2FB5D6848999}" type="slidenum">
              <a:rPr b="0" lang="en-US" sz="800" strike="noStrike" u="non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&lt;number&gt;</a:t>
            </a:fld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Ink 15" descr=""/>
          <p:cNvPicPr/>
          <p:nvPr/>
        </p:nvPicPr>
        <p:blipFill>
          <a:blip r:embed="rId1"/>
          <a:stretch/>
        </p:blipFill>
        <p:spPr>
          <a:xfrm>
            <a:off x="2187720" y="3578400"/>
            <a:ext cx="17280" cy="187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3" name="Group 21"/>
          <p:cNvGrpSpPr/>
          <p:nvPr/>
        </p:nvGrpSpPr>
        <p:grpSpPr>
          <a:xfrm>
            <a:off x="5425920" y="2852640"/>
            <a:ext cx="30240" cy="79560"/>
            <a:chOff x="5425920" y="2852640"/>
            <a:chExt cx="30240" cy="79560"/>
          </a:xfrm>
        </p:grpSpPr>
        <p:pic>
          <p:nvPicPr>
            <p:cNvPr id="94" name="Ink 16" descr=""/>
            <p:cNvPicPr/>
            <p:nvPr/>
          </p:nvPicPr>
          <p:blipFill>
            <a:blip r:embed="rId2"/>
            <a:stretch/>
          </p:blipFill>
          <p:spPr>
            <a:xfrm>
              <a:off x="5425920" y="2852640"/>
              <a:ext cx="11160" cy="14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5" name="Ink 17" descr=""/>
            <p:cNvPicPr/>
            <p:nvPr/>
          </p:nvPicPr>
          <p:blipFill>
            <a:blip r:embed="rId3"/>
            <a:stretch/>
          </p:blipFill>
          <p:spPr>
            <a:xfrm>
              <a:off x="5425920" y="2852640"/>
              <a:ext cx="11160" cy="14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6" name="Ink 18" descr=""/>
            <p:cNvPicPr/>
            <p:nvPr/>
          </p:nvPicPr>
          <p:blipFill>
            <a:blip r:embed="rId4"/>
            <a:stretch/>
          </p:blipFill>
          <p:spPr>
            <a:xfrm>
              <a:off x="5445000" y="2917800"/>
              <a:ext cx="11160" cy="14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7" name="Ink 19" descr=""/>
            <p:cNvPicPr/>
            <p:nvPr/>
          </p:nvPicPr>
          <p:blipFill>
            <a:blip r:embed="rId5"/>
            <a:stretch/>
          </p:blipFill>
          <p:spPr>
            <a:xfrm>
              <a:off x="5445000" y="2917800"/>
              <a:ext cx="11160" cy="14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8" name="Ink 20" descr=""/>
            <p:cNvPicPr/>
            <p:nvPr/>
          </p:nvPicPr>
          <p:blipFill>
            <a:blip r:embed="rId6"/>
            <a:stretch/>
          </p:blipFill>
          <p:spPr>
            <a:xfrm>
              <a:off x="5445000" y="2917800"/>
              <a:ext cx="11160" cy="144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2003-01-07T16:27:23Z</dcterms:created>
  <dc:creator>APIIT</dc:creator>
  <dc:description/>
  <dc:language>en-MY</dc:language>
  <cp:lastModifiedBy>Usman Hashmi</cp:lastModifiedBy>
  <dcterms:modified xsi:type="dcterms:W3CDTF">2024-07-15T13:39:40Z</dcterms:modified>
  <cp:revision>166</cp:revision>
  <dc:subject/>
  <dc:title>Multimedia Technology</dc:title>
</cp:coreProperties>
</file>