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notesSlide4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3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4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5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649ACB8-ED8D-4D8B-B94C-6F9FB80B8F3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9BA5B21-04E2-4596-ADF1-EF69AECF2C2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8A88DA9-1FCC-4AF5-A1B8-2740E75B464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C571539-3CDB-4552-AE25-AF375A236D1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DFA128E-0EDF-45A8-9F51-20C0659A7C8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apiit.edu.my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hyperlink" Target="http://www.apiit.edu.my/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3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6705720"/>
            <a:ext cx="9144000" cy="152280"/>
          </a:xfrm>
          <a:prstGeom prst="rect">
            <a:avLst/>
          </a:prstGeom>
          <a:solidFill>
            <a:srgbClr val="0033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Text Box 8"/>
          <p:cNvSpPr/>
          <p:nvPr/>
        </p:nvSpPr>
        <p:spPr>
          <a:xfrm>
            <a:off x="76320" y="6683400"/>
            <a:ext cx="1719000" cy="2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Object Oriented  Programming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700992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Slide </a:t>
            </a:r>
            <a:fld id="{E57B717F-72C5-43F2-9B17-1814B78EB5C2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990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" name="Picture 11" descr="APIIT Logo">
            <a:hlinkClick r:id="rId2"/>
          </p:cNvPr>
          <p:cNvPicPr/>
          <p:nvPr/>
        </p:nvPicPr>
        <p:blipFill>
          <a:blip r:embed="rId3"/>
          <a:srcRect l="0" t="71173" r="0" b="0"/>
          <a:stretch/>
        </p:blipFill>
        <p:spPr>
          <a:xfrm>
            <a:off x="76320" y="1106640"/>
            <a:ext cx="14047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Line 12"/>
          <p:cNvSpPr/>
          <p:nvPr/>
        </p:nvSpPr>
        <p:spPr>
          <a:xfrm>
            <a:off x="1795320" y="990720"/>
            <a:ext cx="7348680" cy="0"/>
          </a:xfrm>
          <a:prstGeom prst="line">
            <a:avLst/>
          </a:prstGeom>
          <a:ln w="381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Text Box 13"/>
          <p:cNvSpPr/>
          <p:nvPr/>
        </p:nvSpPr>
        <p:spPr>
          <a:xfrm>
            <a:off x="6259320" y="1063800"/>
            <a:ext cx="1400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Exceptions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Picture 17" descr="background"/>
          <p:cNvPicPr/>
          <p:nvPr/>
        </p:nvPicPr>
        <p:blipFill>
          <a:blip r:embed="rId4"/>
          <a:stretch/>
        </p:blipFill>
        <p:spPr>
          <a:xfrm>
            <a:off x="6329520" y="2944800"/>
            <a:ext cx="4562280" cy="36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Picture 18" descr="logo"/>
          <p:cNvPicPr/>
          <p:nvPr/>
        </p:nvPicPr>
        <p:blipFill>
          <a:blip r:embed="rId5"/>
          <a:stretch/>
        </p:blipFill>
        <p:spPr>
          <a:xfrm>
            <a:off x="142920" y="58680"/>
            <a:ext cx="1289160" cy="10447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lue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" name="Picture 11" descr="APIIT Logo">
            <a:hlinkClick r:id="rId3"/>
          </p:cNvPr>
          <p:cNvPicPr/>
          <p:nvPr/>
        </p:nvPicPr>
        <p:blipFill>
          <a:blip r:embed="rId4"/>
          <a:srcRect l="0" t="72737" r="0" b="0"/>
          <a:stretch/>
        </p:blipFill>
        <p:spPr>
          <a:xfrm>
            <a:off x="914400" y="4309920"/>
            <a:ext cx="1892160" cy="53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Picture 12" descr="logo"/>
          <p:cNvPicPr/>
          <p:nvPr/>
        </p:nvPicPr>
        <p:blipFill>
          <a:blip r:embed="rId5"/>
          <a:stretch/>
        </p:blipFill>
        <p:spPr>
          <a:xfrm>
            <a:off x="795240" y="2567160"/>
            <a:ext cx="2133720" cy="172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71720" y="2628720"/>
            <a:ext cx="6781680" cy="78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Box 34"/>
          <p:cNvSpPr/>
          <p:nvPr/>
        </p:nvSpPr>
        <p:spPr>
          <a:xfrm>
            <a:off x="2656440" y="6280200"/>
            <a:ext cx="33638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Copyright 2016 Asia Pacific Institute of Information Technology</a:t>
            </a:r>
            <a:endParaRPr b="0" lang="en-MY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Box 50"/>
          <p:cNvSpPr/>
          <p:nvPr/>
        </p:nvSpPr>
        <p:spPr>
          <a:xfrm>
            <a:off x="570240" y="1000080"/>
            <a:ext cx="7610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Object Oriented Programming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AAPP013-4-2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2E4C5982-1DDA-41C4-A1A6-8945E502692F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14680" y="2095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Errors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10920" y="1600200"/>
            <a:ext cx="753732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a dynamic linking failure or some other “hard” failure in the virtual machine occurs, the virtual machine throws an Error.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2EF1D5A8-481E-452E-85EB-15B40E2E9A7A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19280" y="237600"/>
            <a:ext cx="8229600" cy="100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 Partial view of the </a:t>
            </a:r>
            <a:r>
              <a:rPr b="1" i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Throwable</a:t>
            </a: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 family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Oval 4"/>
          <p:cNvSpPr/>
          <p:nvPr/>
        </p:nvSpPr>
        <p:spPr>
          <a:xfrm>
            <a:off x="3733920" y="1254240"/>
            <a:ext cx="1314360" cy="476280"/>
          </a:xfrm>
          <a:prstGeom prst="ellipse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Throwable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Oval 36"/>
          <p:cNvSpPr/>
          <p:nvPr/>
        </p:nvSpPr>
        <p:spPr>
          <a:xfrm>
            <a:off x="1677960" y="2722680"/>
            <a:ext cx="1314360" cy="476280"/>
          </a:xfrm>
          <a:prstGeom prst="ellipse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Error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Oval 37"/>
          <p:cNvSpPr/>
          <p:nvPr/>
        </p:nvSpPr>
        <p:spPr>
          <a:xfrm>
            <a:off x="6059520" y="2741760"/>
            <a:ext cx="1314360" cy="476280"/>
          </a:xfrm>
          <a:prstGeom prst="ellipse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Exception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Oval 38"/>
          <p:cNvSpPr/>
          <p:nvPr/>
        </p:nvSpPr>
        <p:spPr>
          <a:xfrm>
            <a:off x="2192400" y="4208400"/>
            <a:ext cx="1562040" cy="476280"/>
          </a:xfrm>
          <a:prstGeom prst="ellipse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ThreadDeath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Oval 39"/>
          <p:cNvSpPr/>
          <p:nvPr/>
        </p:nvSpPr>
        <p:spPr>
          <a:xfrm>
            <a:off x="4421160" y="4017960"/>
            <a:ext cx="1314360" cy="762120"/>
          </a:xfrm>
          <a:prstGeom prst="ellipse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Runtime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exception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Oval 44"/>
          <p:cNvSpPr/>
          <p:nvPr/>
        </p:nvSpPr>
        <p:spPr>
          <a:xfrm>
            <a:off x="6041880" y="3981600"/>
            <a:ext cx="1638360" cy="761760"/>
          </a:xfrm>
          <a:prstGeom prst="ellipse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Interrupted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exception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Line 45"/>
          <p:cNvSpPr/>
          <p:nvPr/>
        </p:nvSpPr>
        <p:spPr>
          <a:xfrm flipH="1">
            <a:off x="2406600" y="1768320"/>
            <a:ext cx="1905120" cy="95256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Line 46"/>
          <p:cNvSpPr/>
          <p:nvPr/>
        </p:nvSpPr>
        <p:spPr>
          <a:xfrm>
            <a:off x="4292640" y="1787400"/>
            <a:ext cx="2209680" cy="9334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Line 47"/>
          <p:cNvSpPr/>
          <p:nvPr/>
        </p:nvSpPr>
        <p:spPr>
          <a:xfrm>
            <a:off x="6751800" y="3198960"/>
            <a:ext cx="114120" cy="8380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Line 48"/>
          <p:cNvSpPr/>
          <p:nvPr/>
        </p:nvSpPr>
        <p:spPr>
          <a:xfrm flipH="1">
            <a:off x="847800" y="3219480"/>
            <a:ext cx="1371600" cy="11620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6" name="Group 52"/>
          <p:cNvGrpSpPr/>
          <p:nvPr/>
        </p:nvGrpSpPr>
        <p:grpSpPr>
          <a:xfrm>
            <a:off x="749160" y="4402080"/>
            <a:ext cx="339840" cy="236520"/>
            <a:chOff x="749160" y="4402080"/>
            <a:chExt cx="339840" cy="236520"/>
          </a:xfrm>
        </p:grpSpPr>
        <p:sp>
          <p:nvSpPr>
            <p:cNvPr id="77" name="AutoShape 49"/>
            <p:cNvSpPr/>
            <p:nvPr/>
          </p:nvSpPr>
          <p:spPr>
            <a:xfrm>
              <a:off x="749160" y="4402080"/>
              <a:ext cx="152640" cy="228600"/>
            </a:xfrm>
            <a:custGeom>
              <a:avLst/>
              <a:gdLst>
                <a:gd name="GluePoint1X" fmla="*/ 0 w 152640"/>
                <a:gd name="GluePoint1Y" fmla="*/ 55 h 228600"/>
                <a:gd name="GluePoint2X" fmla="*/ 37 w 152640"/>
                <a:gd name="GluePoint2Y" fmla="*/ 55 h 228600"/>
                <a:gd name="GluePoint3X" fmla="*/ 48 w 152640"/>
                <a:gd name="GluePoint3Y" fmla="*/ 0 h 228600"/>
                <a:gd name="GluePoint4X" fmla="*/ 59 w 152640"/>
                <a:gd name="GluePoint4Y" fmla="*/ 55 h 228600"/>
                <a:gd name="GluePoint5X" fmla="*/ 96 w 152640"/>
                <a:gd name="GluePoint5Y" fmla="*/ 55 h 228600"/>
                <a:gd name="GluePoint6X" fmla="*/ 66 w 152640"/>
                <a:gd name="GluePoint6Y" fmla="*/ 89 h 228600"/>
                <a:gd name="GluePoint7X" fmla="*/ 78 w 152640"/>
                <a:gd name="GluePoint7Y" fmla="*/ 144 h 228600"/>
                <a:gd name="GluePoint8X" fmla="*/ 48 w 152640"/>
                <a:gd name="GluePoint8Y" fmla="*/ 110 h 228600"/>
                <a:gd name="GluePoint9X" fmla="*/ 18 w 152640"/>
                <a:gd name="GluePoint9Y" fmla="*/ 144 h 228600"/>
                <a:gd name="GluePoint10X" fmla="*/ 30 w 152640"/>
                <a:gd name="GluePoint10Y" fmla="*/ 89 h 228600"/>
                <a:gd name="GluePoint11X" fmla="*/ 0 w 152640"/>
                <a:gd name="GluePoint11Y" fmla="*/ 55 h 228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l" t="t" r="r" b="b"/>
              <a:pathLst>
                <a:path w="10000" h="10000">
                  <a:moveTo>
                    <a:pt x="0" y="3819"/>
                  </a:moveTo>
                  <a:lnTo>
                    <a:pt x="3854" y="3819"/>
                  </a:lnTo>
                  <a:lnTo>
                    <a:pt x="5000" y="0"/>
                  </a:lnTo>
                  <a:lnTo>
                    <a:pt x="6146" y="3819"/>
                  </a:lnTo>
                  <a:lnTo>
                    <a:pt x="10000" y="3819"/>
                  </a:lnTo>
                  <a:lnTo>
                    <a:pt x="6875" y="6181"/>
                  </a:lnTo>
                  <a:lnTo>
                    <a:pt x="8125" y="10000"/>
                  </a:lnTo>
                  <a:lnTo>
                    <a:pt x="5000" y="7639"/>
                  </a:lnTo>
                  <a:lnTo>
                    <a:pt x="1875" y="10000"/>
                  </a:lnTo>
                  <a:lnTo>
                    <a:pt x="3125" y="6181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AutoShape 50"/>
            <p:cNvSpPr/>
            <p:nvPr/>
          </p:nvSpPr>
          <p:spPr>
            <a:xfrm>
              <a:off x="936720" y="4410000"/>
              <a:ext cx="152280" cy="228600"/>
            </a:xfrm>
            <a:custGeom>
              <a:avLst/>
              <a:gdLst>
                <a:gd name="GluePoint1X" fmla="*/ 0 w 152280"/>
                <a:gd name="GluePoint1Y" fmla="*/ 55 h 228600"/>
                <a:gd name="GluePoint2X" fmla="*/ 37 w 152280"/>
                <a:gd name="GluePoint2Y" fmla="*/ 55 h 228600"/>
                <a:gd name="GluePoint3X" fmla="*/ 48 w 152280"/>
                <a:gd name="GluePoint3Y" fmla="*/ 0 h 228600"/>
                <a:gd name="GluePoint4X" fmla="*/ 59 w 152280"/>
                <a:gd name="GluePoint4Y" fmla="*/ 55 h 228600"/>
                <a:gd name="GluePoint5X" fmla="*/ 96 w 152280"/>
                <a:gd name="GluePoint5Y" fmla="*/ 55 h 228600"/>
                <a:gd name="GluePoint6X" fmla="*/ 66 w 152280"/>
                <a:gd name="GluePoint6Y" fmla="*/ 89 h 228600"/>
                <a:gd name="GluePoint7X" fmla="*/ 78 w 152280"/>
                <a:gd name="GluePoint7Y" fmla="*/ 144 h 228600"/>
                <a:gd name="GluePoint8X" fmla="*/ 48 w 152280"/>
                <a:gd name="GluePoint8Y" fmla="*/ 110 h 228600"/>
                <a:gd name="GluePoint9X" fmla="*/ 18 w 152280"/>
                <a:gd name="GluePoint9Y" fmla="*/ 144 h 228600"/>
                <a:gd name="GluePoint10X" fmla="*/ 30 w 152280"/>
                <a:gd name="GluePoint10Y" fmla="*/ 89 h 228600"/>
                <a:gd name="GluePoint11X" fmla="*/ 0 w 152280"/>
                <a:gd name="GluePoint11Y" fmla="*/ 55 h 228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l" t="t" r="r" b="b"/>
              <a:pathLst>
                <a:path w="10000" h="10000">
                  <a:moveTo>
                    <a:pt x="0" y="3819"/>
                  </a:moveTo>
                  <a:lnTo>
                    <a:pt x="3854" y="3819"/>
                  </a:lnTo>
                  <a:lnTo>
                    <a:pt x="5000" y="0"/>
                  </a:lnTo>
                  <a:lnTo>
                    <a:pt x="6146" y="3819"/>
                  </a:lnTo>
                  <a:lnTo>
                    <a:pt x="10000" y="3819"/>
                  </a:lnTo>
                  <a:lnTo>
                    <a:pt x="6875" y="6181"/>
                  </a:lnTo>
                  <a:lnTo>
                    <a:pt x="8125" y="10000"/>
                  </a:lnTo>
                  <a:lnTo>
                    <a:pt x="5000" y="7639"/>
                  </a:lnTo>
                  <a:lnTo>
                    <a:pt x="1875" y="10000"/>
                  </a:lnTo>
                  <a:lnTo>
                    <a:pt x="3125" y="6181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9" name="Line 51"/>
          <p:cNvSpPr/>
          <p:nvPr/>
        </p:nvSpPr>
        <p:spPr>
          <a:xfrm>
            <a:off x="6751800" y="3236760"/>
            <a:ext cx="1828800" cy="12384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0" name="Group 53"/>
          <p:cNvGrpSpPr/>
          <p:nvPr/>
        </p:nvGrpSpPr>
        <p:grpSpPr>
          <a:xfrm>
            <a:off x="8352000" y="4384800"/>
            <a:ext cx="339120" cy="236520"/>
            <a:chOff x="8352000" y="4384800"/>
            <a:chExt cx="339120" cy="236520"/>
          </a:xfrm>
        </p:grpSpPr>
        <p:sp>
          <p:nvSpPr>
            <p:cNvPr id="81" name="AutoShape 54"/>
            <p:cNvSpPr/>
            <p:nvPr/>
          </p:nvSpPr>
          <p:spPr>
            <a:xfrm>
              <a:off x="8352000" y="4384800"/>
              <a:ext cx="152280" cy="228600"/>
            </a:xfrm>
            <a:custGeom>
              <a:avLst/>
              <a:gdLst>
                <a:gd name="GluePoint1X" fmla="*/ 0 w 152280"/>
                <a:gd name="GluePoint1Y" fmla="*/ 55 h 228600"/>
                <a:gd name="GluePoint2X" fmla="*/ 37 w 152280"/>
                <a:gd name="GluePoint2Y" fmla="*/ 55 h 228600"/>
                <a:gd name="GluePoint3X" fmla="*/ 48 w 152280"/>
                <a:gd name="GluePoint3Y" fmla="*/ 0 h 228600"/>
                <a:gd name="GluePoint4X" fmla="*/ 59 w 152280"/>
                <a:gd name="GluePoint4Y" fmla="*/ 55 h 228600"/>
                <a:gd name="GluePoint5X" fmla="*/ 96 w 152280"/>
                <a:gd name="GluePoint5Y" fmla="*/ 55 h 228600"/>
                <a:gd name="GluePoint6X" fmla="*/ 66 w 152280"/>
                <a:gd name="GluePoint6Y" fmla="*/ 89 h 228600"/>
                <a:gd name="GluePoint7X" fmla="*/ 78 w 152280"/>
                <a:gd name="GluePoint7Y" fmla="*/ 144 h 228600"/>
                <a:gd name="GluePoint8X" fmla="*/ 48 w 152280"/>
                <a:gd name="GluePoint8Y" fmla="*/ 110 h 228600"/>
                <a:gd name="GluePoint9X" fmla="*/ 18 w 152280"/>
                <a:gd name="GluePoint9Y" fmla="*/ 144 h 228600"/>
                <a:gd name="GluePoint10X" fmla="*/ 30 w 152280"/>
                <a:gd name="GluePoint10Y" fmla="*/ 89 h 228600"/>
                <a:gd name="GluePoint11X" fmla="*/ 0 w 152280"/>
                <a:gd name="GluePoint11Y" fmla="*/ 55 h 228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l" t="t" r="r" b="b"/>
              <a:pathLst>
                <a:path w="10000" h="10000">
                  <a:moveTo>
                    <a:pt x="0" y="3819"/>
                  </a:moveTo>
                  <a:lnTo>
                    <a:pt x="3854" y="3819"/>
                  </a:lnTo>
                  <a:lnTo>
                    <a:pt x="5000" y="0"/>
                  </a:lnTo>
                  <a:lnTo>
                    <a:pt x="6146" y="3819"/>
                  </a:lnTo>
                  <a:lnTo>
                    <a:pt x="10000" y="3819"/>
                  </a:lnTo>
                  <a:lnTo>
                    <a:pt x="6875" y="6181"/>
                  </a:lnTo>
                  <a:lnTo>
                    <a:pt x="8125" y="10000"/>
                  </a:lnTo>
                  <a:lnTo>
                    <a:pt x="5000" y="7639"/>
                  </a:lnTo>
                  <a:lnTo>
                    <a:pt x="1875" y="10000"/>
                  </a:lnTo>
                  <a:lnTo>
                    <a:pt x="3125" y="6181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AutoShape 55"/>
            <p:cNvSpPr/>
            <p:nvPr/>
          </p:nvSpPr>
          <p:spPr>
            <a:xfrm>
              <a:off x="8539200" y="4392720"/>
              <a:ext cx="151920" cy="228600"/>
            </a:xfrm>
            <a:custGeom>
              <a:avLst/>
              <a:gdLst>
                <a:gd name="GluePoint1X" fmla="*/ 0 w 151920"/>
                <a:gd name="GluePoint1Y" fmla="*/ 55 h 228600"/>
                <a:gd name="GluePoint2X" fmla="*/ 37 w 151920"/>
                <a:gd name="GluePoint2Y" fmla="*/ 55 h 228600"/>
                <a:gd name="GluePoint3X" fmla="*/ 48 w 151920"/>
                <a:gd name="GluePoint3Y" fmla="*/ 0 h 228600"/>
                <a:gd name="GluePoint4X" fmla="*/ 59 w 151920"/>
                <a:gd name="GluePoint4Y" fmla="*/ 55 h 228600"/>
                <a:gd name="GluePoint5X" fmla="*/ 96 w 151920"/>
                <a:gd name="GluePoint5Y" fmla="*/ 55 h 228600"/>
                <a:gd name="GluePoint6X" fmla="*/ 66 w 151920"/>
                <a:gd name="GluePoint6Y" fmla="*/ 89 h 228600"/>
                <a:gd name="GluePoint7X" fmla="*/ 78 w 151920"/>
                <a:gd name="GluePoint7Y" fmla="*/ 144 h 228600"/>
                <a:gd name="GluePoint8X" fmla="*/ 48 w 151920"/>
                <a:gd name="GluePoint8Y" fmla="*/ 110 h 228600"/>
                <a:gd name="GluePoint9X" fmla="*/ 18 w 151920"/>
                <a:gd name="GluePoint9Y" fmla="*/ 144 h 228600"/>
                <a:gd name="GluePoint10X" fmla="*/ 30 w 151920"/>
                <a:gd name="GluePoint10Y" fmla="*/ 89 h 228600"/>
                <a:gd name="GluePoint11X" fmla="*/ 0 w 151920"/>
                <a:gd name="GluePoint11Y" fmla="*/ 55 h 228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l" t="t" r="r" b="b"/>
              <a:pathLst>
                <a:path w="10000" h="10000">
                  <a:moveTo>
                    <a:pt x="0" y="3819"/>
                  </a:moveTo>
                  <a:lnTo>
                    <a:pt x="3854" y="3819"/>
                  </a:lnTo>
                  <a:lnTo>
                    <a:pt x="5000" y="0"/>
                  </a:lnTo>
                  <a:lnTo>
                    <a:pt x="6146" y="3819"/>
                  </a:lnTo>
                  <a:lnTo>
                    <a:pt x="10000" y="3819"/>
                  </a:lnTo>
                  <a:lnTo>
                    <a:pt x="6875" y="6181"/>
                  </a:lnTo>
                  <a:lnTo>
                    <a:pt x="8125" y="10000"/>
                  </a:lnTo>
                  <a:lnTo>
                    <a:pt x="5000" y="7639"/>
                  </a:lnTo>
                  <a:lnTo>
                    <a:pt x="1875" y="10000"/>
                  </a:lnTo>
                  <a:lnTo>
                    <a:pt x="3125" y="6181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3" name="Line 56"/>
          <p:cNvSpPr/>
          <p:nvPr/>
        </p:nvSpPr>
        <p:spPr>
          <a:xfrm flipH="1">
            <a:off x="5078520" y="3182760"/>
            <a:ext cx="1676160" cy="83844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Line 57"/>
          <p:cNvSpPr/>
          <p:nvPr/>
        </p:nvSpPr>
        <p:spPr>
          <a:xfrm>
            <a:off x="2257560" y="3200400"/>
            <a:ext cx="552240" cy="10288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Line 58"/>
          <p:cNvSpPr/>
          <p:nvPr/>
        </p:nvSpPr>
        <p:spPr>
          <a:xfrm flipH="1">
            <a:off x="3765600" y="4765680"/>
            <a:ext cx="1162080" cy="9144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Line 59"/>
          <p:cNvSpPr/>
          <p:nvPr/>
        </p:nvSpPr>
        <p:spPr>
          <a:xfrm>
            <a:off x="4905360" y="4781520"/>
            <a:ext cx="685800" cy="87624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Line 60"/>
          <p:cNvSpPr/>
          <p:nvPr/>
        </p:nvSpPr>
        <p:spPr>
          <a:xfrm>
            <a:off x="4983120" y="4802040"/>
            <a:ext cx="2419560" cy="85752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Oval 61"/>
          <p:cNvSpPr/>
          <p:nvPr/>
        </p:nvSpPr>
        <p:spPr>
          <a:xfrm>
            <a:off x="2957400" y="5697360"/>
            <a:ext cx="1638360" cy="762120"/>
          </a:xfrm>
          <a:prstGeom prst="ellipse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Arithmetic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Exception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Oval 62"/>
          <p:cNvSpPr/>
          <p:nvPr/>
        </p:nvSpPr>
        <p:spPr>
          <a:xfrm>
            <a:off x="4730760" y="5699160"/>
            <a:ext cx="1638360" cy="762120"/>
          </a:xfrm>
          <a:prstGeom prst="ellipse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NullPointer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Exception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Oval 63"/>
          <p:cNvSpPr/>
          <p:nvPr/>
        </p:nvSpPr>
        <p:spPr>
          <a:xfrm>
            <a:off x="6751800" y="5681520"/>
            <a:ext cx="1638000" cy="762120"/>
          </a:xfrm>
          <a:prstGeom prst="ellipse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Classcast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Exception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1" name="Group 64"/>
          <p:cNvGrpSpPr/>
          <p:nvPr/>
        </p:nvGrpSpPr>
        <p:grpSpPr>
          <a:xfrm>
            <a:off x="1798560" y="5889600"/>
            <a:ext cx="339840" cy="236520"/>
            <a:chOff x="1798560" y="5889600"/>
            <a:chExt cx="339840" cy="236520"/>
          </a:xfrm>
        </p:grpSpPr>
        <p:sp>
          <p:nvSpPr>
            <p:cNvPr id="92" name="AutoShape 65"/>
            <p:cNvSpPr/>
            <p:nvPr/>
          </p:nvSpPr>
          <p:spPr>
            <a:xfrm>
              <a:off x="1798560" y="5889600"/>
              <a:ext cx="152640" cy="228600"/>
            </a:xfrm>
            <a:custGeom>
              <a:avLst/>
              <a:gdLst>
                <a:gd name="GluePoint1X" fmla="*/ 0 w 152640"/>
                <a:gd name="GluePoint1Y" fmla="*/ 55 h 228600"/>
                <a:gd name="GluePoint2X" fmla="*/ 37 w 152640"/>
                <a:gd name="GluePoint2Y" fmla="*/ 55 h 228600"/>
                <a:gd name="GluePoint3X" fmla="*/ 48 w 152640"/>
                <a:gd name="GluePoint3Y" fmla="*/ 0 h 228600"/>
                <a:gd name="GluePoint4X" fmla="*/ 59 w 152640"/>
                <a:gd name="GluePoint4Y" fmla="*/ 55 h 228600"/>
                <a:gd name="GluePoint5X" fmla="*/ 96 w 152640"/>
                <a:gd name="GluePoint5Y" fmla="*/ 55 h 228600"/>
                <a:gd name="GluePoint6X" fmla="*/ 66 w 152640"/>
                <a:gd name="GluePoint6Y" fmla="*/ 89 h 228600"/>
                <a:gd name="GluePoint7X" fmla="*/ 78 w 152640"/>
                <a:gd name="GluePoint7Y" fmla="*/ 144 h 228600"/>
                <a:gd name="GluePoint8X" fmla="*/ 48 w 152640"/>
                <a:gd name="GluePoint8Y" fmla="*/ 110 h 228600"/>
                <a:gd name="GluePoint9X" fmla="*/ 18 w 152640"/>
                <a:gd name="GluePoint9Y" fmla="*/ 144 h 228600"/>
                <a:gd name="GluePoint10X" fmla="*/ 30 w 152640"/>
                <a:gd name="GluePoint10Y" fmla="*/ 89 h 228600"/>
                <a:gd name="GluePoint11X" fmla="*/ 0 w 152640"/>
                <a:gd name="GluePoint11Y" fmla="*/ 55 h 228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l" t="t" r="r" b="b"/>
              <a:pathLst>
                <a:path w="10000" h="10000">
                  <a:moveTo>
                    <a:pt x="0" y="3819"/>
                  </a:moveTo>
                  <a:lnTo>
                    <a:pt x="3854" y="3819"/>
                  </a:lnTo>
                  <a:lnTo>
                    <a:pt x="5000" y="0"/>
                  </a:lnTo>
                  <a:lnTo>
                    <a:pt x="6146" y="3819"/>
                  </a:lnTo>
                  <a:lnTo>
                    <a:pt x="10000" y="3819"/>
                  </a:lnTo>
                  <a:lnTo>
                    <a:pt x="6875" y="6181"/>
                  </a:lnTo>
                  <a:lnTo>
                    <a:pt x="8125" y="10000"/>
                  </a:lnTo>
                  <a:lnTo>
                    <a:pt x="5000" y="7639"/>
                  </a:lnTo>
                  <a:lnTo>
                    <a:pt x="1875" y="10000"/>
                  </a:lnTo>
                  <a:lnTo>
                    <a:pt x="3125" y="6181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80808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AutoShape 66"/>
            <p:cNvSpPr/>
            <p:nvPr/>
          </p:nvSpPr>
          <p:spPr>
            <a:xfrm>
              <a:off x="1986120" y="5897520"/>
              <a:ext cx="152280" cy="228600"/>
            </a:xfrm>
            <a:custGeom>
              <a:avLst/>
              <a:gdLst>
                <a:gd name="GluePoint1X" fmla="*/ 0 w 152280"/>
                <a:gd name="GluePoint1Y" fmla="*/ 55 h 228600"/>
                <a:gd name="GluePoint2X" fmla="*/ 37 w 152280"/>
                <a:gd name="GluePoint2Y" fmla="*/ 55 h 228600"/>
                <a:gd name="GluePoint3X" fmla="*/ 48 w 152280"/>
                <a:gd name="GluePoint3Y" fmla="*/ 0 h 228600"/>
                <a:gd name="GluePoint4X" fmla="*/ 59 w 152280"/>
                <a:gd name="GluePoint4Y" fmla="*/ 55 h 228600"/>
                <a:gd name="GluePoint5X" fmla="*/ 96 w 152280"/>
                <a:gd name="GluePoint5Y" fmla="*/ 55 h 228600"/>
                <a:gd name="GluePoint6X" fmla="*/ 66 w 152280"/>
                <a:gd name="GluePoint6Y" fmla="*/ 89 h 228600"/>
                <a:gd name="GluePoint7X" fmla="*/ 78 w 152280"/>
                <a:gd name="GluePoint7Y" fmla="*/ 144 h 228600"/>
                <a:gd name="GluePoint8X" fmla="*/ 48 w 152280"/>
                <a:gd name="GluePoint8Y" fmla="*/ 110 h 228600"/>
                <a:gd name="GluePoint9X" fmla="*/ 18 w 152280"/>
                <a:gd name="GluePoint9Y" fmla="*/ 144 h 228600"/>
                <a:gd name="GluePoint10X" fmla="*/ 30 w 152280"/>
                <a:gd name="GluePoint10Y" fmla="*/ 89 h 228600"/>
                <a:gd name="GluePoint11X" fmla="*/ 0 w 152280"/>
                <a:gd name="GluePoint11Y" fmla="*/ 55 h 228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l" t="t" r="r" b="b"/>
              <a:pathLst>
                <a:path w="10000" h="10000">
                  <a:moveTo>
                    <a:pt x="0" y="3819"/>
                  </a:moveTo>
                  <a:lnTo>
                    <a:pt x="3854" y="3819"/>
                  </a:lnTo>
                  <a:lnTo>
                    <a:pt x="5000" y="0"/>
                  </a:lnTo>
                  <a:lnTo>
                    <a:pt x="6146" y="3819"/>
                  </a:lnTo>
                  <a:lnTo>
                    <a:pt x="10000" y="3819"/>
                  </a:lnTo>
                  <a:lnTo>
                    <a:pt x="6875" y="6181"/>
                  </a:lnTo>
                  <a:lnTo>
                    <a:pt x="8125" y="10000"/>
                  </a:lnTo>
                  <a:lnTo>
                    <a:pt x="5000" y="7639"/>
                  </a:lnTo>
                  <a:lnTo>
                    <a:pt x="1875" y="10000"/>
                  </a:lnTo>
                  <a:lnTo>
                    <a:pt x="3125" y="6181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80808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4" name="Line 67"/>
          <p:cNvSpPr/>
          <p:nvPr/>
        </p:nvSpPr>
        <p:spPr>
          <a:xfrm flipH="1">
            <a:off x="1969920" y="4761000"/>
            <a:ext cx="2934000" cy="11620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 Box 68"/>
          <p:cNvSpPr/>
          <p:nvPr/>
        </p:nvSpPr>
        <p:spPr>
          <a:xfrm>
            <a:off x="533520" y="1600200"/>
            <a:ext cx="2266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java.lang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B8880A4-504F-43FB-8924-FAAF83E30413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66960" y="28584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The Throwable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AutoShape 3"/>
          <p:cNvSpPr/>
          <p:nvPr/>
        </p:nvSpPr>
        <p:spPr>
          <a:xfrm>
            <a:off x="2471760" y="1447920"/>
            <a:ext cx="1981080" cy="60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AutoShape 4"/>
          <p:cNvSpPr/>
          <p:nvPr/>
        </p:nvSpPr>
        <p:spPr>
          <a:xfrm>
            <a:off x="2471760" y="2438280"/>
            <a:ext cx="1981080" cy="609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Throwable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AutoShape 5"/>
          <p:cNvSpPr/>
          <p:nvPr/>
        </p:nvSpPr>
        <p:spPr>
          <a:xfrm>
            <a:off x="676440" y="3408480"/>
            <a:ext cx="1981080" cy="60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Error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AutoShape 6"/>
          <p:cNvSpPr/>
          <p:nvPr/>
        </p:nvSpPr>
        <p:spPr>
          <a:xfrm>
            <a:off x="4757760" y="3519360"/>
            <a:ext cx="1905120" cy="609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Exception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AutoShape 7"/>
          <p:cNvSpPr/>
          <p:nvPr/>
        </p:nvSpPr>
        <p:spPr>
          <a:xfrm>
            <a:off x="414360" y="4524480"/>
            <a:ext cx="2133720" cy="60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AutoShape 8"/>
          <p:cNvSpPr/>
          <p:nvPr/>
        </p:nvSpPr>
        <p:spPr>
          <a:xfrm>
            <a:off x="566640" y="4676760"/>
            <a:ext cx="2057400" cy="60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AutoShape 9"/>
          <p:cNvSpPr/>
          <p:nvPr/>
        </p:nvSpPr>
        <p:spPr>
          <a:xfrm>
            <a:off x="642960" y="4876920"/>
            <a:ext cx="2057400" cy="60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…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AutoShape 10"/>
          <p:cNvSpPr/>
          <p:nvPr/>
        </p:nvSpPr>
        <p:spPr>
          <a:xfrm>
            <a:off x="3476520" y="4718160"/>
            <a:ext cx="1941480" cy="60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AutoShape 11"/>
          <p:cNvSpPr/>
          <p:nvPr/>
        </p:nvSpPr>
        <p:spPr>
          <a:xfrm>
            <a:off x="3629160" y="4870440"/>
            <a:ext cx="1941480" cy="609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AutoShape 12"/>
          <p:cNvSpPr/>
          <p:nvPr/>
        </p:nvSpPr>
        <p:spPr>
          <a:xfrm>
            <a:off x="3781440" y="5022720"/>
            <a:ext cx="1865160" cy="609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a2a241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…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AutoShape 13"/>
          <p:cNvSpPr/>
          <p:nvPr/>
        </p:nvSpPr>
        <p:spPr>
          <a:xfrm>
            <a:off x="6345360" y="5192640"/>
            <a:ext cx="1973160" cy="6098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AutoShape 14"/>
          <p:cNvSpPr/>
          <p:nvPr/>
        </p:nvSpPr>
        <p:spPr>
          <a:xfrm>
            <a:off x="6497640" y="5345280"/>
            <a:ext cx="1897200" cy="6094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AutoShape 15"/>
          <p:cNvSpPr/>
          <p:nvPr/>
        </p:nvSpPr>
        <p:spPr>
          <a:xfrm>
            <a:off x="6629400" y="5497560"/>
            <a:ext cx="1820880" cy="6094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…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Line 16"/>
          <p:cNvSpPr/>
          <p:nvPr/>
        </p:nvSpPr>
        <p:spPr>
          <a:xfrm>
            <a:off x="3462480" y="2057400"/>
            <a:ext cx="0" cy="3808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Line 17"/>
          <p:cNvSpPr/>
          <p:nvPr/>
        </p:nvSpPr>
        <p:spPr>
          <a:xfrm flipH="1">
            <a:off x="1481040" y="3048120"/>
            <a:ext cx="1371600" cy="3808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Line 18"/>
          <p:cNvSpPr/>
          <p:nvPr/>
        </p:nvSpPr>
        <p:spPr>
          <a:xfrm>
            <a:off x="3995640" y="3048120"/>
            <a:ext cx="1752840" cy="4572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Line 19"/>
          <p:cNvSpPr/>
          <p:nvPr/>
        </p:nvSpPr>
        <p:spPr>
          <a:xfrm flipH="1">
            <a:off x="1523520" y="4114800"/>
            <a:ext cx="228600" cy="6858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AutoShape 20"/>
          <p:cNvSpPr/>
          <p:nvPr/>
        </p:nvSpPr>
        <p:spPr>
          <a:xfrm>
            <a:off x="6324480" y="4267080"/>
            <a:ext cx="2362320" cy="6541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RuntimeException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Line 21"/>
          <p:cNvSpPr/>
          <p:nvPr/>
        </p:nvSpPr>
        <p:spPr>
          <a:xfrm flipH="1">
            <a:off x="4495680" y="4191120"/>
            <a:ext cx="1067040" cy="6094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Line 22"/>
          <p:cNvSpPr/>
          <p:nvPr/>
        </p:nvSpPr>
        <p:spPr>
          <a:xfrm flipH="1">
            <a:off x="4724280" y="4038480"/>
            <a:ext cx="990720" cy="9144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Line 23"/>
          <p:cNvSpPr/>
          <p:nvPr/>
        </p:nvSpPr>
        <p:spPr>
          <a:xfrm flipH="1">
            <a:off x="5028840" y="4114800"/>
            <a:ext cx="609480" cy="10666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Line 24"/>
          <p:cNvSpPr/>
          <p:nvPr/>
        </p:nvSpPr>
        <p:spPr>
          <a:xfrm>
            <a:off x="6705720" y="3886200"/>
            <a:ext cx="761760" cy="3808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Line 25"/>
          <p:cNvSpPr/>
          <p:nvPr/>
        </p:nvSpPr>
        <p:spPr>
          <a:xfrm>
            <a:off x="7467480" y="4952880"/>
            <a:ext cx="0" cy="6858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Line 26"/>
          <p:cNvSpPr/>
          <p:nvPr/>
        </p:nvSpPr>
        <p:spPr>
          <a:xfrm flipH="1">
            <a:off x="7314840" y="4952880"/>
            <a:ext cx="152280" cy="53352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Line 27"/>
          <p:cNvSpPr/>
          <p:nvPr/>
        </p:nvSpPr>
        <p:spPr>
          <a:xfrm flipH="1">
            <a:off x="7238520" y="4952880"/>
            <a:ext cx="228600" cy="30492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Line 28"/>
          <p:cNvSpPr/>
          <p:nvPr/>
        </p:nvSpPr>
        <p:spPr>
          <a:xfrm>
            <a:off x="1752480" y="4038480"/>
            <a:ext cx="0" cy="99072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Line 29"/>
          <p:cNvSpPr/>
          <p:nvPr/>
        </p:nvSpPr>
        <p:spPr>
          <a:xfrm flipH="1">
            <a:off x="1371600" y="4038480"/>
            <a:ext cx="380880" cy="53352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6AF4AFA5-FC61-4167-9D63-3D41F746F0E6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09720" y="190080"/>
            <a:ext cx="8229600" cy="93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Classes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80880" y="1771560"/>
            <a:ext cx="8382240" cy="47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Java, exceptions are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objects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 When you throw an exception, you throw an object.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can’t throw just any object as an exception, however—only those objects whose classes descend from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Throwable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Throwable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serves as the base class for an entire family of classes, declared in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java.lang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that your program can instantiate and throw.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0DC1D21B-9FB0-48A6-B33B-F909B40DBAB0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514440" y="1924200"/>
            <a:ext cx="815328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throw an exception, you simply use the throw keyword with an object reference,as in: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 someThrowableObject;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Example: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public Object pop() throws EmptyStackException{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buNone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Object obj;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161928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Throwing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DB9D1FF0-C6B9-4374-AADF-40060F106D7C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80972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Most programs throw and catch objects that derive from the Exception class.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Runtime Exceptions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RuntimeException class represents exceptions that occur within the Java Virtual Machine(during runtime).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BAA5851D-A029-4DAB-B669-30953139ACB2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75248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Catch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33520" y="1523880"/>
            <a:ext cx="815328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catch an exception in java ,we have to write a </a:t>
            </a:r>
            <a:r>
              <a:rPr b="1" i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try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block with one or more </a:t>
            </a:r>
            <a:r>
              <a:rPr b="1" i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Each clause specifies one exception type that it is prepared to handle.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try block places a fence around a bit of code that is under the watchful eye of the associated catchers.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3B1F7DE0-9D23-44A8-A8A1-CE67669B8F35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457200" y="1523880"/>
            <a:ext cx="815328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If the bit of code delimited by the try block 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throws an exception, the associated catch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clauses will be examined by the Java Virtual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Machine.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If the Virtual Machine finds a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 that 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prepared to handle the thrown exception, the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program continues execution starting with the 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first statement of that catch clause.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175248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Catch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4CBC21C6-51F2-4E2C-8F6B-593ACBD9E5AA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0640" y="1713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Format of the try—catch block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try block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try  { Java statements}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catch block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try{    …}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catch( … ){   …}……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 (SomeThrowableObject variablename)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   { Java Statements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0">
              <a:spcBef>
                <a:spcPts val="6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spcBef>
                <a:spcPts val="6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4126A4FF-99D9-4F5E-84A4-28E2AB2BE819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62040" y="171360"/>
            <a:ext cx="76773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Hierarchy for coffee sipping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33520" y="1428480"/>
            <a:ext cx="8153280" cy="46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 an example, imagine you are writing a Java program that simulates a customer of  a virtual café drinking  a cup of coffee.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will first write this in the usual manner.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spcBef>
                <a:spcPts val="6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D2C095C2-D57A-4D31-8B08-1F301BE483B8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4080" y="514440"/>
            <a:ext cx="891540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Exceptions &amp; Exception Handling</a:t>
            </a:r>
            <a:br>
              <a:rPr sz="3200"/>
            </a:b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 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04880" y="2133720"/>
            <a:ext cx="80773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Introduction to Exceptions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Exception Classes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Exception Handler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throws &amp; throw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finally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0" name="Group 11"/>
          <p:cNvGrpSpPr/>
          <p:nvPr/>
        </p:nvGrpSpPr>
        <p:grpSpPr>
          <a:xfrm>
            <a:off x="5305320" y="2913120"/>
            <a:ext cx="2357640" cy="2711520"/>
            <a:chOff x="5305320" y="2913120"/>
            <a:chExt cx="2357640" cy="2711520"/>
          </a:xfrm>
        </p:grpSpPr>
        <p:pic>
          <p:nvPicPr>
            <p:cNvPr id="31" name="Ink 1" descr=""/>
            <p:cNvPicPr/>
            <p:nvPr/>
          </p:nvPicPr>
          <p:blipFill>
            <a:blip r:embed="rId1"/>
            <a:stretch/>
          </p:blipFill>
          <p:spPr>
            <a:xfrm>
              <a:off x="5398560" y="2999160"/>
              <a:ext cx="325800" cy="262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2" name="Ink 2" descr=""/>
            <p:cNvPicPr/>
            <p:nvPr/>
          </p:nvPicPr>
          <p:blipFill>
            <a:blip r:embed="rId2"/>
            <a:stretch/>
          </p:blipFill>
          <p:spPr>
            <a:xfrm>
              <a:off x="5305320" y="2913120"/>
              <a:ext cx="2357640" cy="267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3" name="Ink 4" descr=""/>
            <p:cNvPicPr/>
            <p:nvPr/>
          </p:nvPicPr>
          <p:blipFill>
            <a:blip r:embed="rId3"/>
            <a:stretch/>
          </p:blipFill>
          <p:spPr>
            <a:xfrm>
              <a:off x="5809320" y="3255840"/>
              <a:ext cx="512640" cy="85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4" name="Ink 5" descr=""/>
            <p:cNvPicPr/>
            <p:nvPr/>
          </p:nvPicPr>
          <p:blipFill>
            <a:blip r:embed="rId4"/>
            <a:stretch/>
          </p:blipFill>
          <p:spPr>
            <a:xfrm>
              <a:off x="5980320" y="3465000"/>
              <a:ext cx="426240" cy="84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5" name="Ink 6" descr=""/>
            <p:cNvPicPr/>
            <p:nvPr/>
          </p:nvPicPr>
          <p:blipFill>
            <a:blip r:embed="rId5"/>
            <a:stretch/>
          </p:blipFill>
          <p:spPr>
            <a:xfrm>
              <a:off x="5886000" y="3715920"/>
              <a:ext cx="490320" cy="2505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6" name="Ink 7" descr=""/>
            <p:cNvPicPr/>
            <p:nvPr/>
          </p:nvPicPr>
          <p:blipFill>
            <a:blip r:embed="rId6"/>
            <a:stretch/>
          </p:blipFill>
          <p:spPr>
            <a:xfrm>
              <a:off x="6102720" y="4042080"/>
              <a:ext cx="164880" cy="277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7" name="Ink 9" descr=""/>
            <p:cNvPicPr/>
            <p:nvPr/>
          </p:nvPicPr>
          <p:blipFill>
            <a:blip r:embed="rId7"/>
            <a:stretch/>
          </p:blipFill>
          <p:spPr>
            <a:xfrm>
              <a:off x="5822640" y="4196160"/>
              <a:ext cx="509040" cy="10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8" name="Ink 10" descr=""/>
            <p:cNvPicPr/>
            <p:nvPr/>
          </p:nvPicPr>
          <p:blipFill>
            <a:blip r:embed="rId8"/>
            <a:stretch/>
          </p:blipFill>
          <p:spPr>
            <a:xfrm>
              <a:off x="5817960" y="4437000"/>
              <a:ext cx="394920" cy="3204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39" name="Ink 5119" descr=""/>
          <p:cNvPicPr/>
          <p:nvPr/>
        </p:nvPicPr>
        <p:blipFill>
          <a:blip r:embed="rId9"/>
          <a:stretch/>
        </p:blipFill>
        <p:spPr>
          <a:xfrm>
            <a:off x="5454720" y="5878440"/>
            <a:ext cx="174600" cy="138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CB40123D-92F5-40CE-B5AF-963050D9980A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61928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Throwing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/*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Exercise: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Write a Java program that simulates a customer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of a virtual café drinking  a cup of coffee.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*/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CoffeeCup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private int temperature = 75;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void setTemperature(int val)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temperature = val;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int getTemperature()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return temperature;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}//...class CoffeeCup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879EB66B-D000-4B53-9639-9F7DCB803E47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1928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Throwing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VirtualPersonTest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void drinkCoffee(CoffeeCup cup)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 temperature = cup.getTemperature();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System.out.println("Coffee temperature is " + temperature);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static void main(String args[])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 temperature = 95;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CoffeeCup cup = new CoffeeCup();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cup.setTemperature(temperature);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VirtualPersonTest cust = new VirtualPersonTest();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cust.drinkCoffee(cup);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}//...class VirtualPerson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5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A585C0A2-D53B-42EE-A7EB-8040A9DBCD94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62040" y="171360"/>
            <a:ext cx="76773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Hierarchy for coffee sipping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33520" y="1428480"/>
            <a:ext cx="8153280" cy="46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will consider the situation where the coffee must be served with the temperature just right; neither too hot nor too cold.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can be handled in the normal way using select statements.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However, we can use the powerful exception handling mechanism available in Java, which is what we will do here.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04670731-9878-4F28-BE4A-59F79CF3CC01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62040" y="171360"/>
            <a:ext cx="76773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Hierarchy for coffee sipping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33520" y="1428480"/>
            <a:ext cx="8153280" cy="46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Exception hierarchy for the problem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8" name="Group 13"/>
          <p:cNvGrpSpPr/>
          <p:nvPr/>
        </p:nvGrpSpPr>
        <p:grpSpPr>
          <a:xfrm>
            <a:off x="1047600" y="2286000"/>
            <a:ext cx="6534360" cy="3104640"/>
            <a:chOff x="1047600" y="2286000"/>
            <a:chExt cx="6534360" cy="3104640"/>
          </a:xfrm>
        </p:grpSpPr>
        <p:sp>
          <p:nvSpPr>
            <p:cNvPr id="159" name="Oval 4"/>
            <p:cNvSpPr/>
            <p:nvPr/>
          </p:nvSpPr>
          <p:spPr>
            <a:xfrm>
              <a:off x="3124080" y="2286000"/>
              <a:ext cx="2210040" cy="533160"/>
            </a:xfrm>
            <a:prstGeom prst="ellipse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Throwable</a:t>
              </a:r>
              <a:endParaRPr b="0" lang="en-MY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Oval 5"/>
            <p:cNvSpPr/>
            <p:nvPr/>
          </p:nvSpPr>
          <p:spPr>
            <a:xfrm>
              <a:off x="3105000" y="3085920"/>
              <a:ext cx="2210040" cy="551880"/>
            </a:xfrm>
            <a:prstGeom prst="ellipse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Exception</a:t>
              </a:r>
              <a:endParaRPr b="0" lang="en-MY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Oval 6"/>
            <p:cNvSpPr/>
            <p:nvPr/>
          </p:nvSpPr>
          <p:spPr>
            <a:xfrm>
              <a:off x="2038320" y="4057560"/>
              <a:ext cx="4343400" cy="609120"/>
            </a:xfrm>
            <a:prstGeom prst="ellipse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TemperatureException</a:t>
              </a:r>
              <a:endParaRPr b="0" lang="en-MY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Line 7"/>
            <p:cNvSpPr/>
            <p:nvPr/>
          </p:nvSpPr>
          <p:spPr>
            <a:xfrm>
              <a:off x="4191120" y="2838240"/>
              <a:ext cx="0" cy="228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Line 8"/>
            <p:cNvSpPr/>
            <p:nvPr/>
          </p:nvSpPr>
          <p:spPr>
            <a:xfrm>
              <a:off x="4191120" y="3638160"/>
              <a:ext cx="0" cy="399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Oval 9"/>
            <p:cNvSpPr/>
            <p:nvPr/>
          </p:nvSpPr>
          <p:spPr>
            <a:xfrm>
              <a:off x="1047600" y="4781160"/>
              <a:ext cx="2819520" cy="609480"/>
            </a:xfrm>
            <a:prstGeom prst="ellipse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TooColdException</a:t>
              </a:r>
              <a:endParaRPr b="0" lang="en-MY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Oval 10"/>
            <p:cNvSpPr/>
            <p:nvPr/>
          </p:nvSpPr>
          <p:spPr>
            <a:xfrm>
              <a:off x="4762440" y="4781160"/>
              <a:ext cx="2819520" cy="609480"/>
            </a:xfrm>
            <a:prstGeom prst="ellipse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TooHotException</a:t>
              </a:r>
              <a:endParaRPr b="0" lang="en-MY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Line 11"/>
            <p:cNvSpPr/>
            <p:nvPr/>
          </p:nvSpPr>
          <p:spPr>
            <a:xfrm flipV="1">
              <a:off x="2743200" y="4628880"/>
              <a:ext cx="380880" cy="151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Line 12"/>
            <p:cNvSpPr/>
            <p:nvPr/>
          </p:nvSpPr>
          <p:spPr>
            <a:xfrm>
              <a:off x="5715000" y="4552560"/>
              <a:ext cx="304920" cy="228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352C0CE7-0A26-4512-BFC1-9BCD985327AB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514440" y="1600200"/>
            <a:ext cx="8153280" cy="44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code for your new exception classes might look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like this: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     Class TemperatureException extends Exception{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    Class TooColdException extends </a:t>
            </a:r>
            <a:br>
              <a:rPr sz="2400"/>
            </a:br>
            <a:r>
              <a:rPr b="1" i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     TemperatureException {   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    Class TooHotException extends</a:t>
            </a:r>
            <a:br>
              <a:rPr sz="2400"/>
            </a:br>
            <a:r>
              <a:rPr b="1" i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     TemperatureException {  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1562040" y="171360"/>
            <a:ext cx="76773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Hierarchy for coffee sipping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15BC1C50-A4C7-4696-BF17-A01FE5327202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476280" y="1942920"/>
            <a:ext cx="8153280" cy="46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family of classes, the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TemperatureException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family, declares three new types of exceptions for your program to throw.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TemperatureException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indicates some kind of problem with temperature.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TooColdException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indicates something was too cold;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TooHotException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indicates something was too hot.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1562040" y="171360"/>
            <a:ext cx="76773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Hierarchy for coffee sipping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8EFAFCF0-A4BA-4097-BA10-AA97D7E59072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61928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Throwing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956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throw an exception,you simply use the throw keyword with an object reference, as in: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 new TooColdException();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type of the reference must be </a:t>
            </a:r>
            <a:r>
              <a:rPr b="1" lang="en-US" sz="2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Throwable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or one of its subclasses.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following code the class that represents the customer, class </a:t>
            </a:r>
            <a:r>
              <a:rPr b="1" i="1" lang="en-US" sz="2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VirtualPerson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might throw exceptions if the coffee didn’t meet the customer’s temperature preferences.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9A274D2-ECE7-4193-A7A2-06BEE3C30249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09720" y="3049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of a try-catch block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java.util.*;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Coffee{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private int temperature;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void setTemperature(int val){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temperature = val;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int getTemperature(){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return temperature;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abstract class TemperatureException extends Exception{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String msg;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TemperatureException(String msg){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super(msg);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EFCBECD-9FD5-446A-B700-ACA914354D19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09720" y="3049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of a try-catch block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TooColdException extends TemperatureException{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TooColdException(){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super("It's too cold");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TooHotException extends TemperatureException{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TooHotException(){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super("It's too hot");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2266720-C0B8-4016-80C9-D94AB76C4AC5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09720" y="3049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of a try-catch block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VirtualPerson{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private static final int tooCold = 65;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private static final int tooHot = 85;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void serveCustomer(Coffee coffee){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 temperature;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temperature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 coffee.getTemperature();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try{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(temperature &lt;= tooCold){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throw new TooColdException();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else if (temperature &gt;= tooHot){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throw new TooHotException();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//If no exception thrown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drinkCoffee(coffee);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catch(TooColdException e){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System.out.println(e.getMessage());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catch(TooHotException e){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System.out.println(e.getMessage());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finally{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;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void drinkCoffee(Coffee coffee){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System.out.println("Hmm ... that was just nice, thank you!");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0F5FF532-5327-4E86-8791-ADE5F1BF25FF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Text Box 2"/>
          <p:cNvSpPr/>
          <p:nvPr/>
        </p:nvSpPr>
        <p:spPr>
          <a:xfrm>
            <a:off x="1715760" y="411120"/>
            <a:ext cx="40017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Learning Outcomes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5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 the end of this topic, you should be able to: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State and explain the different types of errors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Write programs using the exception handling techniques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A1338C2-99F3-4DFF-8FFF-3AEE1B8A08D5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809720" y="3049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of a try-catch block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VirtualDemo{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static void main(String args[]){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 temperature;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          Scanner keyboard = new Scanner(System.in);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System.out.print("Enter coffee temperature: 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temperature = keyboard.nextInt();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Coffee coffee = new Coffee();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coffee.setTemperature(temperature);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VirtualPerson cust = new VirtualPerson();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cust.serveCustomer(coffee);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System.out.println("End of program");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22F58FF0-0E9C-464C-9171-D195448619B9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52480" y="2667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The finally block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statement within the </a:t>
            </a: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finally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block are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always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executed.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use </a:t>
            </a: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finally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clause,use simply: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Enclose the code with multiple exit points in a try block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Place the code that must me executed when the try block is exited in a finally clause.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866EF73-0731-4CA2-B2CA-88D2EE8A88F2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try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// Block of code with multiple exit points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br>
              <a:rPr sz="2400"/>
            </a:b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finally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// Block of code that must always be executed when the try block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// is exited, no matter how the try block is exited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1752480" y="2667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The finally block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195BD3F5-D730-4D7A-8F5C-261AF1FD3F36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14680" y="2095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finally clause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15328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class VirtualPerson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void drinkCoffee(CoffeeCup cup)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try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int i = (int) (Math.random() * 4.0);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switch (i)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  case 0: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        throw new TooHotException();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case 1: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            throw new TooColdException();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Rectangle 4"/>
          <p:cNvSpPr/>
          <p:nvPr/>
        </p:nvSpPr>
        <p:spPr>
          <a:xfrm>
            <a:off x="457200" y="1523880"/>
            <a:ext cx="8153280" cy="44960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1E6B281F-B9C9-469E-8EB2-E1932BE7F84A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380520" y="1371600"/>
            <a:ext cx="8153640" cy="4648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case 2: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</a:t>
            </a: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new UnusualTasteException();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default: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System.out.println("This coffee is great!");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}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}</a:t>
            </a:r>
            <a:br>
              <a:rPr sz="2400"/>
            </a:b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(TooHotException e)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System.out.println("This coffee is too hot.");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}</a:t>
            </a:r>
            <a:br>
              <a:rPr sz="2400"/>
            </a:b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1714680" y="2095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finally clause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955F5494-EDD2-4298-B9D0-6422B009BFFB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/>
          </p:nvPr>
        </p:nvSpPr>
        <p:spPr>
          <a:xfrm>
            <a:off x="590040" y="1581120"/>
            <a:ext cx="8153640" cy="4952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</a:t>
            </a: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(TooColdException e)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System.out.println("This coffee is too cold.");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br>
              <a:rPr sz="2400"/>
            </a:b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(UnusualTasteException 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System.out.println("This coffee is too strong.");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</a:t>
            </a: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finally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{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System.out.println("Can I please have another cup?");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   }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}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//...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br>
              <a:rPr sz="2400"/>
            </a:b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714680" y="2095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finally clause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C3EC8BED-CA17-4C65-974C-E0112FA4F418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571680" y="1771560"/>
            <a:ext cx="815328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example, if a </a:t>
            </a: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TooColdException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exception is thrown during execution of the try block above, the program would print the following: 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This coffee is too cold.</a:t>
            </a:r>
            <a:br>
              <a:rPr sz="2400"/>
            </a:b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Can I please have another cup?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an exception is thrown that is </a:t>
            </a:r>
            <a:r>
              <a:rPr b="1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handled by a catch clause associated with the try block, the finally clause is still executed.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1714680" y="20952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finally clause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8AF4FE7F-8915-40F4-819F-08EA64BB39FD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57440" y="19044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Handler Example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33520" y="1618920"/>
            <a:ext cx="8153280" cy="4876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class ExceptionTester 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public static void main(String [] args) 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int a =-10;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double f=-10;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try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  a=Integer.parseInt(args[0]);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f=factorial(a);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System.out.println(“the factorial of “+a+” is “+f);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(ArrayIndexOutOfBoundsException ex)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{System.out.println(“there are no value”);}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0CE4715-F330-40CA-8580-7D73A4D23376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495360" y="1523520"/>
            <a:ext cx="8229600" cy="4953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(IllegalArgumentException ex)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 System.out.println(“no negative numbers are allowed”);}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static double factorial(int a)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  double fact;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if (a &lt; 0) </a:t>
            </a:r>
            <a:r>
              <a:rPr b="0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new IllegalArgumentException(“number must be nonnegative”);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for (fact=1.0;a&gt;1;fact*=a,a--);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return fact;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1714680" y="1713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Exception Handler Example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CF454A9B-318C-4974-A8C8-D60099D2AB64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Text Box 9"/>
          <p:cNvSpPr/>
          <p:nvPr/>
        </p:nvSpPr>
        <p:spPr>
          <a:xfrm>
            <a:off x="1712160" y="411120"/>
            <a:ext cx="68281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Summary of Main Teaching Points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6" name="Rectangle 13"/>
          <p:cNvSpPr/>
          <p:nvPr/>
        </p:nvSpPr>
        <p:spPr>
          <a:xfrm>
            <a:off x="647640" y="1619280"/>
            <a:ext cx="80773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Introduction to Exceptions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Exception Classes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Exception Handler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throws &amp; throw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finally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clause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E4F0CE10-2859-4BE9-9EA4-893624139E07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Text Box 11"/>
          <p:cNvSpPr/>
          <p:nvPr/>
        </p:nvSpPr>
        <p:spPr>
          <a:xfrm>
            <a:off x="1711080" y="411120"/>
            <a:ext cx="70099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Key Terms you must be able to 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Text Box 13"/>
          <p:cNvSpPr/>
          <p:nvPr/>
        </p:nvSpPr>
        <p:spPr>
          <a:xfrm>
            <a:off x="466560" y="1652760"/>
            <a:ext cx="8102880" cy="26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you have mastered this topic, </a:t>
            </a:r>
            <a:r>
              <a:rPr b="0" lang="en-US" sz="24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you should be able to use the following terms correctly in your assignments and exams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Exceptions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4A82982F-7B93-4464-8CA0-2DC676958CC3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Text Box 4"/>
          <p:cNvSpPr/>
          <p:nvPr/>
        </p:nvSpPr>
        <p:spPr>
          <a:xfrm>
            <a:off x="2590920" y="2286000"/>
            <a:ext cx="496872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 &amp; A</a:t>
            </a:r>
            <a:endParaRPr b="0" lang="en-MY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Text Box 5"/>
          <p:cNvSpPr/>
          <p:nvPr/>
        </p:nvSpPr>
        <p:spPr>
          <a:xfrm>
            <a:off x="1712520" y="411120"/>
            <a:ext cx="60368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Question and Answer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469CC43-769B-41B4-924E-5C73FD56D913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Text Box 3"/>
          <p:cNvSpPr/>
          <p:nvPr/>
        </p:nvSpPr>
        <p:spPr>
          <a:xfrm>
            <a:off x="1717200" y="411120"/>
            <a:ext cx="27363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Next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Rectangle 4"/>
          <p:cNvSpPr/>
          <p:nvPr/>
        </p:nvSpPr>
        <p:spPr>
          <a:xfrm>
            <a:off x="1600200" y="1719360"/>
            <a:ext cx="7543800" cy="43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Java API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Random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Date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Calender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Gregorian Calender classes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String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StringBuffer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420538A-536B-4CE5-AB4F-213D902D1460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14320" y="114120"/>
            <a:ext cx="75438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Introduction to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24000" y="1943280"/>
            <a:ext cx="815328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Exceptions indicate to a calling method that an abnormal condition has occurred.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a method encounters an abnormal condition (an exception condition) that it can’t handle itself, it may throw an exception.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22F2270C-8CF0-4B4E-9491-162F85741557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1962000"/>
            <a:ext cx="8305920" cy="464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Throwing an exception is like throwing a beeping, flashing red ball to indicate there is a problem that can’t be handled where it occurred.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Somewhere, you hope, this ball will be caught and the problem will be dealt with.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Exceptions are caught by handlers positioned along the thread’s method invocation stack.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1714320" y="114120"/>
            <a:ext cx="75438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Introduction to Exceptions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89E373A-7441-42F1-A70C-5AEAB3B922DF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536400" y="2171520"/>
            <a:ext cx="7918560" cy="445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exception is an event that occurs during the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execution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of a program  that disrupts the normal flow of instructions.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Throwing an exception: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happens when an error occurs the method creates an exception object and hands it off to the runtime system.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1714320" y="114120"/>
            <a:ext cx="75438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Definition of Exception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999BE506-369D-4414-82F8-64DE8952969B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685800" y="1790640"/>
            <a:ext cx="8153280" cy="47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The exception object: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exception object contains information about the exception,including its type and the state  of the program when the error occurred.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spcBef>
                <a:spcPts val="6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spcBef>
                <a:spcPts val="6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1714320" y="114120"/>
            <a:ext cx="75438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Definition of Exception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517373D-D117-4C67-9082-50BD610458D7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41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Catching an exception: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happens when the exception object bubbles up through the call stack until an appropriate exception handler is found.The handler catches the exception.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1714320" y="114120"/>
            <a:ext cx="75438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Definition of Exception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2003-01-07T16:27:23Z</dcterms:created>
  <dc:creator>APIIT</dc:creator>
  <dc:description/>
  <dc:language>en-MY</dc:language>
  <cp:lastModifiedBy>Usman Hashmi</cp:lastModifiedBy>
  <dcterms:modified xsi:type="dcterms:W3CDTF">2024-11-21T09:07:05Z</dcterms:modified>
  <cp:revision>121</cp:revision>
  <dc:subject/>
  <dc:title>Multimedia Technology</dc:title>
</cp:coreProperties>
</file>