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3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4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5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E8BFAEE-EF33-4839-908B-052394D1821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7CF59BE-BD31-4EAB-91BE-D94B048A9E8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9FD9841-A4C3-438B-900A-A537E060F0D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FA11043-3993-401F-95B1-37EB24D022B8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222D362-2BF2-4EFC-9320-9CB85E14B7B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83492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A4DD7579-7A4A-4A6B-9F49-73CED11DBE5D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43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6011280" y="1063800"/>
            <a:ext cx="306504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API &amp; Class Libraries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docs.oracle.com/en/java/javase/18/docs/api/index.html" TargetMode="External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505240" y="2628720"/>
            <a:ext cx="6781680" cy="7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Java API and Class Libraries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34"/>
          <p:cNvSpPr/>
          <p:nvPr/>
        </p:nvSpPr>
        <p:spPr>
          <a:xfrm>
            <a:off x="265644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50"/>
          <p:cNvSpPr/>
          <p:nvPr/>
        </p:nvSpPr>
        <p:spPr>
          <a:xfrm>
            <a:off x="570240" y="100008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457200" y="18669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Random numbers are extremely useful, for eg.,in generating moves in a game or as test data for computer programs.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Algorithms that generate random numbers,admittedly, provide “pseudorandom” numbers.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Java’s Random  class in the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java.util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package includes a variety of methods to generate pseudo-random numbers.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5"/>
          <p:cNvSpPr/>
          <p:nvPr/>
        </p:nvSpPr>
        <p:spPr>
          <a:xfrm>
            <a:off x="1771560" y="312840"/>
            <a:ext cx="82296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Random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9528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Methods of the Random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77156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ff33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Constructor: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Random()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creates a new random number generator; returns a reference to the new object.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ff33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Instance Methods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nextBoolean()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returns a boolean;the next pseudo-random,uniformly distributed boolean value from this random number generator’s sequence.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456840" y="1657080"/>
            <a:ext cx="8001000" cy="48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nextDouble()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returns a double: the next pseudo-random,uniformly distributed double value between 0.0 to 1.0 from this random number generator’s sequence.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nextInt()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returns an int: the next pseudo-random,uniformly distributed int value from this random number generator’s sequence.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nextInt(int n)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returns an int: a pseudo-random,uniformly distributed int value between 0 and the specified value, drawn from this random number generator’s sequence.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129528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Methods of the Random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52480" y="568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1: Random Bits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90480" y="1844280"/>
            <a:ext cx="7918560" cy="39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RandomBits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program generates a series of random bits (0 or 1).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bit is represented as a character and placed in a 10-character string buffer at a random location in the string.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After each bit is inserted, the string buffer is printed.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33400" y="950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Program :Random Bits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733400" y="1238400"/>
            <a:ext cx="6919920" cy="487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java.util.*;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class RandomBits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public static void main(String args[])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long t1 = System.currentTimeMillis();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int temp = 0;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StringBuffer sb = new StringBuffer("             ");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Random r = new Random();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while (true)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int t2 = (int) (System.currentTimeMillis() - t1) / 100;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if (t2 != temp)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int i = r.nextInt(10);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String bit = r.nextBoolean() ? "1" : "0";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System.out.println(sb);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sb.replace(i, i+1, bit);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temp = t2;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34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0200" y="950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 Output from RandomBits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1"/>
          <a:stretch/>
        </p:blipFill>
        <p:spPr>
          <a:xfrm>
            <a:off x="457200" y="1467000"/>
            <a:ext cx="8229600" cy="5173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380520" y="1886040"/>
            <a:ext cx="815364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currentTimeMillis()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method of the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System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class is used in creating the 100ms delay between successive print statements.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generate a random index between 0 and 9, the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nextInt()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method is called with “10” as an argument.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1676520" y="1328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Random Bits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1468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Date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22240" y="1550880"/>
            <a:ext cx="7848720" cy="47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 Date class encapsulates the current date and time, with millisecond precision.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Date  supports the following constructors: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Date()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initializes the object with the current date and time.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Date(long millisec)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Wingdings"/>
                <a:ea typeface="Wingdings"/>
              </a:rPr>
              <a:t>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accepts one argument that equals the number of milliseconds that have elapsed since midnight, January 1, 1970.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838080" y="1638360"/>
            <a:ext cx="7467840" cy="464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Methods: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boolean after(Date date)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Tests if this date is after the specified date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boolean before(Date date)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Tests if this date is before the specified date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int compareTo(Date date)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Compares two dates for ordering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boolean equals(Object date)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Compares two dates for equality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171468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Date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628200" y="1714680"/>
            <a:ext cx="8001000" cy="49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long getTime()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Returns the number of milliseconds since January 1, 1970, 00:00:00 GMT represented by this Date object.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void setTime(long time)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Sets this Date object to represent a point in time that is time milliseconds after January 1, 1970 00:00:00 GMT.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string to string()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95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Converts this Date object to a String of the form.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171468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Date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4"/>
          <p:cNvSpPr/>
          <p:nvPr/>
        </p:nvSpPr>
        <p:spPr>
          <a:xfrm>
            <a:off x="1600200" y="1719360"/>
            <a:ext cx="7543800" cy="43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Java API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Random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Date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Calender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Gregorian Calender classes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StringBuffer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 Box 6"/>
          <p:cNvSpPr/>
          <p:nvPr/>
        </p:nvSpPr>
        <p:spPr>
          <a:xfrm>
            <a:off x="1712160" y="411120"/>
            <a:ext cx="621720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Topic &amp; Structure of the lesson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9560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5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574640"/>
            <a:ext cx="8534520" cy="51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//Program to show date and time using only Date methods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java.util.Date;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DateDemo{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static void main(String args[])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 Date date1=new Date();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System.out.println(date);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long msec=date.getTime();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System.out.println(“Milliseconds since Jan 1,1970 GMT=“+msec);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5000"/>
              </a:lnSpc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0640" y="114120"/>
            <a:ext cx="88394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Calendar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153280" cy="50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abstract Calendar class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provides a set of methods that allows you to convert a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time in milliseconds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a number of useful components.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Some examples of the type of information that can be provided are: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Year,month,day,hour, minute and second.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is intended that subclasses of Calendar will provide the specific functionality to interpret time information according to their own rules.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514440" y="1980720"/>
            <a:ext cx="8153280" cy="48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class library enables us to write programs that can operate in several international environments.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example of such a subclass is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 Calendar.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 provides no public constructors.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 defines several protected instance variables.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1790640" y="114120"/>
            <a:ext cx="88394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Calendar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685440" y="1809360"/>
            <a:ext cx="7924680" cy="47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 defines the following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int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constants which are used when you get or set components of the calendar: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AM           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AM-PM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HOUR-OF-DAY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FIELD-COUNT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DAY-OF-YEAR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1733400" y="56880"/>
            <a:ext cx="88394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Calendar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533520" y="1828440"/>
            <a:ext cx="8153280" cy="472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Methods: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ff33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abstract void add(int which,int val)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Adds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val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the time or date component specified by which.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subtract, add a negative value which must be one of the fields defined by Calendar,such as </a:t>
            </a:r>
            <a:r>
              <a:rPr b="1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Calendar.HOUR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733400" y="56880"/>
            <a:ext cx="88394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Calendar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99600" y="2324160"/>
            <a:ext cx="8077320" cy="419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743040" indent="-285840">
              <a:spcBef>
                <a:spcPts val="601"/>
              </a:spcBef>
              <a:buClr>
                <a:srgbClr val="ff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Boolean after(Object calendar Obj)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Returns true if the invoking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Calendar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 contains a date that is later than one specified by calendar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obj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.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otherwise it returns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false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733400" y="56880"/>
            <a:ext cx="88394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Calendar Class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7156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71680" y="1695240"/>
            <a:ext cx="8153280" cy="48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//Demonstrate Calendar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java.util.Calendar;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CalendarDemo{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static void main(String args[])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 String months[ ]={“Jan”,”Feb”,”Mar”,”Apr”,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              “May”,”June”,”Jul”,”Aug”,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                      “Sep”,”Oct”,”Nov”,”Dec”};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  calender1=Calendar.getInstance();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System.out.print(“Date:”);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System.out.print(months[calendar1.get(Calendar.MONTH]);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System.out.print(“  ”+calendar1.get(Calendar.DATE)+”  “);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System.out.println(calendar1.get(Calendar.YEAR));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457200" y="1847520"/>
            <a:ext cx="8763120" cy="48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System.out.Print(“Time:”);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System.out.print(calendar1.get(Calendar.HOUR+”:”);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System.out.print(calendar1.get(Calendar.MINUTE)+”:”)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System.out.print(calendar1.get(Calendar.SECOND));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//set the time and date information and display it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calendar1.set(Calendar.HOUR,10);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calendar1.set(Calendar.MINUTE,29);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calendar1.set(Calendar.SECOND,22);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System.out.print(“Update time:”);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System.out.print(calendar1.get(Calendar.HOUR)+”:”);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System.out.print(calendar1.get(Calendar.MINUTE)+”:”);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System.out.print(calendar1.get(Calendar.SECOND));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1771560" y="759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66960" y="22860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OUTPUT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99960" y="194328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Date : Feb 26 2003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Time: 11:24:25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Update time: 10:29:22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771560" y="5688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Gregorian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62120" y="1676520"/>
            <a:ext cx="7772400" cy="53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 calendar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a concrete implementation of a Calendar.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Methods: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getInstance()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 of calendar returns a GregorianCalendar initialized with the current date and time in the default locale and  time zone.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Gregorian calendar defines two fields: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AD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BC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These represent the two eras defined by the Gregorian calendar.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/>
          <p:cNvSpPr/>
          <p:nvPr/>
        </p:nvSpPr>
        <p:spPr>
          <a:xfrm>
            <a:off x="1715760" y="411120"/>
            <a:ext cx="40017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Learning Outcomes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6"/>
          <p:cNvSpPr/>
          <p:nvPr/>
        </p:nvSpPr>
        <p:spPr>
          <a:xfrm>
            <a:off x="457200" y="1771560"/>
            <a:ext cx="8229600" cy="45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 the end of this topic, you should be able to: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Implement the usage of various classes 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Use the drawing methods available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590040" y="1657440"/>
            <a:ext cx="8001000" cy="49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GregorianCalendar()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Initializes the object with the current date and time in the default locale and time zone.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GregorianCalender(int year,int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month,int dayOfMonth)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GregorianCalender(int year,int month,int dayOfMonth,int hours,int minutes)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GregorianCalender(int year,int month,intdayOfMonth,int hours,int minutes,int seconds)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boolean isLeapYear(int year)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4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a abstract method, which tests if the year is a leap year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spcBef>
                <a:spcPts val="4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733400" y="-36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Gregorian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47520" y="-38160"/>
            <a:ext cx="845820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Gregorian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28200" y="1509480"/>
            <a:ext cx="8153640" cy="464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//to display the GregorianCalender current time and date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java.util.Calendar;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java.util.GregorianCalendar;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 gcalendardemo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public static void main(String args[])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String months[] = {"Jan", "Feb", "Mar", "Apr", "May", "Jun", "Jul", "Aug", "Sep", "Oct", "Nov", "Dec"};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int year;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GregorianCalendar gcalendar = new GregorianCalendar();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System.out.print("Date:");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System.out.print(months[gcalendar.get(Calendar.MONTH)]);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System.out.print("  " + gcalendar.get(Calendar.DATE) + " 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System.out.println(year = gcalendar.get(Calendar.YEAR));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System.out.print("Time:");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Example for Gregorian Calendar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90400" y="1599840"/>
            <a:ext cx="8305920" cy="525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System.out.print(gcalendar.get(Calendar.HOUR) + ":");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System.out.print(gcalendar.get(Calendar.MINUTE) + ":");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System.out.println(gcalendar.get(Calendar.SECOND));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//test if given year is a leapyear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if (gcalendar.isLeapYear(year))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System.out.println("The current year is a leap year");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} else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  System.out.println("The current year is not a leap year");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33400" y="-360"/>
            <a:ext cx="792504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Output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18680" y="1885680"/>
            <a:ext cx="7986600" cy="419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Date : Jan 25 2001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Time: 11:25:27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current year is not a leap year.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61440" y="1561680"/>
            <a:ext cx="8153640" cy="205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343080">
              <a:spcBef>
                <a:spcPts val="601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cc0000"/>
                </a:solidFill>
                <a:effectLst/>
                <a:uFillTx/>
                <a:latin typeface="Arial"/>
              </a:rPr>
              <a:t>Definition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: A character is  any key you can strike on the keyboard or that can show up on the computer screen.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includes upper- and lower-case letters, punctuation, marks, and even digits.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store characters, we declare variables of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type char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Eg.  char      vitamin, chromosome;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Characters literals can be assigned to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char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variables using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single quotes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Eg.  char      vitamin = ‘A’,  chromosome = ‘y’,  middleInitial = ‘N’;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8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Box 4"/>
          <p:cNvSpPr/>
          <p:nvPr/>
        </p:nvSpPr>
        <p:spPr>
          <a:xfrm>
            <a:off x="990720" y="2097000"/>
            <a:ext cx="5638680" cy="43714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CharTest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public static void main (String[] args)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char vitamin = 'A',  chromosome = 'y',    middleInitial = 'N';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System.out.print(vitamin);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if (chromosome == middleInitial)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System.out.println(chromosome);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else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System.out.println(middleInitial);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Line 5"/>
          <p:cNvSpPr/>
          <p:nvPr/>
        </p:nvSpPr>
        <p:spPr>
          <a:xfrm>
            <a:off x="6781680" y="3236760"/>
            <a:ext cx="457200" cy="0"/>
          </a:xfrm>
          <a:prstGeom prst="line">
            <a:avLst/>
          </a:prstGeom>
          <a:ln w="57240">
            <a:solidFill>
              <a:srgbClr val="9900cc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ctr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 Box 6"/>
          <p:cNvSpPr/>
          <p:nvPr/>
        </p:nvSpPr>
        <p:spPr>
          <a:xfrm>
            <a:off x="7334280" y="2876400"/>
            <a:ext cx="1485720" cy="1015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Prints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AN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Text Box 7"/>
          <p:cNvSpPr/>
          <p:nvPr/>
        </p:nvSpPr>
        <p:spPr>
          <a:xfrm>
            <a:off x="533520" y="1467000"/>
            <a:ext cx="415296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Sample_01_CharTest: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184788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nodeType="clickEffect" fill="hold">
                      <p:stCondLst>
                        <p:cond delay="indefinite"/>
                      </p:stCondLst>
                      <p:childTnLst>
                        <p:par>
                          <p:cTn id="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3"/>
          <p:cNvSpPr/>
          <p:nvPr/>
        </p:nvSpPr>
        <p:spPr>
          <a:xfrm>
            <a:off x="533520" y="1581120"/>
            <a:ext cx="8229600" cy="38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spcBef>
                <a:spcPts val="601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Space character, ‘ ‘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A space is considered a real character.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the previous example, there’s no space between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&amp;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 To add one, we need to add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 System.out.print(‘  ‘);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Common mistake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assign integer to a character variable.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Eg.  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char   level = 3;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(WRONG!!!)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‘0’, ‘1’, ….., ‘9’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0,1, ….., 9 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are completely   different.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Thus the corect way :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Eg.   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char   level = ‘3’;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(CORRECT!!!)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6" dur="500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9" dur="500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nodeType="clickEffect" fill="hold">
                      <p:stCondLst>
                        <p:cond delay="indefinite"/>
                      </p:stCondLst>
                      <p:childTnLst>
                        <p:par>
                          <p:cTn id="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4" dur="500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9" dur="500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2" dur="500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5" dur="500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88" dur="500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/>
          <p:nvPr/>
        </p:nvSpPr>
        <p:spPr>
          <a:xfrm>
            <a:off x="514440" y="1619280"/>
            <a:ext cx="8229600" cy="38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Non-printing character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Eg.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\t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(tab),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\n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(newline)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where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\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escape character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do we write a backslash as an escape character???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==&gt;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‘\\’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represents a (single) backslash character.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601"/>
              </a:spcBef>
              <a:tabLst>
                <a:tab algn="l" pos="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==&gt;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‘\’’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represents a single quote character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nodeType="clickEffect" fill="hold">
                      <p:stCondLst>
                        <p:cond delay="indefinite"/>
                      </p:stCondLst>
                      <p:childTnLst>
                        <p:par>
                          <p:cTn id="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9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3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6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5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 Box 2"/>
          <p:cNvSpPr/>
          <p:nvPr/>
        </p:nvSpPr>
        <p:spPr>
          <a:xfrm>
            <a:off x="1200240" y="2152800"/>
            <a:ext cx="7010280" cy="37515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‘A’, …, ‘Z’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Upper-case letters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‘a’, …, ‘z’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Lower-case letters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‘0’, …, ‘9’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Digits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‘.’, ‘,’, ‘!’, ‘”’, etc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Punctuation marks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‘\n’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Newline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‘\t’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Tab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‘\\’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Backslash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‘\’’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Single right quote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Rectangle 4"/>
          <p:cNvSpPr/>
          <p:nvPr/>
        </p:nvSpPr>
        <p:spPr>
          <a:xfrm>
            <a:off x="266760" y="1467000"/>
            <a:ext cx="85723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Here are the character literals that we need to know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nodeType="clickEffect" fill="hold">
                      <p:stCondLst>
                        <p:cond delay="indefinite"/>
                      </p:stCondLst>
                      <p:childTnLst>
                        <p:par>
                          <p:cTn id="1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5"/>
          <p:cNvSpPr/>
          <p:nvPr/>
        </p:nvSpPr>
        <p:spPr>
          <a:xfrm>
            <a:off x="380880" y="2000160"/>
            <a:ext cx="8229600" cy="16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==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compares characters for exact equality; thus the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case is significant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!!!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‘e’ == ‘E’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==&gt;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FALSE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8" dur="indefinite" restart="never" nodeType="tmRoot">
          <p:childTnLst>
            <p:seq>
              <p:cTn id="129" dur="indefinite" nodeType="mainSeq">
                <p:childTnLst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2"/>
          <p:cNvSpPr/>
          <p:nvPr/>
        </p:nvSpPr>
        <p:spPr>
          <a:xfrm>
            <a:off x="1711080" y="411120"/>
            <a:ext cx="70099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Key Terms you must be able to 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Text Box 3"/>
          <p:cNvSpPr/>
          <p:nvPr/>
        </p:nvSpPr>
        <p:spPr>
          <a:xfrm>
            <a:off x="466560" y="1652760"/>
            <a:ext cx="8102880" cy="26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you have mastered this topic, </a:t>
            </a:r>
            <a:r>
              <a:rPr b="0" lang="en-US" sz="24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you should be able to use the following terms correctly in your assignments and exams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Java API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3"/>
          <p:cNvSpPr/>
          <p:nvPr/>
        </p:nvSpPr>
        <p:spPr>
          <a:xfrm>
            <a:off x="438120" y="2114640"/>
            <a:ext cx="8381880" cy="30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an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integer operation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applied to a character, the </a:t>
            </a:r>
            <a:r>
              <a:rPr b="1" i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character automatically is converted to a number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Eg.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  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‘a’ + 1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‘0’ &lt;= ch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‘A’-’a’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number to which any character is converted is based on an international convention, called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Unicode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==&gt; which assigns a number between 0 and 65,535.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 Box 4"/>
          <p:cNvSpPr/>
          <p:nvPr/>
        </p:nvSpPr>
        <p:spPr>
          <a:xfrm>
            <a:off x="514440" y="1504800"/>
            <a:ext cx="4324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Important Point to note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nodeType="clickEffect" fill="hold">
                      <p:stCondLst>
                        <p:cond delay="indefinite"/>
                      </p:stCondLst>
                      <p:childTnLst>
                        <p:par>
                          <p:cTn id="1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nodeType="clickEffect" fill="hold">
                      <p:stCondLst>
                        <p:cond delay="indefinite"/>
                      </p:stCondLst>
                      <p:childTnLst>
                        <p:par>
                          <p:cTn id="1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9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3"/>
          <p:cNvSpPr/>
          <p:nvPr/>
        </p:nvSpPr>
        <p:spPr>
          <a:xfrm>
            <a:off x="438120" y="2476440"/>
            <a:ext cx="8381880" cy="30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first 128 codes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from 0 to 127, are used for the English letters and punctuation as well as digits and non-printing characters.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==&gt; these first 128 codes are inherited from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ASCII (American Standard Code Information Interchange)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Text Box 4"/>
          <p:cNvSpPr/>
          <p:nvPr/>
        </p:nvSpPr>
        <p:spPr>
          <a:xfrm>
            <a:off x="571680" y="1600200"/>
            <a:ext cx="43243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Important Point to note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3" dur="indefinite" restart="never" nodeType="tmRoot">
          <p:childTnLst>
            <p:seq>
              <p:cTn id="154" dur="indefinite" nodeType="mainSeq">
                <p:childTnLst>
                  <p:par>
                    <p:cTn id="155" nodeType="clickEffect" fill="hold">
                      <p:stCondLst>
                        <p:cond delay="indefinite"/>
                      </p:stCondLst>
                      <p:childTnLst>
                        <p:par>
                          <p:cTn id="1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3"/>
          <p:cNvSpPr/>
          <p:nvPr/>
        </p:nvSpPr>
        <p:spPr>
          <a:xfrm>
            <a:off x="514440" y="2762280"/>
            <a:ext cx="5524560" cy="3055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CharTest1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public static void main (String[] args)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int i;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i = (int)'a';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System.out.println("The ASCII code for 'a' is " + i);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Text Box 4"/>
          <p:cNvSpPr/>
          <p:nvPr/>
        </p:nvSpPr>
        <p:spPr>
          <a:xfrm>
            <a:off x="501480" y="1828800"/>
            <a:ext cx="643284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Sample_03_CharTest1: Converting a character to an integer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 Box 5"/>
          <p:cNvSpPr/>
          <p:nvPr/>
        </p:nvSpPr>
        <p:spPr>
          <a:xfrm>
            <a:off x="6310440" y="3029040"/>
            <a:ext cx="2833560" cy="13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Output  :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 ASCII code for ‘a’ is 97.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3" dur="indefinite" restart="never" nodeType="tmRoot">
          <p:childTnLst>
            <p:seq>
              <p:cTn id="164" dur="indefinite" nodeType="mainSeq">
                <p:childTnLst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6"/>
          <p:cNvSpPr/>
          <p:nvPr/>
        </p:nvSpPr>
        <p:spPr>
          <a:xfrm>
            <a:off x="495360" y="2666880"/>
            <a:ext cx="5543640" cy="3055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CharTest3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public static void main (String[] args)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char ch = (char)85;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System.out.println("85 is the ASCII code for " + ch);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 Box 7"/>
          <p:cNvSpPr/>
          <p:nvPr/>
        </p:nvSpPr>
        <p:spPr>
          <a:xfrm>
            <a:off x="404640" y="1652760"/>
            <a:ext cx="652968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Sampel_04_CharTest: Converting an integer to a character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 Box 8"/>
          <p:cNvSpPr/>
          <p:nvPr/>
        </p:nvSpPr>
        <p:spPr>
          <a:xfrm>
            <a:off x="6191280" y="2324160"/>
            <a:ext cx="2952720" cy="13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Output  :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85 is the ASCII code for U.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nodeType="clickEffect" fill="hold">
                      <p:stCondLst>
                        <p:cond delay="indefinite"/>
                      </p:stCondLst>
                      <p:childTnLst>
                        <p:par>
                          <p:cTn id="1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nodeType="clickEffect" fill="hold">
                      <p:stCondLst>
                        <p:cond delay="indefinite"/>
                      </p:stCondLst>
                      <p:childTnLst>
                        <p:par>
                          <p:cTn id="1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nodeType="clickEffect" fill="hold">
                      <p:stCondLst>
                        <p:cond delay="indefinite"/>
                      </p:stCondLst>
                      <p:childTnLst>
                        <p:par>
                          <p:cTn id="1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3"/>
          <p:cNvSpPr/>
          <p:nvPr/>
        </p:nvSpPr>
        <p:spPr>
          <a:xfrm>
            <a:off x="361800" y="2335320"/>
            <a:ext cx="7456680" cy="3934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UCtoLC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static char upperToLower (char ch)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// Convert upper case to lower case  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if ('A' &lt;= ch &amp;&amp; ch &lt;= 'Z')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// ch is an upper-case letter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return (char)(ch + ('a'-'A'));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else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return ch;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public static void main (String[] args)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System.out.println(upperToLower('D') + " " + upperToLower('m'));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 Box 4"/>
          <p:cNvSpPr/>
          <p:nvPr/>
        </p:nvSpPr>
        <p:spPr>
          <a:xfrm>
            <a:off x="133200" y="1401840"/>
            <a:ext cx="861084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Sample_05_UCtoLC : Converting upper-case letters to lower-case letters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 Box 5"/>
          <p:cNvSpPr/>
          <p:nvPr/>
        </p:nvSpPr>
        <p:spPr>
          <a:xfrm>
            <a:off x="7807320" y="4038480"/>
            <a:ext cx="1490760" cy="1015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Output  :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 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nodeType="clickEffect" fill="hold">
                      <p:stCondLst>
                        <p:cond delay="indefinite"/>
                      </p:stCondLst>
                      <p:childTnLst>
                        <p:par>
                          <p:cTn id="1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3"/>
          <p:cNvSpPr/>
          <p:nvPr/>
        </p:nvSpPr>
        <p:spPr>
          <a:xfrm>
            <a:off x="343080" y="2266920"/>
            <a:ext cx="8057880" cy="43714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CharOps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static boolean isDigit (char ch) {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return (ch &gt;= '0' &amp;&amp; ch &lt;= '9');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}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static int charToInt (char ch)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return ch - '0';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static void main (String[] args)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System.out.println("isDigit('3')="+isDigit('3'));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System.out.println("isDigit('X')="+isDigit('X')); 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System.out.println("charToInt('3')="+charToInt('3'));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71360" y="1657440"/>
            <a:ext cx="723924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Sample_06_CharOps: Other character operations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3"/>
          <p:cNvSpPr/>
          <p:nvPr/>
        </p:nvSpPr>
        <p:spPr>
          <a:xfrm>
            <a:off x="247680" y="1576440"/>
            <a:ext cx="8782200" cy="4757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cc0000"/>
                </a:solidFill>
                <a:effectLst/>
                <a:uFillTx/>
                <a:latin typeface="Times New Roman"/>
              </a:rPr>
              <a:t>Some Methods of Character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boolean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isDigit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true if c is a digit; returns false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otherwise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boolean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isLowerCase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true if c is a lower-case letter;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false otherwise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boolean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isSpace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true if c is a “white space”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character (space, tab, newline and so on) boolean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isUpperCase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true if c is an upper-case letter;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false otherwise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char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toUpperCase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the lower-case equivalent of an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upper-case letter c; if c is not an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upper-case, returns c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char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toLowerCase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the upper-case equivalent of an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lower-case letter c; if c is not an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lower-case, returns c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847520" y="209520"/>
            <a:ext cx="84582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Characters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Classes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StringBuffer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 Box 3"/>
          <p:cNvSpPr/>
          <p:nvPr/>
        </p:nvSpPr>
        <p:spPr>
          <a:xfrm>
            <a:off x="285840" y="2639880"/>
            <a:ext cx="8515440" cy="3385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cc0000"/>
                </a:solidFill>
                <a:effectLst/>
                <a:uFillTx/>
                <a:latin typeface="Times New Roman"/>
              </a:rPr>
              <a:t>Methods of String &amp; StringBuffer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int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length()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the present length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char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charAt(int index)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Returns the character the index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cc0000"/>
                </a:solidFill>
                <a:effectLst/>
                <a:uFillTx/>
                <a:latin typeface="Times New Roman"/>
              </a:rPr>
              <a:t>Methods of String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concat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(String s)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Concatenates receiver and 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boolean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equals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(String s)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Compares receiver to 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boolean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equalsIgnoreCase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(String s) Compares receiver to s, ignoring case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int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compareTo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(String s)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Compares receiver to s lexicographically;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return 0 if equal, return -1 if not found.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Others :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indexOf,  substring, toLowerCase, toUpperCase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 Box 4"/>
          <p:cNvSpPr/>
          <p:nvPr/>
        </p:nvSpPr>
        <p:spPr>
          <a:xfrm>
            <a:off x="19080" y="1504800"/>
            <a:ext cx="948672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String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is immutable (can’t change, add or append).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StringBuffer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which is mutable (can change, add or append).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Classes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StringBuffer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 Box 3"/>
          <p:cNvSpPr/>
          <p:nvPr/>
        </p:nvSpPr>
        <p:spPr>
          <a:xfrm>
            <a:off x="285840" y="1992240"/>
            <a:ext cx="8534160" cy="2288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cc0000"/>
                </a:solidFill>
                <a:effectLst/>
                <a:uFillTx/>
                <a:latin typeface="Times New Roman"/>
              </a:rPr>
              <a:t>Methods of StringBuffer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void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setCharAt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(int index, char ch)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Replace the character at index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with ch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StringBuffer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insert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(int index, String str)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Inserts the string str at index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StringBuffer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insert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(int index, char ch)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Inserts the character ch at index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StringBuffer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append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(String str)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Append the string str at index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StringBuffer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append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(char ch)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Append the string str at index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Classes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StringBuffer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 Box 3"/>
          <p:cNvSpPr/>
          <p:nvPr/>
        </p:nvSpPr>
        <p:spPr>
          <a:xfrm>
            <a:off x="1295280" y="3111480"/>
            <a:ext cx="6553440" cy="31431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Hello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public static void main(String[] args) {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String s="Hello, Sailor!";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StringBuffer sb = new StringBuffer(s);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sb.setCharAt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(7, 'T');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System.out.println(sb);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Text Box 4"/>
          <p:cNvSpPr/>
          <p:nvPr/>
        </p:nvSpPr>
        <p:spPr>
          <a:xfrm>
            <a:off x="152280" y="1523880"/>
            <a:ext cx="8991720" cy="13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String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method :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public char charAt( int index)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StringBuffer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Class method :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public char setCharAt( int index, char ch)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Sample_07_Hello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05120" y="274680"/>
            <a:ext cx="8229600" cy="62856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A Tour of the Java API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81200" y="2087640"/>
            <a:ext cx="8076960" cy="419904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API User’s Guide, in HTML, is bundled with Java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Much of the “learning curve” is in the API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look at some packages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Classes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StringBuffer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Text Box 4"/>
          <p:cNvSpPr/>
          <p:nvPr/>
        </p:nvSpPr>
        <p:spPr>
          <a:xfrm>
            <a:off x="533520" y="1619280"/>
            <a:ext cx="8153280" cy="193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sng">
                <a:solidFill>
                  <a:srgbClr val="000000"/>
                </a:solidFill>
                <a:effectLst/>
                <a:uFillTx/>
                <a:latin typeface="Times New Roman"/>
              </a:rPr>
              <a:t>Comparing Strings :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 ways to convert strings to be compared to lower case and then compare them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1.  Using existing  methods from String Class 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 Box 6"/>
          <p:cNvSpPr/>
          <p:nvPr/>
        </p:nvSpPr>
        <p:spPr>
          <a:xfrm>
            <a:off x="1123920" y="3848040"/>
            <a:ext cx="6591240" cy="405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s1.toLowerCase().compareTo(s2.toLowerCase())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Classes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StringBuffer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 Box 3"/>
          <p:cNvSpPr/>
          <p:nvPr/>
        </p:nvSpPr>
        <p:spPr>
          <a:xfrm>
            <a:off x="1295280" y="1808280"/>
            <a:ext cx="6553440" cy="47595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static int compare (String a, String b)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char ai, bi;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for (int i = 0; i&lt;b.length(); i++)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if ( i == a.length() ) return -1;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else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ai = upperToLower(a.charAt(i));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bi = upperToLower(b.charAt(i));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if (ai != bi)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if (ai &lt; bi) return -1;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else         return 1;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if (a.length() == b.length()) return 0;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return 1;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5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Text Box 5"/>
          <p:cNvSpPr/>
          <p:nvPr/>
        </p:nvSpPr>
        <p:spPr>
          <a:xfrm>
            <a:off x="533520" y="1351080"/>
            <a:ext cx="815328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Write your own function :Sample_08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 9"/>
          <p:cNvSpPr/>
          <p:nvPr/>
        </p:nvSpPr>
        <p:spPr>
          <a:xfrm>
            <a:off x="1714320" y="411120"/>
            <a:ext cx="47030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Quick Review Question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 Box 14"/>
          <p:cNvSpPr/>
          <p:nvPr/>
        </p:nvSpPr>
        <p:spPr>
          <a:xfrm>
            <a:off x="533520" y="1581120"/>
            <a:ext cx="8286480" cy="19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  Write an application that uses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String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method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compareTo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compare two string input by the user. 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Output whether the first string is less than, equal to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or greater than the second.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Text Box 15"/>
          <p:cNvSpPr/>
          <p:nvPr/>
        </p:nvSpPr>
        <p:spPr>
          <a:xfrm>
            <a:off x="496800" y="3164040"/>
            <a:ext cx="8286840" cy="35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43080" indent="-343080">
              <a:spcBef>
                <a:spcPts val="1500"/>
              </a:spcBef>
              <a:buClr>
                <a:srgbClr val="000000"/>
              </a:buClr>
              <a:buFont typeface="Arial"/>
              <a:buAutoNum type="arabicPeriod" startAt="2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Roman numbers are made up of characters M, D, C,  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L X, V and I, where:-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 = 1000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 =   500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 =   100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 =     50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 =     10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 =       5</a:t>
            </a:r>
            <a:br>
              <a:rPr sz="2400"/>
            </a:b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 =       1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Text Box 16"/>
          <p:cNvSpPr/>
          <p:nvPr/>
        </p:nvSpPr>
        <p:spPr>
          <a:xfrm>
            <a:off x="2971800" y="4191120"/>
            <a:ext cx="5829480" cy="192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a program that takes a Roman number as a command line argument and displays the Arabic equivalent.  The program should be insensitive to case.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Rectangle 4"/>
          <p:cNvSpPr/>
          <p:nvPr/>
        </p:nvSpPr>
        <p:spPr>
          <a:xfrm>
            <a:off x="1600200" y="1719360"/>
            <a:ext cx="7543800" cy="43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Java API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Random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Date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Calender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Gregorian Calender classes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StringBuffer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1560" y="312480"/>
            <a:ext cx="8229600" cy="64764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Java API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3600" y="1562040"/>
            <a:ext cx="3809880" cy="411480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t">
            <a:normAutofit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java.applet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Applet 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java.awt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Windows, buttons, mouse, etc.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java.awt.image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image processing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java.awt.peer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GUI toolkit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724280" y="1542960"/>
            <a:ext cx="3810240" cy="411480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t">
            <a:normAutofit lnSpcReduction="9999"/>
          </a:bodyPr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java.io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System.out.print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java.lang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length method for arrays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exceptions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java.net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sockets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java.util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System.getProperty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Text Box 5"/>
          <p:cNvSpPr/>
          <p:nvPr/>
        </p:nvSpPr>
        <p:spPr>
          <a:xfrm>
            <a:off x="-58680" y="5862600"/>
            <a:ext cx="918504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See </a:t>
            </a:r>
            <a:r>
              <a:rPr b="0" lang="en-US" sz="2400" strike="noStrike" u="sng">
                <a:solidFill>
                  <a:srgbClr val="009999"/>
                </a:solidFill>
                <a:effectLst/>
                <a:uFillTx/>
                <a:latin typeface="Arial"/>
                <a:hlinkClick r:id="rId1"/>
              </a:rPr>
              <a:t>https://docs.oracle.com/en/java/javase/18/docs/api/index.html</a:t>
            </a:r>
            <a:r>
              <a:rPr b="0" lang="en-US" sz="2400" strike="noStrike" u="none">
                <a:solidFill>
                  <a:srgbClr val="ff3300"/>
                </a:solidFill>
                <a:effectLst/>
                <a:uFillTx/>
                <a:latin typeface="Arial"/>
              </a:rPr>
              <a:t> for the current APIs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304920" y="1600200"/>
            <a:ext cx="8610480" cy="495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Rectangle 4"/>
          <p:cNvSpPr/>
          <p:nvPr/>
        </p:nvSpPr>
        <p:spPr>
          <a:xfrm>
            <a:off x="1771560" y="312840"/>
            <a:ext cx="82296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API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324000" y="1562040"/>
            <a:ext cx="8743680" cy="510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Rectangle 4"/>
          <p:cNvSpPr/>
          <p:nvPr/>
        </p:nvSpPr>
        <p:spPr>
          <a:xfrm>
            <a:off x="1771560" y="312840"/>
            <a:ext cx="82296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API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"/>
          <p:cNvPicPr/>
          <p:nvPr/>
        </p:nvPicPr>
        <p:blipFill>
          <a:blip r:embed="rId1"/>
          <a:stretch/>
        </p:blipFill>
        <p:spPr>
          <a:xfrm>
            <a:off x="171360" y="1504800"/>
            <a:ext cx="8744040" cy="502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Rectangle 4"/>
          <p:cNvSpPr/>
          <p:nvPr/>
        </p:nvSpPr>
        <p:spPr>
          <a:xfrm>
            <a:off x="1771560" y="312840"/>
            <a:ext cx="822960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b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API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2024-11-29T11:13:53Z</dcterms:modified>
  <cp:revision>141</cp:revision>
  <dc:subject/>
  <dc:title>Multimedia Technology</dc:title>
</cp:coreProperties>
</file>