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3.xml" ContentType="application/vnd.openxmlformats-officedocument.them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1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15.xml.rels" ContentType="application/vnd.openxmlformats-package.relationships+xml"/>
  <Override PartName="/ppt/notesSlides/_rels/notesSlide16.xml.rels" ContentType="application/vnd.openxmlformats-package.relationships+xml"/>
  <Override PartName="/ppt/notesSlides/_rels/notesSlide17.xml.rels" ContentType="application/vnd.openxmlformats-package.relationships+xml"/>
  <Override PartName="/ppt/notesSlides/_rels/notesSlide18.xml.rels" ContentType="application/vnd.openxmlformats-package.relationships+xml"/>
  <Override PartName="/ppt/notesSlides/_rels/notesSlide19.xml.rels" ContentType="application/vnd.openxmlformats-package.relationships+xml"/>
  <Override PartName="/ppt/notesSlides/_rels/notesSlide20.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_rels/notesSlide23.xml.rels" ContentType="application/vnd.openxmlformats-package.relationships+xml"/>
  <Override PartName="/ppt/notesSlides/_rels/notesSlide24.xml.rels" ContentType="application/vnd.openxmlformats-package.relationships+xml"/>
  <Override PartName="/ppt/notesSlides/_rels/notesSlide25.xml.rels" ContentType="application/vnd.openxmlformats-package.relationships+xml"/>
  <Override PartName="/ppt/notesSlides/_rels/notesSlide26.xml.rels" ContentType="application/vnd.openxmlformats-package.relationships+xml"/>
  <Override PartName="/ppt/notesSlides/_rels/notesSlide27.xml.rels" ContentType="application/vnd.openxmlformats-package.relationships+xml"/>
  <Override PartName="/ppt/notesSlides/_rels/notesSlide28.xml.rels" ContentType="application/vnd.openxmlformats-package.relationships+xml"/>
  <Override PartName="/ppt/notesSlides/_rels/notesSlide29.xml.rels" ContentType="application/vnd.openxmlformats-package.relationships+xml"/>
  <Override PartName="/ppt/notesSlides/_rels/notesSlide30.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41.xml.rels" ContentType="application/vnd.openxmlformats-package.relationship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media/image1.png" ContentType="image/png"/>
  <Override PartName="/ppt/media/image2.png" ContentType="image/png"/>
  <Override PartName="/ppt/media/image4.jpeg" ContentType="image/jpeg"/>
  <Override PartName="/ppt/media/image3.png" ContentType="image/png"/>
  <Override PartName="/ppt/media/image11.png" ContentType="image/png"/>
  <Override PartName="/ppt/media/image5.jpeg" ContentType="image/jpeg"/>
  <Override PartName="/ppt/media/image7.png" ContentType="image/png"/>
  <Override PartName="/ppt/media/image6.png" ContentType="image/png"/>
  <Override PartName="/ppt/media/image8.png" ContentType="image/png"/>
  <Override PartName="/ppt/media/image9.png" ContentType="image/png"/>
  <Override PartName="/ppt/media/image10.png" ContentType="image/png"/>
  <Override PartName="/ppt/media/image12.png" ContentType="image/png"/>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 name=""/>
          <p:cNvSpPr/>
          <p:nvPr/>
        </p:nvSpPr>
        <p:spPr>
          <a:xfrm>
            <a:off x="0" y="0"/>
            <a:ext cx="6858000" cy="9144000"/>
          </a:xfrm>
          <a:prstGeom prst="rect">
            <a:avLst/>
          </a:prstGeom>
          <a:solidFill>
            <a:srgbClr val="ffffff"/>
          </a:solidFill>
          <a:ln w="0">
            <a:noFill/>
          </a:ln>
        </p:spPr>
        <p:txBody>
          <a:bodyPr lIns="90000" rIns="90000" tIns="45000" bIns="45000" anchor="ctr" anchorCtr="1">
            <a:noAutofit/>
          </a:bodyPr>
          <a:p>
            <a:endParaRPr b="0" lang="en-MY" sz="1800" strike="noStrike" u="none">
              <a:solidFill>
                <a:srgbClr val="000000"/>
              </a:solidFill>
              <a:effectLst/>
              <a:uFillTx/>
              <a:latin typeface="Arial"/>
            </a:endParaRPr>
          </a:p>
        </p:txBody>
      </p:sp>
      <p:sp>
        <p:nvSpPr>
          <p:cNvPr id="18" name="PlaceHolder 1"/>
          <p:cNvSpPr>
            <a:spLocks noGrp="1"/>
          </p:cNvSpPr>
          <p:nvPr>
            <p:ph type="hdr"/>
          </p:nvPr>
        </p:nvSpPr>
        <p:spPr>
          <a:xfrm>
            <a:off x="-360" y="0"/>
            <a:ext cx="2971800" cy="457200"/>
          </a:xfrm>
          <a:prstGeom prst="rect">
            <a:avLst/>
          </a:prstGeom>
          <a:noFill/>
          <a:ln w="0">
            <a:noFill/>
          </a:ln>
        </p:spPr>
        <p:txBody>
          <a:bodyPr lIns="90000" rIns="90000" tIns="46800" bIns="46800" anchor="t">
            <a:noAutofit/>
          </a:bodyPr>
          <a:p>
            <a:pPr indent="0">
              <a:buNone/>
            </a:pPr>
            <a:endParaRPr b="0" lang="en-MY" sz="2400" strike="noStrike" u="none">
              <a:solidFill>
                <a:srgbClr val="000000"/>
              </a:solidFill>
              <a:effectLst/>
              <a:uFillTx/>
              <a:latin typeface="Times New Roman"/>
            </a:endParaRPr>
          </a:p>
        </p:txBody>
      </p:sp>
      <p:sp>
        <p:nvSpPr>
          <p:cNvPr id="19" name="PlaceHolder 2"/>
          <p:cNvSpPr>
            <a:spLocks noGrp="1"/>
          </p:cNvSpPr>
          <p:nvPr>
            <p:ph type="dt" idx="3"/>
          </p:nvPr>
        </p:nvSpPr>
        <p:spPr>
          <a:xfrm>
            <a:off x="3884400" y="0"/>
            <a:ext cx="2971800" cy="457200"/>
          </a:xfrm>
          <a:prstGeom prst="rect">
            <a:avLst/>
          </a:prstGeom>
          <a:noFill/>
          <a:ln w="0">
            <a:noFill/>
          </a:ln>
        </p:spPr>
        <p:txBody>
          <a:bodyPr lIns="90000" rIns="90000" tIns="46800" bIns="46800" anchor="t">
            <a:noAutofit/>
          </a:bodyPr>
          <a:p>
            <a:pPr indent="0">
              <a:buNone/>
            </a:pPr>
            <a:endParaRPr b="0" lang="en-MY" sz="2400" strike="noStrike" u="none">
              <a:solidFill>
                <a:srgbClr val="000000"/>
              </a:solidFill>
              <a:effectLst/>
              <a:uFillTx/>
              <a:latin typeface="Times New Roman"/>
            </a:endParaRPr>
          </a:p>
        </p:txBody>
      </p:sp>
      <p:sp>
        <p:nvSpPr>
          <p:cNvPr id="20" name="PlaceHolder 3"/>
          <p:cNvSpPr>
            <a:spLocks noGrp="1"/>
          </p:cNvSpPr>
          <p:nvPr>
            <p:ph type="sldImg"/>
          </p:nvPr>
        </p:nvSpPr>
        <p:spPr>
          <a:xfrm>
            <a:off x="1143000" y="685440"/>
            <a:ext cx="4572000" cy="3429000"/>
          </a:xfrm>
          <a:prstGeom prst="rect">
            <a:avLst/>
          </a:prstGeom>
          <a:noFill/>
          <a:ln w="9360">
            <a:solidFill>
              <a:srgbClr val="000000"/>
            </a:solidFill>
            <a:miter/>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move the slide</a:t>
            </a:r>
            <a:endParaRPr b="0" lang="en-MY" sz="4400" strike="noStrike" u="none">
              <a:solidFill>
                <a:srgbClr val="000000"/>
              </a:solidFill>
              <a:effectLst/>
              <a:uFillTx/>
              <a:latin typeface="Arial"/>
            </a:endParaRPr>
          </a:p>
        </p:txBody>
      </p:sp>
      <p:sp>
        <p:nvSpPr>
          <p:cNvPr id="21" name="PlaceHolder 4"/>
          <p:cNvSpPr>
            <a:spLocks noGrp="1"/>
          </p:cNvSpPr>
          <p:nvPr>
            <p:ph type="body"/>
          </p:nvPr>
        </p:nvSpPr>
        <p:spPr>
          <a:xfrm>
            <a:off x="685800" y="4343400"/>
            <a:ext cx="5486400" cy="4114800"/>
          </a:xfrm>
          <a:prstGeom prst="rect">
            <a:avLst/>
          </a:prstGeom>
          <a:noFill/>
          <a:ln w="0">
            <a:noFill/>
          </a:ln>
        </p:spPr>
        <p:txBody>
          <a:bodyPr lIns="90000" rIns="90000" tIns="46800" bIns="4680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1200" strike="noStrike" u="none">
                <a:solidFill>
                  <a:srgbClr val="000000"/>
                </a:solidFill>
                <a:effectLst/>
                <a:uFillTx/>
                <a:latin typeface="Arial"/>
              </a:rPr>
              <a:t>Click to edit the notes format</a:t>
            </a:r>
            <a:endParaRPr b="0" lang="en-MY" sz="1200" strike="noStrike" u="none">
              <a:solidFill>
                <a:srgbClr val="000000"/>
              </a:solidFill>
              <a:effectLst/>
              <a:uFillTx/>
              <a:latin typeface="Arial"/>
            </a:endParaRPr>
          </a:p>
        </p:txBody>
      </p:sp>
      <p:sp>
        <p:nvSpPr>
          <p:cNvPr id="22" name="PlaceHolder 5"/>
          <p:cNvSpPr>
            <a:spLocks noGrp="1"/>
          </p:cNvSpPr>
          <p:nvPr>
            <p:ph type="ftr" idx="4"/>
          </p:nvPr>
        </p:nvSpPr>
        <p:spPr>
          <a:xfrm>
            <a:off x="-360" y="8685360"/>
            <a:ext cx="2971800" cy="457200"/>
          </a:xfrm>
          <a:prstGeom prst="rect">
            <a:avLst/>
          </a:prstGeom>
          <a:noFill/>
          <a:ln w="0">
            <a:noFill/>
          </a:ln>
        </p:spPr>
        <p:txBody>
          <a:bodyPr lIns="90000" rIns="90000" tIns="46800" bIns="46800" anchor="b">
            <a:noAutofit/>
          </a:bodyPr>
          <a:p>
            <a:pPr indent="0">
              <a:buNone/>
            </a:pPr>
            <a:endParaRPr b="0" lang="en-MY" sz="2400" strike="noStrike" u="none">
              <a:solidFill>
                <a:srgbClr val="000000"/>
              </a:solidFill>
              <a:effectLst/>
              <a:uFillTx/>
              <a:latin typeface="Times New Roman"/>
            </a:endParaRPr>
          </a:p>
        </p:txBody>
      </p:sp>
      <p:sp>
        <p:nvSpPr>
          <p:cNvPr id="23" name="PlaceHolder 6"/>
          <p:cNvSpPr>
            <a:spLocks noGrp="1"/>
          </p:cNvSpPr>
          <p:nvPr>
            <p:ph type="sldNum" idx="5"/>
          </p:nvPr>
        </p:nvSpPr>
        <p:spPr>
          <a:xfrm>
            <a:off x="3884400" y="8685360"/>
            <a:ext cx="2971800" cy="457200"/>
          </a:xfrm>
          <a:prstGeom prst="rect">
            <a:avLst/>
          </a:prstGeom>
          <a:noFill/>
          <a:ln w="0">
            <a:noFill/>
          </a:ln>
        </p:spPr>
        <p:txBody>
          <a:bodyPr lIns="90000" rIns="90000" tIns="46800" bIns="46800" anchor="b">
            <a:noAutofit/>
          </a:bodyPr>
          <a:lstStyle>
            <a:lvl1pPr marL="216000"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0" lang="en-US" sz="1200" strike="noStrike" u="none">
                <a:solidFill>
                  <a:srgbClr val="000000"/>
                </a:solidFill>
                <a:effectLst/>
                <a:uFillTx/>
                <a:latin typeface="Times New Roman"/>
              </a:defRPr>
            </a:lvl1pPr>
          </a:lstStyle>
          <a:p>
            <a:pPr marL="216000"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927198D-7857-4638-B431-A9FC6D23CC1F}" type="slidenum">
              <a:rPr b="0" lang="en-US" sz="1200" strike="noStrike" u="none">
                <a:solidFill>
                  <a:srgbClr val="000000"/>
                </a:solidFill>
                <a:effectLst/>
                <a:uFillTx/>
                <a:latin typeface="Times New Roman"/>
              </a:rPr>
              <a:t>&lt;number&gt;</a:t>
            </a:fld>
            <a:endParaRPr b="0" lang="en-MY" sz="12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78D0019-801B-4AEE-9B86-A929714D3C3A}"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75" name="PlaceHolder 1"/>
          <p:cNvSpPr>
            <a:spLocks noGrp="1"/>
          </p:cNvSpPr>
          <p:nvPr>
            <p:ph type="sldImg"/>
          </p:nvPr>
        </p:nvSpPr>
        <p:spPr>
          <a:xfrm>
            <a:off x="1143000" y="685800"/>
            <a:ext cx="4572000" cy="3429000"/>
          </a:xfrm>
          <a:prstGeom prst="rect">
            <a:avLst/>
          </a:prstGeom>
          <a:ln w="0">
            <a:noFill/>
          </a:ln>
        </p:spPr>
      </p:sp>
      <p:sp>
        <p:nvSpPr>
          <p:cNvPr id="17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5C54B6E-DC84-459B-A816-8F6FFDD9CDB0}"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78" name="PlaceHolder 1"/>
          <p:cNvSpPr>
            <a:spLocks noGrp="1"/>
          </p:cNvSpPr>
          <p:nvPr>
            <p:ph type="sldImg"/>
          </p:nvPr>
        </p:nvSpPr>
        <p:spPr>
          <a:xfrm>
            <a:off x="1143000" y="685800"/>
            <a:ext cx="4572000" cy="3429000"/>
          </a:xfrm>
          <a:prstGeom prst="rect">
            <a:avLst/>
          </a:prstGeom>
          <a:ln w="0">
            <a:noFill/>
          </a:ln>
        </p:spPr>
      </p:sp>
      <p:sp>
        <p:nvSpPr>
          <p:cNvPr id="17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7C38C0A-B7C0-4DF5-A8ED-6DFA27132EF6}"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81" name="PlaceHolder 1"/>
          <p:cNvSpPr>
            <a:spLocks noGrp="1"/>
          </p:cNvSpPr>
          <p:nvPr>
            <p:ph type="sldImg"/>
          </p:nvPr>
        </p:nvSpPr>
        <p:spPr>
          <a:xfrm>
            <a:off x="1143000" y="685800"/>
            <a:ext cx="4572000" cy="3429000"/>
          </a:xfrm>
          <a:prstGeom prst="rect">
            <a:avLst/>
          </a:prstGeom>
          <a:ln w="0">
            <a:noFill/>
          </a:ln>
        </p:spPr>
      </p:sp>
      <p:sp>
        <p:nvSpPr>
          <p:cNvPr id="18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D2BCB3E-5247-489B-83A7-CD6DF932F9E9}"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84" name="PlaceHolder 1"/>
          <p:cNvSpPr>
            <a:spLocks noGrp="1"/>
          </p:cNvSpPr>
          <p:nvPr>
            <p:ph type="sldImg"/>
          </p:nvPr>
        </p:nvSpPr>
        <p:spPr>
          <a:xfrm>
            <a:off x="1143000" y="685800"/>
            <a:ext cx="4572000" cy="3429000"/>
          </a:xfrm>
          <a:prstGeom prst="rect">
            <a:avLst/>
          </a:prstGeom>
          <a:ln w="0">
            <a:noFill/>
          </a:ln>
        </p:spPr>
      </p:sp>
      <p:sp>
        <p:nvSpPr>
          <p:cNvPr id="18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74F9283-91EC-4101-88E4-6F9E0D41F3F5}"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87" name="PlaceHolder 1"/>
          <p:cNvSpPr>
            <a:spLocks noGrp="1"/>
          </p:cNvSpPr>
          <p:nvPr>
            <p:ph type="sldImg"/>
          </p:nvPr>
        </p:nvSpPr>
        <p:spPr>
          <a:xfrm>
            <a:off x="1143000" y="685800"/>
            <a:ext cx="4572000" cy="3429000"/>
          </a:xfrm>
          <a:prstGeom prst="rect">
            <a:avLst/>
          </a:prstGeom>
          <a:ln w="0">
            <a:noFill/>
          </a:ln>
        </p:spPr>
      </p:sp>
      <p:sp>
        <p:nvSpPr>
          <p:cNvPr id="18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823E71E-2DB3-4561-8727-3FF7E6D20D44}"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90" name="PlaceHolder 1"/>
          <p:cNvSpPr>
            <a:spLocks noGrp="1"/>
          </p:cNvSpPr>
          <p:nvPr>
            <p:ph type="sldImg"/>
          </p:nvPr>
        </p:nvSpPr>
        <p:spPr>
          <a:xfrm>
            <a:off x="1143000" y="685800"/>
            <a:ext cx="4572000" cy="3429000"/>
          </a:xfrm>
          <a:prstGeom prst="rect">
            <a:avLst/>
          </a:prstGeom>
          <a:ln w="0">
            <a:noFill/>
          </a:ln>
        </p:spPr>
      </p:sp>
      <p:sp>
        <p:nvSpPr>
          <p:cNvPr id="19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4062D44-F60C-4F12-A31C-8E6CC6C67FF8}"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93" name="PlaceHolder 1"/>
          <p:cNvSpPr>
            <a:spLocks noGrp="1"/>
          </p:cNvSpPr>
          <p:nvPr>
            <p:ph type="sldImg"/>
          </p:nvPr>
        </p:nvSpPr>
        <p:spPr>
          <a:xfrm>
            <a:off x="1143000" y="685800"/>
            <a:ext cx="4572000" cy="3429000"/>
          </a:xfrm>
          <a:prstGeom prst="rect">
            <a:avLst/>
          </a:prstGeom>
          <a:ln w="0">
            <a:noFill/>
          </a:ln>
        </p:spPr>
      </p:sp>
      <p:sp>
        <p:nvSpPr>
          <p:cNvPr id="19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157B2A2-55D6-40FA-85BB-E14818432DF0}"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96" name="PlaceHolder 1"/>
          <p:cNvSpPr>
            <a:spLocks noGrp="1"/>
          </p:cNvSpPr>
          <p:nvPr>
            <p:ph type="sldImg"/>
          </p:nvPr>
        </p:nvSpPr>
        <p:spPr>
          <a:xfrm>
            <a:off x="1143000" y="685800"/>
            <a:ext cx="4572000" cy="3429000"/>
          </a:xfrm>
          <a:prstGeom prst="rect">
            <a:avLst/>
          </a:prstGeom>
          <a:ln w="0">
            <a:noFill/>
          </a:ln>
        </p:spPr>
      </p:sp>
      <p:sp>
        <p:nvSpPr>
          <p:cNvPr id="19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17FF553-16C9-4521-B0E6-15AB0DCB2773}"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99" name="PlaceHolder 1"/>
          <p:cNvSpPr>
            <a:spLocks noGrp="1"/>
          </p:cNvSpPr>
          <p:nvPr>
            <p:ph type="sldImg"/>
          </p:nvPr>
        </p:nvSpPr>
        <p:spPr>
          <a:xfrm>
            <a:off x="1143000" y="685800"/>
            <a:ext cx="4572000" cy="3429000"/>
          </a:xfrm>
          <a:prstGeom prst="rect">
            <a:avLst/>
          </a:prstGeom>
          <a:ln w="0">
            <a:noFill/>
          </a:ln>
        </p:spPr>
      </p:sp>
      <p:sp>
        <p:nvSpPr>
          <p:cNvPr id="20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6AB054A-36A0-4EDC-8CD9-C4709B0A1AD4}"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02" name="PlaceHolder 1"/>
          <p:cNvSpPr>
            <a:spLocks noGrp="1"/>
          </p:cNvSpPr>
          <p:nvPr>
            <p:ph type="sldImg"/>
          </p:nvPr>
        </p:nvSpPr>
        <p:spPr>
          <a:xfrm>
            <a:off x="1143000" y="685800"/>
            <a:ext cx="4572000" cy="3429000"/>
          </a:xfrm>
          <a:prstGeom prst="rect">
            <a:avLst/>
          </a:prstGeom>
          <a:ln w="0">
            <a:noFill/>
          </a:ln>
        </p:spPr>
      </p:sp>
      <p:sp>
        <p:nvSpPr>
          <p:cNvPr id="20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7199DDB-7EDD-42C8-A495-2B230BAA68EE}"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51" name="PlaceHolder 1"/>
          <p:cNvSpPr>
            <a:spLocks noGrp="1"/>
          </p:cNvSpPr>
          <p:nvPr>
            <p:ph type="sldImg"/>
          </p:nvPr>
        </p:nvSpPr>
        <p:spPr>
          <a:xfrm>
            <a:off x="1143000" y="685800"/>
            <a:ext cx="4572000" cy="3429000"/>
          </a:xfrm>
          <a:prstGeom prst="rect">
            <a:avLst/>
          </a:prstGeom>
          <a:ln w="0">
            <a:noFill/>
          </a:ln>
        </p:spPr>
      </p:sp>
      <p:sp>
        <p:nvSpPr>
          <p:cNvPr id="15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A06C3A5-1202-4670-AF3A-075D4A11EB4A}"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05" name="PlaceHolder 1"/>
          <p:cNvSpPr>
            <a:spLocks noGrp="1"/>
          </p:cNvSpPr>
          <p:nvPr>
            <p:ph type="sldImg"/>
          </p:nvPr>
        </p:nvSpPr>
        <p:spPr>
          <a:xfrm>
            <a:off x="1143000" y="685800"/>
            <a:ext cx="4572000" cy="3429000"/>
          </a:xfrm>
          <a:prstGeom prst="rect">
            <a:avLst/>
          </a:prstGeom>
          <a:ln w="0">
            <a:noFill/>
          </a:ln>
        </p:spPr>
      </p:sp>
      <p:sp>
        <p:nvSpPr>
          <p:cNvPr id="20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2B7D3768-1113-46BE-B351-6D204C8AFDD7}"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08" name="PlaceHolder 1"/>
          <p:cNvSpPr>
            <a:spLocks noGrp="1"/>
          </p:cNvSpPr>
          <p:nvPr>
            <p:ph type="sldImg"/>
          </p:nvPr>
        </p:nvSpPr>
        <p:spPr>
          <a:xfrm>
            <a:off x="1143000" y="685800"/>
            <a:ext cx="4572000" cy="3429000"/>
          </a:xfrm>
          <a:prstGeom prst="rect">
            <a:avLst/>
          </a:prstGeom>
          <a:ln w="0">
            <a:noFill/>
          </a:ln>
        </p:spPr>
      </p:sp>
      <p:sp>
        <p:nvSpPr>
          <p:cNvPr id="20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708CBF4-DBF4-4CF0-9CE7-646B87CEAE70}"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11" name="PlaceHolder 1"/>
          <p:cNvSpPr>
            <a:spLocks noGrp="1"/>
          </p:cNvSpPr>
          <p:nvPr>
            <p:ph type="sldImg"/>
          </p:nvPr>
        </p:nvSpPr>
        <p:spPr>
          <a:xfrm>
            <a:off x="1143000" y="685800"/>
            <a:ext cx="4572000" cy="3429000"/>
          </a:xfrm>
          <a:prstGeom prst="rect">
            <a:avLst/>
          </a:prstGeom>
          <a:ln w="0">
            <a:noFill/>
          </a:ln>
        </p:spPr>
      </p:sp>
      <p:sp>
        <p:nvSpPr>
          <p:cNvPr id="21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FDACEBE-BFD8-4498-9479-2806C3E8A4E6}"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14" name="PlaceHolder 1"/>
          <p:cNvSpPr>
            <a:spLocks noGrp="1"/>
          </p:cNvSpPr>
          <p:nvPr>
            <p:ph type="sldImg"/>
          </p:nvPr>
        </p:nvSpPr>
        <p:spPr>
          <a:xfrm>
            <a:off x="1143000" y="685800"/>
            <a:ext cx="4572000" cy="3429000"/>
          </a:xfrm>
          <a:prstGeom prst="rect">
            <a:avLst/>
          </a:prstGeom>
          <a:ln w="0">
            <a:noFill/>
          </a:ln>
        </p:spPr>
      </p:sp>
      <p:sp>
        <p:nvSpPr>
          <p:cNvPr id="21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F1C40BB-9CF4-49C8-B59B-9FE149D924BA}"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17" name="PlaceHolder 1"/>
          <p:cNvSpPr>
            <a:spLocks noGrp="1"/>
          </p:cNvSpPr>
          <p:nvPr>
            <p:ph type="sldImg"/>
          </p:nvPr>
        </p:nvSpPr>
        <p:spPr>
          <a:xfrm>
            <a:off x="1143000" y="685800"/>
            <a:ext cx="4572000" cy="3429000"/>
          </a:xfrm>
          <a:prstGeom prst="rect">
            <a:avLst/>
          </a:prstGeom>
          <a:ln w="0">
            <a:noFill/>
          </a:ln>
        </p:spPr>
      </p:sp>
      <p:sp>
        <p:nvSpPr>
          <p:cNvPr id="21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B9C571F-F2A7-47DC-9C2E-B7D05506F500}"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20" name="PlaceHolder 1"/>
          <p:cNvSpPr>
            <a:spLocks noGrp="1"/>
          </p:cNvSpPr>
          <p:nvPr>
            <p:ph type="sldImg"/>
          </p:nvPr>
        </p:nvSpPr>
        <p:spPr>
          <a:xfrm>
            <a:off x="1143000" y="685800"/>
            <a:ext cx="4572000" cy="3429000"/>
          </a:xfrm>
          <a:prstGeom prst="rect">
            <a:avLst/>
          </a:prstGeom>
          <a:ln w="0">
            <a:noFill/>
          </a:ln>
        </p:spPr>
      </p:sp>
      <p:sp>
        <p:nvSpPr>
          <p:cNvPr id="22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5C3C039-1859-4D68-96C1-C0DC2802D370}"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23" name="PlaceHolder 1"/>
          <p:cNvSpPr>
            <a:spLocks noGrp="1"/>
          </p:cNvSpPr>
          <p:nvPr>
            <p:ph type="sldImg"/>
          </p:nvPr>
        </p:nvSpPr>
        <p:spPr>
          <a:xfrm>
            <a:off x="1143000" y="685800"/>
            <a:ext cx="4572000" cy="3429000"/>
          </a:xfrm>
          <a:prstGeom prst="rect">
            <a:avLst/>
          </a:prstGeom>
          <a:ln w="0">
            <a:noFill/>
          </a:ln>
        </p:spPr>
      </p:sp>
      <p:sp>
        <p:nvSpPr>
          <p:cNvPr id="22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750DE6E-6D98-49A2-8BDD-F44414FA7C67}"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26" name="PlaceHolder 1"/>
          <p:cNvSpPr>
            <a:spLocks noGrp="1"/>
          </p:cNvSpPr>
          <p:nvPr>
            <p:ph type="sldImg"/>
          </p:nvPr>
        </p:nvSpPr>
        <p:spPr>
          <a:xfrm>
            <a:off x="1143000" y="685800"/>
            <a:ext cx="4572000" cy="3429000"/>
          </a:xfrm>
          <a:prstGeom prst="rect">
            <a:avLst/>
          </a:prstGeom>
          <a:ln w="0">
            <a:noFill/>
          </a:ln>
        </p:spPr>
      </p:sp>
      <p:sp>
        <p:nvSpPr>
          <p:cNvPr id="22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7C67E5AB-D10C-41AD-97CB-A6A9FF2E3E60}"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29" name="PlaceHolder 1"/>
          <p:cNvSpPr>
            <a:spLocks noGrp="1"/>
          </p:cNvSpPr>
          <p:nvPr>
            <p:ph type="sldImg"/>
          </p:nvPr>
        </p:nvSpPr>
        <p:spPr>
          <a:xfrm>
            <a:off x="1143000" y="685800"/>
            <a:ext cx="4572000" cy="3429000"/>
          </a:xfrm>
          <a:prstGeom prst="rect">
            <a:avLst/>
          </a:prstGeom>
          <a:ln w="0">
            <a:noFill/>
          </a:ln>
        </p:spPr>
      </p:sp>
      <p:sp>
        <p:nvSpPr>
          <p:cNvPr id="23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18C2D06F-A1E5-4AB8-A78F-B819E708E718}"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32" name="PlaceHolder 1"/>
          <p:cNvSpPr>
            <a:spLocks noGrp="1"/>
          </p:cNvSpPr>
          <p:nvPr>
            <p:ph type="sldImg"/>
          </p:nvPr>
        </p:nvSpPr>
        <p:spPr>
          <a:xfrm>
            <a:off x="1143000" y="685800"/>
            <a:ext cx="4572000" cy="3429000"/>
          </a:xfrm>
          <a:prstGeom prst="rect">
            <a:avLst/>
          </a:prstGeom>
          <a:ln w="0">
            <a:noFill/>
          </a:ln>
        </p:spPr>
      </p:sp>
      <p:sp>
        <p:nvSpPr>
          <p:cNvPr id="23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8CA69CE9-4623-42D1-A596-674ECAE69BA0}"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54" name="PlaceHolder 1"/>
          <p:cNvSpPr>
            <a:spLocks noGrp="1"/>
          </p:cNvSpPr>
          <p:nvPr>
            <p:ph type="sldImg"/>
          </p:nvPr>
        </p:nvSpPr>
        <p:spPr>
          <a:xfrm>
            <a:off x="1143000" y="685800"/>
            <a:ext cx="4572000" cy="3429000"/>
          </a:xfrm>
          <a:prstGeom prst="rect">
            <a:avLst/>
          </a:prstGeom>
          <a:ln w="0">
            <a:noFill/>
          </a:ln>
        </p:spPr>
      </p:sp>
      <p:sp>
        <p:nvSpPr>
          <p:cNvPr id="15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A157702-738E-45F3-9F4B-C890BD3C04B7}"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35" name="PlaceHolder 1"/>
          <p:cNvSpPr>
            <a:spLocks noGrp="1"/>
          </p:cNvSpPr>
          <p:nvPr>
            <p:ph type="sldImg"/>
          </p:nvPr>
        </p:nvSpPr>
        <p:spPr>
          <a:xfrm>
            <a:off x="1143000" y="685800"/>
            <a:ext cx="4572000" cy="3429000"/>
          </a:xfrm>
          <a:prstGeom prst="rect">
            <a:avLst/>
          </a:prstGeom>
          <a:ln w="0">
            <a:noFill/>
          </a:ln>
        </p:spPr>
      </p:sp>
      <p:sp>
        <p:nvSpPr>
          <p:cNvPr id="23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61E5C964-157F-4CC3-9975-4A4A14EB48C6}"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38" name="PlaceHolder 1"/>
          <p:cNvSpPr>
            <a:spLocks noGrp="1"/>
          </p:cNvSpPr>
          <p:nvPr>
            <p:ph type="sldImg"/>
          </p:nvPr>
        </p:nvSpPr>
        <p:spPr>
          <a:xfrm>
            <a:off x="1143000" y="685800"/>
            <a:ext cx="4572000" cy="3429000"/>
          </a:xfrm>
          <a:prstGeom prst="rect">
            <a:avLst/>
          </a:prstGeom>
          <a:ln w="0">
            <a:noFill/>
          </a:ln>
        </p:spPr>
      </p:sp>
      <p:sp>
        <p:nvSpPr>
          <p:cNvPr id="239"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E0FBDEA-3931-485C-AE6D-22D7EC683DFF}"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41" name="PlaceHolder 1"/>
          <p:cNvSpPr>
            <a:spLocks noGrp="1"/>
          </p:cNvSpPr>
          <p:nvPr>
            <p:ph type="sldImg"/>
          </p:nvPr>
        </p:nvSpPr>
        <p:spPr>
          <a:xfrm>
            <a:off x="1143000" y="685800"/>
            <a:ext cx="4572000" cy="3429000"/>
          </a:xfrm>
          <a:prstGeom prst="rect">
            <a:avLst/>
          </a:prstGeom>
          <a:ln w="0">
            <a:noFill/>
          </a:ln>
        </p:spPr>
      </p:sp>
      <p:sp>
        <p:nvSpPr>
          <p:cNvPr id="242"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4C4DF234-4B2E-49AE-84A5-DB5F993ED62A}"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44" name="PlaceHolder 1"/>
          <p:cNvSpPr>
            <a:spLocks noGrp="1"/>
          </p:cNvSpPr>
          <p:nvPr>
            <p:ph type="sldImg"/>
          </p:nvPr>
        </p:nvSpPr>
        <p:spPr>
          <a:xfrm>
            <a:off x="1143000" y="685800"/>
            <a:ext cx="4572000" cy="3429000"/>
          </a:xfrm>
          <a:prstGeom prst="rect">
            <a:avLst/>
          </a:prstGeom>
          <a:ln w="0">
            <a:noFill/>
          </a:ln>
        </p:spPr>
      </p:sp>
      <p:sp>
        <p:nvSpPr>
          <p:cNvPr id="245"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9A4F561-4B1C-4DA6-AD03-41918A034084}"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47" name="PlaceHolder 1"/>
          <p:cNvSpPr>
            <a:spLocks noGrp="1"/>
          </p:cNvSpPr>
          <p:nvPr>
            <p:ph type="sldImg"/>
          </p:nvPr>
        </p:nvSpPr>
        <p:spPr>
          <a:xfrm>
            <a:off x="1143000" y="685800"/>
            <a:ext cx="4572000" cy="3429000"/>
          </a:xfrm>
          <a:prstGeom prst="rect">
            <a:avLst/>
          </a:prstGeom>
          <a:ln w="0">
            <a:noFill/>
          </a:ln>
        </p:spPr>
      </p:sp>
      <p:sp>
        <p:nvSpPr>
          <p:cNvPr id="24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A15BFA3-4FBA-4E33-9157-11312D315486}"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50" name="PlaceHolder 1"/>
          <p:cNvSpPr>
            <a:spLocks noGrp="1"/>
          </p:cNvSpPr>
          <p:nvPr>
            <p:ph type="sldImg"/>
          </p:nvPr>
        </p:nvSpPr>
        <p:spPr>
          <a:xfrm>
            <a:off x="1143000" y="685800"/>
            <a:ext cx="4572000" cy="3429000"/>
          </a:xfrm>
          <a:prstGeom prst="rect">
            <a:avLst/>
          </a:prstGeom>
          <a:ln w="0">
            <a:noFill/>
          </a:ln>
        </p:spPr>
      </p:sp>
      <p:sp>
        <p:nvSpPr>
          <p:cNvPr id="25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674D8BF-C09F-48FD-9A7C-DDD174043DB7}"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53" name="PlaceHolder 1"/>
          <p:cNvSpPr>
            <a:spLocks noGrp="1"/>
          </p:cNvSpPr>
          <p:nvPr>
            <p:ph type="sldImg"/>
          </p:nvPr>
        </p:nvSpPr>
        <p:spPr>
          <a:xfrm>
            <a:off x="1143000" y="685800"/>
            <a:ext cx="4572000" cy="3429000"/>
          </a:xfrm>
          <a:prstGeom prst="rect">
            <a:avLst/>
          </a:prstGeom>
          <a:ln w="0">
            <a:noFill/>
          </a:ln>
        </p:spPr>
      </p:sp>
      <p:sp>
        <p:nvSpPr>
          <p:cNvPr id="25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868D5A7-A9DE-4318-94B4-19472D84845D}"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56" name="PlaceHolder 1"/>
          <p:cNvSpPr>
            <a:spLocks noGrp="1"/>
          </p:cNvSpPr>
          <p:nvPr>
            <p:ph type="sldImg"/>
          </p:nvPr>
        </p:nvSpPr>
        <p:spPr>
          <a:xfrm>
            <a:off x="1143000" y="685800"/>
            <a:ext cx="4572000" cy="3429000"/>
          </a:xfrm>
          <a:prstGeom prst="rect">
            <a:avLst/>
          </a:prstGeom>
          <a:ln w="0">
            <a:noFill/>
          </a:ln>
        </p:spPr>
      </p:sp>
      <p:sp>
        <p:nvSpPr>
          <p:cNvPr id="25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9D144B00-DAAE-4734-90DC-BAB23462AB87}"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59" name="PlaceHolder 1"/>
          <p:cNvSpPr>
            <a:spLocks noGrp="1"/>
          </p:cNvSpPr>
          <p:nvPr>
            <p:ph type="sldImg"/>
          </p:nvPr>
        </p:nvSpPr>
        <p:spPr>
          <a:xfrm>
            <a:off x="1143000" y="685800"/>
            <a:ext cx="4572000" cy="3429000"/>
          </a:xfrm>
          <a:prstGeom prst="rect">
            <a:avLst/>
          </a:prstGeom>
          <a:ln w="0">
            <a:noFill/>
          </a:ln>
        </p:spPr>
      </p:sp>
      <p:sp>
        <p:nvSpPr>
          <p:cNvPr id="26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50286B1-0137-4108-B9B7-597B62929E05}"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62" name="PlaceHolder 1"/>
          <p:cNvSpPr>
            <a:spLocks noGrp="1"/>
          </p:cNvSpPr>
          <p:nvPr>
            <p:ph type="sldImg"/>
          </p:nvPr>
        </p:nvSpPr>
        <p:spPr>
          <a:xfrm>
            <a:off x="1143000" y="685800"/>
            <a:ext cx="4572000" cy="3429000"/>
          </a:xfrm>
          <a:prstGeom prst="rect">
            <a:avLst/>
          </a:prstGeom>
          <a:ln w="0">
            <a:noFill/>
          </a:ln>
        </p:spPr>
      </p:sp>
      <p:sp>
        <p:nvSpPr>
          <p:cNvPr id="26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F309B5FD-A0D1-4F43-95AF-3EA1C47AE2DB}"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57" name="PlaceHolder 1"/>
          <p:cNvSpPr>
            <a:spLocks noGrp="1"/>
          </p:cNvSpPr>
          <p:nvPr>
            <p:ph type="sldImg"/>
          </p:nvPr>
        </p:nvSpPr>
        <p:spPr>
          <a:xfrm>
            <a:off x="1143000" y="685800"/>
            <a:ext cx="4572000" cy="3429000"/>
          </a:xfrm>
          <a:prstGeom prst="rect">
            <a:avLst/>
          </a:prstGeom>
          <a:ln w="0">
            <a:noFill/>
          </a:ln>
        </p:spPr>
      </p:sp>
      <p:sp>
        <p:nvSpPr>
          <p:cNvPr id="158"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0F47A23D-9D3C-4D8B-AF65-EE21BAFD075A}"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265" name="PlaceHolder 1"/>
          <p:cNvSpPr>
            <a:spLocks noGrp="1"/>
          </p:cNvSpPr>
          <p:nvPr>
            <p:ph type="sldImg"/>
          </p:nvPr>
        </p:nvSpPr>
        <p:spPr>
          <a:xfrm>
            <a:off x="1143000" y="685800"/>
            <a:ext cx="4572000" cy="3429000"/>
          </a:xfrm>
          <a:prstGeom prst="rect">
            <a:avLst/>
          </a:prstGeom>
          <a:ln w="0">
            <a:noFill/>
          </a:ln>
        </p:spPr>
      </p:sp>
      <p:sp>
        <p:nvSpPr>
          <p:cNvPr id="266"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C353BD66-1106-48A6-BC54-25E586B1B3AE}"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60" name="PlaceHolder 1"/>
          <p:cNvSpPr>
            <a:spLocks noGrp="1"/>
          </p:cNvSpPr>
          <p:nvPr>
            <p:ph type="sldImg"/>
          </p:nvPr>
        </p:nvSpPr>
        <p:spPr>
          <a:xfrm>
            <a:off x="1143000" y="685800"/>
            <a:ext cx="4572000" cy="3429000"/>
          </a:xfrm>
          <a:prstGeom prst="rect">
            <a:avLst/>
          </a:prstGeom>
          <a:ln w="0">
            <a:noFill/>
          </a:ln>
        </p:spPr>
      </p:sp>
      <p:sp>
        <p:nvSpPr>
          <p:cNvPr id="161"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BE2B427F-078C-4786-8EB0-87A244E54E28}"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63" name="PlaceHolder 1"/>
          <p:cNvSpPr>
            <a:spLocks noGrp="1"/>
          </p:cNvSpPr>
          <p:nvPr>
            <p:ph type="sldImg"/>
          </p:nvPr>
        </p:nvSpPr>
        <p:spPr>
          <a:xfrm>
            <a:off x="1143000" y="685800"/>
            <a:ext cx="4572000" cy="3429000"/>
          </a:xfrm>
          <a:prstGeom prst="rect">
            <a:avLst/>
          </a:prstGeom>
          <a:ln w="0">
            <a:noFill/>
          </a:ln>
        </p:spPr>
      </p:sp>
      <p:sp>
        <p:nvSpPr>
          <p:cNvPr id="164"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321B92C0-28A8-4252-826A-F9F86C5F70A0}"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66" name="PlaceHolder 1"/>
          <p:cNvSpPr>
            <a:spLocks noGrp="1"/>
          </p:cNvSpPr>
          <p:nvPr>
            <p:ph type="sldImg"/>
          </p:nvPr>
        </p:nvSpPr>
        <p:spPr>
          <a:xfrm>
            <a:off x="1143000" y="685800"/>
            <a:ext cx="4572000" cy="3429000"/>
          </a:xfrm>
          <a:prstGeom prst="rect">
            <a:avLst/>
          </a:prstGeom>
          <a:ln w="0">
            <a:noFill/>
          </a:ln>
        </p:spPr>
      </p:sp>
      <p:sp>
        <p:nvSpPr>
          <p:cNvPr id="167"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ACA21DE9-B25A-46F1-B6F3-7850A9FD29E5}"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69" name="PlaceHolder 1"/>
          <p:cNvSpPr>
            <a:spLocks noGrp="1"/>
          </p:cNvSpPr>
          <p:nvPr>
            <p:ph type="sldImg"/>
          </p:nvPr>
        </p:nvSpPr>
        <p:spPr>
          <a:xfrm>
            <a:off x="1143000" y="685800"/>
            <a:ext cx="4572000" cy="3429000"/>
          </a:xfrm>
          <a:prstGeom prst="rect">
            <a:avLst/>
          </a:prstGeom>
          <a:ln w="0">
            <a:noFill/>
          </a:ln>
        </p:spPr>
      </p:sp>
      <p:sp>
        <p:nvSpPr>
          <p:cNvPr id="170"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Rectangle 7"/>
          <p:cNvSpPr/>
          <p:nvPr/>
        </p:nvSpPr>
        <p:spPr>
          <a:xfrm>
            <a:off x="3884760" y="8685360"/>
            <a:ext cx="2971800" cy="457200"/>
          </a:xfrm>
          <a:prstGeom prst="rect">
            <a:avLst/>
          </a:prstGeom>
          <a:noFill/>
          <a:ln w="0">
            <a:noFill/>
          </a:ln>
        </p:spPr>
        <p:style>
          <a:lnRef idx="0"/>
          <a:fillRef idx="0"/>
          <a:effectRef idx="0"/>
          <a:fontRef idx="minor"/>
        </p:style>
        <p:txBody>
          <a:bodyPr lIns="90000" rIns="90000" tIns="46800" bIns="46800" anchor="b">
            <a:noAutofit/>
          </a:bodyPr>
          <a:p>
            <a:pPr algn="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fld id="{D6B3086A-C291-49EC-BA83-508E227C49EB}" type="slidenum">
              <a:rPr b="0" lang="en-US" sz="1200" strike="noStrike" u="none">
                <a:solidFill>
                  <a:srgbClr val="000000"/>
                </a:solidFill>
                <a:effectLst/>
                <a:uFillTx/>
                <a:latin typeface="Arial"/>
              </a:rPr>
              <a:t>&lt;number&gt;</a:t>
            </a:fld>
            <a:endParaRPr b="0" lang="en-MY" sz="1200" strike="noStrike" u="none">
              <a:solidFill>
                <a:srgbClr val="000000"/>
              </a:solidFill>
              <a:effectLst/>
              <a:uFillTx/>
              <a:latin typeface="Arial"/>
            </a:endParaRPr>
          </a:p>
        </p:txBody>
      </p:sp>
      <p:sp>
        <p:nvSpPr>
          <p:cNvPr id="172" name="PlaceHolder 1"/>
          <p:cNvSpPr>
            <a:spLocks noGrp="1"/>
          </p:cNvSpPr>
          <p:nvPr>
            <p:ph type="sldImg"/>
          </p:nvPr>
        </p:nvSpPr>
        <p:spPr>
          <a:xfrm>
            <a:off x="1143000" y="685800"/>
            <a:ext cx="4572000" cy="3429000"/>
          </a:xfrm>
          <a:prstGeom prst="rect">
            <a:avLst/>
          </a:prstGeom>
          <a:ln w="0">
            <a:noFill/>
          </a:ln>
        </p:spPr>
      </p:sp>
      <p:sp>
        <p:nvSpPr>
          <p:cNvPr id="173" name="PlaceHolder 2"/>
          <p:cNvSpPr>
            <a:spLocks noGrp="1"/>
          </p:cNvSpPr>
          <p:nvPr>
            <p:ph type="body"/>
          </p:nvPr>
        </p:nvSpPr>
        <p:spPr>
          <a:xfrm>
            <a:off x="685800" y="4343400"/>
            <a:ext cx="5486400" cy="4114800"/>
          </a:xfrm>
          <a:prstGeom prst="rect">
            <a:avLst/>
          </a:prstGeom>
          <a:noFill/>
          <a:ln w="0">
            <a:noFill/>
          </a:ln>
        </p:spPr>
        <p:txBody>
          <a:bodyPr lIns="0" rIns="0" tIns="0" bIns="0" anchor="t">
            <a:noAutofit/>
          </a:bodyPr>
          <a:p>
            <a:pPr indent="0">
              <a:spcBef>
                <a:spcPts val="451"/>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GB" sz="1200" strike="noStrike" u="none">
              <a:solidFill>
                <a:srgbClr val="000000"/>
              </a:solidFill>
              <a:effectLst/>
              <a:uFillTx/>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apiit.edu.my/" TargetMode="Externa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hyperlink" Target="http://www.apiit.edu.my/" TargetMode="External"/><Relationship Id="rId4" Type="http://schemas.openxmlformats.org/officeDocument/2006/relationships/image" Target="../media/image5.jpeg"/><Relationship Id="rId5" Type="http://schemas.openxmlformats.org/officeDocument/2006/relationships/image" Target="../media/image3.png"/>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bg>
      <p:bgPr>
        <a:solidFill>
          <a:srgbClr val="ffffff"/>
        </a:solidFill>
      </p:bgPr>
    </p:bg>
    <p:spTree>
      <p:nvGrpSpPr>
        <p:cNvPr id="1" name=""/>
        <p:cNvGrpSpPr/>
        <p:nvPr/>
      </p:nvGrpSpPr>
      <p:grpSpPr>
        <a:xfrm>
          <a:off x="0" y="0"/>
          <a:ext cx="0" cy="0"/>
          <a:chOff x="0" y="0"/>
          <a:chExt cx="0" cy="0"/>
        </a:xfrm>
      </p:grpSpPr>
      <p:sp>
        <p:nvSpPr>
          <p:cNvPr id="0" name="Rectangle 7"/>
          <p:cNvSpPr/>
          <p:nvPr/>
        </p:nvSpPr>
        <p:spPr>
          <a:xfrm>
            <a:off x="19080" y="6705720"/>
            <a:ext cx="9144000" cy="152280"/>
          </a:xfrm>
          <a:prstGeom prst="rect">
            <a:avLst/>
          </a:prstGeom>
          <a:solidFill>
            <a:srgbClr val="003366"/>
          </a:solidFill>
          <a:ln w="0">
            <a:noFill/>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
        <p:nvSpPr>
          <p:cNvPr id="1" name="Text Box 8"/>
          <p:cNvSpPr/>
          <p:nvPr/>
        </p:nvSpPr>
        <p:spPr>
          <a:xfrm>
            <a:off x="0" y="6672240"/>
            <a:ext cx="1900080" cy="21564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Arial"/>
              </a:rPr>
              <a:t>Object Oriented Programming</a:t>
            </a:r>
            <a:endParaRPr b="0" lang="en-MY" sz="800" strike="noStrike" u="none">
              <a:solidFill>
                <a:srgbClr val="000000"/>
              </a:solidFill>
              <a:effectLst/>
              <a:uFillTx/>
              <a:latin typeface="Arial"/>
            </a:endParaRPr>
          </a:p>
        </p:txBody>
      </p:sp>
      <p:sp>
        <p:nvSpPr>
          <p:cNvPr id="2"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edit the title text format</a:t>
            </a:r>
            <a:endParaRPr b="0" lang="en-MY" sz="4400" strike="noStrike" u="none">
              <a:solidFill>
                <a:srgbClr val="000000"/>
              </a:solidFill>
              <a:effectLst/>
              <a:uFillTx/>
              <a:latin typeface="Arial"/>
            </a:endParaRPr>
          </a:p>
        </p:txBody>
      </p:sp>
      <p:sp>
        <p:nvSpPr>
          <p:cNvPr id="3" name="PlaceHolder 2"/>
          <p:cNvSpPr>
            <a:spLocks noGrp="1"/>
          </p:cNvSpPr>
          <p:nvPr>
            <p:ph type="body"/>
          </p:nvPr>
        </p:nvSpPr>
        <p:spPr>
          <a:xfrm>
            <a:off x="47628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Click to edit the outline text format</a:t>
            </a:r>
            <a:endParaRPr b="0" lang="en-MY" sz="3200" strike="noStrike" u="none">
              <a:solidFill>
                <a:srgbClr val="000000"/>
              </a:solidFill>
              <a:effectLst/>
              <a:uFillTx/>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Second Outline Level</a:t>
            </a:r>
            <a:endParaRPr b="0" lang="en-MY" sz="3200" strike="noStrike" u="none">
              <a:solidFill>
                <a:srgbClr val="000000"/>
              </a:solidFill>
              <a:effectLst/>
              <a:uFillTx/>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Third Outline Level</a:t>
            </a:r>
            <a:endParaRPr b="0" lang="en-MY" sz="3200" strike="noStrike" u="none">
              <a:solidFill>
                <a:srgbClr val="000000"/>
              </a:solidFill>
              <a:effectLst/>
              <a:uFillTx/>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Fourth Outline Level</a:t>
            </a:r>
            <a:endParaRPr b="0" lang="en-MY" sz="3200" strike="noStrike" u="none">
              <a:solidFill>
                <a:srgbClr val="000000"/>
              </a:solidFill>
              <a:effectLst/>
              <a:uFillTx/>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Fifth Outline Level</a:t>
            </a:r>
            <a:endParaRPr b="0" lang="en-MY" sz="3200" strike="noStrike" u="none">
              <a:solidFill>
                <a:srgbClr val="000000"/>
              </a:solidFill>
              <a:effectLst/>
              <a:uFillTx/>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Sixth Outline Level</a:t>
            </a:r>
            <a:endParaRPr b="0" lang="en-MY" sz="3200" strike="noStrike" u="none">
              <a:solidFill>
                <a:srgbClr val="000000"/>
              </a:solidFill>
              <a:effectLst/>
              <a:uFillTx/>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Seventh Outline Level</a:t>
            </a:r>
            <a:endParaRPr b="0" lang="en-MY" sz="3200" strike="noStrike" u="none">
              <a:solidFill>
                <a:srgbClr val="000000"/>
              </a:solidFill>
              <a:effectLst/>
              <a:uFillTx/>
              <a:latin typeface="Arial"/>
            </a:endParaRPr>
          </a:p>
        </p:txBody>
      </p:sp>
      <p:sp>
        <p:nvSpPr>
          <p:cNvPr id="4" name="PlaceHolder 3"/>
          <p:cNvSpPr>
            <a:spLocks noGrp="1"/>
          </p:cNvSpPr>
          <p:nvPr>
            <p:ph type="sldNum" idx="1"/>
          </p:nvPr>
        </p:nvSpPr>
        <p:spPr>
          <a:xfrm>
            <a:off x="7009920" y="6672240"/>
            <a:ext cx="2133720" cy="247680"/>
          </a:xfrm>
          <a:prstGeom prst="rect">
            <a:avLst/>
          </a:prstGeom>
          <a:noFill/>
          <a:ln w="0">
            <a:noFill/>
          </a:ln>
        </p:spPr>
        <p:txBody>
          <a:bodyPr lIns="90000" rIns="90000" tIns="46800" bIns="46800" anchor="t">
            <a:noAutofit/>
          </a:bodyPr>
          <a:lstStyle>
            <a:lvl1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defRPr b="1" lang="en-US" sz="800" strike="noStrike" u="none">
                <a:solidFill>
                  <a:srgbClr val="ffffff"/>
                </a:solidFill>
                <a:effectLst/>
                <a:uFillTx/>
                <a:latin typeface="Times New Roman"/>
              </a:defRPr>
            </a:lvl1pPr>
          </a:lstStyle>
          <a:p>
            <a:pPr indent="0" algn="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800" strike="noStrike" u="none">
                <a:solidFill>
                  <a:srgbClr val="ffffff"/>
                </a:solidFill>
                <a:effectLst/>
                <a:uFillTx/>
                <a:latin typeface="Times New Roman"/>
              </a:rPr>
              <a:t>Slide </a:t>
            </a:r>
            <a:fld id="{3DF889B0-63F3-4EDF-AC72-FF2A5606B993}" type="slidenum">
              <a:rPr b="1" lang="en-US" sz="800" strike="noStrike" u="none">
                <a:solidFill>
                  <a:srgbClr val="ffffff"/>
                </a:solidFill>
                <a:effectLst/>
                <a:uFillTx/>
                <a:latin typeface="Times New Roman"/>
              </a:rPr>
              <a:t>&lt;number&gt;</a:t>
            </a:fld>
            <a:r>
              <a:rPr b="1" lang="en-US" sz="800" strike="noStrike" u="none">
                <a:solidFill>
                  <a:srgbClr val="ffffff"/>
                </a:solidFill>
                <a:effectLst/>
                <a:uFillTx/>
                <a:latin typeface="Times New Roman"/>
              </a:rPr>
              <a:t> of 46</a:t>
            </a:r>
            <a:endParaRPr b="0" lang="en-MY" sz="800" strike="noStrike" u="none">
              <a:solidFill>
                <a:srgbClr val="000000"/>
              </a:solidFill>
              <a:effectLst/>
              <a:uFillTx/>
              <a:latin typeface="Times New Roman"/>
            </a:endParaRPr>
          </a:p>
        </p:txBody>
      </p:sp>
      <p:sp>
        <p:nvSpPr>
          <p:cNvPr id="5" name="Rectangle 10"/>
          <p:cNvSpPr/>
          <p:nvPr/>
        </p:nvSpPr>
        <p:spPr>
          <a:xfrm>
            <a:off x="0" y="0"/>
            <a:ext cx="9144000" cy="990720"/>
          </a:xfrm>
          <a:prstGeom prst="rect">
            <a:avLst/>
          </a:prstGeom>
          <a:gradFill rotWithShape="0">
            <a:gsLst>
              <a:gs pos="0">
                <a:srgbClr val="003366"/>
              </a:gs>
              <a:gs pos="100000">
                <a:srgbClr val="ffffff"/>
              </a:gs>
            </a:gsLst>
            <a:lin ang="5400000"/>
          </a:gradFill>
          <a:ln w="0">
            <a:noFill/>
          </a:ln>
        </p:spPr>
        <p:style>
          <a:lnRef idx="0"/>
          <a:fillRef idx="0"/>
          <a:effectRef idx="0"/>
          <a:fontRef idx="minor"/>
        </p:style>
        <p:txBody>
          <a:bodyPr wrap="none"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pic>
        <p:nvPicPr>
          <p:cNvPr id="6" name="Picture 11" descr="APIIT Logo">
            <a:hlinkClick r:id="rId2"/>
          </p:cNvPr>
          <p:cNvPicPr/>
          <p:nvPr/>
        </p:nvPicPr>
        <p:blipFill>
          <a:blip r:embed="rId3"/>
          <a:srcRect l="0" t="71173" r="0" b="0"/>
          <a:stretch/>
        </p:blipFill>
        <p:spPr>
          <a:xfrm>
            <a:off x="76320" y="1106640"/>
            <a:ext cx="1404720" cy="417240"/>
          </a:xfrm>
          <a:prstGeom prst="rect">
            <a:avLst/>
          </a:prstGeom>
          <a:noFill/>
          <a:ln w="0">
            <a:noFill/>
          </a:ln>
        </p:spPr>
      </p:pic>
      <p:sp>
        <p:nvSpPr>
          <p:cNvPr id="7" name="Line 12"/>
          <p:cNvSpPr/>
          <p:nvPr/>
        </p:nvSpPr>
        <p:spPr>
          <a:xfrm>
            <a:off x="1795320" y="990720"/>
            <a:ext cx="7348680" cy="0"/>
          </a:xfrm>
          <a:prstGeom prst="line">
            <a:avLst/>
          </a:prstGeom>
          <a:ln w="38160">
            <a:solidFill>
              <a:srgbClr val="808080"/>
            </a:solidFill>
            <a:miter/>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8" name="Text Box 13"/>
          <p:cNvSpPr/>
          <p:nvPr/>
        </p:nvSpPr>
        <p:spPr>
          <a:xfrm>
            <a:off x="5819040" y="1047600"/>
            <a:ext cx="3165480" cy="36828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Introduction to Java &amp; OOP</a:t>
            </a:r>
            <a:endParaRPr b="0" lang="en-MY" sz="1800" strike="noStrike" u="none">
              <a:solidFill>
                <a:srgbClr val="000000"/>
              </a:solidFill>
              <a:effectLst/>
              <a:uFillTx/>
              <a:latin typeface="Arial"/>
            </a:endParaRPr>
          </a:p>
        </p:txBody>
      </p:sp>
      <p:pic>
        <p:nvPicPr>
          <p:cNvPr id="9" name="Picture 17" descr="background"/>
          <p:cNvPicPr/>
          <p:nvPr/>
        </p:nvPicPr>
        <p:blipFill>
          <a:blip r:embed="rId4"/>
          <a:stretch/>
        </p:blipFill>
        <p:spPr>
          <a:xfrm>
            <a:off x="6329520" y="2944800"/>
            <a:ext cx="4562280" cy="3695760"/>
          </a:xfrm>
          <a:prstGeom prst="rect">
            <a:avLst/>
          </a:prstGeom>
          <a:noFill/>
          <a:ln w="0">
            <a:noFill/>
          </a:ln>
        </p:spPr>
      </p:pic>
      <p:pic>
        <p:nvPicPr>
          <p:cNvPr id="10" name="Picture 18" descr="logo"/>
          <p:cNvPicPr/>
          <p:nvPr/>
        </p:nvPicPr>
        <p:blipFill>
          <a:blip r:embed="rId5"/>
          <a:stretch/>
        </p:blipFill>
        <p:spPr>
          <a:xfrm>
            <a:off x="142920" y="58680"/>
            <a:ext cx="1289160" cy="1044720"/>
          </a:xfrm>
          <a:prstGeom prst="rect">
            <a:avLst/>
          </a:prstGeom>
          <a:noFill/>
          <a:ln w="0">
            <a:noFill/>
          </a:ln>
        </p:spPr>
      </p:pic>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1">
    <p:bg>
      <p:bgPr>
        <a:solidFill>
          <a:srgbClr val="ffffff"/>
        </a:solidFill>
      </p:bgPr>
    </p:bg>
    <p:spTree>
      <p:nvGrpSpPr>
        <p:cNvPr id="1" name=""/>
        <p:cNvGrpSpPr/>
        <p:nvPr/>
      </p:nvGrpSpPr>
      <p:grpSpPr>
        <a:xfrm>
          <a:off x="0" y="0"/>
          <a:ext cx="0" cy="0"/>
          <a:chOff x="0" y="0"/>
          <a:chExt cx="0" cy="0"/>
        </a:xfrm>
      </p:grpSpPr>
      <p:sp>
        <p:nvSpPr>
          <p:cNvPr id="11" name="Rectangle 10" descr="blue"/>
          <p:cNvSpPr/>
          <p:nvPr/>
        </p:nvSpPr>
        <p:spPr>
          <a:xfrm>
            <a:off x="0" y="0"/>
            <a:ext cx="9144000" cy="3429000"/>
          </a:xfrm>
          <a:prstGeom prst="rect">
            <a:avLst/>
          </a:prstGeom>
          <a:blipFill rotWithShape="0">
            <a:blip r:embed="rId2"/>
            <a:srcRect/>
            <a:stretch/>
          </a:blipFill>
          <a:ln w="9360">
            <a:solidFill>
              <a:srgbClr val="000000"/>
            </a:solidFill>
            <a:miter/>
          </a:ln>
        </p:spPr>
        <p:style>
          <a:lnRef idx="0"/>
          <a:fillRef idx="0"/>
          <a:effectRef idx="0"/>
          <a:fontRef idx="minor"/>
        </p:style>
        <p:txBody>
          <a:bodyPr wrap="none" lIns="90000" rIns="90000" tIns="46800" bIns="46800" anchor="ctr">
            <a:no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pic>
        <p:nvPicPr>
          <p:cNvPr id="12" name="Picture 11" descr="APIIT Logo">
            <a:hlinkClick r:id="rId3"/>
          </p:cNvPr>
          <p:cNvPicPr/>
          <p:nvPr/>
        </p:nvPicPr>
        <p:blipFill>
          <a:blip r:embed="rId4"/>
          <a:srcRect l="0" t="72737" r="0" b="0"/>
          <a:stretch/>
        </p:blipFill>
        <p:spPr>
          <a:xfrm>
            <a:off x="914400" y="4309920"/>
            <a:ext cx="1892160" cy="532080"/>
          </a:xfrm>
          <a:prstGeom prst="rect">
            <a:avLst/>
          </a:prstGeom>
          <a:noFill/>
          <a:ln w="0">
            <a:noFill/>
          </a:ln>
        </p:spPr>
      </p:pic>
      <p:pic>
        <p:nvPicPr>
          <p:cNvPr id="13" name="Picture 12" descr="logo"/>
          <p:cNvPicPr/>
          <p:nvPr/>
        </p:nvPicPr>
        <p:blipFill>
          <a:blip r:embed="rId5"/>
          <a:stretch/>
        </p:blipFill>
        <p:spPr>
          <a:xfrm>
            <a:off x="795240" y="2567160"/>
            <a:ext cx="2133720" cy="1728720"/>
          </a:xfrm>
          <a:prstGeom prst="rect">
            <a:avLst/>
          </a:prstGeom>
          <a:noFill/>
          <a:ln w="0">
            <a:noFill/>
          </a:ln>
        </p:spPr>
      </p:pic>
      <p:sp>
        <p:nvSpPr>
          <p:cNvPr id="14" name="PlaceHolder 1"/>
          <p:cNvSpPr>
            <a:spLocks noGrp="1"/>
          </p:cNvSpPr>
          <p:nvPr>
            <p:ph type="title"/>
          </p:nvPr>
        </p:nvSpPr>
        <p:spPr>
          <a:xfrm>
            <a:off x="457200" y="274320"/>
            <a:ext cx="8229600" cy="1143000"/>
          </a:xfrm>
          <a:prstGeom prst="rect">
            <a:avLst/>
          </a:prstGeom>
          <a:noFill/>
          <a:ln w="0">
            <a:noFill/>
          </a:ln>
        </p:spPr>
        <p:txBody>
          <a:bodyPr lIns="90000" rIns="90000" tIns="46800" bIns="4680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MY" sz="4400" strike="noStrike" u="none">
                <a:solidFill>
                  <a:srgbClr val="000000"/>
                </a:solidFill>
                <a:effectLst/>
                <a:uFillTx/>
                <a:latin typeface="Arial"/>
              </a:rPr>
              <a:t>Click to edit the title text format</a:t>
            </a:r>
            <a:endParaRPr b="0" lang="en-MY" sz="4400" strike="noStrike" u="none">
              <a:solidFill>
                <a:srgbClr val="000000"/>
              </a:solidFill>
              <a:effectLst/>
              <a:uFillTx/>
              <a:latin typeface="Arial"/>
            </a:endParaRPr>
          </a:p>
        </p:txBody>
      </p:sp>
      <p:sp>
        <p:nvSpPr>
          <p:cNvPr id="15" name="PlaceHolder 2"/>
          <p:cNvSpPr>
            <a:spLocks noGrp="1"/>
          </p:cNvSpPr>
          <p:nvPr>
            <p:ph type="body"/>
          </p:nvPr>
        </p:nvSpPr>
        <p:spPr>
          <a:xfrm>
            <a:off x="476280" y="1600200"/>
            <a:ext cx="8229600" cy="4525920"/>
          </a:xfrm>
          <a:prstGeom prst="rect">
            <a:avLst/>
          </a:prstGeom>
          <a:noFill/>
          <a:ln w="0">
            <a:noFill/>
          </a:ln>
        </p:spPr>
        <p:txBody>
          <a:bodyPr lIns="90000" rIns="90000" tIns="46800" bIns="46800" anchor="t">
            <a:normAutofit/>
          </a:bodyPr>
          <a:p>
            <a:pPr marL="343080" indent="-34308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Click to edit the outline text format</a:t>
            </a:r>
            <a:endParaRPr b="0" lang="en-MY" sz="3200" strike="noStrike" u="none">
              <a:solidFill>
                <a:srgbClr val="000000"/>
              </a:solidFill>
              <a:effectLst/>
              <a:uFillTx/>
              <a:latin typeface="Arial"/>
            </a:endParaRPr>
          </a:p>
          <a:p>
            <a:pPr lvl="1" marL="743040" indent="-28584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Second Outline Level</a:t>
            </a:r>
            <a:endParaRPr b="0" lang="en-MY" sz="3200" strike="noStrike" u="none">
              <a:solidFill>
                <a:srgbClr val="000000"/>
              </a:solidFill>
              <a:effectLst/>
              <a:uFillTx/>
              <a:latin typeface="Arial"/>
            </a:endParaRPr>
          </a:p>
          <a:p>
            <a:pPr lvl="2" marL="11430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Third Outline Level</a:t>
            </a:r>
            <a:endParaRPr b="0" lang="en-MY" sz="3200" strike="noStrike" u="none">
              <a:solidFill>
                <a:srgbClr val="000000"/>
              </a:solidFill>
              <a:effectLst/>
              <a:uFillTx/>
              <a:latin typeface="Arial"/>
            </a:endParaRPr>
          </a:p>
          <a:p>
            <a:pPr lvl="3" marL="16002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Fourth Outline Level</a:t>
            </a:r>
            <a:endParaRPr b="0" lang="en-MY" sz="3200" strike="noStrike" u="none">
              <a:solidFill>
                <a:srgbClr val="000000"/>
              </a:solidFill>
              <a:effectLst/>
              <a:uFillTx/>
              <a:latin typeface="Arial"/>
            </a:endParaRPr>
          </a:p>
          <a:p>
            <a:pPr lvl="4"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Fifth Outline Level</a:t>
            </a:r>
            <a:endParaRPr b="0" lang="en-MY" sz="3200" strike="noStrike" u="none">
              <a:solidFill>
                <a:srgbClr val="000000"/>
              </a:solidFill>
              <a:effectLst/>
              <a:uFillTx/>
              <a:latin typeface="Arial"/>
            </a:endParaRPr>
          </a:p>
          <a:p>
            <a:pPr lvl="5"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Sixth Outline Level</a:t>
            </a:r>
            <a:endParaRPr b="0" lang="en-MY" sz="3200" strike="noStrike" u="none">
              <a:solidFill>
                <a:srgbClr val="000000"/>
              </a:solidFill>
              <a:effectLst/>
              <a:uFillTx/>
              <a:latin typeface="Arial"/>
            </a:endParaRPr>
          </a:p>
          <a:p>
            <a:pPr lvl="6" marL="2057400" indent="-228600">
              <a:spcBef>
                <a:spcPts val="7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MY" sz="3200" strike="noStrike" u="none">
                <a:solidFill>
                  <a:srgbClr val="000000"/>
                </a:solidFill>
                <a:effectLst/>
                <a:uFillTx/>
                <a:latin typeface="Arial"/>
              </a:rPr>
              <a:t>Seventh Outline Level</a:t>
            </a:r>
            <a:endParaRPr b="0" lang="en-MY" sz="3200" strike="noStrike" u="none">
              <a:solidFill>
                <a:srgbClr val="000000"/>
              </a:solidFill>
              <a:effectLst/>
              <a:uFillTx/>
              <a:latin typeface="Arial"/>
            </a:endParaRPr>
          </a:p>
        </p:txBody>
      </p:sp>
      <p:sp>
        <p:nvSpPr>
          <p:cNvPr id="16" name="PlaceHolder 3"/>
          <p:cNvSpPr>
            <a:spLocks noGrp="1"/>
          </p:cNvSpPr>
          <p:nvPr>
            <p:ph type="ftr" idx="2"/>
          </p:nvPr>
        </p:nvSpPr>
        <p:spPr>
          <a:xfrm>
            <a:off x="3124080" y="6244920"/>
            <a:ext cx="2895840" cy="476280"/>
          </a:xfrm>
          <a:prstGeom prst="rect">
            <a:avLst/>
          </a:prstGeom>
          <a:noFill/>
          <a:ln w="0">
            <a:noFill/>
          </a:ln>
        </p:spPr>
        <p:txBody>
          <a:bodyPr lIns="90000" rIns="90000" tIns="46800" bIns="46800" anchor="t">
            <a:noAutofit/>
          </a:bodyPr>
          <a:p>
            <a:pPr indent="0">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1800" strike="noStrike" u="none">
              <a:solidFill>
                <a:srgbClr val="000000"/>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hyperlink" Target="http://docs.oracle.com/javase/8/docs/api/" TargetMode="External"/><Relationship Id="rId2" Type="http://schemas.openxmlformats.org/officeDocument/2006/relationships/image" Target="../media/image9.png"/><Relationship Id="rId3" Type="http://schemas.openxmlformats.org/officeDocument/2006/relationships/slideLayout" Target="../slideLayouts/slideLayout1.xml"/><Relationship Id="rId4"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hyperlink" Target="http://wombat.doc.ic.ac.uk/foldoc/foldoc.cgi?Java" TargetMode="External"/><Relationship Id="rId2" Type="http://schemas.openxmlformats.org/officeDocument/2006/relationships/hyperlink" Target="http://wombat.doc.ic.ac.uk/foldoc/foldoc.cgi?World-Wide+Web" TargetMode="External"/><Relationship Id="rId3" Type="http://schemas.openxmlformats.org/officeDocument/2006/relationships/hyperlink" Target="http://wombat.doc.ic.ac.uk/foldoc/foldoc.cgi?web+browser" TargetMode="External"/><Relationship Id="rId4" Type="http://schemas.openxmlformats.org/officeDocument/2006/relationships/slideLayout" Target="../slideLayouts/slideLayout1.xml"/><Relationship Id="rId5"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2695680" y="2628720"/>
            <a:ext cx="6781680" cy="780840"/>
          </a:xfrm>
          <a:prstGeom prst="rect">
            <a:avLst/>
          </a:prstGeom>
          <a:noFill/>
          <a:ln w="0">
            <a:noFill/>
          </a:ln>
        </p:spPr>
        <p:txBody>
          <a:bodyPr lIns="91440" rIns="91440" tIns="45720" bIns="45720" anchor="ctr">
            <a:noAutofit/>
          </a:bodyPr>
          <a:p>
            <a:pPr indent="0" algn="ctr">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ffffcc"/>
                </a:solidFill>
                <a:effectLst/>
                <a:uFillTx/>
                <a:latin typeface="Arial"/>
              </a:rPr>
              <a:t>Introduction to Java Programming</a:t>
            </a:r>
            <a:endParaRPr b="0" lang="en-MY" sz="3200" strike="noStrike" u="none">
              <a:solidFill>
                <a:srgbClr val="000000"/>
              </a:solidFill>
              <a:effectLst/>
              <a:uFillTx/>
              <a:latin typeface="Arial"/>
            </a:endParaRPr>
          </a:p>
        </p:txBody>
      </p:sp>
      <p:sp>
        <p:nvSpPr>
          <p:cNvPr id="25" name="Text Box 34"/>
          <p:cNvSpPr/>
          <p:nvPr/>
        </p:nvSpPr>
        <p:spPr>
          <a:xfrm>
            <a:off x="2691360" y="6280200"/>
            <a:ext cx="3363840" cy="231480"/>
          </a:xfrm>
          <a:prstGeom prst="rect">
            <a:avLst/>
          </a:prstGeom>
          <a:noFill/>
          <a:ln w="0">
            <a:noFill/>
          </a:ln>
        </p:spPr>
        <p:style>
          <a:lnRef idx="0"/>
          <a:fillRef idx="0"/>
          <a:effectRef idx="0"/>
          <a:fontRef idx="minor"/>
        </p:style>
        <p:txBody>
          <a:bodyPr wrap="none" lIns="90000" rIns="90000" tIns="46800" bIns="46800" anchor="t">
            <a:spAutoFit/>
          </a:bodyPr>
          <a:p>
            <a:pPr algn="ct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00" strike="noStrike" u="none">
                <a:solidFill>
                  <a:srgbClr val="000000"/>
                </a:solidFill>
                <a:effectLst/>
                <a:uFillTx/>
                <a:latin typeface="Arial"/>
              </a:rPr>
              <a:t>Copyright 2016 Asia Pacific Institute of Information Technology</a:t>
            </a:r>
            <a:endParaRPr b="0" lang="en-MY" sz="900" strike="noStrike" u="none">
              <a:solidFill>
                <a:srgbClr val="000000"/>
              </a:solidFill>
              <a:effectLst/>
              <a:uFillTx/>
              <a:latin typeface="Arial"/>
            </a:endParaRPr>
          </a:p>
        </p:txBody>
      </p:sp>
      <p:sp>
        <p:nvSpPr>
          <p:cNvPr id="26" name="Text Box 42"/>
          <p:cNvSpPr/>
          <p:nvPr/>
        </p:nvSpPr>
        <p:spPr>
          <a:xfrm>
            <a:off x="570240" y="1000080"/>
            <a:ext cx="7610040" cy="977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trike="noStrike" u="none">
                <a:solidFill>
                  <a:srgbClr val="ffffcc"/>
                </a:solidFill>
                <a:effectLst/>
                <a:uFillTx/>
                <a:latin typeface="Arial"/>
              </a:rPr>
              <a:t>Object Oriented Programming</a:t>
            </a:r>
            <a:endParaRPr b="0" lang="en-MY" sz="4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1400" strike="noStrike" u="none">
                <a:solidFill>
                  <a:srgbClr val="ffffcc"/>
                </a:solidFill>
                <a:effectLst/>
                <a:uFillTx/>
                <a:latin typeface="Arial"/>
              </a:rPr>
              <a:t>AAPP013-4-2</a:t>
            </a:r>
            <a:endParaRPr b="0" lang="en-MY"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48" name="Rectangle 3"/>
          <p:cNvSpPr/>
          <p:nvPr/>
        </p:nvSpPr>
        <p:spPr>
          <a:xfrm>
            <a:off x="399960" y="1447920"/>
            <a:ext cx="8496360" cy="11620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features</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is a </a:t>
            </a:r>
            <a:r>
              <a:rPr b="0" lang="en-US" sz="2400" strike="noStrike" u="none">
                <a:solidFill>
                  <a:srgbClr val="cc0000"/>
                </a:solidFill>
                <a:effectLst/>
                <a:uFillTx/>
                <a:latin typeface="Arial"/>
              </a:rPr>
              <a:t>High-Level Programming Language</a:t>
            </a:r>
            <a:r>
              <a:rPr b="0" lang="en-US" sz="2400" strike="noStrike" u="none">
                <a:solidFill>
                  <a:srgbClr val="000000"/>
                </a:solidFill>
                <a:effectLst/>
                <a:uFillTx/>
                <a:latin typeface="Arial"/>
              </a:rPr>
              <a:t> that is :</a:t>
            </a:r>
            <a:endParaRPr b="0" lang="en-MY" sz="2400" strike="noStrike" u="none">
              <a:solidFill>
                <a:srgbClr val="000000"/>
              </a:solidFill>
              <a:effectLst/>
              <a:uFillTx/>
              <a:latin typeface="Arial"/>
            </a:endParaRPr>
          </a:p>
        </p:txBody>
      </p:sp>
      <p:sp>
        <p:nvSpPr>
          <p:cNvPr id="49" name="Rectangle 4"/>
          <p:cNvSpPr/>
          <p:nvPr/>
        </p:nvSpPr>
        <p:spPr>
          <a:xfrm>
            <a:off x="399960" y="2457360"/>
            <a:ext cx="8705880" cy="3905280"/>
          </a:xfrm>
          <a:prstGeom prst="rect">
            <a:avLst/>
          </a:prstGeom>
          <a:noFill/>
          <a:ln w="0">
            <a:noFill/>
          </a:ln>
        </p:spPr>
        <p:style>
          <a:lnRef idx="0"/>
          <a:fillRef idx="0"/>
          <a:effectRef idx="0"/>
          <a:fontRef idx="minor"/>
        </p:style>
        <p:txBody>
          <a:bodyPr lIns="90000" rIns="90000" tIns="46800" bIns="46800" anchor="t">
            <a:normAutofit lnSpcReduction="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Simple</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powerful functionality without the confusing features(eg.</a:t>
            </a:r>
            <a:br>
              <a:rPr sz="2400"/>
            </a:br>
            <a:r>
              <a:rPr b="0" lang="en-US" sz="2400" strike="noStrike" u="none">
                <a:solidFill>
                  <a:srgbClr val="000000"/>
                </a:solidFill>
                <a:effectLst/>
                <a:uFillTx/>
                <a:latin typeface="Arial"/>
              </a:rPr>
              <a:t>   pointers)</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reduce 50 % of the bugs</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Objected oriented</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implements the basic object technology of C++ with </a:t>
            </a:r>
            <a:br>
              <a:rPr sz="2400"/>
            </a:br>
            <a:r>
              <a:rPr b="0" lang="en-US" sz="2400" strike="noStrike" u="none">
                <a:solidFill>
                  <a:srgbClr val="000000"/>
                </a:solidFill>
                <a:effectLst/>
                <a:uFillTx/>
                <a:latin typeface="Arial"/>
              </a:rPr>
              <a:t>     enhancement</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Distributed</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built-in extensive TCP/IP networking capabilities</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53" dur="indefinite" restart="never" nodeType="tmRoot">
          <p:childTnLst>
            <p:seq>
              <p:cTn id="154" dur="indefinite" nodeType="mainSeq">
                <p:childTnLst>
                  <p:par>
                    <p:cTn id="155" nodeType="clickEffect" fill="hold">
                      <p:stCondLst>
                        <p:cond delay="indefinite"/>
                      </p:stCondLst>
                      <p:childTnLst>
                        <p:par>
                          <p:cTn id="156" nodeType="withEffect" fill="hold">
                            <p:stCondLst>
                              <p:cond delay="0"/>
                            </p:stCondLst>
                            <p:childTnLst>
                              <p:par>
                                <p:cTn id="157" nodeType="clickEffect" fill="hold" presetClass="entr" presetID="1">
                                  <p:stCondLst>
                                    <p:cond delay="0"/>
                                  </p:stCondLst>
                                  <p:childTnLst>
                                    <p:set>
                                      <p:cBhvr>
                                        <p:cTn id="158" dur="1" fill="hold">
                                          <p:stCondLst>
                                            <p:cond delay="499"/>
                                          </p:stCondLst>
                                        </p:cTn>
                                        <p:tgtEl>
                                          <p:spTgt spid="48"/>
                                        </p:tgtEl>
                                        <p:attrNameLst>
                                          <p:attrName>style.visibility</p:attrName>
                                        </p:attrNameLst>
                                      </p:cBhvr>
                                      <p:to>
                                        <p:strVal val="visible"/>
                                      </p:to>
                                    </p:set>
                                  </p:childTnLst>
                                </p:cTn>
                              </p:par>
                            </p:childTnLst>
                          </p:cTn>
                        </p:par>
                      </p:childTnLst>
                    </p:cTn>
                  </p:par>
                  <p:par>
                    <p:cTn id="159" nodeType="clickEffect" fill="hold">
                      <p:stCondLst>
                        <p:cond delay="indefinite"/>
                      </p:stCondLst>
                      <p:childTnLst>
                        <p:par>
                          <p:cTn id="160" nodeType="withEffect" fill="hold">
                            <p:stCondLst>
                              <p:cond delay="0"/>
                            </p:stCondLst>
                            <p:childTnLst>
                              <p:par>
                                <p:cTn id="161" nodeType="clickEffect" fill="hold" presetClass="entr" presetID="1">
                                  <p:stCondLst>
                                    <p:cond delay="0"/>
                                  </p:stCondLst>
                                  <p:childTnLst>
                                    <p:set>
                                      <p:cBhvr>
                                        <p:cTn id="162" dur="1" fill="hold">
                                          <p:stCondLst>
                                            <p:cond delay="499"/>
                                          </p:stCondLst>
                                        </p:cTn>
                                        <p:tgtEl>
                                          <p:spTgt spid="49">
                                            <p:txEl>
                                              <p:pRg st="0" end="0"/>
                                            </p:txEl>
                                          </p:spTgt>
                                        </p:tgtEl>
                                        <p:attrNameLst>
                                          <p:attrName>style.visibility</p:attrName>
                                        </p:attrNameLst>
                                      </p:cBhvr>
                                      <p:to>
                                        <p:strVal val="visible"/>
                                      </p:to>
                                    </p:set>
                                  </p:childTnLst>
                                </p:cTn>
                              </p:par>
                            </p:childTnLst>
                          </p:cTn>
                        </p:par>
                      </p:childTnLst>
                    </p:cTn>
                  </p:par>
                  <p:par>
                    <p:cTn id="163" nodeType="clickEffect" fill="hold">
                      <p:stCondLst>
                        <p:cond delay="indefinite"/>
                      </p:stCondLst>
                      <p:childTnLst>
                        <p:par>
                          <p:cTn id="164" nodeType="withEffect" fill="hold">
                            <p:stCondLst>
                              <p:cond delay="0"/>
                            </p:stCondLst>
                            <p:childTnLst>
                              <p:par>
                                <p:cTn id="165" nodeType="clickEffect" fill="hold" presetClass="entr" presetID="1">
                                  <p:stCondLst>
                                    <p:cond delay="0"/>
                                  </p:stCondLst>
                                  <p:childTnLst>
                                    <p:set>
                                      <p:cBhvr>
                                        <p:cTn id="166" dur="1" fill="hold">
                                          <p:stCondLst>
                                            <p:cond delay="499"/>
                                          </p:stCondLst>
                                        </p:cTn>
                                        <p:tgtEl>
                                          <p:spTgt spid="49">
                                            <p:txEl>
                                              <p:pRg st="1" end="1"/>
                                            </p:txEl>
                                          </p:spTgt>
                                        </p:tgtEl>
                                        <p:attrNameLst>
                                          <p:attrName>style.visibility</p:attrName>
                                        </p:attrNameLst>
                                      </p:cBhvr>
                                      <p:to>
                                        <p:strVal val="visible"/>
                                      </p:to>
                                    </p:set>
                                  </p:childTnLst>
                                </p:cTn>
                              </p:par>
                            </p:childTnLst>
                          </p:cTn>
                        </p:par>
                      </p:childTnLst>
                    </p:cTn>
                  </p:par>
                  <p:par>
                    <p:cTn id="167" nodeType="clickEffect" fill="hold">
                      <p:stCondLst>
                        <p:cond delay="indefinite"/>
                      </p:stCondLst>
                      <p:childTnLst>
                        <p:par>
                          <p:cTn id="168" nodeType="withEffect" fill="hold">
                            <p:stCondLst>
                              <p:cond delay="0"/>
                            </p:stCondLst>
                            <p:childTnLst>
                              <p:par>
                                <p:cTn id="169" nodeType="clickEffect" fill="hold" presetClass="entr" presetID="1">
                                  <p:stCondLst>
                                    <p:cond delay="0"/>
                                  </p:stCondLst>
                                  <p:childTnLst>
                                    <p:set>
                                      <p:cBhvr>
                                        <p:cTn id="170" dur="1" fill="hold">
                                          <p:stCondLst>
                                            <p:cond delay="499"/>
                                          </p:stCondLst>
                                        </p:cTn>
                                        <p:tgtEl>
                                          <p:spTgt spid="49">
                                            <p:txEl>
                                              <p:pRg st="2" end="2"/>
                                            </p:txEl>
                                          </p:spTgt>
                                        </p:tgtEl>
                                        <p:attrNameLst>
                                          <p:attrName>style.visibility</p:attrName>
                                        </p:attrNameLst>
                                      </p:cBhvr>
                                      <p:to>
                                        <p:strVal val="visible"/>
                                      </p:to>
                                    </p:set>
                                  </p:childTnLst>
                                </p:cTn>
                              </p:par>
                            </p:childTnLst>
                          </p:cTn>
                        </p:par>
                      </p:childTnLst>
                    </p:cTn>
                  </p:par>
                  <p:par>
                    <p:cTn id="171" nodeType="clickEffect" fill="hold">
                      <p:stCondLst>
                        <p:cond delay="indefinite"/>
                      </p:stCondLst>
                      <p:childTnLst>
                        <p:par>
                          <p:cTn id="172" nodeType="withEffect" fill="hold">
                            <p:stCondLst>
                              <p:cond delay="0"/>
                            </p:stCondLst>
                            <p:childTnLst>
                              <p:par>
                                <p:cTn id="173" nodeType="clickEffect" fill="hold" presetClass="entr" presetID="1">
                                  <p:stCondLst>
                                    <p:cond delay="0"/>
                                  </p:stCondLst>
                                  <p:childTnLst>
                                    <p:set>
                                      <p:cBhvr>
                                        <p:cTn id="174" dur="1" fill="hold">
                                          <p:stCondLst>
                                            <p:cond delay="499"/>
                                          </p:stCondLst>
                                        </p:cTn>
                                        <p:tgtEl>
                                          <p:spTgt spid="49">
                                            <p:txEl>
                                              <p:pRg st="4" end="4"/>
                                            </p:txEl>
                                          </p:spTgt>
                                        </p:tgtEl>
                                        <p:attrNameLst>
                                          <p:attrName>style.visibility</p:attrName>
                                        </p:attrNameLst>
                                      </p:cBhvr>
                                      <p:to>
                                        <p:strVal val="visible"/>
                                      </p:to>
                                    </p:set>
                                  </p:childTnLst>
                                </p:cTn>
                              </p:par>
                            </p:childTnLst>
                          </p:cTn>
                        </p:par>
                      </p:childTnLst>
                    </p:cTn>
                  </p:par>
                  <p:par>
                    <p:cTn id="175" nodeType="clickEffect" fill="hold">
                      <p:stCondLst>
                        <p:cond delay="indefinite"/>
                      </p:stCondLst>
                      <p:childTnLst>
                        <p:par>
                          <p:cTn id="176" nodeType="withEffect" fill="hold">
                            <p:stCondLst>
                              <p:cond delay="0"/>
                            </p:stCondLst>
                            <p:childTnLst>
                              <p:par>
                                <p:cTn id="177" nodeType="clickEffect" fill="hold" presetClass="entr" presetID="1">
                                  <p:stCondLst>
                                    <p:cond delay="0"/>
                                  </p:stCondLst>
                                  <p:childTnLst>
                                    <p:set>
                                      <p:cBhvr>
                                        <p:cTn id="178" dur="1" fill="hold">
                                          <p:stCondLst>
                                            <p:cond delay="499"/>
                                          </p:stCondLst>
                                        </p:cTn>
                                        <p:tgtEl>
                                          <p:spTgt spid="49">
                                            <p:txEl>
                                              <p:pRg st="5" end="5"/>
                                            </p:txEl>
                                          </p:spTgt>
                                        </p:tgtEl>
                                        <p:attrNameLst>
                                          <p:attrName>style.visibility</p:attrName>
                                        </p:attrNameLst>
                                      </p:cBhvr>
                                      <p:to>
                                        <p:strVal val="visible"/>
                                      </p:to>
                                    </p:set>
                                  </p:childTnLst>
                                </p:cTn>
                              </p:par>
                            </p:childTnLst>
                          </p:cTn>
                        </p:par>
                      </p:childTnLst>
                    </p:cTn>
                  </p:par>
                  <p:par>
                    <p:cTn id="179" nodeType="clickEffect" fill="hold">
                      <p:stCondLst>
                        <p:cond delay="indefinite"/>
                      </p:stCondLst>
                      <p:childTnLst>
                        <p:par>
                          <p:cTn id="180" nodeType="withEffect" fill="hold">
                            <p:stCondLst>
                              <p:cond delay="0"/>
                            </p:stCondLst>
                            <p:childTnLst>
                              <p:par>
                                <p:cTn id="181" nodeType="clickEffect" fill="hold" presetClass="entr" presetID="1">
                                  <p:stCondLst>
                                    <p:cond delay="0"/>
                                  </p:stCondLst>
                                  <p:childTnLst>
                                    <p:set>
                                      <p:cBhvr>
                                        <p:cTn id="182" dur="1" fill="hold">
                                          <p:stCondLst>
                                            <p:cond delay="499"/>
                                          </p:stCondLst>
                                        </p:cTn>
                                        <p:tgtEl>
                                          <p:spTgt spid="49">
                                            <p:txEl>
                                              <p:pRg st="7" end="7"/>
                                            </p:txEl>
                                          </p:spTgt>
                                        </p:tgtEl>
                                        <p:attrNameLst>
                                          <p:attrName>style.visibility</p:attrName>
                                        </p:attrNameLst>
                                      </p:cBhvr>
                                      <p:to>
                                        <p:strVal val="visible"/>
                                      </p:to>
                                    </p:set>
                                  </p:childTnLst>
                                </p:cTn>
                              </p:par>
                            </p:childTnLst>
                          </p:cTn>
                        </p:par>
                      </p:childTnLst>
                    </p:cTn>
                  </p:par>
                  <p:par>
                    <p:cTn id="183" nodeType="clickEffect" fill="hold">
                      <p:stCondLst>
                        <p:cond delay="indefinite"/>
                      </p:stCondLst>
                      <p:childTnLst>
                        <p:par>
                          <p:cTn id="184" nodeType="withEffect" fill="hold">
                            <p:stCondLst>
                              <p:cond delay="0"/>
                            </p:stCondLst>
                            <p:childTnLst>
                              <p:par>
                                <p:cTn id="185" nodeType="clickEffect" fill="hold" presetClass="entr" presetID="1">
                                  <p:stCondLst>
                                    <p:cond delay="0"/>
                                  </p:stCondLst>
                                  <p:childTnLst>
                                    <p:set>
                                      <p:cBhvr>
                                        <p:cTn id="186" dur="1" fill="hold">
                                          <p:stCondLst>
                                            <p:cond delay="499"/>
                                          </p:stCondLst>
                                        </p:cTn>
                                        <p:tgtEl>
                                          <p:spTgt spid="49">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51" name="Rectangle 9"/>
          <p:cNvSpPr/>
          <p:nvPr/>
        </p:nvSpPr>
        <p:spPr>
          <a:xfrm>
            <a:off x="399960" y="2552760"/>
            <a:ext cx="7720200" cy="3905280"/>
          </a:xfrm>
          <a:prstGeom prst="rect">
            <a:avLst/>
          </a:prstGeom>
          <a:noFill/>
          <a:ln w="0">
            <a:noFill/>
          </a:ln>
        </p:spPr>
        <p:style>
          <a:lnRef idx="0"/>
          <a:fillRef idx="0"/>
          <a:effectRef idx="0"/>
          <a:fontRef idx="minor"/>
        </p:style>
        <p:txBody>
          <a:bodyPr lIns="90000" rIns="90000" tIns="46800" bIns="46800" anchor="t">
            <a:normAutofit fontScale="92500" lnSpcReduction="1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Robust</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check for problems at compile and run-time - help </a:t>
            </a:r>
            <a:br>
              <a:rPr sz="2400"/>
            </a:br>
            <a:r>
              <a:rPr b="0" lang="en-US" sz="2400" strike="noStrike" u="none">
                <a:solidFill>
                  <a:srgbClr val="000000"/>
                </a:solidFill>
                <a:effectLst/>
                <a:uFillTx/>
                <a:latin typeface="Arial"/>
              </a:rPr>
              <a:t>   catch the bugs at the early stage of development</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handles own memory - no worries on freeing &amp; </a:t>
            </a:r>
            <a:br>
              <a:rPr sz="2400"/>
            </a:br>
            <a:r>
              <a:rPr b="0" lang="en-US" sz="2400" strike="noStrike" u="none">
                <a:solidFill>
                  <a:srgbClr val="000000"/>
                </a:solidFill>
                <a:effectLst/>
                <a:uFillTx/>
                <a:latin typeface="Arial"/>
              </a:rPr>
              <a:t>    corrupting memory</a:t>
            </a:r>
            <a:endParaRPr b="0" lang="en-MY" sz="2400" strike="noStrike" u="none">
              <a:solidFill>
                <a:srgbClr val="000000"/>
              </a:solidFill>
              <a:effectLst/>
              <a:uFillTx/>
              <a:latin typeface="Arial"/>
            </a:endParaRPr>
          </a:p>
          <a:p>
            <a:pPr lvl="1" marL="743040" indent="-28584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reduce development time</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Secure</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Java codes passes several tests before executing</a:t>
            </a:r>
            <a:br>
              <a:rPr sz="2400"/>
            </a:br>
            <a:r>
              <a:rPr b="0" lang="en-US" sz="2400" strike="noStrike" u="none">
                <a:solidFill>
                  <a:srgbClr val="000000"/>
                </a:solidFill>
                <a:effectLst/>
                <a:uFillTx/>
                <a:latin typeface="Arial"/>
              </a:rPr>
              <a:t>   on machine</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eg. Byte-code verifier, class loader</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
        <p:nvSpPr>
          <p:cNvPr id="52" name="Rectangle 10"/>
          <p:cNvSpPr/>
          <p:nvPr/>
        </p:nvSpPr>
        <p:spPr>
          <a:xfrm>
            <a:off x="399960" y="1447920"/>
            <a:ext cx="8318520" cy="11620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features</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is a </a:t>
            </a:r>
            <a:r>
              <a:rPr b="0" lang="en-US" sz="2400" strike="noStrike" u="none">
                <a:solidFill>
                  <a:srgbClr val="cc0000"/>
                </a:solidFill>
                <a:effectLst/>
                <a:uFillTx/>
                <a:latin typeface="Arial"/>
              </a:rPr>
              <a:t>High-Level Programming Language</a:t>
            </a:r>
            <a:r>
              <a:rPr b="0" lang="en-US" sz="2400" strike="noStrike" u="none">
                <a:solidFill>
                  <a:srgbClr val="000000"/>
                </a:solidFill>
                <a:effectLst/>
                <a:uFillTx/>
                <a:latin typeface="Arial"/>
              </a:rPr>
              <a:t> that is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87" dur="indefinite" restart="never" nodeType="tmRoot">
          <p:childTnLst>
            <p:seq>
              <p:cTn id="188" dur="indefinite" nodeType="mainSeq">
                <p:childTnLst>
                  <p:par>
                    <p:cTn id="189" nodeType="clickEffect" fill="hold">
                      <p:stCondLst>
                        <p:cond delay="indefinite"/>
                      </p:stCondLst>
                      <p:childTnLst>
                        <p:par>
                          <p:cTn id="190" nodeType="withEffect" fill="hold">
                            <p:stCondLst>
                              <p:cond delay="0"/>
                            </p:stCondLst>
                            <p:childTnLst>
                              <p:par>
                                <p:cTn id="191" nodeType="clickEffect" fill="hold" presetClass="entr" presetID="1">
                                  <p:stCondLst>
                                    <p:cond delay="0"/>
                                  </p:stCondLst>
                                  <p:childTnLst>
                                    <p:set>
                                      <p:cBhvr>
                                        <p:cTn id="192" dur="1" fill="hold">
                                          <p:stCondLst>
                                            <p:cond delay="499"/>
                                          </p:stCondLst>
                                        </p:cTn>
                                        <p:tgtEl>
                                          <p:spTgt spid="52"/>
                                        </p:tgtEl>
                                        <p:attrNameLst>
                                          <p:attrName>style.visibility</p:attrName>
                                        </p:attrNameLst>
                                      </p:cBhvr>
                                      <p:to>
                                        <p:strVal val="visible"/>
                                      </p:to>
                                    </p:set>
                                  </p:childTnLst>
                                </p:cTn>
                              </p:par>
                            </p:childTnLst>
                          </p:cTn>
                        </p:par>
                      </p:childTnLst>
                    </p:cTn>
                  </p:par>
                  <p:par>
                    <p:cTn id="193" nodeType="clickEffect" fill="hold">
                      <p:stCondLst>
                        <p:cond delay="indefinite"/>
                      </p:stCondLst>
                      <p:childTnLst>
                        <p:par>
                          <p:cTn id="194" nodeType="withEffect" fill="hold">
                            <p:stCondLst>
                              <p:cond delay="0"/>
                            </p:stCondLst>
                            <p:childTnLst>
                              <p:par>
                                <p:cTn id="195" nodeType="clickEffect" fill="hold" presetClass="entr" presetID="1">
                                  <p:stCondLst>
                                    <p:cond delay="0"/>
                                  </p:stCondLst>
                                  <p:childTnLst>
                                    <p:set>
                                      <p:cBhvr>
                                        <p:cTn id="196" dur="1" fill="hold">
                                          <p:stCondLst>
                                            <p:cond delay="499"/>
                                          </p:stCondLst>
                                        </p:cTn>
                                        <p:tgtEl>
                                          <p:spTgt spid="51">
                                            <p:txEl>
                                              <p:pRg st="0" end="0"/>
                                            </p:txEl>
                                          </p:spTgt>
                                        </p:tgtEl>
                                        <p:attrNameLst>
                                          <p:attrName>style.visibility</p:attrName>
                                        </p:attrNameLst>
                                      </p:cBhvr>
                                      <p:to>
                                        <p:strVal val="visible"/>
                                      </p:to>
                                    </p:set>
                                  </p:childTnLst>
                                </p:cTn>
                              </p:par>
                            </p:childTnLst>
                          </p:cTn>
                        </p:par>
                      </p:childTnLst>
                    </p:cTn>
                  </p:par>
                  <p:par>
                    <p:cTn id="197" nodeType="clickEffect" fill="hold">
                      <p:stCondLst>
                        <p:cond delay="indefinite"/>
                      </p:stCondLst>
                      <p:childTnLst>
                        <p:par>
                          <p:cTn id="198" nodeType="withEffect" fill="hold">
                            <p:stCondLst>
                              <p:cond delay="0"/>
                            </p:stCondLst>
                            <p:childTnLst>
                              <p:par>
                                <p:cTn id="199" nodeType="clickEffect" fill="hold" presetClass="entr" presetID="1">
                                  <p:stCondLst>
                                    <p:cond delay="0"/>
                                  </p:stCondLst>
                                  <p:childTnLst>
                                    <p:set>
                                      <p:cBhvr>
                                        <p:cTn id="200" dur="1" fill="hold">
                                          <p:stCondLst>
                                            <p:cond delay="499"/>
                                          </p:stCondLst>
                                        </p:cTn>
                                        <p:tgtEl>
                                          <p:spTgt spid="51">
                                            <p:txEl>
                                              <p:pRg st="1" end="1"/>
                                            </p:txEl>
                                          </p:spTgt>
                                        </p:tgtEl>
                                        <p:attrNameLst>
                                          <p:attrName>style.visibility</p:attrName>
                                        </p:attrNameLst>
                                      </p:cBhvr>
                                      <p:to>
                                        <p:strVal val="visible"/>
                                      </p:to>
                                    </p:set>
                                  </p:childTnLst>
                                </p:cTn>
                              </p:par>
                            </p:childTnLst>
                          </p:cTn>
                        </p:par>
                      </p:childTnLst>
                    </p:cTn>
                  </p:par>
                  <p:par>
                    <p:cTn id="201" nodeType="clickEffect" fill="hold">
                      <p:stCondLst>
                        <p:cond delay="indefinite"/>
                      </p:stCondLst>
                      <p:childTnLst>
                        <p:par>
                          <p:cTn id="202" nodeType="withEffect" fill="hold">
                            <p:stCondLst>
                              <p:cond delay="0"/>
                            </p:stCondLst>
                            <p:childTnLst>
                              <p:par>
                                <p:cTn id="203" nodeType="clickEffect" fill="hold" presetClass="entr" presetID="1">
                                  <p:stCondLst>
                                    <p:cond delay="0"/>
                                  </p:stCondLst>
                                  <p:childTnLst>
                                    <p:set>
                                      <p:cBhvr>
                                        <p:cTn id="204" dur="1" fill="hold">
                                          <p:stCondLst>
                                            <p:cond delay="499"/>
                                          </p:stCondLst>
                                        </p:cTn>
                                        <p:tgtEl>
                                          <p:spTgt spid="51">
                                            <p:txEl>
                                              <p:pRg st="2" end="2"/>
                                            </p:txEl>
                                          </p:spTgt>
                                        </p:tgtEl>
                                        <p:attrNameLst>
                                          <p:attrName>style.visibility</p:attrName>
                                        </p:attrNameLst>
                                      </p:cBhvr>
                                      <p:to>
                                        <p:strVal val="visible"/>
                                      </p:to>
                                    </p:set>
                                  </p:childTnLst>
                                </p:cTn>
                              </p:par>
                              <p:par>
                                <p:cTn id="205" nodeType="withEffect" fill="hold" presetClass="entr" presetID="1">
                                  <p:stCondLst>
                                    <p:cond delay="0"/>
                                  </p:stCondLst>
                                  <p:childTnLst>
                                    <p:set>
                                      <p:cBhvr>
                                        <p:cTn id="206" dur="1" fill="hold">
                                          <p:stCondLst>
                                            <p:cond delay="499"/>
                                          </p:stCondLst>
                                        </p:cTn>
                                        <p:tgtEl>
                                          <p:spTgt spid="51">
                                            <p:txEl>
                                              <p:pRg st="3" end="3"/>
                                            </p:txEl>
                                          </p:spTgt>
                                        </p:tgtEl>
                                        <p:attrNameLst>
                                          <p:attrName>style.visibility</p:attrName>
                                        </p:attrNameLst>
                                      </p:cBhvr>
                                      <p:to>
                                        <p:strVal val="visible"/>
                                      </p:to>
                                    </p:set>
                                  </p:childTnLst>
                                </p:cTn>
                              </p:par>
                            </p:childTnLst>
                          </p:cTn>
                        </p:par>
                      </p:childTnLst>
                    </p:cTn>
                  </p:par>
                  <p:par>
                    <p:cTn id="207" nodeType="clickEffect" fill="hold">
                      <p:stCondLst>
                        <p:cond delay="indefinite"/>
                      </p:stCondLst>
                      <p:childTnLst>
                        <p:par>
                          <p:cTn id="208" nodeType="withEffect" fill="hold">
                            <p:stCondLst>
                              <p:cond delay="0"/>
                            </p:stCondLst>
                            <p:childTnLst>
                              <p:par>
                                <p:cTn id="209" nodeType="clickEffect" fill="hold" presetClass="entr" presetID="1">
                                  <p:stCondLst>
                                    <p:cond delay="0"/>
                                  </p:stCondLst>
                                  <p:childTnLst>
                                    <p:set>
                                      <p:cBhvr>
                                        <p:cTn id="210" dur="1" fill="hold">
                                          <p:stCondLst>
                                            <p:cond delay="499"/>
                                          </p:stCondLst>
                                        </p:cTn>
                                        <p:tgtEl>
                                          <p:spTgt spid="51">
                                            <p:txEl>
                                              <p:pRg st="5" end="5"/>
                                            </p:txEl>
                                          </p:spTgt>
                                        </p:tgtEl>
                                        <p:attrNameLst>
                                          <p:attrName>style.visibility</p:attrName>
                                        </p:attrNameLst>
                                      </p:cBhvr>
                                      <p:to>
                                        <p:strVal val="visible"/>
                                      </p:to>
                                    </p:set>
                                  </p:childTnLst>
                                </p:cTn>
                              </p:par>
                            </p:childTnLst>
                          </p:cTn>
                        </p:par>
                      </p:childTnLst>
                    </p:cTn>
                  </p:par>
                  <p:par>
                    <p:cTn id="211" nodeType="clickEffect" fill="hold">
                      <p:stCondLst>
                        <p:cond delay="indefinite"/>
                      </p:stCondLst>
                      <p:childTnLst>
                        <p:par>
                          <p:cTn id="212" nodeType="withEffect" fill="hold">
                            <p:stCondLst>
                              <p:cond delay="0"/>
                            </p:stCondLst>
                            <p:childTnLst>
                              <p:par>
                                <p:cTn id="213" nodeType="clickEffect" fill="hold" presetClass="entr" presetID="1">
                                  <p:stCondLst>
                                    <p:cond delay="0"/>
                                  </p:stCondLst>
                                  <p:childTnLst>
                                    <p:set>
                                      <p:cBhvr>
                                        <p:cTn id="214" dur="1" fill="hold">
                                          <p:stCondLst>
                                            <p:cond delay="499"/>
                                          </p:stCondLst>
                                        </p:cTn>
                                        <p:tgtEl>
                                          <p:spTgt spid="51">
                                            <p:txEl>
                                              <p:pRg st="6" end="6"/>
                                            </p:txEl>
                                          </p:spTgt>
                                        </p:tgtEl>
                                        <p:attrNameLst>
                                          <p:attrName>style.visibility</p:attrName>
                                        </p:attrNameLst>
                                      </p:cBhvr>
                                      <p:to>
                                        <p:strVal val="visible"/>
                                      </p:to>
                                    </p:set>
                                  </p:childTnLst>
                                </p:cTn>
                              </p:par>
                            </p:childTnLst>
                          </p:cTn>
                        </p:par>
                      </p:childTnLst>
                    </p:cTn>
                  </p:par>
                  <p:par>
                    <p:cTn id="215" nodeType="clickEffect" fill="hold">
                      <p:stCondLst>
                        <p:cond delay="indefinite"/>
                      </p:stCondLst>
                      <p:childTnLst>
                        <p:par>
                          <p:cTn id="216" nodeType="withEffect" fill="hold">
                            <p:stCondLst>
                              <p:cond delay="0"/>
                            </p:stCondLst>
                            <p:childTnLst>
                              <p:par>
                                <p:cTn id="217" nodeType="clickEffect" fill="hold" presetClass="entr" presetID="1">
                                  <p:stCondLst>
                                    <p:cond delay="0"/>
                                  </p:stCondLst>
                                  <p:childTnLst>
                                    <p:set>
                                      <p:cBhvr>
                                        <p:cTn id="218" dur="1" fill="hold">
                                          <p:stCondLst>
                                            <p:cond delay="499"/>
                                          </p:stCondLst>
                                        </p:cTn>
                                        <p:tgtEl>
                                          <p:spTgt spid="51">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54" name="Rectangle 6"/>
          <p:cNvSpPr/>
          <p:nvPr/>
        </p:nvSpPr>
        <p:spPr>
          <a:xfrm>
            <a:off x="228600" y="2616120"/>
            <a:ext cx="9144000" cy="3146400"/>
          </a:xfrm>
          <a:prstGeom prst="rect">
            <a:avLst/>
          </a:prstGeom>
          <a:noFill/>
          <a:ln w="0">
            <a:noFill/>
          </a:ln>
        </p:spPr>
        <p:style>
          <a:lnRef idx="0"/>
          <a:fillRef idx="0"/>
          <a:effectRef idx="0"/>
          <a:fontRef idx="minor"/>
        </p:style>
        <p:txBody>
          <a:bodyPr lIns="90000" rIns="90000" tIns="46800" bIns="46800" anchor="t">
            <a:normAutofit fontScale="92500" lnSpcReduction="19999"/>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Multithreaded</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threads - light-weighted processes</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allows many simultaneous activities in 1 program</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better interactive performance and real-time behaviour</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Portable</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basic portability of being architecture neutral / independent</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Java builds its user interfaces via an abstract window </a:t>
            </a:r>
            <a:br>
              <a:rPr sz="2400"/>
            </a:br>
            <a:r>
              <a:rPr b="0" lang="en-US" sz="2400" strike="noStrike" u="none">
                <a:solidFill>
                  <a:srgbClr val="000000"/>
                </a:solidFill>
                <a:effectLst/>
                <a:uFillTx/>
                <a:latin typeface="Arial"/>
              </a:rPr>
              <a:t>     system so the windows can be implemented on UNIX, PC </a:t>
            </a:r>
            <a:br>
              <a:rPr sz="2400"/>
            </a:br>
            <a:r>
              <a:rPr b="0" lang="en-US" sz="2400" strike="noStrike" u="none">
                <a:solidFill>
                  <a:srgbClr val="000000"/>
                </a:solidFill>
                <a:effectLst/>
                <a:uFillTx/>
                <a:latin typeface="Arial"/>
              </a:rPr>
              <a:t>     &amp; MAC environments         </a:t>
            </a:r>
            <a:endParaRPr b="0" lang="en-MY" sz="2400" strike="noStrike" u="none">
              <a:solidFill>
                <a:srgbClr val="000000"/>
              </a:solidFill>
              <a:effectLst/>
              <a:uFillTx/>
              <a:latin typeface="Arial"/>
            </a:endParaRPr>
          </a:p>
        </p:txBody>
      </p:sp>
      <p:sp>
        <p:nvSpPr>
          <p:cNvPr id="55" name="Rectangle 8"/>
          <p:cNvSpPr/>
          <p:nvPr/>
        </p:nvSpPr>
        <p:spPr>
          <a:xfrm>
            <a:off x="399960" y="1447920"/>
            <a:ext cx="8318520" cy="11620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features</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is a </a:t>
            </a:r>
            <a:r>
              <a:rPr b="0" lang="en-US" sz="2400" strike="noStrike" u="none">
                <a:solidFill>
                  <a:srgbClr val="cc0000"/>
                </a:solidFill>
                <a:effectLst/>
                <a:uFillTx/>
                <a:latin typeface="Arial"/>
              </a:rPr>
              <a:t>High-Level Programming Language</a:t>
            </a:r>
            <a:r>
              <a:rPr b="0" lang="en-US" sz="2400" strike="noStrike" u="none">
                <a:solidFill>
                  <a:srgbClr val="000000"/>
                </a:solidFill>
                <a:effectLst/>
                <a:uFillTx/>
                <a:latin typeface="Arial"/>
              </a:rPr>
              <a:t> that is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19" dur="indefinite" restart="never" nodeType="tmRoot">
          <p:childTnLst>
            <p:seq>
              <p:cTn id="220" dur="indefinite" nodeType="mainSeq">
                <p:childTnLst>
                  <p:par>
                    <p:cTn id="221" nodeType="clickEffect" fill="hold">
                      <p:stCondLst>
                        <p:cond delay="indefinite"/>
                      </p:stCondLst>
                      <p:childTnLst>
                        <p:par>
                          <p:cTn id="222" nodeType="withEffect" fill="hold">
                            <p:stCondLst>
                              <p:cond delay="0"/>
                            </p:stCondLst>
                            <p:childTnLst>
                              <p:par>
                                <p:cTn id="223" nodeType="clickEffect" fill="hold" presetClass="entr" presetID="1">
                                  <p:stCondLst>
                                    <p:cond delay="0"/>
                                  </p:stCondLst>
                                  <p:childTnLst>
                                    <p:set>
                                      <p:cBhvr>
                                        <p:cTn id="224" dur="1" fill="hold">
                                          <p:stCondLst>
                                            <p:cond delay="499"/>
                                          </p:stCondLst>
                                        </p:cTn>
                                        <p:tgtEl>
                                          <p:spTgt spid="55"/>
                                        </p:tgtEl>
                                        <p:attrNameLst>
                                          <p:attrName>style.visibility</p:attrName>
                                        </p:attrNameLst>
                                      </p:cBhvr>
                                      <p:to>
                                        <p:strVal val="visible"/>
                                      </p:to>
                                    </p:set>
                                  </p:childTnLst>
                                </p:cTn>
                              </p:par>
                            </p:childTnLst>
                          </p:cTn>
                        </p:par>
                      </p:childTnLst>
                    </p:cTn>
                  </p:par>
                  <p:par>
                    <p:cTn id="225" nodeType="clickEffect" fill="hold">
                      <p:stCondLst>
                        <p:cond delay="indefinite"/>
                      </p:stCondLst>
                      <p:childTnLst>
                        <p:par>
                          <p:cTn id="226" nodeType="withEffect" fill="hold">
                            <p:stCondLst>
                              <p:cond delay="0"/>
                            </p:stCondLst>
                            <p:childTnLst>
                              <p:par>
                                <p:cTn id="227" nodeType="clickEffect" fill="hold" presetClass="entr" presetID="1">
                                  <p:stCondLst>
                                    <p:cond delay="0"/>
                                  </p:stCondLst>
                                  <p:childTnLst>
                                    <p:set>
                                      <p:cBhvr>
                                        <p:cTn id="228" dur="1" fill="hold">
                                          <p:stCondLst>
                                            <p:cond delay="499"/>
                                          </p:stCondLst>
                                        </p:cTn>
                                        <p:tgtEl>
                                          <p:spTgt spid="54">
                                            <p:txEl>
                                              <p:pRg st="0" end="0"/>
                                            </p:txEl>
                                          </p:spTgt>
                                        </p:tgtEl>
                                        <p:attrNameLst>
                                          <p:attrName>style.visibility</p:attrName>
                                        </p:attrNameLst>
                                      </p:cBhvr>
                                      <p:to>
                                        <p:strVal val="visible"/>
                                      </p:to>
                                    </p:set>
                                  </p:childTnLst>
                                </p:cTn>
                              </p:par>
                            </p:childTnLst>
                          </p:cTn>
                        </p:par>
                      </p:childTnLst>
                    </p:cTn>
                  </p:par>
                  <p:par>
                    <p:cTn id="229" nodeType="clickEffect" fill="hold">
                      <p:stCondLst>
                        <p:cond delay="indefinite"/>
                      </p:stCondLst>
                      <p:childTnLst>
                        <p:par>
                          <p:cTn id="230" nodeType="withEffect" fill="hold">
                            <p:stCondLst>
                              <p:cond delay="0"/>
                            </p:stCondLst>
                            <p:childTnLst>
                              <p:par>
                                <p:cTn id="231" nodeType="clickEffect" fill="hold" presetClass="entr" presetID="1">
                                  <p:stCondLst>
                                    <p:cond delay="0"/>
                                  </p:stCondLst>
                                  <p:childTnLst>
                                    <p:set>
                                      <p:cBhvr>
                                        <p:cTn id="232" dur="1" fill="hold">
                                          <p:stCondLst>
                                            <p:cond delay="499"/>
                                          </p:stCondLst>
                                        </p:cTn>
                                        <p:tgtEl>
                                          <p:spTgt spid="54">
                                            <p:txEl>
                                              <p:pRg st="1" end="1"/>
                                            </p:txEl>
                                          </p:spTgt>
                                        </p:tgtEl>
                                        <p:attrNameLst>
                                          <p:attrName>style.visibility</p:attrName>
                                        </p:attrNameLst>
                                      </p:cBhvr>
                                      <p:to>
                                        <p:strVal val="visible"/>
                                      </p:to>
                                    </p:set>
                                  </p:childTnLst>
                                </p:cTn>
                              </p:par>
                            </p:childTnLst>
                          </p:cTn>
                        </p:par>
                      </p:childTnLst>
                    </p:cTn>
                  </p:par>
                  <p:par>
                    <p:cTn id="233" nodeType="clickEffect" fill="hold">
                      <p:stCondLst>
                        <p:cond delay="indefinite"/>
                      </p:stCondLst>
                      <p:childTnLst>
                        <p:par>
                          <p:cTn id="234" nodeType="withEffect" fill="hold">
                            <p:stCondLst>
                              <p:cond delay="0"/>
                            </p:stCondLst>
                            <p:childTnLst>
                              <p:par>
                                <p:cTn id="235" nodeType="clickEffect" fill="hold" presetClass="entr" presetID="1">
                                  <p:stCondLst>
                                    <p:cond delay="0"/>
                                  </p:stCondLst>
                                  <p:childTnLst>
                                    <p:set>
                                      <p:cBhvr>
                                        <p:cTn id="236" dur="1" fill="hold">
                                          <p:stCondLst>
                                            <p:cond delay="499"/>
                                          </p:stCondLst>
                                        </p:cTn>
                                        <p:tgtEl>
                                          <p:spTgt spid="54">
                                            <p:txEl>
                                              <p:pRg st="2" end="2"/>
                                            </p:txEl>
                                          </p:spTgt>
                                        </p:tgtEl>
                                        <p:attrNameLst>
                                          <p:attrName>style.visibility</p:attrName>
                                        </p:attrNameLst>
                                      </p:cBhvr>
                                      <p:to>
                                        <p:strVal val="visible"/>
                                      </p:to>
                                    </p:set>
                                  </p:childTnLst>
                                </p:cTn>
                              </p:par>
                            </p:childTnLst>
                          </p:cTn>
                        </p:par>
                      </p:childTnLst>
                    </p:cTn>
                  </p:par>
                  <p:par>
                    <p:cTn id="237" nodeType="clickEffect" fill="hold">
                      <p:stCondLst>
                        <p:cond delay="indefinite"/>
                      </p:stCondLst>
                      <p:childTnLst>
                        <p:par>
                          <p:cTn id="238" nodeType="withEffect" fill="hold">
                            <p:stCondLst>
                              <p:cond delay="0"/>
                            </p:stCondLst>
                            <p:childTnLst>
                              <p:par>
                                <p:cTn id="239" nodeType="clickEffect" fill="hold" presetClass="entr" presetID="1">
                                  <p:stCondLst>
                                    <p:cond delay="0"/>
                                  </p:stCondLst>
                                  <p:childTnLst>
                                    <p:set>
                                      <p:cBhvr>
                                        <p:cTn id="240" dur="1" fill="hold">
                                          <p:stCondLst>
                                            <p:cond delay="499"/>
                                          </p:stCondLst>
                                        </p:cTn>
                                        <p:tgtEl>
                                          <p:spTgt spid="54">
                                            <p:txEl>
                                              <p:pRg st="3" end="3"/>
                                            </p:txEl>
                                          </p:spTgt>
                                        </p:tgtEl>
                                        <p:attrNameLst>
                                          <p:attrName>style.visibility</p:attrName>
                                        </p:attrNameLst>
                                      </p:cBhvr>
                                      <p:to>
                                        <p:strVal val="visible"/>
                                      </p:to>
                                    </p:set>
                                  </p:childTnLst>
                                </p:cTn>
                              </p:par>
                            </p:childTnLst>
                          </p:cTn>
                        </p:par>
                      </p:childTnLst>
                    </p:cTn>
                  </p:par>
                  <p:par>
                    <p:cTn id="241" nodeType="clickEffect" fill="hold">
                      <p:stCondLst>
                        <p:cond delay="indefinite"/>
                      </p:stCondLst>
                      <p:childTnLst>
                        <p:par>
                          <p:cTn id="242" nodeType="withEffect" fill="hold">
                            <p:stCondLst>
                              <p:cond delay="0"/>
                            </p:stCondLst>
                            <p:childTnLst>
                              <p:par>
                                <p:cTn id="243" nodeType="clickEffect" fill="hold" presetClass="entr" presetID="1">
                                  <p:stCondLst>
                                    <p:cond delay="0"/>
                                  </p:stCondLst>
                                  <p:childTnLst>
                                    <p:set>
                                      <p:cBhvr>
                                        <p:cTn id="244" dur="1" fill="hold">
                                          <p:stCondLst>
                                            <p:cond delay="499"/>
                                          </p:stCondLst>
                                        </p:cTn>
                                        <p:tgtEl>
                                          <p:spTgt spid="54">
                                            <p:txEl>
                                              <p:pRg st="5" end="5"/>
                                            </p:txEl>
                                          </p:spTgt>
                                        </p:tgtEl>
                                        <p:attrNameLst>
                                          <p:attrName>style.visibility</p:attrName>
                                        </p:attrNameLst>
                                      </p:cBhvr>
                                      <p:to>
                                        <p:strVal val="visible"/>
                                      </p:to>
                                    </p:set>
                                  </p:childTnLst>
                                </p:cTn>
                              </p:par>
                            </p:childTnLst>
                          </p:cTn>
                        </p:par>
                      </p:childTnLst>
                    </p:cTn>
                  </p:par>
                  <p:par>
                    <p:cTn id="245" nodeType="clickEffect" fill="hold">
                      <p:stCondLst>
                        <p:cond delay="indefinite"/>
                      </p:stCondLst>
                      <p:childTnLst>
                        <p:par>
                          <p:cTn id="246" nodeType="withEffect" fill="hold">
                            <p:stCondLst>
                              <p:cond delay="0"/>
                            </p:stCondLst>
                            <p:childTnLst>
                              <p:par>
                                <p:cTn id="247" nodeType="clickEffect" fill="hold" presetClass="entr" presetID="1">
                                  <p:stCondLst>
                                    <p:cond delay="0"/>
                                  </p:stCondLst>
                                  <p:childTnLst>
                                    <p:set>
                                      <p:cBhvr>
                                        <p:cTn id="248" dur="1" fill="hold">
                                          <p:stCondLst>
                                            <p:cond delay="499"/>
                                          </p:stCondLst>
                                        </p:cTn>
                                        <p:tgtEl>
                                          <p:spTgt spid="54">
                                            <p:txEl>
                                              <p:pRg st="6" end="6"/>
                                            </p:txEl>
                                          </p:spTgt>
                                        </p:tgtEl>
                                        <p:attrNameLst>
                                          <p:attrName>style.visibility</p:attrName>
                                        </p:attrNameLst>
                                      </p:cBhvr>
                                      <p:to>
                                        <p:strVal val="visible"/>
                                      </p:to>
                                    </p:set>
                                  </p:childTnLst>
                                </p:cTn>
                              </p:par>
                            </p:childTnLst>
                          </p:cTn>
                        </p:par>
                      </p:childTnLst>
                    </p:cTn>
                  </p:par>
                  <p:par>
                    <p:cTn id="249" nodeType="clickEffect" fill="hold">
                      <p:stCondLst>
                        <p:cond delay="indefinite"/>
                      </p:stCondLst>
                      <p:childTnLst>
                        <p:par>
                          <p:cTn id="250" nodeType="withEffect" fill="hold">
                            <p:stCondLst>
                              <p:cond delay="0"/>
                            </p:stCondLst>
                            <p:childTnLst>
                              <p:par>
                                <p:cTn id="251" nodeType="clickEffect" fill="hold" presetClass="entr" presetID="1">
                                  <p:stCondLst>
                                    <p:cond delay="0"/>
                                  </p:stCondLst>
                                  <p:childTnLst>
                                    <p:set>
                                      <p:cBhvr>
                                        <p:cTn id="252" dur="1" fill="hold">
                                          <p:stCondLst>
                                            <p:cond delay="499"/>
                                          </p:stCondLst>
                                        </p:cTn>
                                        <p:tgtEl>
                                          <p:spTgt spid="54">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57" name="Rectangle 3"/>
          <p:cNvSpPr/>
          <p:nvPr/>
        </p:nvSpPr>
        <p:spPr>
          <a:xfrm>
            <a:off x="304920" y="3314880"/>
            <a:ext cx="8610480" cy="1922400"/>
          </a:xfrm>
          <a:prstGeom prst="rect">
            <a:avLst/>
          </a:prstGeom>
          <a:noFill/>
          <a:ln w="0">
            <a:noFill/>
          </a:ln>
        </p:spPr>
        <p:style>
          <a:lnRef idx="0"/>
          <a:fillRef idx="0"/>
          <a:effectRef idx="0"/>
          <a:fontRef idx="minor"/>
        </p:style>
        <p:txBody>
          <a:bodyPr lIns="90000" rIns="90000" tIns="46800" bIns="46800" anchor="t">
            <a:normAutofit fontScale="85000" lnSpcReduction="19999"/>
          </a:bodyPr>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both </a:t>
            </a:r>
            <a:r>
              <a:rPr b="0" lang="en-US" sz="2400" strike="noStrike" u="none">
                <a:solidFill>
                  <a:srgbClr val="009999"/>
                </a:solidFill>
                <a:effectLst/>
                <a:uFillTx/>
                <a:latin typeface="Arial"/>
              </a:rPr>
              <a:t>compiled</a:t>
            </a:r>
            <a:r>
              <a:rPr b="0" lang="en-US" sz="2400" strike="noStrike" u="none">
                <a:solidFill>
                  <a:srgbClr val="000000"/>
                </a:solidFill>
                <a:effectLst/>
                <a:uFillTx/>
                <a:latin typeface="Arial"/>
              </a:rPr>
              <a:t> and </a:t>
            </a:r>
            <a:r>
              <a:rPr b="0" lang="en-US" sz="2400" strike="noStrike" u="none">
                <a:solidFill>
                  <a:srgbClr val="009999"/>
                </a:solidFill>
                <a:effectLst/>
                <a:uFillTx/>
                <a:latin typeface="Arial"/>
              </a:rPr>
              <a:t>interpreted</a:t>
            </a:r>
            <a:br>
              <a:rPr sz="2400"/>
            </a:br>
            <a:r>
              <a:rPr b="0" lang="en-US" sz="2400" strike="noStrike" u="none">
                <a:solidFill>
                  <a:srgbClr val="009999"/>
                </a:solidFill>
                <a:effectLst/>
                <a:uFillTx/>
                <a:latin typeface="Arial"/>
              </a:rPr>
              <a:t> </a:t>
            </a: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with compiler, a Java program is translated into Java bytecodes</a:t>
            </a:r>
            <a:br>
              <a:rPr sz="2400"/>
            </a:b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with interpreter,each Java bytecode instruction is parsed and run on computers</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
        <p:nvSpPr>
          <p:cNvPr id="58" name="Rectangle 10"/>
          <p:cNvSpPr/>
          <p:nvPr/>
        </p:nvSpPr>
        <p:spPr>
          <a:xfrm>
            <a:off x="410040" y="2668680"/>
            <a:ext cx="5296680" cy="459720"/>
          </a:xfrm>
          <a:prstGeom prst="rect">
            <a:avLst/>
          </a:prstGeom>
          <a:noFill/>
          <a:ln w="0">
            <a:noFill/>
          </a:ln>
        </p:spPr>
        <p:style>
          <a:lnRef idx="0"/>
          <a:fillRef idx="0"/>
          <a:effectRef idx="0"/>
          <a:fontRef idx="minor"/>
        </p:style>
        <p:txBody>
          <a:bodyPr wrap="none" lIns="90000" rIns="90000" tIns="46800" bIns="46800" anchor="t">
            <a:spAutoFit/>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Architecture Neutral</a:t>
            </a:r>
            <a:r>
              <a:rPr b="0" lang="en-US" sz="2400" strike="noStrike" u="none">
                <a:solidFill>
                  <a:srgbClr val="000000"/>
                </a:solidFill>
                <a:effectLst/>
                <a:uFillTx/>
                <a:latin typeface="Arial"/>
              </a:rPr>
              <a:t> (Special Feature)</a:t>
            </a:r>
            <a:endParaRPr b="0" lang="en-MY" sz="2400" strike="noStrike" u="none">
              <a:solidFill>
                <a:srgbClr val="000000"/>
              </a:solidFill>
              <a:effectLst/>
              <a:uFillTx/>
              <a:latin typeface="Arial"/>
            </a:endParaRPr>
          </a:p>
        </p:txBody>
      </p:sp>
      <p:sp>
        <p:nvSpPr>
          <p:cNvPr id="59" name="Rectangle 11"/>
          <p:cNvSpPr/>
          <p:nvPr/>
        </p:nvSpPr>
        <p:spPr>
          <a:xfrm>
            <a:off x="399960" y="1447920"/>
            <a:ext cx="8318520" cy="116208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features</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Java is a </a:t>
            </a:r>
            <a:r>
              <a:rPr b="0" lang="en-US" sz="2400" strike="noStrike" u="none">
                <a:solidFill>
                  <a:srgbClr val="cc0000"/>
                </a:solidFill>
                <a:effectLst/>
                <a:uFillTx/>
                <a:latin typeface="Arial"/>
              </a:rPr>
              <a:t>High-Level Programming Language</a:t>
            </a:r>
            <a:r>
              <a:rPr b="0" lang="en-US" sz="2400" strike="noStrike" u="none">
                <a:solidFill>
                  <a:srgbClr val="000000"/>
                </a:solidFill>
                <a:effectLst/>
                <a:uFillTx/>
                <a:latin typeface="Arial"/>
              </a:rPr>
              <a:t> that is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53" dur="indefinite" restart="never" nodeType="tmRoot">
          <p:childTnLst>
            <p:seq>
              <p:cTn id="254" dur="indefinite" nodeType="mainSeq">
                <p:childTnLst>
                  <p:par>
                    <p:cTn id="255" nodeType="clickEffect" fill="hold">
                      <p:stCondLst>
                        <p:cond delay="indefinite"/>
                      </p:stCondLst>
                      <p:childTnLst>
                        <p:par>
                          <p:cTn id="256" nodeType="withEffect" fill="hold">
                            <p:stCondLst>
                              <p:cond delay="0"/>
                            </p:stCondLst>
                            <p:childTnLst>
                              <p:par>
                                <p:cTn id="257" nodeType="clickEffect" fill="hold" presetClass="entr" presetID="1">
                                  <p:stCondLst>
                                    <p:cond delay="0"/>
                                  </p:stCondLst>
                                  <p:childTnLst>
                                    <p:set>
                                      <p:cBhvr>
                                        <p:cTn id="258" dur="1" fill="hold">
                                          <p:stCondLst>
                                            <p:cond delay="499"/>
                                          </p:stCondLst>
                                        </p:cTn>
                                        <p:tgtEl>
                                          <p:spTgt spid="59"/>
                                        </p:tgtEl>
                                        <p:attrNameLst>
                                          <p:attrName>style.visibility</p:attrName>
                                        </p:attrNameLst>
                                      </p:cBhvr>
                                      <p:to>
                                        <p:strVal val="visible"/>
                                      </p:to>
                                    </p:set>
                                  </p:childTnLst>
                                </p:cTn>
                              </p:par>
                            </p:childTnLst>
                          </p:cTn>
                        </p:par>
                      </p:childTnLst>
                    </p:cTn>
                  </p:par>
                  <p:par>
                    <p:cTn id="259" nodeType="clickEffect" fill="hold">
                      <p:stCondLst>
                        <p:cond delay="indefinite"/>
                      </p:stCondLst>
                      <p:childTnLst>
                        <p:par>
                          <p:cTn id="260" nodeType="withEffect" fill="hold">
                            <p:stCondLst>
                              <p:cond delay="0"/>
                            </p:stCondLst>
                            <p:childTnLst>
                              <p:par>
                                <p:cTn id="261" nodeType="clickEffect" fill="hold" presetClass="entr" presetID="3" presetSubtype="10">
                                  <p:stCondLst>
                                    <p:cond delay="0"/>
                                  </p:stCondLst>
                                  <p:childTnLst>
                                    <p:set>
                                      <p:cBhvr>
                                        <p:cTn id="262" dur="1" fill="hold">
                                          <p:stCondLst>
                                            <p:cond delay="0"/>
                                          </p:stCondLst>
                                        </p:cTn>
                                        <p:tgtEl>
                                          <p:spTgt spid="58"/>
                                        </p:tgtEl>
                                        <p:attrNameLst>
                                          <p:attrName>style.visibility</p:attrName>
                                        </p:attrNameLst>
                                      </p:cBhvr>
                                      <p:to>
                                        <p:strVal val="visible"/>
                                      </p:to>
                                    </p:set>
                                    <p:animEffect filter="blinds(horizontal)" transition="in">
                                      <p:cBhvr additive="repl">
                                        <p:cTn id="263" dur="500"/>
                                        <p:tgtEl>
                                          <p:spTgt spid="58"/>
                                        </p:tgtEl>
                                      </p:cBhvr>
                                    </p:animEffect>
                                  </p:childTnLst>
                                </p:cTn>
                              </p:par>
                            </p:childTnLst>
                          </p:cTn>
                        </p:par>
                      </p:childTnLst>
                    </p:cTn>
                  </p:par>
                  <p:par>
                    <p:cTn id="264" nodeType="clickEffect" fill="hold">
                      <p:stCondLst>
                        <p:cond delay="indefinite"/>
                      </p:stCondLst>
                      <p:childTnLst>
                        <p:par>
                          <p:cTn id="265" nodeType="withEffect" fill="hold">
                            <p:stCondLst>
                              <p:cond delay="0"/>
                            </p:stCondLst>
                            <p:childTnLst>
                              <p:par>
                                <p:cTn id="266" nodeType="clickEffect" fill="hold" presetClass="entr" presetID="1">
                                  <p:stCondLst>
                                    <p:cond delay="0"/>
                                  </p:stCondLst>
                                  <p:childTnLst>
                                    <p:set>
                                      <p:cBhvr>
                                        <p:cTn id="267" dur="1" fill="hold">
                                          <p:stCondLst>
                                            <p:cond delay="499"/>
                                          </p:stCondLst>
                                        </p:cTn>
                                        <p:tgtEl>
                                          <p:spTgt spid="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grpSp>
        <p:nvGrpSpPr>
          <p:cNvPr id="61" name="Group 5"/>
          <p:cNvGrpSpPr/>
          <p:nvPr/>
        </p:nvGrpSpPr>
        <p:grpSpPr>
          <a:xfrm>
            <a:off x="609480" y="2533680"/>
            <a:ext cx="7467840" cy="2669400"/>
            <a:chOff x="609480" y="2533680"/>
            <a:chExt cx="7467840" cy="2669400"/>
          </a:xfrm>
        </p:grpSpPr>
        <p:pic>
          <p:nvPicPr>
            <p:cNvPr id="62" name="Picture 6" descr="1flow"/>
            <p:cNvPicPr/>
            <p:nvPr/>
          </p:nvPicPr>
          <p:blipFill>
            <a:blip r:embed="rId1"/>
            <a:stretch/>
          </p:blipFill>
          <p:spPr>
            <a:xfrm>
              <a:off x="1752480" y="2533680"/>
              <a:ext cx="5315040" cy="1533240"/>
            </a:xfrm>
            <a:prstGeom prst="rect">
              <a:avLst/>
            </a:prstGeom>
            <a:noFill/>
            <a:ln w="0">
              <a:noFill/>
            </a:ln>
          </p:spPr>
        </p:pic>
        <p:sp>
          <p:nvSpPr>
            <p:cNvPr id="63" name="Rectangle 7"/>
            <p:cNvSpPr/>
            <p:nvPr/>
          </p:nvSpPr>
          <p:spPr>
            <a:xfrm>
              <a:off x="609480" y="4451040"/>
              <a:ext cx="7467840" cy="752040"/>
            </a:xfrm>
            <a:prstGeom prst="rect">
              <a:avLst/>
            </a:prstGeom>
            <a:noFill/>
            <a:ln w="0">
              <a:noFill/>
            </a:ln>
          </p:spPr>
          <p:style>
            <a:lnRef idx="0"/>
            <a:fillRef idx="0"/>
            <a:effectRef idx="0"/>
            <a:fontRef idx="minor"/>
          </p:style>
          <p:txBody>
            <a:bodyPr lIns="90000" rIns="90000" tIns="46800" bIns="46800" anchor="t">
              <a:spAutoFit/>
            </a:bodyPr>
            <a:p>
              <a:pPr>
                <a:lnSpc>
                  <a:spcPct val="9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Bytecodes</a:t>
              </a:r>
              <a:r>
                <a:rPr b="0" lang="en-US" sz="2400" strike="noStrike" u="none">
                  <a:solidFill>
                    <a:srgbClr val="000000"/>
                  </a:solidFill>
                  <a:effectLst/>
                  <a:uFillTx/>
                  <a:latin typeface="Arial"/>
                </a:rPr>
                <a:t> - machine code instructions for </a:t>
              </a:r>
              <a:r>
                <a:rPr b="0" lang="en-US" sz="2400" strike="noStrike" u="none">
                  <a:solidFill>
                    <a:srgbClr val="009999"/>
                  </a:solidFill>
                  <a:effectLst/>
                  <a:uFillTx/>
                  <a:latin typeface="Arial"/>
                </a:rPr>
                <a:t>the Java Virtual Machine (Java VM)</a:t>
              </a:r>
              <a:r>
                <a:rPr b="0" lang="en-US" sz="2400" strike="noStrike" u="none">
                  <a:solidFill>
                    <a:srgbClr val="000000"/>
                  </a:solidFill>
                  <a:effectLst/>
                  <a:uFillTx/>
                  <a:latin typeface="Arial"/>
                </a:rPr>
                <a:t>.</a:t>
              </a: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grpSp>
      <p:sp>
        <p:nvSpPr>
          <p:cNvPr id="64" name="Rectangle 8"/>
          <p:cNvSpPr/>
          <p:nvPr/>
        </p:nvSpPr>
        <p:spPr>
          <a:xfrm>
            <a:off x="448200" y="1468440"/>
            <a:ext cx="5296680" cy="459720"/>
          </a:xfrm>
          <a:prstGeom prst="rect">
            <a:avLst/>
          </a:prstGeom>
          <a:noFill/>
          <a:ln w="0">
            <a:noFill/>
          </a:ln>
        </p:spPr>
        <p:style>
          <a:lnRef idx="0"/>
          <a:fillRef idx="0"/>
          <a:effectRef idx="0"/>
          <a:fontRef idx="minor"/>
        </p:style>
        <p:txBody>
          <a:bodyPr wrap="none" lIns="90000" rIns="90000" tIns="46800" bIns="46800" anchor="t">
            <a:spAutoFit/>
          </a:bodyPr>
          <a:p>
            <a:pP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Architecture Neutral</a:t>
            </a:r>
            <a:r>
              <a:rPr b="0" lang="en-US" sz="2400" strike="noStrike" u="none">
                <a:solidFill>
                  <a:srgbClr val="000000"/>
                </a:solidFill>
                <a:effectLst/>
                <a:uFillTx/>
                <a:latin typeface="Arial"/>
              </a:rPr>
              <a:t> (Special Feature)</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68" dur="indefinite" restart="never" nodeType="tmRoot">
          <p:childTnLst>
            <p:seq>
              <p:cTn id="269" dur="indefinite" nodeType="mainSeq">
                <p:childTnLst>
                  <p:par>
                    <p:cTn id="270" nodeType="clickEffect" fill="hold">
                      <p:stCondLst>
                        <p:cond delay="indefinite"/>
                      </p:stCondLst>
                      <p:childTnLst>
                        <p:par>
                          <p:cTn id="271" nodeType="withEffect" fill="hold">
                            <p:stCondLst>
                              <p:cond delay="0"/>
                            </p:stCondLst>
                            <p:childTnLst>
                              <p:par>
                                <p:cTn id="272" nodeType="clickEffect" fill="hold" presetClass="entr" presetID="1">
                                  <p:stCondLst>
                                    <p:cond delay="0"/>
                                  </p:stCondLst>
                                  <p:childTnLst>
                                    <p:set>
                                      <p:cBhvr>
                                        <p:cTn id="273" dur="1" fill="hold">
                                          <p:stCondLst>
                                            <p:cond delay="499"/>
                                          </p:stCondLst>
                                        </p:cTn>
                                        <p:tgtEl>
                                          <p:spTgt spid="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grpSp>
        <p:nvGrpSpPr>
          <p:cNvPr id="66" name="Group 7"/>
          <p:cNvGrpSpPr/>
          <p:nvPr/>
        </p:nvGrpSpPr>
        <p:grpSpPr>
          <a:xfrm>
            <a:off x="380880" y="1295280"/>
            <a:ext cx="8457840" cy="1371600"/>
            <a:chOff x="380880" y="1295280"/>
            <a:chExt cx="8457840" cy="1371600"/>
          </a:xfrm>
        </p:grpSpPr>
        <p:sp>
          <p:nvSpPr>
            <p:cNvPr id="67" name="Rectangle 8"/>
            <p:cNvSpPr/>
            <p:nvPr/>
          </p:nvSpPr>
          <p:spPr>
            <a:xfrm>
              <a:off x="380880" y="1371600"/>
              <a:ext cx="3491640" cy="533520"/>
            </a:xfrm>
            <a:prstGeom prst="rect">
              <a:avLst/>
            </a:prstGeom>
            <a:solidFill>
              <a:srgbClr val="99cc00"/>
            </a:solidFill>
            <a:ln w="9360">
              <a:solidFill>
                <a:srgbClr val="ffffff"/>
              </a:solidFill>
              <a:miter/>
            </a:ln>
          </p:spPr>
          <p:style>
            <a:lnRef idx="0"/>
            <a:fillRef idx="0"/>
            <a:effectRef idx="0"/>
            <a:fontRef idx="minor"/>
          </p:style>
          <p:txBody>
            <a:bodyPr lIns="90000" rIns="90000" tIns="46800" bIns="46800" anchor="t">
              <a:normAutofit/>
            </a:bodyPr>
            <a:p>
              <a:pPr marL="343080" indent="-343080" algn="ct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Architectural Neutral</a:t>
              </a:r>
              <a:endParaRPr b="0" lang="en-MY" sz="2400" strike="noStrike" u="none">
                <a:solidFill>
                  <a:srgbClr val="000000"/>
                </a:solidFill>
                <a:effectLst/>
                <a:uFillTx/>
                <a:latin typeface="Arial"/>
              </a:endParaRPr>
            </a:p>
          </p:txBody>
        </p:sp>
        <p:sp>
          <p:nvSpPr>
            <p:cNvPr id="68" name="Rectangle 9"/>
            <p:cNvSpPr/>
            <p:nvPr/>
          </p:nvSpPr>
          <p:spPr>
            <a:xfrm>
              <a:off x="4881600" y="1371600"/>
              <a:ext cx="3957120" cy="533520"/>
            </a:xfrm>
            <a:prstGeom prst="rect">
              <a:avLst/>
            </a:prstGeom>
            <a:solidFill>
              <a:srgbClr val="99cc00"/>
            </a:solidFill>
            <a:ln w="9360">
              <a:solidFill>
                <a:srgbClr val="ffffff"/>
              </a:solidFill>
              <a:miter/>
            </a:ln>
          </p:spPr>
          <p:style>
            <a:lnRef idx="0"/>
            <a:fillRef idx="0"/>
            <a:effectRef idx="0"/>
            <a:fontRef idx="minor"/>
          </p:style>
          <p:txBody>
            <a:bodyPr lIns="90000" rIns="90000" tIns="46800" bIns="46800" anchor="t">
              <a:normAutofit fontScale="92500" lnSpcReduction="9999"/>
            </a:bodyPr>
            <a:p>
              <a:pPr marL="343080" indent="-343080" algn="ct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Portable (abstract window)</a:t>
              </a:r>
              <a:endParaRPr b="0" lang="en-MY" sz="2400" strike="noStrike" u="none">
                <a:solidFill>
                  <a:srgbClr val="000000"/>
                </a:solidFill>
                <a:effectLst/>
                <a:uFillTx/>
                <a:latin typeface="Arial"/>
              </a:endParaRPr>
            </a:p>
          </p:txBody>
        </p:sp>
        <p:sp>
          <p:nvSpPr>
            <p:cNvPr id="69" name="Rectangle 10"/>
            <p:cNvSpPr/>
            <p:nvPr/>
          </p:nvSpPr>
          <p:spPr>
            <a:xfrm>
              <a:off x="3872520" y="1295280"/>
              <a:ext cx="853560" cy="4597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r>
                <a:rPr b="1"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p:txBody>
        </p:sp>
        <p:sp>
          <p:nvSpPr>
            <p:cNvPr id="70" name="Line 11"/>
            <p:cNvSpPr/>
            <p:nvPr/>
          </p:nvSpPr>
          <p:spPr>
            <a:xfrm>
              <a:off x="340704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71" name="Line 12"/>
            <p:cNvSpPr/>
            <p:nvPr/>
          </p:nvSpPr>
          <p:spPr>
            <a:xfrm>
              <a:off x="387252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72" name="Line 13"/>
            <p:cNvSpPr/>
            <p:nvPr/>
          </p:nvSpPr>
          <p:spPr>
            <a:xfrm>
              <a:off x="433800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73" name="Line 14"/>
            <p:cNvSpPr/>
            <p:nvPr/>
          </p:nvSpPr>
          <p:spPr>
            <a:xfrm>
              <a:off x="480384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sp>
          <p:nvSpPr>
            <p:cNvPr id="74" name="Line 15"/>
            <p:cNvSpPr/>
            <p:nvPr/>
          </p:nvSpPr>
          <p:spPr>
            <a:xfrm>
              <a:off x="5269320" y="2057400"/>
              <a:ext cx="0" cy="609480"/>
            </a:xfrm>
            <a:prstGeom prst="line">
              <a:avLst/>
            </a:prstGeom>
            <a:ln w="38160">
              <a:solidFill>
                <a:srgbClr val="cc0000"/>
              </a:solidFill>
              <a:miter/>
              <a:tailEnd len="med" type="triangle" w="lg"/>
            </a:ln>
          </p:spPr>
          <p:style>
            <a:lnRef idx="0"/>
            <a:fillRef idx="0"/>
            <a:effectRef idx="0"/>
            <a:fontRef idx="minor"/>
          </p:style>
          <p:txBody>
            <a:bodyPr lIns="90000" rIns="90000" tIns="46800" bIns="46800" anchor="ctr">
              <a:noAutofit/>
            </a:bodyPr>
            <a:p>
              <a:endParaRPr b="0" lang="en-MY" sz="1800" strike="noStrike" u="none">
                <a:solidFill>
                  <a:srgbClr val="000000"/>
                </a:solidFill>
                <a:effectLst/>
                <a:uFillTx/>
                <a:latin typeface="Arial"/>
              </a:endParaRPr>
            </a:p>
          </p:txBody>
        </p:sp>
      </p:grpSp>
      <p:grpSp>
        <p:nvGrpSpPr>
          <p:cNvPr id="75" name="Group 16"/>
          <p:cNvGrpSpPr/>
          <p:nvPr/>
        </p:nvGrpSpPr>
        <p:grpSpPr>
          <a:xfrm>
            <a:off x="457200" y="2732040"/>
            <a:ext cx="8153280" cy="3505320"/>
            <a:chOff x="457200" y="2732040"/>
            <a:chExt cx="8153280" cy="3505320"/>
          </a:xfrm>
        </p:grpSpPr>
        <p:sp>
          <p:nvSpPr>
            <p:cNvPr id="76" name="Rectangle 17"/>
            <p:cNvSpPr/>
            <p:nvPr/>
          </p:nvSpPr>
          <p:spPr>
            <a:xfrm>
              <a:off x="457200" y="2732040"/>
              <a:ext cx="8153280" cy="533520"/>
            </a:xfrm>
            <a:prstGeom prst="rect">
              <a:avLst/>
            </a:prstGeom>
            <a:solidFill>
              <a:srgbClr val="99cc00"/>
            </a:solidFill>
            <a:ln w="9360">
              <a:solidFill>
                <a:srgbClr val="ffffff"/>
              </a:solidFill>
              <a:miter/>
            </a:ln>
          </p:spPr>
          <p:style>
            <a:lnRef idx="0"/>
            <a:fillRef idx="0"/>
            <a:effectRef idx="0"/>
            <a:fontRef idx="minor"/>
          </p:style>
          <p:txBody>
            <a:bodyPr lIns="90000" rIns="90000" tIns="46800" bIns="46800" anchor="t">
              <a:normAutofit/>
            </a:bodyPr>
            <a:p>
              <a:pPr marL="343080" indent="-343080" algn="ctr">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”Write Once, Run Anywhere - Platform Independent”</a:t>
              </a:r>
              <a:endParaRPr b="0" lang="en-MY" sz="2400" strike="noStrike" u="none">
                <a:solidFill>
                  <a:srgbClr val="000000"/>
                </a:solidFill>
                <a:effectLst/>
                <a:uFillTx/>
                <a:latin typeface="Arial"/>
              </a:endParaRPr>
            </a:p>
          </p:txBody>
        </p:sp>
        <p:pic>
          <p:nvPicPr>
            <p:cNvPr id="77" name="Picture 18" descr="2comp"/>
            <p:cNvPicPr/>
            <p:nvPr/>
          </p:nvPicPr>
          <p:blipFill>
            <a:blip r:embed="rId1"/>
            <a:stretch/>
          </p:blipFill>
          <p:spPr>
            <a:xfrm>
              <a:off x="1981080" y="3484440"/>
              <a:ext cx="5029200" cy="2752920"/>
            </a:xfrm>
            <a:prstGeom prst="rect">
              <a:avLst/>
            </a:prstGeom>
            <a:noFill/>
            <a:ln w="0">
              <a:noFill/>
            </a:ln>
          </p:spPr>
        </p:pic>
      </p:gr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79" name="Rectangle 16"/>
          <p:cNvSpPr/>
          <p:nvPr/>
        </p:nvSpPr>
        <p:spPr>
          <a:xfrm>
            <a:off x="533520" y="1628640"/>
            <a:ext cx="8610480" cy="192276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Platform</a:t>
            </a:r>
            <a:r>
              <a:rPr b="0" lang="en-US" sz="2400" strike="noStrike" u="none">
                <a:solidFill>
                  <a:srgbClr val="000000"/>
                </a:solidFill>
                <a:effectLst/>
                <a:uFillTx/>
                <a:latin typeface="Arial"/>
              </a:rPr>
              <a:t> - the hardware / software environment in which a program runs.</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Java platform</a:t>
            </a:r>
            <a:r>
              <a:rPr b="0" lang="en-US" sz="2400" strike="noStrike" u="none">
                <a:solidFill>
                  <a:srgbClr val="000000"/>
                </a:solidFill>
                <a:effectLst/>
                <a:uFillTx/>
                <a:latin typeface="Arial"/>
              </a:rPr>
              <a:t> - a </a:t>
            </a:r>
            <a:r>
              <a:rPr b="0" lang="en-US" sz="2400" strike="noStrike" u="none">
                <a:solidFill>
                  <a:srgbClr val="cc0000"/>
                </a:solidFill>
                <a:effectLst/>
                <a:uFillTx/>
                <a:latin typeface="Arial"/>
              </a:rPr>
              <a:t>software-only platform</a:t>
            </a:r>
            <a:r>
              <a:rPr b="0" lang="en-US" sz="2400" strike="noStrike" u="none">
                <a:solidFill>
                  <a:srgbClr val="000000"/>
                </a:solidFill>
                <a:effectLst/>
                <a:uFillTx/>
                <a:latin typeface="Arial"/>
              </a:rPr>
              <a:t> that runs on top of other, hardware-based platforms.</a:t>
            </a:r>
            <a:endParaRPr b="0" lang="en-MY" sz="2400" strike="noStrike" u="none">
              <a:solidFill>
                <a:srgbClr val="000000"/>
              </a:solidFill>
              <a:effectLst/>
              <a:uFillTx/>
              <a:latin typeface="Arial"/>
            </a:endParaRPr>
          </a:p>
        </p:txBody>
      </p:sp>
      <p:sp>
        <p:nvSpPr>
          <p:cNvPr id="80" name="Rectangle 17"/>
          <p:cNvSpPr/>
          <p:nvPr/>
        </p:nvSpPr>
        <p:spPr>
          <a:xfrm>
            <a:off x="533520" y="4206960"/>
            <a:ext cx="8458200" cy="825480"/>
          </a:xfrm>
          <a:prstGeom prst="rect">
            <a:avLst/>
          </a:prstGeom>
          <a:noFill/>
          <a:ln w="0">
            <a:noFill/>
          </a:ln>
        </p:spPr>
        <p:style>
          <a:lnRef idx="0"/>
          <a:fillRef idx="0"/>
          <a:effectRef idx="0"/>
          <a:fontRef idx="minor"/>
        </p:style>
        <p:txBody>
          <a:bodyPr lIns="90000" rIns="90000" tIns="46800" bIns="46800" anchor="t">
            <a:spAutoFit/>
          </a:bodyPr>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The </a:t>
            </a:r>
            <a:r>
              <a:rPr b="0" lang="en-US" sz="2400" strike="noStrike" u="none">
                <a:solidFill>
                  <a:srgbClr val="009999"/>
                </a:solidFill>
                <a:effectLst/>
                <a:uFillTx/>
                <a:latin typeface="Arial"/>
              </a:rPr>
              <a:t>Java Virtual Machine</a:t>
            </a:r>
            <a:r>
              <a:rPr b="0" lang="en-US" sz="2400" strike="noStrike" u="none">
                <a:solidFill>
                  <a:srgbClr val="000000"/>
                </a:solidFill>
                <a:effectLst/>
                <a:uFillTx/>
                <a:latin typeface="Arial"/>
              </a:rPr>
              <a:t> (Java VM)</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The </a:t>
            </a:r>
            <a:r>
              <a:rPr b="0" lang="en-US" sz="2400" strike="noStrike" u="none">
                <a:solidFill>
                  <a:srgbClr val="009999"/>
                </a:solidFill>
                <a:effectLst/>
                <a:uFillTx/>
                <a:latin typeface="Arial"/>
              </a:rPr>
              <a:t>Java Application Programming Interface</a:t>
            </a:r>
            <a:r>
              <a:rPr b="0" lang="en-US" sz="2400" strike="noStrike" u="none">
                <a:solidFill>
                  <a:srgbClr val="000000"/>
                </a:solidFill>
                <a:effectLst/>
                <a:uFillTx/>
                <a:latin typeface="Arial"/>
              </a:rPr>
              <a:t> (Java API)</a:t>
            </a:r>
            <a:endParaRPr b="0" lang="en-MY" sz="2400" strike="noStrike" u="none">
              <a:solidFill>
                <a:srgbClr val="000000"/>
              </a:solidFill>
              <a:effectLst/>
              <a:uFillTx/>
              <a:latin typeface="Arial"/>
            </a:endParaRPr>
          </a:p>
        </p:txBody>
      </p:sp>
      <p:sp>
        <p:nvSpPr>
          <p:cNvPr id="81" name="Rectangle 18"/>
          <p:cNvSpPr/>
          <p:nvPr/>
        </p:nvSpPr>
        <p:spPr>
          <a:xfrm>
            <a:off x="495360" y="3503520"/>
            <a:ext cx="5538600" cy="4597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a:t>
            </a:r>
            <a:r>
              <a:rPr b="0" lang="en-US" sz="2400" strike="noStrike" u="none">
                <a:solidFill>
                  <a:srgbClr val="cc0000"/>
                </a:solidFill>
                <a:effectLst/>
                <a:uFillTx/>
                <a:latin typeface="Arial"/>
              </a:rPr>
              <a:t>Java platform</a:t>
            </a:r>
            <a:r>
              <a:rPr b="0" lang="en-US" sz="2400" strike="noStrike" u="none">
                <a:solidFill>
                  <a:srgbClr val="000000"/>
                </a:solidFill>
                <a:effectLst/>
                <a:uFillTx/>
                <a:latin typeface="Arial"/>
              </a:rPr>
              <a:t> has 2 components :</a:t>
            </a:r>
            <a:endParaRPr b="0" lang="en-MY" sz="2400" strike="noStrike" u="none">
              <a:solidFill>
                <a:srgbClr val="000000"/>
              </a:solidFill>
              <a:effectLst/>
              <a:uFillTx/>
              <a:latin typeface="Arial"/>
            </a:endParaRPr>
          </a:p>
        </p:txBody>
      </p:sp>
      <p:pic>
        <p:nvPicPr>
          <p:cNvPr id="82" name="Picture 19" descr="3play"/>
          <p:cNvPicPr/>
          <p:nvPr/>
        </p:nvPicPr>
        <p:blipFill>
          <a:blip r:embed="rId1"/>
          <a:stretch/>
        </p:blipFill>
        <p:spPr>
          <a:xfrm>
            <a:off x="3476520" y="5315040"/>
            <a:ext cx="2190960" cy="876240"/>
          </a:xfrm>
          <a:prstGeom prst="rect">
            <a:avLst/>
          </a:prstGeom>
          <a:noFill/>
          <a:ln w="0">
            <a:noFill/>
          </a:ln>
        </p:spPr>
      </p:pic>
    </p:spTree>
  </p:cSld>
  <mc:AlternateContent>
    <mc:Choice Requires="p14">
      <p:transition spd="slow" p14:dur="2000"/>
    </mc:Choice>
    <mc:Fallback>
      <p:transition spd="slow"/>
    </mc:Fallback>
  </mc:AlternateContent>
  <p:timing>
    <p:tnLst>
      <p:par>
        <p:cTn id="274" dur="indefinite" restart="never" nodeType="tmRoot">
          <p:childTnLst>
            <p:seq>
              <p:cTn id="275" dur="indefinite" nodeType="mainSeq">
                <p:childTnLst>
                  <p:par>
                    <p:cTn id="276" nodeType="clickEffect" fill="hold">
                      <p:stCondLst>
                        <p:cond delay="indefinite"/>
                      </p:stCondLst>
                      <p:childTnLst>
                        <p:par>
                          <p:cTn id="277" nodeType="withEffect" fill="hold">
                            <p:stCondLst>
                              <p:cond delay="0"/>
                            </p:stCondLst>
                            <p:childTnLst>
                              <p:par>
                                <p:cTn id="278" nodeType="clickEffect" fill="hold" presetClass="entr" presetID="3" presetSubtype="10">
                                  <p:stCondLst>
                                    <p:cond delay="0"/>
                                  </p:stCondLst>
                                  <p:childTnLst>
                                    <p:set>
                                      <p:cBhvr>
                                        <p:cTn id="279" dur="1" fill="hold">
                                          <p:stCondLst>
                                            <p:cond delay="0"/>
                                          </p:stCondLst>
                                        </p:cTn>
                                        <p:tgtEl>
                                          <p:spTgt spid="79"/>
                                        </p:tgtEl>
                                        <p:attrNameLst>
                                          <p:attrName>style.visibility</p:attrName>
                                        </p:attrNameLst>
                                      </p:cBhvr>
                                      <p:to>
                                        <p:strVal val="visible"/>
                                      </p:to>
                                    </p:set>
                                    <p:animEffect filter="blinds(horizontal)" transition="in">
                                      <p:cBhvr additive="repl">
                                        <p:cTn id="280" dur="500"/>
                                        <p:tgtEl>
                                          <p:spTgt spid="79"/>
                                        </p:tgtEl>
                                      </p:cBhvr>
                                    </p:animEffect>
                                  </p:childTnLst>
                                </p:cTn>
                              </p:par>
                            </p:childTnLst>
                          </p:cTn>
                        </p:par>
                      </p:childTnLst>
                    </p:cTn>
                  </p:par>
                  <p:par>
                    <p:cTn id="281" nodeType="clickEffect" fill="hold">
                      <p:stCondLst>
                        <p:cond delay="indefinite"/>
                      </p:stCondLst>
                      <p:childTnLst>
                        <p:par>
                          <p:cTn id="282" nodeType="withEffect" fill="hold">
                            <p:stCondLst>
                              <p:cond delay="0"/>
                            </p:stCondLst>
                            <p:childTnLst>
                              <p:par>
                                <p:cTn id="283" nodeType="clickEffect" fill="hold" presetClass="entr" presetID="3" presetSubtype="10">
                                  <p:stCondLst>
                                    <p:cond delay="0"/>
                                  </p:stCondLst>
                                  <p:childTnLst>
                                    <p:set>
                                      <p:cBhvr>
                                        <p:cTn id="284" dur="1" fill="hold">
                                          <p:stCondLst>
                                            <p:cond delay="0"/>
                                          </p:stCondLst>
                                        </p:cTn>
                                        <p:tgtEl>
                                          <p:spTgt spid="81"/>
                                        </p:tgtEl>
                                        <p:attrNameLst>
                                          <p:attrName>style.visibility</p:attrName>
                                        </p:attrNameLst>
                                      </p:cBhvr>
                                      <p:to>
                                        <p:strVal val="visible"/>
                                      </p:to>
                                    </p:set>
                                    <p:animEffect filter="blinds(horizontal)" transition="in">
                                      <p:cBhvr additive="repl">
                                        <p:cTn id="285" dur="500"/>
                                        <p:tgtEl>
                                          <p:spTgt spid="81"/>
                                        </p:tgtEl>
                                      </p:cBhvr>
                                    </p:animEffect>
                                  </p:childTnLst>
                                </p:cTn>
                              </p:par>
                            </p:childTnLst>
                          </p:cTn>
                        </p:par>
                      </p:childTnLst>
                    </p:cTn>
                  </p:par>
                  <p:par>
                    <p:cTn id="286" nodeType="clickEffect" fill="hold">
                      <p:stCondLst>
                        <p:cond delay="indefinite"/>
                      </p:stCondLst>
                      <p:childTnLst>
                        <p:par>
                          <p:cTn id="287" nodeType="withEffect" fill="hold">
                            <p:stCondLst>
                              <p:cond delay="0"/>
                            </p:stCondLst>
                            <p:childTnLst>
                              <p:par>
                                <p:cTn id="288" nodeType="clickEffect" fill="hold" presetClass="entr" presetID="3" presetSubtype="10">
                                  <p:stCondLst>
                                    <p:cond delay="0"/>
                                  </p:stCondLst>
                                  <p:childTnLst>
                                    <p:set>
                                      <p:cBhvr>
                                        <p:cTn id="289" dur="1" fill="hold">
                                          <p:stCondLst>
                                            <p:cond delay="0"/>
                                          </p:stCondLst>
                                        </p:cTn>
                                        <p:tgtEl>
                                          <p:spTgt spid="80"/>
                                        </p:tgtEl>
                                        <p:attrNameLst>
                                          <p:attrName>style.visibility</p:attrName>
                                        </p:attrNameLst>
                                      </p:cBhvr>
                                      <p:to>
                                        <p:strVal val="visible"/>
                                      </p:to>
                                    </p:set>
                                    <p:animEffect filter="blinds(horizontal)" transition="in">
                                      <p:cBhvr additive="repl">
                                        <p:cTn id="290" dur="500"/>
                                        <p:tgtEl>
                                          <p:spTgt spid="80"/>
                                        </p:tgtEl>
                                      </p:cBhvr>
                                    </p:animEffect>
                                  </p:childTnLst>
                                </p:cTn>
                              </p:par>
                            </p:childTnLst>
                          </p:cTn>
                        </p:par>
                      </p:childTnLst>
                    </p:cTn>
                  </p:par>
                  <p:par>
                    <p:cTn id="291" nodeType="clickEffect" fill="hold">
                      <p:stCondLst>
                        <p:cond delay="indefinite"/>
                      </p:stCondLst>
                      <p:childTnLst>
                        <p:par>
                          <p:cTn id="292" nodeType="withEffect" fill="hold">
                            <p:stCondLst>
                              <p:cond delay="0"/>
                            </p:stCondLst>
                            <p:childTnLst>
                              <p:par>
                                <p:cTn id="293" nodeType="clickEffect" fill="hold" presetClass="entr" presetID="3" presetSubtype="10">
                                  <p:stCondLst>
                                    <p:cond delay="0"/>
                                  </p:stCondLst>
                                  <p:childTnLst>
                                    <p:set>
                                      <p:cBhvr>
                                        <p:cTn id="294" dur="1" fill="hold">
                                          <p:stCondLst>
                                            <p:cond delay="0"/>
                                          </p:stCondLst>
                                        </p:cTn>
                                        <p:tgtEl>
                                          <p:spTgt spid="82"/>
                                        </p:tgtEl>
                                        <p:attrNameLst>
                                          <p:attrName>style.visibility</p:attrName>
                                        </p:attrNameLst>
                                      </p:cBhvr>
                                      <p:to>
                                        <p:strVal val="visible"/>
                                      </p:to>
                                    </p:set>
                                    <p:animEffect filter="blinds(horizontal)" transition="in">
                                      <p:cBhvr additive="repl">
                                        <p:cTn id="295" dur="500"/>
                                        <p:tgtEl>
                                          <p:spTgt spid="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84" name="Rectangle 3"/>
          <p:cNvSpPr/>
          <p:nvPr/>
        </p:nvSpPr>
        <p:spPr>
          <a:xfrm>
            <a:off x="789120" y="1619280"/>
            <a:ext cx="7097760" cy="46432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Virtual Machine (Java VM)</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a:t>
            </a:r>
            <a:r>
              <a:rPr b="0" lang="en-US" sz="2400" strike="noStrike" u="none">
                <a:solidFill>
                  <a:srgbClr val="009999"/>
                </a:solidFill>
                <a:effectLst/>
                <a:uFillTx/>
                <a:latin typeface="Arial"/>
              </a:rPr>
              <a:t>virtual CPU</a:t>
            </a:r>
            <a:r>
              <a:rPr b="0" lang="en-US" sz="2400" strike="noStrike" u="none">
                <a:solidFill>
                  <a:srgbClr val="000000"/>
                </a:solidFill>
                <a:effectLst/>
                <a:uFillTx/>
                <a:latin typeface="Arial"/>
              </a:rPr>
              <a:t> including instruction set, register set, class file format, stack, garbage collected memory heap &amp; memory area</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Every Java interpreter, whether it’s a </a:t>
            </a:r>
            <a:r>
              <a:rPr b="0" lang="en-US" sz="2400" strike="noStrike" u="none">
                <a:solidFill>
                  <a:srgbClr val="009999"/>
                </a:solidFill>
                <a:effectLst/>
                <a:uFillTx/>
                <a:latin typeface="Arial"/>
              </a:rPr>
              <a:t>Java development tool</a:t>
            </a:r>
            <a:r>
              <a:rPr b="0" lang="en-US" sz="2400" strike="noStrike" u="none">
                <a:solidFill>
                  <a:srgbClr val="000000"/>
                </a:solidFill>
                <a:effectLst/>
                <a:uFillTx/>
                <a:latin typeface="Arial"/>
              </a:rPr>
              <a:t> or a </a:t>
            </a:r>
            <a:r>
              <a:rPr b="0" lang="en-US" sz="2400" strike="noStrike" u="none">
                <a:solidFill>
                  <a:srgbClr val="009999"/>
                </a:solidFill>
                <a:effectLst/>
                <a:uFillTx/>
                <a:latin typeface="Arial"/>
              </a:rPr>
              <a:t>Web browser</a:t>
            </a:r>
            <a:r>
              <a:rPr b="0" lang="en-US" sz="2400" strike="noStrike" u="none">
                <a:solidFill>
                  <a:srgbClr val="000000"/>
                </a:solidFill>
                <a:effectLst/>
                <a:uFillTx/>
                <a:latin typeface="Arial"/>
              </a:rPr>
              <a:t> that can run Java applets is an implementation of Java VM.</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86" name="Rectangle 3"/>
          <p:cNvSpPr/>
          <p:nvPr/>
        </p:nvSpPr>
        <p:spPr>
          <a:xfrm>
            <a:off x="789120" y="1619280"/>
            <a:ext cx="7592760" cy="46432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Application Programming Interface (Java API)</a:t>
            </a: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large collection of ready-made software components that provide many useful capabilities such as graphical user interface (GUI) widgets.</a:t>
            </a: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Java API is grouped into </a:t>
            </a:r>
            <a:r>
              <a:rPr b="0" lang="en-US" sz="2400" strike="noStrike" u="none">
                <a:solidFill>
                  <a:srgbClr val="009999"/>
                </a:solidFill>
                <a:effectLst/>
                <a:uFillTx/>
                <a:latin typeface="Arial"/>
              </a:rPr>
              <a:t>libraries (packages)</a:t>
            </a:r>
            <a:r>
              <a:rPr b="0" lang="en-US" sz="2400" strike="noStrike" u="none">
                <a:solidFill>
                  <a:srgbClr val="000000"/>
                </a:solidFill>
                <a:effectLst/>
                <a:uFillTx/>
                <a:latin typeface="Arial"/>
              </a:rPr>
              <a:t> of related components</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 Box 2"/>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MY" sz="3200" strike="noStrike" u="none">
              <a:solidFill>
                <a:srgbClr val="000000"/>
              </a:solidFill>
              <a:effectLst/>
              <a:uFillTx/>
              <a:latin typeface="Arial"/>
            </a:endParaRPr>
          </a:p>
        </p:txBody>
      </p:sp>
      <p:sp>
        <p:nvSpPr>
          <p:cNvPr id="88" name="Text Box 3"/>
          <p:cNvSpPr/>
          <p:nvPr/>
        </p:nvSpPr>
        <p:spPr>
          <a:xfrm>
            <a:off x="879480" y="1731960"/>
            <a:ext cx="7419600" cy="4117320"/>
          </a:xfrm>
          <a:prstGeom prst="rect">
            <a:avLst/>
          </a:prstGeom>
          <a:noFill/>
          <a:ln w="0">
            <a:noFill/>
          </a:ln>
        </p:spPr>
        <p:style>
          <a:lnRef idx="0"/>
          <a:fillRef idx="0"/>
          <a:effectRef idx="0"/>
          <a:fontRef idx="minor"/>
        </p:style>
        <p:txBody>
          <a:bodyPr wrap="none" lIns="90000" rIns="90000" tIns="46800" bIns="46800" anchor="t">
            <a:spAutoFit/>
          </a:bodyPr>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Name 2 OOP languages</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Is Java a language or a platform?</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Give 3 features of the Java Programming language</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Is a Java program compiled or interpreted?</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What is the JVM</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How does Java achieve platform independence?</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296" dur="indefinite" restart="never" nodeType="tmRoot">
          <p:childTnLst>
            <p:seq>
              <p:cTn id="297" dur="indefinite" nodeType="mainSeq">
                <p:childTnLst>
                  <p:par>
                    <p:cTn id="298" nodeType="clickEffect" fill="hold">
                      <p:stCondLst>
                        <p:cond delay="indefinite"/>
                      </p:stCondLst>
                      <p:childTnLst>
                        <p:par>
                          <p:cTn id="299" nodeType="withEffect" fill="hold">
                            <p:stCondLst>
                              <p:cond delay="0"/>
                            </p:stCondLst>
                            <p:childTnLst>
                              <p:par>
                                <p:cTn id="300" nodeType="clickEffect" fill="hold" presetClass="entr" presetID="1">
                                  <p:stCondLst>
                                    <p:cond delay="0"/>
                                  </p:stCondLst>
                                  <p:childTnLst>
                                    <p:set>
                                      <p:cBhvr>
                                        <p:cTn id="301" dur="1" fill="hold">
                                          <p:stCondLst>
                                            <p:cond delay="0"/>
                                          </p:stCondLst>
                                        </p:cTn>
                                        <p:tgtEl>
                                          <p:spTgt spid="88">
                                            <p:txEl>
                                              <p:pRg st="0" end="0"/>
                                            </p:txEl>
                                          </p:spTgt>
                                        </p:tgtEl>
                                        <p:attrNameLst>
                                          <p:attrName>style.visibility</p:attrName>
                                        </p:attrNameLst>
                                      </p:cBhvr>
                                      <p:to>
                                        <p:strVal val="visible"/>
                                      </p:to>
                                    </p:set>
                                  </p:childTnLst>
                                </p:cTn>
                              </p:par>
                            </p:childTnLst>
                          </p:cTn>
                        </p:par>
                      </p:childTnLst>
                    </p:cTn>
                  </p:par>
                  <p:par>
                    <p:cTn id="302" nodeType="clickEffect" fill="hold">
                      <p:stCondLst>
                        <p:cond delay="indefinite"/>
                      </p:stCondLst>
                      <p:childTnLst>
                        <p:par>
                          <p:cTn id="303" nodeType="withEffect" fill="hold">
                            <p:stCondLst>
                              <p:cond delay="0"/>
                            </p:stCondLst>
                            <p:childTnLst>
                              <p:par>
                                <p:cTn id="304" nodeType="clickEffect" fill="hold" presetClass="entr" presetID="1">
                                  <p:stCondLst>
                                    <p:cond delay="0"/>
                                  </p:stCondLst>
                                  <p:childTnLst>
                                    <p:set>
                                      <p:cBhvr>
                                        <p:cTn id="305" dur="1" fill="hold">
                                          <p:stCondLst>
                                            <p:cond delay="0"/>
                                          </p:stCondLst>
                                        </p:cTn>
                                        <p:tgtEl>
                                          <p:spTgt spid="88">
                                            <p:txEl>
                                              <p:pRg st="2" end="2"/>
                                            </p:txEl>
                                          </p:spTgt>
                                        </p:tgtEl>
                                        <p:attrNameLst>
                                          <p:attrName>style.visibility</p:attrName>
                                        </p:attrNameLst>
                                      </p:cBhvr>
                                      <p:to>
                                        <p:strVal val="visible"/>
                                      </p:to>
                                    </p:set>
                                  </p:childTnLst>
                                </p:cTn>
                              </p:par>
                            </p:childTnLst>
                          </p:cTn>
                        </p:par>
                      </p:childTnLst>
                    </p:cTn>
                  </p:par>
                  <p:par>
                    <p:cTn id="306" nodeType="clickEffect" fill="hold">
                      <p:stCondLst>
                        <p:cond delay="indefinite"/>
                      </p:stCondLst>
                      <p:childTnLst>
                        <p:par>
                          <p:cTn id="307" nodeType="withEffect" fill="hold">
                            <p:stCondLst>
                              <p:cond delay="0"/>
                            </p:stCondLst>
                            <p:childTnLst>
                              <p:par>
                                <p:cTn id="308" nodeType="clickEffect" fill="hold" presetClass="entr" presetID="1">
                                  <p:stCondLst>
                                    <p:cond delay="0"/>
                                  </p:stCondLst>
                                  <p:childTnLst>
                                    <p:set>
                                      <p:cBhvr>
                                        <p:cTn id="309" dur="1" fill="hold">
                                          <p:stCondLst>
                                            <p:cond delay="0"/>
                                          </p:stCondLst>
                                        </p:cTn>
                                        <p:tgtEl>
                                          <p:spTgt spid="88">
                                            <p:txEl>
                                              <p:pRg st="4" end="4"/>
                                            </p:txEl>
                                          </p:spTgt>
                                        </p:tgtEl>
                                        <p:attrNameLst>
                                          <p:attrName>style.visibility</p:attrName>
                                        </p:attrNameLst>
                                      </p:cBhvr>
                                      <p:to>
                                        <p:strVal val="visible"/>
                                      </p:to>
                                    </p:set>
                                  </p:childTnLst>
                                </p:cTn>
                              </p:par>
                            </p:childTnLst>
                          </p:cTn>
                        </p:par>
                      </p:childTnLst>
                    </p:cTn>
                  </p:par>
                  <p:par>
                    <p:cTn id="310" nodeType="clickEffect" fill="hold">
                      <p:stCondLst>
                        <p:cond delay="indefinite"/>
                      </p:stCondLst>
                      <p:childTnLst>
                        <p:par>
                          <p:cTn id="311" nodeType="withEffect" fill="hold">
                            <p:stCondLst>
                              <p:cond delay="0"/>
                            </p:stCondLst>
                            <p:childTnLst>
                              <p:par>
                                <p:cTn id="312" nodeType="clickEffect" fill="hold" presetClass="entr" presetID="1">
                                  <p:stCondLst>
                                    <p:cond delay="0"/>
                                  </p:stCondLst>
                                  <p:childTnLst>
                                    <p:set>
                                      <p:cBhvr>
                                        <p:cTn id="313" dur="1" fill="hold">
                                          <p:stCondLst>
                                            <p:cond delay="0"/>
                                          </p:stCondLst>
                                        </p:cTn>
                                        <p:tgtEl>
                                          <p:spTgt spid="88">
                                            <p:txEl>
                                              <p:pRg st="6" end="6"/>
                                            </p:txEl>
                                          </p:spTgt>
                                        </p:tgtEl>
                                        <p:attrNameLst>
                                          <p:attrName>style.visibility</p:attrName>
                                        </p:attrNameLst>
                                      </p:cBhvr>
                                      <p:to>
                                        <p:strVal val="visible"/>
                                      </p:to>
                                    </p:set>
                                  </p:childTnLst>
                                </p:cTn>
                              </p:par>
                            </p:childTnLst>
                          </p:cTn>
                        </p:par>
                      </p:childTnLst>
                    </p:cTn>
                  </p:par>
                  <p:par>
                    <p:cTn id="314" nodeType="clickEffect" fill="hold">
                      <p:stCondLst>
                        <p:cond delay="indefinite"/>
                      </p:stCondLst>
                      <p:childTnLst>
                        <p:par>
                          <p:cTn id="315" nodeType="withEffect" fill="hold">
                            <p:stCondLst>
                              <p:cond delay="0"/>
                            </p:stCondLst>
                            <p:childTnLst>
                              <p:par>
                                <p:cTn id="316" nodeType="clickEffect" fill="hold" presetClass="entr" presetID="1">
                                  <p:stCondLst>
                                    <p:cond delay="0"/>
                                  </p:stCondLst>
                                  <p:childTnLst>
                                    <p:set>
                                      <p:cBhvr>
                                        <p:cTn id="317" dur="1" fill="hold">
                                          <p:stCondLst>
                                            <p:cond delay="0"/>
                                          </p:stCondLst>
                                        </p:cTn>
                                        <p:tgtEl>
                                          <p:spTgt spid="88">
                                            <p:txEl>
                                              <p:pRg st="8" end="8"/>
                                            </p:txEl>
                                          </p:spTgt>
                                        </p:tgtEl>
                                        <p:attrNameLst>
                                          <p:attrName>style.visibility</p:attrName>
                                        </p:attrNameLst>
                                      </p:cBhvr>
                                      <p:to>
                                        <p:strVal val="visible"/>
                                      </p:to>
                                    </p:set>
                                  </p:childTnLst>
                                </p:cTn>
                              </p:par>
                            </p:childTnLst>
                          </p:cTn>
                        </p:par>
                      </p:childTnLst>
                    </p:cTn>
                  </p:par>
                  <p:par>
                    <p:cTn id="318" nodeType="clickEffect" fill="hold">
                      <p:stCondLst>
                        <p:cond delay="indefinite"/>
                      </p:stCondLst>
                      <p:childTnLst>
                        <p:par>
                          <p:cTn id="319" nodeType="withEffect" fill="hold">
                            <p:stCondLst>
                              <p:cond delay="0"/>
                            </p:stCondLst>
                            <p:childTnLst>
                              <p:par>
                                <p:cTn id="320" nodeType="clickEffect" fill="hold" presetClass="entr" presetID="1">
                                  <p:stCondLst>
                                    <p:cond delay="0"/>
                                  </p:stCondLst>
                                  <p:childTnLst>
                                    <p:set>
                                      <p:cBhvr>
                                        <p:cTn id="321" dur="1" fill="hold">
                                          <p:stCondLst>
                                            <p:cond delay="0"/>
                                          </p:stCondLst>
                                        </p:cTn>
                                        <p:tgtEl>
                                          <p:spTgt spid="88">
                                            <p:txEl>
                                              <p:pRg st="10" end="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 name="Text Box 58"/>
          <p:cNvSpPr/>
          <p:nvPr/>
        </p:nvSpPr>
        <p:spPr>
          <a:xfrm>
            <a:off x="1712160" y="411120"/>
            <a:ext cx="62172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Topic &amp; Structure of the lesson</a:t>
            </a:r>
            <a:endParaRPr b="0" lang="en-MY" sz="3200" strike="noStrike" u="none">
              <a:solidFill>
                <a:srgbClr val="000000"/>
              </a:solidFill>
              <a:effectLst/>
              <a:uFillTx/>
              <a:latin typeface="Arial"/>
            </a:endParaRPr>
          </a:p>
        </p:txBody>
      </p:sp>
      <p:sp>
        <p:nvSpPr>
          <p:cNvPr id="28" name="Text Box 87"/>
          <p:cNvSpPr/>
          <p:nvPr/>
        </p:nvSpPr>
        <p:spPr>
          <a:xfrm>
            <a:off x="914400" y="1600200"/>
            <a:ext cx="7848720" cy="5064480"/>
          </a:xfrm>
          <a:prstGeom prst="rect">
            <a:avLst/>
          </a:prstGeom>
          <a:noFill/>
          <a:ln w="0">
            <a:noFill/>
          </a:ln>
        </p:spPr>
        <p:style>
          <a:lnRef idx="0"/>
          <a:fillRef idx="0"/>
          <a:effectRef idx="0"/>
          <a:fontRef idx="minor"/>
        </p:style>
        <p:txBody>
          <a:bodyPr lIns="90000" rIns="90000" tIns="46800" bIns="46800" anchor="t">
            <a:spAutoFit/>
          </a:bodyPr>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What is Java ?</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Java and The Internet</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How Java differs from the C language</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Applets and Applications</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The Java Development Kit (JDK)</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 Simple Java Program</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API documentation</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nodeType="clickEffect" fill="hold">
                      <p:stCondLst>
                        <p:cond delay="indefinite"/>
                      </p:stCondLst>
                      <p:childTnLst>
                        <p:par>
                          <p:cTn id="4" nodeType="withEffect" fill="hold">
                            <p:stCondLst>
                              <p:cond delay="0"/>
                            </p:stCondLst>
                            <p:childTnLst>
                              <p:par>
                                <p:cTn id="5" nodeType="clickEffect" fill="hold" presetClass="entr" presetID="3" presetSubtype="10">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animEffect filter="blinds(horizontal)" transition="in">
                                      <p:cBhvr additive="repl">
                                        <p:cTn id="7" dur="500"/>
                                        <p:tgtEl>
                                          <p:spTgt spid="28">
                                            <p:txEl>
                                              <p:pRg st="0" end="0"/>
                                            </p:txEl>
                                          </p:spTgt>
                                        </p:tgtEl>
                                      </p:cBhvr>
                                    </p:animEffect>
                                  </p:childTnLst>
                                </p:cTn>
                              </p:par>
                            </p:childTnLst>
                          </p:cTn>
                        </p:par>
                      </p:childTnLst>
                    </p:cTn>
                  </p:par>
                  <p:par>
                    <p:cTn id="8" nodeType="clickEffect" fill="hold">
                      <p:stCondLst>
                        <p:cond delay="indefinite"/>
                      </p:stCondLst>
                      <p:childTnLst>
                        <p:par>
                          <p:cTn id="9" nodeType="withEffect" fill="hold">
                            <p:stCondLst>
                              <p:cond delay="0"/>
                            </p:stCondLst>
                            <p:childTnLst>
                              <p:par>
                                <p:cTn id="10" nodeType="clickEffect" fill="hold" presetClass="entr" presetID="3" presetSubtype="10">
                                  <p:stCondLst>
                                    <p:cond delay="0"/>
                                  </p:stCondLst>
                                  <p:childTnLst>
                                    <p:set>
                                      <p:cBhvr>
                                        <p:cTn id="11" dur="1" fill="hold">
                                          <p:stCondLst>
                                            <p:cond delay="0"/>
                                          </p:stCondLst>
                                        </p:cTn>
                                        <p:tgtEl>
                                          <p:spTgt spid="28">
                                            <p:txEl>
                                              <p:pRg st="1" end="1"/>
                                            </p:txEl>
                                          </p:spTgt>
                                        </p:tgtEl>
                                        <p:attrNameLst>
                                          <p:attrName>style.visibility</p:attrName>
                                        </p:attrNameLst>
                                      </p:cBhvr>
                                      <p:to>
                                        <p:strVal val="visible"/>
                                      </p:to>
                                    </p:set>
                                    <p:animEffect filter="blinds(horizontal)" transition="in">
                                      <p:cBhvr additive="repl">
                                        <p:cTn id="12" dur="500"/>
                                        <p:tgtEl>
                                          <p:spTgt spid="28">
                                            <p:txEl>
                                              <p:pRg st="1" end="1"/>
                                            </p:txEl>
                                          </p:spTgt>
                                        </p:tgtEl>
                                      </p:cBhvr>
                                    </p:animEffect>
                                  </p:childTnLst>
                                </p:cTn>
                              </p:par>
                            </p:childTnLst>
                          </p:cTn>
                        </p:par>
                      </p:childTnLst>
                    </p:cTn>
                  </p:par>
                  <p:par>
                    <p:cTn id="13" nodeType="clickEffect" fill="hold">
                      <p:stCondLst>
                        <p:cond delay="indefinite"/>
                      </p:stCondLst>
                      <p:childTnLst>
                        <p:par>
                          <p:cTn id="14" nodeType="withEffect" fill="hold">
                            <p:stCondLst>
                              <p:cond delay="0"/>
                            </p:stCondLst>
                            <p:childTnLst>
                              <p:par>
                                <p:cTn id="15" nodeType="clickEffect" fill="hold" presetClass="entr" presetID="3" presetSubtype="10">
                                  <p:stCondLst>
                                    <p:cond delay="0"/>
                                  </p:stCondLst>
                                  <p:childTnLst>
                                    <p:set>
                                      <p:cBhvr>
                                        <p:cTn id="16" dur="1" fill="hold">
                                          <p:stCondLst>
                                            <p:cond delay="0"/>
                                          </p:stCondLst>
                                        </p:cTn>
                                        <p:tgtEl>
                                          <p:spTgt spid="28">
                                            <p:txEl>
                                              <p:pRg st="2" end="2"/>
                                            </p:txEl>
                                          </p:spTgt>
                                        </p:tgtEl>
                                        <p:attrNameLst>
                                          <p:attrName>style.visibility</p:attrName>
                                        </p:attrNameLst>
                                      </p:cBhvr>
                                      <p:to>
                                        <p:strVal val="visible"/>
                                      </p:to>
                                    </p:set>
                                    <p:animEffect filter="blinds(horizontal)" transition="in">
                                      <p:cBhvr additive="repl">
                                        <p:cTn id="17" dur="500"/>
                                        <p:tgtEl>
                                          <p:spTgt spid="28">
                                            <p:txEl>
                                              <p:pRg st="2" end="2"/>
                                            </p:txEl>
                                          </p:spTgt>
                                        </p:tgtEl>
                                      </p:cBhvr>
                                    </p:animEffect>
                                  </p:childTnLst>
                                </p:cTn>
                              </p:par>
                            </p:childTnLst>
                          </p:cTn>
                        </p:par>
                      </p:childTnLst>
                    </p:cTn>
                  </p:par>
                  <p:par>
                    <p:cTn id="18" nodeType="clickEffect" fill="hold">
                      <p:stCondLst>
                        <p:cond delay="indefinite"/>
                      </p:stCondLst>
                      <p:childTnLst>
                        <p:par>
                          <p:cTn id="19" nodeType="withEffect" fill="hold">
                            <p:stCondLst>
                              <p:cond delay="0"/>
                            </p:stCondLst>
                            <p:childTnLst>
                              <p:par>
                                <p:cTn id="20" nodeType="clickEffect" fill="hold" presetClass="entr" presetID="3" presetSubtype="10">
                                  <p:stCondLst>
                                    <p:cond delay="0"/>
                                  </p:stCondLst>
                                  <p:childTnLst>
                                    <p:set>
                                      <p:cBhvr>
                                        <p:cTn id="21" dur="1" fill="hold">
                                          <p:stCondLst>
                                            <p:cond delay="0"/>
                                          </p:stCondLst>
                                        </p:cTn>
                                        <p:tgtEl>
                                          <p:spTgt spid="28">
                                            <p:txEl>
                                              <p:pRg st="3" end="3"/>
                                            </p:txEl>
                                          </p:spTgt>
                                        </p:tgtEl>
                                        <p:attrNameLst>
                                          <p:attrName>style.visibility</p:attrName>
                                        </p:attrNameLst>
                                      </p:cBhvr>
                                      <p:to>
                                        <p:strVal val="visible"/>
                                      </p:to>
                                    </p:set>
                                    <p:animEffect filter="blinds(horizontal)" transition="in">
                                      <p:cBhvr additive="repl">
                                        <p:cTn id="22" dur="500"/>
                                        <p:tgtEl>
                                          <p:spTgt spid="28">
                                            <p:txEl>
                                              <p:pRg st="3" end="3"/>
                                            </p:txEl>
                                          </p:spTgt>
                                        </p:tgtEl>
                                      </p:cBhvr>
                                    </p:animEffect>
                                  </p:childTnLst>
                                </p:cTn>
                              </p:par>
                            </p:childTnLst>
                          </p:cTn>
                        </p:par>
                      </p:childTnLst>
                    </p:cTn>
                  </p:par>
                  <p:par>
                    <p:cTn id="23" nodeType="clickEffect" fill="hold">
                      <p:stCondLst>
                        <p:cond delay="indefinite"/>
                      </p:stCondLst>
                      <p:childTnLst>
                        <p:par>
                          <p:cTn id="24" nodeType="withEffect" fill="hold">
                            <p:stCondLst>
                              <p:cond delay="0"/>
                            </p:stCondLst>
                            <p:childTnLst>
                              <p:par>
                                <p:cTn id="25" nodeType="clickEffect" fill="hold" presetClass="entr" presetID="3" presetSubtype="10">
                                  <p:stCondLst>
                                    <p:cond delay="0"/>
                                  </p:stCondLst>
                                  <p:childTnLst>
                                    <p:set>
                                      <p:cBhvr>
                                        <p:cTn id="26" dur="1" fill="hold">
                                          <p:stCondLst>
                                            <p:cond delay="0"/>
                                          </p:stCondLst>
                                        </p:cTn>
                                        <p:tgtEl>
                                          <p:spTgt spid="28">
                                            <p:txEl>
                                              <p:pRg st="4" end="4"/>
                                            </p:txEl>
                                          </p:spTgt>
                                        </p:tgtEl>
                                        <p:attrNameLst>
                                          <p:attrName>style.visibility</p:attrName>
                                        </p:attrNameLst>
                                      </p:cBhvr>
                                      <p:to>
                                        <p:strVal val="visible"/>
                                      </p:to>
                                    </p:set>
                                    <p:animEffect filter="blinds(horizontal)" transition="in">
                                      <p:cBhvr additive="repl">
                                        <p:cTn id="27" dur="500"/>
                                        <p:tgtEl>
                                          <p:spTgt spid="28">
                                            <p:txEl>
                                              <p:pRg st="4" end="4"/>
                                            </p:txEl>
                                          </p:spTgt>
                                        </p:tgtEl>
                                      </p:cBhvr>
                                    </p:animEffect>
                                  </p:childTnLst>
                                </p:cTn>
                              </p:par>
                            </p:childTnLst>
                          </p:cTn>
                        </p:par>
                      </p:childTnLst>
                    </p:cTn>
                  </p:par>
                  <p:par>
                    <p:cTn id="28" nodeType="clickEffect" fill="hold">
                      <p:stCondLst>
                        <p:cond delay="indefinite"/>
                      </p:stCondLst>
                      <p:childTnLst>
                        <p:par>
                          <p:cTn id="29" nodeType="withEffect" fill="hold">
                            <p:stCondLst>
                              <p:cond delay="0"/>
                            </p:stCondLst>
                            <p:childTnLst>
                              <p:par>
                                <p:cTn id="30" nodeType="clickEffect" fill="hold" presetClass="entr" presetID="3" presetSubtype="10">
                                  <p:stCondLst>
                                    <p:cond delay="0"/>
                                  </p:stCondLst>
                                  <p:childTnLst>
                                    <p:set>
                                      <p:cBhvr>
                                        <p:cTn id="31" dur="1" fill="hold">
                                          <p:stCondLst>
                                            <p:cond delay="0"/>
                                          </p:stCondLst>
                                        </p:cTn>
                                        <p:tgtEl>
                                          <p:spTgt spid="28">
                                            <p:txEl>
                                              <p:pRg st="5" end="5"/>
                                            </p:txEl>
                                          </p:spTgt>
                                        </p:tgtEl>
                                        <p:attrNameLst>
                                          <p:attrName>style.visibility</p:attrName>
                                        </p:attrNameLst>
                                      </p:cBhvr>
                                      <p:to>
                                        <p:strVal val="visible"/>
                                      </p:to>
                                    </p:set>
                                    <p:animEffect filter="blinds(horizontal)" transition="in">
                                      <p:cBhvr additive="repl">
                                        <p:cTn id="32" dur="500"/>
                                        <p:tgtEl>
                                          <p:spTgt spid="28">
                                            <p:txEl>
                                              <p:pRg st="5" end="5"/>
                                            </p:txEl>
                                          </p:spTgt>
                                        </p:tgtEl>
                                      </p:cBhvr>
                                    </p:animEffect>
                                  </p:childTnLst>
                                </p:cTn>
                              </p:par>
                            </p:childTnLst>
                          </p:cTn>
                        </p:par>
                      </p:childTnLst>
                    </p:cTn>
                  </p:par>
                  <p:par>
                    <p:cTn id="33" nodeType="clickEffect" fill="hold">
                      <p:stCondLst>
                        <p:cond delay="indefinite"/>
                      </p:stCondLst>
                      <p:childTnLst>
                        <p:par>
                          <p:cTn id="34" nodeType="withEffect" fill="hold">
                            <p:stCondLst>
                              <p:cond delay="0"/>
                            </p:stCondLst>
                            <p:childTnLst>
                              <p:par>
                                <p:cTn id="35" nodeType="clickEffect" fill="hold" presetClass="entr" presetID="3" presetSubtype="10">
                                  <p:stCondLst>
                                    <p:cond delay="0"/>
                                  </p:stCondLst>
                                  <p:childTnLst>
                                    <p:set>
                                      <p:cBhvr>
                                        <p:cTn id="36" dur="1" fill="hold">
                                          <p:stCondLst>
                                            <p:cond delay="0"/>
                                          </p:stCondLst>
                                        </p:cTn>
                                        <p:tgtEl>
                                          <p:spTgt spid="28">
                                            <p:txEl>
                                              <p:pRg st="6" end="6"/>
                                            </p:txEl>
                                          </p:spTgt>
                                        </p:tgtEl>
                                        <p:attrNameLst>
                                          <p:attrName>style.visibility</p:attrName>
                                        </p:attrNameLst>
                                      </p:cBhvr>
                                      <p:to>
                                        <p:strVal val="visible"/>
                                      </p:to>
                                    </p:set>
                                    <p:animEffect filter="blinds(horizontal)" transition="in">
                                      <p:cBhvr additive="repl">
                                        <p:cTn id="37" dur="500"/>
                                        <p:tgtEl>
                                          <p:spTgt spid="28">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 Box 2"/>
          <p:cNvSpPr/>
          <p:nvPr/>
        </p:nvSpPr>
        <p:spPr>
          <a:xfrm>
            <a:off x="1714320" y="411120"/>
            <a:ext cx="413928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Java and The Internet</a:t>
            </a:r>
            <a:endParaRPr b="0" lang="en-MY" sz="3200" strike="noStrike" u="none">
              <a:solidFill>
                <a:srgbClr val="000000"/>
              </a:solidFill>
              <a:effectLst/>
              <a:uFillTx/>
              <a:latin typeface="Arial"/>
            </a:endParaRPr>
          </a:p>
        </p:txBody>
      </p:sp>
      <p:sp>
        <p:nvSpPr>
          <p:cNvPr id="90" name="Text Box 3"/>
          <p:cNvSpPr/>
          <p:nvPr/>
        </p:nvSpPr>
        <p:spPr>
          <a:xfrm>
            <a:off x="609480" y="2000160"/>
            <a:ext cx="8153640" cy="359136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ea typeface="Times New Roman"/>
              </a:rPr>
              <a:t>  Java is becoming a </a:t>
            </a:r>
            <a:r>
              <a:rPr b="0" lang="en-US" sz="2400" strike="noStrike" u="none">
                <a:solidFill>
                  <a:srgbClr val="009999"/>
                </a:solidFill>
                <a:effectLst/>
                <a:uFillTx/>
                <a:latin typeface="Arial"/>
                <a:ea typeface="Times New Roman"/>
              </a:rPr>
              <a:t>computing platform-base</a:t>
            </a:r>
            <a:r>
              <a:rPr b="0" lang="en-US" sz="2400" strike="noStrike" u="none">
                <a:solidFill>
                  <a:srgbClr val="000000"/>
                </a:solidFill>
                <a:effectLst/>
                <a:uFillTx/>
                <a:latin typeface="Arial"/>
                <a:ea typeface="Times New Roman"/>
              </a:rPr>
              <a:t> for    </a:t>
            </a:r>
            <a:br>
              <a:rPr sz="2400"/>
            </a:br>
            <a:r>
              <a:rPr b="0" lang="en-US" sz="2400" strike="noStrike" u="none">
                <a:solidFill>
                  <a:srgbClr val="000000"/>
                </a:solidFill>
                <a:effectLst/>
                <a:uFillTx/>
                <a:latin typeface="Arial"/>
                <a:ea typeface="Times New Roman"/>
              </a:rPr>
              <a:t>   software developers to build applications</a:t>
            </a: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these applications can execute on </a:t>
            </a:r>
            <a:r>
              <a:rPr b="0" lang="en-US" sz="2400" strike="noStrike" u="none">
                <a:solidFill>
                  <a:srgbClr val="009999"/>
                </a:solidFill>
                <a:effectLst/>
                <a:uFillTx/>
                <a:latin typeface="Arial"/>
              </a:rPr>
              <a:t>any computing </a:t>
            </a:r>
            <a:br>
              <a:rPr sz="2400"/>
            </a:br>
            <a:r>
              <a:rPr b="0" lang="en-US" sz="2400" strike="noStrike" u="none">
                <a:solidFill>
                  <a:srgbClr val="009999"/>
                </a:solidFill>
                <a:effectLst/>
                <a:uFillTx/>
                <a:latin typeface="Arial"/>
              </a:rPr>
              <a:t>   platform</a:t>
            </a:r>
            <a:endParaRPr b="0" lang="en-MY" sz="2400" strike="noStrike" u="none">
              <a:solidFill>
                <a:srgbClr val="000000"/>
              </a:solidFill>
              <a:effectLst/>
              <a:uFillTx/>
              <a:latin typeface="Arial"/>
            </a:endParaRPr>
          </a:p>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ea typeface="Times New Roman"/>
              </a:rPr>
              <a:t>a </a:t>
            </a:r>
            <a:r>
              <a:rPr b="0" lang="en-US" sz="2400" strike="noStrike" u="none">
                <a:solidFill>
                  <a:srgbClr val="009999"/>
                </a:solidFill>
                <a:effectLst/>
                <a:uFillTx/>
                <a:latin typeface="Arial"/>
                <a:ea typeface="Times New Roman"/>
              </a:rPr>
              <a:t>variety of applications</a:t>
            </a:r>
            <a:r>
              <a:rPr b="0" lang="en-US" sz="2400" strike="noStrike" u="none">
                <a:solidFill>
                  <a:srgbClr val="000000"/>
                </a:solidFill>
                <a:effectLst/>
                <a:uFillTx/>
                <a:latin typeface="Arial"/>
                <a:ea typeface="Times New Roman"/>
              </a:rPr>
              <a:t> can be built eg. critical </a:t>
            </a:r>
            <a:br>
              <a:rPr sz="2400"/>
            </a:br>
            <a:r>
              <a:rPr b="0" lang="en-US" sz="2400" strike="noStrike" u="none">
                <a:solidFill>
                  <a:srgbClr val="000000"/>
                </a:solidFill>
                <a:effectLst/>
                <a:uFillTx/>
                <a:latin typeface="Arial"/>
                <a:ea typeface="Times New Roman"/>
              </a:rPr>
              <a:t>   applications used by big companies, accounting, asset</a:t>
            </a:r>
            <a:br>
              <a:rPr sz="2400"/>
            </a:br>
            <a:r>
              <a:rPr b="0" lang="en-US" sz="2400" strike="noStrike" u="none">
                <a:solidFill>
                  <a:srgbClr val="000000"/>
                </a:solidFill>
                <a:effectLst/>
                <a:uFillTx/>
                <a:latin typeface="Arial"/>
                <a:ea typeface="Times New Roman"/>
              </a:rPr>
              <a:t>   management, databases, human resources and sales</a:t>
            </a:r>
            <a:endParaRPr b="0" lang="en-MY" sz="2400" strike="noStrike" u="none">
              <a:solidFill>
                <a:srgbClr val="000000"/>
              </a:solidFill>
              <a:effectLst/>
              <a:uFillTx/>
              <a:latin typeface="Arial"/>
            </a:endParaRPr>
          </a:p>
          <a:p>
            <a:pPr>
              <a:spcBef>
                <a:spcPts val="15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22" dur="indefinite" restart="never" nodeType="tmRoot">
          <p:childTnLst>
            <p:seq>
              <p:cTn id="323" dur="indefinite" nodeType="mainSeq">
                <p:childTnLst>
                  <p:par>
                    <p:cTn id="324" nodeType="clickEffect" fill="hold">
                      <p:stCondLst>
                        <p:cond delay="indefinite"/>
                      </p:stCondLst>
                      <p:childTnLst>
                        <p:par>
                          <p:cTn id="325" nodeType="withEffect" fill="hold">
                            <p:stCondLst>
                              <p:cond delay="0"/>
                            </p:stCondLst>
                            <p:childTnLst>
                              <p:par>
                                <p:cTn id="326" nodeType="clickEffect" fill="hold" presetClass="entr" presetID="3" presetSubtype="10">
                                  <p:stCondLst>
                                    <p:cond delay="0"/>
                                  </p:stCondLst>
                                  <p:childTnLst>
                                    <p:set>
                                      <p:cBhvr>
                                        <p:cTn id="327" dur="1" fill="hold">
                                          <p:stCondLst>
                                            <p:cond delay="0"/>
                                          </p:stCondLst>
                                        </p:cTn>
                                        <p:tgtEl>
                                          <p:spTgt spid="90">
                                            <p:txEl>
                                              <p:pRg st="0" end="0"/>
                                            </p:txEl>
                                          </p:spTgt>
                                        </p:tgtEl>
                                        <p:attrNameLst>
                                          <p:attrName>style.visibility</p:attrName>
                                        </p:attrNameLst>
                                      </p:cBhvr>
                                      <p:to>
                                        <p:strVal val="visible"/>
                                      </p:to>
                                    </p:set>
                                    <p:animEffect filter="blinds(horizontal)" transition="in">
                                      <p:cBhvr additive="repl">
                                        <p:cTn id="328" dur="500"/>
                                        <p:tgtEl>
                                          <p:spTgt spid="90">
                                            <p:txEl>
                                              <p:pRg st="0" end="0"/>
                                            </p:txEl>
                                          </p:spTgt>
                                        </p:tgtEl>
                                      </p:cBhvr>
                                    </p:animEffect>
                                  </p:childTnLst>
                                </p:cTn>
                              </p:par>
                            </p:childTnLst>
                          </p:cTn>
                        </p:par>
                      </p:childTnLst>
                    </p:cTn>
                  </p:par>
                  <p:par>
                    <p:cTn id="329" nodeType="clickEffect" fill="hold">
                      <p:stCondLst>
                        <p:cond delay="indefinite"/>
                      </p:stCondLst>
                      <p:childTnLst>
                        <p:par>
                          <p:cTn id="330" nodeType="withEffect" fill="hold">
                            <p:stCondLst>
                              <p:cond delay="0"/>
                            </p:stCondLst>
                            <p:childTnLst>
                              <p:par>
                                <p:cTn id="331" nodeType="clickEffect" fill="hold" presetClass="entr" presetID="3" presetSubtype="10">
                                  <p:stCondLst>
                                    <p:cond delay="0"/>
                                  </p:stCondLst>
                                  <p:childTnLst>
                                    <p:set>
                                      <p:cBhvr>
                                        <p:cTn id="332" dur="1" fill="hold">
                                          <p:stCondLst>
                                            <p:cond delay="0"/>
                                          </p:stCondLst>
                                        </p:cTn>
                                        <p:tgtEl>
                                          <p:spTgt spid="90">
                                            <p:txEl>
                                              <p:pRg st="1" end="1"/>
                                            </p:txEl>
                                          </p:spTgt>
                                        </p:tgtEl>
                                        <p:attrNameLst>
                                          <p:attrName>style.visibility</p:attrName>
                                        </p:attrNameLst>
                                      </p:cBhvr>
                                      <p:to>
                                        <p:strVal val="visible"/>
                                      </p:to>
                                    </p:set>
                                    <p:animEffect filter="blinds(horizontal)" transition="in">
                                      <p:cBhvr additive="repl">
                                        <p:cTn id="333" dur="500"/>
                                        <p:tgtEl>
                                          <p:spTgt spid="90">
                                            <p:txEl>
                                              <p:pRg st="1" end="1"/>
                                            </p:txEl>
                                          </p:spTgt>
                                        </p:tgtEl>
                                      </p:cBhvr>
                                    </p:animEffect>
                                  </p:childTnLst>
                                </p:cTn>
                              </p:par>
                            </p:childTnLst>
                          </p:cTn>
                        </p:par>
                      </p:childTnLst>
                    </p:cTn>
                  </p:par>
                  <p:par>
                    <p:cTn id="334" nodeType="clickEffect" fill="hold">
                      <p:stCondLst>
                        <p:cond delay="indefinite"/>
                      </p:stCondLst>
                      <p:childTnLst>
                        <p:par>
                          <p:cTn id="335" nodeType="withEffect" fill="hold">
                            <p:stCondLst>
                              <p:cond delay="0"/>
                            </p:stCondLst>
                            <p:childTnLst>
                              <p:par>
                                <p:cTn id="336" nodeType="clickEffect" fill="hold" presetClass="entr" presetID="3" presetSubtype="10">
                                  <p:stCondLst>
                                    <p:cond delay="0"/>
                                  </p:stCondLst>
                                  <p:childTnLst>
                                    <p:set>
                                      <p:cBhvr>
                                        <p:cTn id="337" dur="1" fill="hold">
                                          <p:stCondLst>
                                            <p:cond delay="0"/>
                                          </p:stCondLst>
                                        </p:cTn>
                                        <p:tgtEl>
                                          <p:spTgt spid="90">
                                            <p:txEl>
                                              <p:pRg st="2" end="2"/>
                                            </p:txEl>
                                          </p:spTgt>
                                        </p:tgtEl>
                                        <p:attrNameLst>
                                          <p:attrName>style.visibility</p:attrName>
                                        </p:attrNameLst>
                                      </p:cBhvr>
                                      <p:to>
                                        <p:strVal val="visible"/>
                                      </p:to>
                                    </p:set>
                                    <p:animEffect filter="blinds(horizontal)" transition="in">
                                      <p:cBhvr additive="repl">
                                        <p:cTn id="338" dur="500"/>
                                        <p:tgtEl>
                                          <p:spTgt spid="90">
                                            <p:txEl>
                                              <p:pRg st="2" end="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 Box 2"/>
          <p:cNvSpPr/>
          <p:nvPr/>
        </p:nvSpPr>
        <p:spPr>
          <a:xfrm>
            <a:off x="1715760" y="411120"/>
            <a:ext cx="45223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How Java differs from C</a:t>
            </a:r>
            <a:endParaRPr b="0" lang="en-MY" sz="3200" strike="noStrike" u="none">
              <a:solidFill>
                <a:srgbClr val="000000"/>
              </a:solidFill>
              <a:effectLst/>
              <a:uFillTx/>
              <a:latin typeface="Arial"/>
            </a:endParaRPr>
          </a:p>
        </p:txBody>
      </p:sp>
      <p:sp>
        <p:nvSpPr>
          <p:cNvPr id="92" name="Text Box 3"/>
          <p:cNvSpPr/>
          <p:nvPr/>
        </p:nvSpPr>
        <p:spPr>
          <a:xfrm>
            <a:off x="685800" y="1508040"/>
            <a:ext cx="7924680" cy="119124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No preprocessor</a:t>
            </a:r>
            <a:r>
              <a:rPr b="0" lang="en-US" sz="2400" strike="noStrike" u="none">
                <a:solidFill>
                  <a:srgbClr val="000000"/>
                </a:solidFill>
                <a:effectLst/>
                <a:uFillTx/>
                <a:latin typeface="Arial"/>
              </a:rPr>
              <a:t> </a:t>
            </a:r>
            <a:br>
              <a:rPr sz="2400"/>
            </a:br>
            <a:r>
              <a:rPr b="0" lang="en-US" sz="2400" strike="noStrike" u="none">
                <a:solidFill>
                  <a:srgbClr val="000000"/>
                </a:solidFill>
                <a:effectLst/>
                <a:uFillTx/>
                <a:latin typeface="Arial"/>
              </a:rPr>
              <a:t>   Java does not require constructs such as </a:t>
            </a:r>
            <a:r>
              <a:rPr b="0" lang="en-US" sz="2400" strike="noStrike" u="none">
                <a:solidFill>
                  <a:srgbClr val="009999"/>
                </a:solidFill>
                <a:effectLst/>
                <a:uFillTx/>
                <a:latin typeface="Arial"/>
              </a:rPr>
              <a:t>#define</a:t>
            </a:r>
            <a:r>
              <a:rPr b="0" lang="en-US" sz="2400" strike="noStrike" u="none">
                <a:solidFill>
                  <a:srgbClr val="000000"/>
                </a:solidFill>
                <a:effectLst/>
                <a:uFillTx/>
                <a:latin typeface="Arial"/>
              </a:rPr>
              <a:t>,    </a:t>
            </a:r>
            <a:br>
              <a:rPr sz="2400"/>
            </a:br>
            <a:r>
              <a:rPr b="0" lang="en-US" sz="2400" strike="noStrike" u="none">
                <a:solidFill>
                  <a:srgbClr val="000000"/>
                </a:solidFill>
                <a:effectLst/>
                <a:uFillTx/>
                <a:latin typeface="Arial"/>
              </a:rPr>
              <a:t>   </a:t>
            </a:r>
            <a:r>
              <a:rPr b="0" lang="en-US" sz="2400" strike="noStrike" u="none">
                <a:solidFill>
                  <a:srgbClr val="009999"/>
                </a:solidFill>
                <a:effectLst/>
                <a:uFillTx/>
                <a:latin typeface="Arial"/>
              </a:rPr>
              <a:t>#include</a:t>
            </a:r>
            <a:r>
              <a:rPr b="0" lang="en-US" sz="2400" strike="noStrike" u="none">
                <a:solidFill>
                  <a:srgbClr val="000000"/>
                </a:solidFill>
                <a:effectLst/>
                <a:uFillTx/>
                <a:latin typeface="Arial"/>
              </a:rPr>
              <a:t>, and </a:t>
            </a:r>
            <a:r>
              <a:rPr b="0" lang="en-US" sz="2400" strike="noStrike" u="none">
                <a:solidFill>
                  <a:srgbClr val="009999"/>
                </a:solidFill>
                <a:effectLst/>
                <a:uFillTx/>
                <a:latin typeface="Arial"/>
              </a:rPr>
              <a:t>#ifdef</a:t>
            </a:r>
            <a:endParaRPr b="0" lang="en-MY" sz="2400" strike="noStrike" u="none">
              <a:solidFill>
                <a:srgbClr val="000000"/>
              </a:solidFill>
              <a:effectLst/>
              <a:uFillTx/>
              <a:latin typeface="Arial"/>
            </a:endParaRPr>
          </a:p>
        </p:txBody>
      </p:sp>
      <p:sp>
        <p:nvSpPr>
          <p:cNvPr id="93" name="Text Box 4"/>
          <p:cNvSpPr/>
          <p:nvPr/>
        </p:nvSpPr>
        <p:spPr>
          <a:xfrm>
            <a:off x="685800" y="2971800"/>
            <a:ext cx="7238880" cy="119124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JAVA uses 16-bit Unicode characters</a:t>
            </a:r>
            <a:br>
              <a:rPr sz="2400"/>
            </a:b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compatible with </a:t>
            </a:r>
            <a:r>
              <a:rPr b="0" lang="en-US" sz="2400" strike="noStrike" u="none">
                <a:solidFill>
                  <a:srgbClr val="009999"/>
                </a:solidFill>
                <a:effectLst/>
                <a:uFillTx/>
                <a:latin typeface="Arial"/>
              </a:rPr>
              <a:t>ASCII</a:t>
            </a:r>
            <a:r>
              <a:rPr b="0" lang="en-US" sz="2400" strike="noStrike" u="none">
                <a:solidFill>
                  <a:srgbClr val="000000"/>
                </a:solidFill>
                <a:effectLst/>
                <a:uFillTx/>
                <a:latin typeface="Arial"/>
              </a:rPr>
              <a:t> and to the </a:t>
            </a:r>
            <a:r>
              <a:rPr b="0" lang="en-US" sz="2400" strike="noStrike" u="none">
                <a:solidFill>
                  <a:srgbClr val="009999"/>
                </a:solidFill>
                <a:effectLst/>
                <a:uFillTx/>
                <a:latin typeface="Arial"/>
              </a:rPr>
              <a:t>ISO8859-1</a:t>
            </a:r>
            <a:r>
              <a:rPr b="0" lang="en-US" sz="2400" strike="noStrike" u="none">
                <a:solidFill>
                  <a:srgbClr val="000000"/>
                </a:solidFill>
                <a:effectLst/>
                <a:uFillTx/>
                <a:latin typeface="Arial"/>
              </a:rPr>
              <a:t> </a:t>
            </a:r>
            <a:br>
              <a:rPr sz="2400"/>
            </a:br>
            <a:r>
              <a:rPr b="0" lang="en-US" sz="2400" strike="noStrike" u="none">
                <a:solidFill>
                  <a:srgbClr val="000000"/>
                </a:solidFill>
                <a:effectLst/>
                <a:uFillTx/>
                <a:latin typeface="Arial"/>
              </a:rPr>
              <a:t>   (Latin-1) characters</a:t>
            </a:r>
            <a:endParaRPr b="0" lang="en-MY" sz="2400" strike="noStrike" u="none">
              <a:solidFill>
                <a:srgbClr val="000000"/>
              </a:solidFill>
              <a:effectLst/>
              <a:uFillTx/>
              <a:latin typeface="Arial"/>
            </a:endParaRPr>
          </a:p>
        </p:txBody>
      </p:sp>
      <p:sp>
        <p:nvSpPr>
          <p:cNvPr id="94" name="Text Box 5"/>
          <p:cNvSpPr/>
          <p:nvPr/>
        </p:nvSpPr>
        <p:spPr>
          <a:xfrm>
            <a:off x="762120" y="4389480"/>
            <a:ext cx="7391160" cy="119124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No pointers</a:t>
            </a:r>
            <a:br>
              <a:rPr sz="2400"/>
            </a:b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referencing and dereferencing of objects are </a:t>
            </a:r>
            <a:br>
              <a:rPr sz="2400"/>
            </a:br>
            <a:r>
              <a:rPr b="0" lang="en-US" sz="2400" strike="noStrike" u="none">
                <a:solidFill>
                  <a:srgbClr val="000000"/>
                </a:solidFill>
                <a:effectLst/>
                <a:uFillTx/>
                <a:latin typeface="Arial"/>
              </a:rPr>
              <a:t>   handled </a:t>
            </a:r>
            <a:r>
              <a:rPr b="0" lang="en-US" sz="2400" strike="noStrike" u="none">
                <a:solidFill>
                  <a:srgbClr val="009999"/>
                </a:solidFill>
                <a:effectLst/>
                <a:uFillTx/>
                <a:latin typeface="Arial"/>
              </a:rPr>
              <a:t>automatically</a:t>
            </a:r>
            <a:r>
              <a:rPr b="0" lang="en-US" sz="2400" strike="noStrike" u="none">
                <a:solidFill>
                  <a:srgbClr val="000000"/>
                </a:solidFill>
                <a:effectLst/>
                <a:uFillTx/>
                <a:latin typeface="Arial"/>
              </a:rPr>
              <a:t> by JAVA</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39" dur="indefinite" restart="never" nodeType="tmRoot">
          <p:childTnLst>
            <p:seq>
              <p:cTn id="340" dur="indefinite" nodeType="mainSeq">
                <p:childTnLst>
                  <p:par>
                    <p:cTn id="341" nodeType="clickEffect" fill="hold">
                      <p:stCondLst>
                        <p:cond delay="indefinite"/>
                      </p:stCondLst>
                      <p:childTnLst>
                        <p:par>
                          <p:cTn id="342" nodeType="withEffect" fill="hold">
                            <p:stCondLst>
                              <p:cond delay="0"/>
                            </p:stCondLst>
                            <p:childTnLst>
                              <p:par>
                                <p:cTn id="343" nodeType="clickEffect" fill="hold" presetClass="entr" presetID="1">
                                  <p:stCondLst>
                                    <p:cond delay="0"/>
                                  </p:stCondLst>
                                  <p:childTnLst>
                                    <p:set>
                                      <p:cBhvr>
                                        <p:cTn id="344"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345" nodeType="clickEffect" fill="hold">
                      <p:stCondLst>
                        <p:cond delay="indefinite"/>
                      </p:stCondLst>
                      <p:childTnLst>
                        <p:par>
                          <p:cTn id="346" nodeType="withEffect" fill="hold">
                            <p:stCondLst>
                              <p:cond delay="0"/>
                            </p:stCondLst>
                            <p:childTnLst>
                              <p:par>
                                <p:cTn id="347" nodeType="clickEffect" fill="hold" presetClass="entr" presetID="1">
                                  <p:stCondLst>
                                    <p:cond delay="0"/>
                                  </p:stCondLst>
                                  <p:childTnLst>
                                    <p:set>
                                      <p:cBhvr>
                                        <p:cTn id="348" dur="1" fill="hold">
                                          <p:stCondLst>
                                            <p:cond delay="0"/>
                                          </p:stCondLst>
                                        </p:cTn>
                                        <p:tgtEl>
                                          <p:spTgt spid="93"/>
                                        </p:tgtEl>
                                        <p:attrNameLst>
                                          <p:attrName>style.visibility</p:attrName>
                                        </p:attrNameLst>
                                      </p:cBhvr>
                                      <p:to>
                                        <p:strVal val="visible"/>
                                      </p:to>
                                    </p:set>
                                  </p:childTnLst>
                                </p:cTn>
                              </p:par>
                            </p:childTnLst>
                          </p:cTn>
                        </p:par>
                      </p:childTnLst>
                    </p:cTn>
                  </p:par>
                  <p:par>
                    <p:cTn id="349" nodeType="clickEffect" fill="hold">
                      <p:stCondLst>
                        <p:cond delay="indefinite"/>
                      </p:stCondLst>
                      <p:childTnLst>
                        <p:par>
                          <p:cTn id="350" nodeType="withEffect" fill="hold">
                            <p:stCondLst>
                              <p:cond delay="0"/>
                            </p:stCondLst>
                            <p:childTnLst>
                              <p:par>
                                <p:cTn id="351" nodeType="clickEffect" fill="hold" presetClass="entr" presetID="1">
                                  <p:stCondLst>
                                    <p:cond delay="0"/>
                                  </p:stCondLst>
                                  <p:childTnLst>
                                    <p:set>
                                      <p:cBhvr>
                                        <p:cTn id="352"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 Box 2"/>
          <p:cNvSpPr/>
          <p:nvPr/>
        </p:nvSpPr>
        <p:spPr>
          <a:xfrm>
            <a:off x="1715760" y="411120"/>
            <a:ext cx="45223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How Java differs from C</a:t>
            </a:r>
            <a:endParaRPr b="0" lang="en-MY" sz="3200" strike="noStrike" u="none">
              <a:solidFill>
                <a:srgbClr val="000000"/>
              </a:solidFill>
              <a:effectLst/>
              <a:uFillTx/>
              <a:latin typeface="Arial"/>
            </a:endParaRPr>
          </a:p>
        </p:txBody>
      </p:sp>
      <p:sp>
        <p:nvSpPr>
          <p:cNvPr id="96" name="Text Box 4"/>
          <p:cNvSpPr/>
          <p:nvPr/>
        </p:nvSpPr>
        <p:spPr>
          <a:xfrm>
            <a:off x="838080" y="1447920"/>
            <a:ext cx="7963200" cy="155700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No multiple inheritances</a:t>
            </a:r>
            <a:br>
              <a:rPr sz="2400"/>
            </a:b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JAVA does not support multiple inheritances, features</a:t>
            </a:r>
            <a:br>
              <a:rPr sz="2400"/>
            </a:br>
            <a:r>
              <a:rPr b="0" lang="en-US" sz="2400" strike="noStrike" u="none">
                <a:solidFill>
                  <a:srgbClr val="000000"/>
                </a:solidFill>
                <a:effectLst/>
                <a:uFillTx/>
                <a:latin typeface="Arial"/>
              </a:rPr>
              <a:t>   of multiple inheritance are supported in the form of</a:t>
            </a:r>
            <a:br>
              <a:rPr sz="2400"/>
            </a:br>
            <a:r>
              <a:rPr b="0" lang="en-US" sz="2400" strike="noStrike" u="none">
                <a:solidFill>
                  <a:srgbClr val="000000"/>
                </a:solidFill>
                <a:effectLst/>
                <a:uFillTx/>
                <a:latin typeface="Arial"/>
              </a:rPr>
              <a:t>   interfaces</a:t>
            </a:r>
            <a:endParaRPr b="0" lang="en-MY" sz="2400" strike="noStrike" u="none">
              <a:solidFill>
                <a:srgbClr val="000000"/>
              </a:solidFill>
              <a:effectLst/>
              <a:uFillTx/>
              <a:latin typeface="Arial"/>
            </a:endParaRPr>
          </a:p>
        </p:txBody>
      </p:sp>
      <p:sp>
        <p:nvSpPr>
          <p:cNvPr id="97" name="Text Box 5"/>
          <p:cNvSpPr/>
          <p:nvPr/>
        </p:nvSpPr>
        <p:spPr>
          <a:xfrm>
            <a:off x="838080" y="2997360"/>
            <a:ext cx="7829640" cy="2288520"/>
          </a:xfrm>
          <a:prstGeom prst="rect">
            <a:avLst/>
          </a:prstGeom>
          <a:noFill/>
          <a:ln w="0">
            <a:noFill/>
          </a:ln>
        </p:spPr>
        <p:style>
          <a:lnRef idx="0"/>
          <a:fillRef idx="0"/>
          <a:effectRef idx="0"/>
          <a:fontRef idx="minor"/>
        </p:style>
        <p:txBody>
          <a:bodyPr lIns="90000" rIns="90000" tIns="46800" bIns="46800" anchor="t">
            <a:spAutoFit/>
          </a:bodyPr>
          <a:p>
            <a:pPr>
              <a:spcBef>
                <a:spcPts val="1500"/>
              </a:spcBef>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Garbage Collection</a:t>
            </a:r>
            <a:br>
              <a:rPr sz="2400"/>
            </a:br>
            <a:r>
              <a:rPr b="0" lang="en-US" sz="2400" strike="noStrike" u="none">
                <a:solidFill>
                  <a:srgbClr val="cc0000"/>
                </a:solidFill>
                <a:effectLst/>
                <a:uFillTx/>
                <a:latin typeface="Arial"/>
              </a:rPr>
              <a:t>   </a:t>
            </a:r>
            <a:r>
              <a:rPr b="0" lang="en-US" sz="2400" strike="noStrike" u="none">
                <a:solidFill>
                  <a:srgbClr val="000000"/>
                </a:solidFill>
                <a:effectLst/>
                <a:uFillTx/>
                <a:latin typeface="Arial"/>
              </a:rPr>
              <a:t>in C you need to make explicit calls to </a:t>
            </a:r>
            <a:r>
              <a:rPr b="0" lang="en-US" sz="2400" strike="noStrike" u="none">
                <a:solidFill>
                  <a:srgbClr val="009999"/>
                </a:solidFill>
                <a:effectLst/>
                <a:uFillTx/>
                <a:latin typeface="Arial"/>
              </a:rPr>
              <a:t>malloc()</a:t>
            </a:r>
            <a:r>
              <a:rPr b="0" lang="en-US" sz="2400" strike="noStrike" u="none">
                <a:solidFill>
                  <a:srgbClr val="000000"/>
                </a:solidFill>
                <a:effectLst/>
                <a:uFillTx/>
                <a:latin typeface="Arial"/>
              </a:rPr>
              <a:t> to</a:t>
            </a:r>
            <a:br>
              <a:rPr sz="2400"/>
            </a:br>
            <a:r>
              <a:rPr b="0" lang="en-US" sz="2400" strike="noStrike" u="none">
                <a:solidFill>
                  <a:srgbClr val="000000"/>
                </a:solidFill>
                <a:effectLst/>
                <a:uFillTx/>
                <a:latin typeface="Arial"/>
              </a:rPr>
              <a:t>  allocate memory. Use </a:t>
            </a:r>
            <a:r>
              <a:rPr b="0" lang="en-US" sz="2400" strike="noStrike" u="none">
                <a:solidFill>
                  <a:srgbClr val="009999"/>
                </a:solidFill>
                <a:effectLst/>
                <a:uFillTx/>
                <a:latin typeface="Arial"/>
              </a:rPr>
              <a:t>free()</a:t>
            </a:r>
            <a:r>
              <a:rPr b="0" lang="en-US" sz="2400" strike="noStrike" u="none">
                <a:solidFill>
                  <a:srgbClr val="000000"/>
                </a:solidFill>
                <a:effectLst/>
                <a:uFillTx/>
                <a:latin typeface="Arial"/>
              </a:rPr>
              <a:t> to deallocate memory.</a:t>
            </a:r>
            <a:br>
              <a:rPr sz="2400"/>
            </a:br>
            <a:r>
              <a:rPr b="0" lang="en-US" sz="2400" strike="noStrike" u="none">
                <a:solidFill>
                  <a:srgbClr val="000000"/>
                </a:solidFill>
                <a:effectLst/>
                <a:uFillTx/>
                <a:latin typeface="Arial"/>
              </a:rPr>
              <a:t>  In Java, there is a </a:t>
            </a:r>
            <a:r>
              <a:rPr b="0" lang="en-US" sz="2400" strike="noStrike" u="none">
                <a:solidFill>
                  <a:srgbClr val="009999"/>
                </a:solidFill>
                <a:effectLst/>
                <a:uFillTx/>
                <a:latin typeface="Arial"/>
              </a:rPr>
              <a:t>new</a:t>
            </a:r>
            <a:r>
              <a:rPr b="0" lang="en-US" sz="2400" strike="noStrike" u="none">
                <a:solidFill>
                  <a:srgbClr val="000000"/>
                </a:solidFill>
                <a:effectLst/>
                <a:uFillTx/>
                <a:latin typeface="Arial"/>
              </a:rPr>
              <a:t> keyword, but no delete. Objects</a:t>
            </a:r>
            <a:br>
              <a:rPr sz="2400"/>
            </a:br>
            <a:r>
              <a:rPr b="0" lang="en-US" sz="2400" strike="noStrike" u="none">
                <a:solidFill>
                  <a:srgbClr val="000000"/>
                </a:solidFill>
                <a:effectLst/>
                <a:uFillTx/>
                <a:latin typeface="Arial"/>
              </a:rPr>
              <a:t>  are implicitly deleted when they go out of scope or are</a:t>
            </a:r>
            <a:br>
              <a:rPr sz="2400"/>
            </a:br>
            <a:r>
              <a:rPr b="0" lang="en-US" sz="2400" strike="noStrike" u="none">
                <a:solidFill>
                  <a:srgbClr val="000000"/>
                </a:solidFill>
                <a:effectLst/>
                <a:uFillTx/>
                <a:latin typeface="Arial"/>
              </a:rPr>
              <a:t>  no longer needed. </a:t>
            </a:r>
            <a:endParaRPr b="0" lang="en-MY" sz="2400" strike="noStrike" u="none">
              <a:solidFill>
                <a:srgbClr val="000000"/>
              </a:solidFill>
              <a:effectLst/>
              <a:uFillTx/>
              <a:latin typeface="Arial"/>
            </a:endParaRPr>
          </a:p>
        </p:txBody>
      </p:sp>
      <p:sp>
        <p:nvSpPr>
          <p:cNvPr id="98" name="Text Box 6"/>
          <p:cNvSpPr/>
          <p:nvPr/>
        </p:nvSpPr>
        <p:spPr>
          <a:xfrm>
            <a:off x="971640" y="5340240"/>
            <a:ext cx="7391160" cy="82548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Note :  There are many more differences between JAVA and C</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53" dur="indefinite" restart="never" nodeType="tmRoot">
          <p:childTnLst>
            <p:seq>
              <p:cTn id="354" dur="indefinite" nodeType="mainSeq">
                <p:childTnLst>
                  <p:par>
                    <p:cTn id="355" nodeType="clickEffect" fill="hold">
                      <p:stCondLst>
                        <p:cond delay="indefinite"/>
                      </p:stCondLst>
                      <p:childTnLst>
                        <p:par>
                          <p:cTn id="356" nodeType="withEffect" fill="hold">
                            <p:stCondLst>
                              <p:cond delay="0"/>
                            </p:stCondLst>
                            <p:childTnLst>
                              <p:par>
                                <p:cTn id="357" nodeType="clickEffect" fill="hold" presetClass="entr" presetID="1">
                                  <p:stCondLst>
                                    <p:cond delay="0"/>
                                  </p:stCondLst>
                                  <p:childTnLst>
                                    <p:set>
                                      <p:cBhvr>
                                        <p:cTn id="358" dur="1" fill="hold">
                                          <p:stCondLst>
                                            <p:cond delay="0"/>
                                          </p:stCondLst>
                                        </p:cTn>
                                        <p:tgtEl>
                                          <p:spTgt spid="96"/>
                                        </p:tgtEl>
                                        <p:attrNameLst>
                                          <p:attrName>style.visibility</p:attrName>
                                        </p:attrNameLst>
                                      </p:cBhvr>
                                      <p:to>
                                        <p:strVal val="visible"/>
                                      </p:to>
                                    </p:set>
                                  </p:childTnLst>
                                </p:cTn>
                              </p:par>
                            </p:childTnLst>
                          </p:cTn>
                        </p:par>
                      </p:childTnLst>
                    </p:cTn>
                  </p:par>
                  <p:par>
                    <p:cTn id="359" nodeType="clickEffect" fill="hold">
                      <p:stCondLst>
                        <p:cond delay="indefinite"/>
                      </p:stCondLst>
                      <p:childTnLst>
                        <p:par>
                          <p:cTn id="360" nodeType="withEffect" fill="hold">
                            <p:stCondLst>
                              <p:cond delay="0"/>
                            </p:stCondLst>
                            <p:childTnLst>
                              <p:par>
                                <p:cTn id="361" nodeType="clickEffect" fill="hold" presetClass="entr" presetID="1">
                                  <p:stCondLst>
                                    <p:cond delay="0"/>
                                  </p:stCondLst>
                                  <p:childTnLst>
                                    <p:set>
                                      <p:cBhvr>
                                        <p:cTn id="362" dur="1" fill="hold">
                                          <p:stCondLst>
                                            <p:cond delay="0"/>
                                          </p:stCondLst>
                                        </p:cTn>
                                        <p:tgtEl>
                                          <p:spTgt spid="97"/>
                                        </p:tgtEl>
                                        <p:attrNameLst>
                                          <p:attrName>style.visibility</p:attrName>
                                        </p:attrNameLst>
                                      </p:cBhvr>
                                      <p:to>
                                        <p:strVal val="visible"/>
                                      </p:to>
                                    </p:set>
                                  </p:childTnLst>
                                </p:cTn>
                              </p:par>
                            </p:childTnLst>
                          </p:cTn>
                        </p:par>
                      </p:childTnLst>
                    </p:cTn>
                  </p:par>
                  <p:par>
                    <p:cTn id="363" nodeType="clickEffect" fill="hold">
                      <p:stCondLst>
                        <p:cond delay="indefinite"/>
                      </p:stCondLst>
                      <p:childTnLst>
                        <p:par>
                          <p:cTn id="364" nodeType="withEffect" fill="hold">
                            <p:stCondLst>
                              <p:cond delay="0"/>
                            </p:stCondLst>
                            <p:childTnLst>
                              <p:par>
                                <p:cTn id="365" nodeType="clickEffect" fill="hold" presetClass="entr" presetID="1">
                                  <p:stCondLst>
                                    <p:cond delay="0"/>
                                  </p:stCondLst>
                                  <p:childTnLst>
                                    <p:set>
                                      <p:cBhvr>
                                        <p:cTn id="366"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 Box 2"/>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MY" sz="3200" strike="noStrike" u="none">
              <a:solidFill>
                <a:srgbClr val="000000"/>
              </a:solidFill>
              <a:effectLst/>
              <a:uFillTx/>
              <a:latin typeface="Arial"/>
            </a:endParaRPr>
          </a:p>
        </p:txBody>
      </p:sp>
      <p:sp>
        <p:nvSpPr>
          <p:cNvPr id="100" name="Text Box 3"/>
          <p:cNvSpPr/>
          <p:nvPr/>
        </p:nvSpPr>
        <p:spPr>
          <a:xfrm>
            <a:off x="1127160" y="1731960"/>
            <a:ext cx="7673760" cy="3020040"/>
          </a:xfrm>
          <a:prstGeom prst="rect">
            <a:avLst/>
          </a:prstGeom>
          <a:noFill/>
          <a:ln w="0">
            <a:noFill/>
          </a:ln>
        </p:spPr>
        <p:style>
          <a:lnRef idx="0"/>
          <a:fillRef idx="0"/>
          <a:effectRef idx="0"/>
          <a:fontRef idx="minor"/>
        </p:style>
        <p:txBody>
          <a:bodyPr wrap="none" lIns="90000" rIns="90000" tIns="46800" bIns="46800" anchor="t">
            <a:spAutoFit/>
          </a:bodyPr>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List the 5 differences between Java and C/C++</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Which of these differences are between C and Java?</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Which are between C++ and Java?</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67" dur="indefinite" restart="never" nodeType="tmRoot">
          <p:childTnLst>
            <p:seq>
              <p:cTn id="368" dur="indefinite" nodeType="mainSeq">
                <p:childTnLst>
                  <p:par>
                    <p:cTn id="369" nodeType="clickEffect" fill="hold">
                      <p:stCondLst>
                        <p:cond delay="indefinite"/>
                      </p:stCondLst>
                      <p:childTnLst>
                        <p:par>
                          <p:cTn id="370" nodeType="withEffect" fill="hold">
                            <p:stCondLst>
                              <p:cond delay="0"/>
                            </p:stCondLst>
                            <p:childTnLst>
                              <p:par>
                                <p:cTn id="371" nodeType="clickEffect" fill="hold" presetClass="entr" presetID="4" presetSubtype="16">
                                  <p:stCondLst>
                                    <p:cond delay="0"/>
                                  </p:stCondLst>
                                  <p:childTnLst>
                                    <p:set>
                                      <p:cBhvr>
                                        <p:cTn id="372" dur="1" fill="hold">
                                          <p:stCondLst>
                                            <p:cond delay="0"/>
                                          </p:stCondLst>
                                        </p:cTn>
                                        <p:tgtEl>
                                          <p:spTgt spid="100">
                                            <p:txEl>
                                              <p:pRg st="1" end="1"/>
                                            </p:txEl>
                                          </p:spTgt>
                                        </p:tgtEl>
                                        <p:attrNameLst>
                                          <p:attrName>style.visibility</p:attrName>
                                        </p:attrNameLst>
                                      </p:cBhvr>
                                      <p:to>
                                        <p:strVal val="visible"/>
                                      </p:to>
                                    </p:set>
                                    <p:animEffect filter="box(in)" transition="in">
                                      <p:cBhvr additive="repl">
                                        <p:cTn id="373" dur="500"/>
                                        <p:tgtEl>
                                          <p:spTgt spid="100">
                                            <p:txEl>
                                              <p:pRg st="1" end="1"/>
                                            </p:txEl>
                                          </p:spTgt>
                                        </p:tgtEl>
                                      </p:cBhvr>
                                    </p:animEffect>
                                  </p:childTnLst>
                                </p:cTn>
                              </p:par>
                            </p:childTnLst>
                          </p:cTn>
                        </p:par>
                      </p:childTnLst>
                    </p:cTn>
                  </p:par>
                  <p:par>
                    <p:cTn id="374" nodeType="clickEffect" fill="hold">
                      <p:stCondLst>
                        <p:cond delay="indefinite"/>
                      </p:stCondLst>
                      <p:childTnLst>
                        <p:par>
                          <p:cTn id="375" nodeType="withEffect" fill="hold">
                            <p:stCondLst>
                              <p:cond delay="0"/>
                            </p:stCondLst>
                            <p:childTnLst>
                              <p:par>
                                <p:cTn id="376" nodeType="clickEffect" fill="hold" presetClass="entr" presetID="1">
                                  <p:stCondLst>
                                    <p:cond delay="0"/>
                                  </p:stCondLst>
                                  <p:childTnLst>
                                    <p:set>
                                      <p:cBhvr>
                                        <p:cTn id="377" dur="1" fill="hold">
                                          <p:stCondLst>
                                            <p:cond delay="0"/>
                                          </p:stCondLst>
                                        </p:cTn>
                                        <p:tgtEl>
                                          <p:spTgt spid="100">
                                            <p:txEl>
                                              <p:pRg st="3" end="3"/>
                                            </p:txEl>
                                          </p:spTgt>
                                        </p:tgtEl>
                                        <p:attrNameLst>
                                          <p:attrName>style.visibility</p:attrName>
                                        </p:attrNameLst>
                                      </p:cBhvr>
                                      <p:to>
                                        <p:strVal val="visible"/>
                                      </p:to>
                                    </p:set>
                                  </p:childTnLst>
                                </p:cTn>
                              </p:par>
                            </p:childTnLst>
                          </p:cTn>
                        </p:par>
                      </p:childTnLst>
                    </p:cTn>
                  </p:par>
                  <p:par>
                    <p:cTn id="378" nodeType="clickEffect" fill="hold">
                      <p:stCondLst>
                        <p:cond delay="indefinite"/>
                      </p:stCondLst>
                      <p:childTnLst>
                        <p:par>
                          <p:cTn id="379" nodeType="withEffect" fill="hold">
                            <p:stCondLst>
                              <p:cond delay="0"/>
                            </p:stCondLst>
                            <p:childTnLst>
                              <p:par>
                                <p:cTn id="380" nodeType="clickEffect" fill="hold" presetClass="entr" presetID="1">
                                  <p:stCondLst>
                                    <p:cond delay="0"/>
                                  </p:stCondLst>
                                  <p:childTnLst>
                                    <p:set>
                                      <p:cBhvr>
                                        <p:cTn id="381" dur="1" fill="hold">
                                          <p:stCondLst>
                                            <p:cond delay="0"/>
                                          </p:stCondLst>
                                        </p:cTn>
                                        <p:tgtEl>
                                          <p:spTgt spid="100">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Text Box 2"/>
          <p:cNvSpPr/>
          <p:nvPr/>
        </p:nvSpPr>
        <p:spPr>
          <a:xfrm>
            <a:off x="1715400" y="411120"/>
            <a:ext cx="45468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Applets and Applcations</a:t>
            </a:r>
            <a:endParaRPr b="0" lang="en-MY" sz="3200" strike="noStrike" u="none">
              <a:solidFill>
                <a:srgbClr val="000000"/>
              </a:solidFill>
              <a:effectLst/>
              <a:uFillTx/>
              <a:latin typeface="Arial"/>
            </a:endParaRPr>
          </a:p>
        </p:txBody>
      </p:sp>
      <p:sp>
        <p:nvSpPr>
          <p:cNvPr id="102" name="Rectangle 3"/>
          <p:cNvSpPr/>
          <p:nvPr/>
        </p:nvSpPr>
        <p:spPr>
          <a:xfrm>
            <a:off x="533520" y="1582560"/>
            <a:ext cx="7848360" cy="533520"/>
          </a:xfrm>
          <a:prstGeom prst="rect">
            <a:avLst/>
          </a:prstGeom>
          <a:solidFill>
            <a:srgbClr val="ffffff"/>
          </a:solidFill>
          <a:ln w="9360">
            <a:solidFill>
              <a:srgbClr val="ffffff"/>
            </a:solidFill>
            <a:miter/>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most common types of Java programs are :</a:t>
            </a:r>
            <a:endParaRPr b="0" lang="en-MY" sz="2400" strike="noStrike" u="none">
              <a:solidFill>
                <a:srgbClr val="000000"/>
              </a:solidFill>
              <a:effectLst/>
              <a:uFillTx/>
              <a:latin typeface="Arial"/>
            </a:endParaRPr>
          </a:p>
        </p:txBody>
      </p:sp>
      <p:sp>
        <p:nvSpPr>
          <p:cNvPr id="103" name="Rectangle 4"/>
          <p:cNvSpPr/>
          <p:nvPr/>
        </p:nvSpPr>
        <p:spPr>
          <a:xfrm>
            <a:off x="762120" y="2257560"/>
            <a:ext cx="8001000" cy="1557000"/>
          </a:xfrm>
          <a:prstGeom prst="rect">
            <a:avLst/>
          </a:prstGeom>
          <a:noFill/>
          <a:ln w="0">
            <a:noFill/>
          </a:ln>
        </p:spPr>
        <p:style>
          <a:lnRef idx="0"/>
          <a:fillRef idx="0"/>
          <a:effectRef idx="0"/>
          <a:fontRef idx="minor"/>
        </p:style>
        <p:txBody>
          <a:bodyPr lIns="90000" rIns="90000" tIns="46800" bIns="46800" anchor="t">
            <a:spAutoFit/>
          </a:bodyPr>
          <a:p>
            <a:pPr>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Applets</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 Java program that adheres to certain conventions</a:t>
            </a:r>
            <a:br>
              <a:rPr sz="2400"/>
            </a:br>
            <a:r>
              <a:rPr b="0" lang="en-US" sz="2400" strike="noStrike" u="none">
                <a:solidFill>
                  <a:srgbClr val="000000"/>
                </a:solidFill>
                <a:effectLst/>
                <a:uFillTx/>
                <a:latin typeface="Arial"/>
              </a:rPr>
              <a:t>        that allow it to run within a</a:t>
            </a:r>
            <a:r>
              <a:rPr b="0" lang="en-US" sz="2400" strike="noStrike" u="none">
                <a:solidFill>
                  <a:srgbClr val="000000"/>
                </a:solidFill>
                <a:effectLst/>
                <a:uFillTx/>
                <a:latin typeface="Arial"/>
              </a:rPr>
              <a:t> </a:t>
            </a:r>
            <a:r>
              <a:rPr b="0" lang="en-US" sz="2400" strike="noStrike" u="none">
                <a:solidFill>
                  <a:srgbClr val="009999"/>
                </a:solidFill>
                <a:effectLst/>
                <a:uFillTx/>
                <a:latin typeface="Arial"/>
              </a:rPr>
              <a:t>Java-enabled web </a:t>
            </a:r>
            <a:br>
              <a:rPr sz="2400"/>
            </a:br>
            <a:r>
              <a:rPr b="0" lang="en-US" sz="2400" strike="noStrike" u="none">
                <a:solidFill>
                  <a:srgbClr val="009999"/>
                </a:solidFill>
                <a:effectLst/>
                <a:uFillTx/>
                <a:latin typeface="Arial"/>
              </a:rPr>
              <a:t>        browser</a:t>
            </a:r>
            <a:r>
              <a:rPr b="0"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p:txBody>
      </p:sp>
      <p:sp>
        <p:nvSpPr>
          <p:cNvPr id="104" name="Rectangle 5"/>
          <p:cNvSpPr/>
          <p:nvPr/>
        </p:nvSpPr>
        <p:spPr>
          <a:xfrm>
            <a:off x="685800" y="3887640"/>
            <a:ext cx="8458200" cy="2288520"/>
          </a:xfrm>
          <a:prstGeom prst="rect">
            <a:avLst/>
          </a:prstGeom>
          <a:noFill/>
          <a:ln w="0">
            <a:noFill/>
          </a:ln>
        </p:spPr>
        <p:style>
          <a:lnRef idx="0"/>
          <a:fillRef idx="0"/>
          <a:effectRef idx="0"/>
          <a:fontRef idx="minor"/>
        </p:style>
        <p:txBody>
          <a:bodyPr lIns="90000" rIns="90000" tIns="46800" bIns="46800" anchor="t">
            <a:spAutoFit/>
          </a:bodyPr>
          <a:p>
            <a:pPr>
              <a:buClr>
                <a:srgbClr val="cc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   Applications</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A</a:t>
            </a:r>
            <a:r>
              <a:rPr b="0" lang="en-US" sz="2400" strike="noStrike" u="none">
                <a:solidFill>
                  <a:srgbClr val="000000"/>
                </a:solidFill>
                <a:effectLst/>
                <a:uFillTx/>
                <a:latin typeface="Arial"/>
              </a:rPr>
              <a:t> </a:t>
            </a:r>
            <a:r>
              <a:rPr b="0" lang="en-US" sz="2400" strike="noStrike" u="none">
                <a:solidFill>
                  <a:srgbClr val="009999"/>
                </a:solidFill>
                <a:effectLst/>
                <a:uFillTx/>
                <a:latin typeface="Arial"/>
              </a:rPr>
              <a:t>standalone</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Java program that runs directly on a java</a:t>
            </a:r>
            <a:br>
              <a:rPr sz="2400"/>
            </a:br>
            <a:r>
              <a:rPr b="0" lang="en-US" sz="2400" strike="noStrike" u="none">
                <a:solidFill>
                  <a:srgbClr val="000000"/>
                </a:solidFill>
                <a:effectLst/>
                <a:uFillTx/>
                <a:latin typeface="Arial"/>
              </a:rPr>
              <a:t>        platform.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As Java is a general purpose, high-level programming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language and a powerful software platform, we can </a:t>
            </a:r>
            <a:br>
              <a:rPr sz="2400"/>
            </a:br>
            <a:r>
              <a:rPr b="0" lang="en-US" sz="2400" strike="noStrike" u="none">
                <a:solidFill>
                  <a:srgbClr val="000000"/>
                </a:solidFill>
                <a:effectLst/>
                <a:uFillTx/>
                <a:latin typeface="Arial"/>
              </a:rPr>
              <a:t>        write many types of programs.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82" dur="indefinite" restart="never" nodeType="tmRoot">
          <p:childTnLst>
            <p:seq>
              <p:cTn id="383" dur="indefinite" nodeType="mainSeq">
                <p:childTnLst>
                  <p:par>
                    <p:cTn id="384" nodeType="clickEffect" fill="hold">
                      <p:stCondLst>
                        <p:cond delay="indefinite"/>
                      </p:stCondLst>
                      <p:childTnLst>
                        <p:par>
                          <p:cTn id="385" nodeType="withEffect" fill="hold">
                            <p:stCondLst>
                              <p:cond delay="0"/>
                            </p:stCondLst>
                            <p:childTnLst>
                              <p:par>
                                <p:cTn id="386" nodeType="clickEffect" fill="hold" presetClass="entr" presetID="1">
                                  <p:stCondLst>
                                    <p:cond delay="0"/>
                                  </p:stCondLst>
                                  <p:childTnLst>
                                    <p:set>
                                      <p:cBhvr>
                                        <p:cTn id="387"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388" nodeType="clickEffect" fill="hold">
                      <p:stCondLst>
                        <p:cond delay="indefinite"/>
                      </p:stCondLst>
                      <p:childTnLst>
                        <p:par>
                          <p:cTn id="389" nodeType="withEffect" fill="hold">
                            <p:stCondLst>
                              <p:cond delay="0"/>
                            </p:stCondLst>
                            <p:childTnLst>
                              <p:par>
                                <p:cTn id="390" nodeType="clickEffect" fill="hold" presetClass="entr" presetID="1">
                                  <p:stCondLst>
                                    <p:cond delay="0"/>
                                  </p:stCondLst>
                                  <p:childTnLst>
                                    <p:set>
                                      <p:cBhvr>
                                        <p:cTn id="391" dur="1" fill="hold">
                                          <p:stCondLst>
                                            <p:cond delay="0"/>
                                          </p:stCondLst>
                                        </p:cTn>
                                        <p:tgtEl>
                                          <p:spTgt spid="103"/>
                                        </p:tgtEl>
                                        <p:attrNameLst>
                                          <p:attrName>style.visibility</p:attrName>
                                        </p:attrNameLst>
                                      </p:cBhvr>
                                      <p:to>
                                        <p:strVal val="visible"/>
                                      </p:to>
                                    </p:set>
                                  </p:childTnLst>
                                </p:cTn>
                              </p:par>
                            </p:childTnLst>
                          </p:cTn>
                        </p:par>
                      </p:childTnLst>
                    </p:cTn>
                  </p:par>
                  <p:par>
                    <p:cTn id="392" nodeType="clickEffect" fill="hold">
                      <p:stCondLst>
                        <p:cond delay="indefinite"/>
                      </p:stCondLst>
                      <p:childTnLst>
                        <p:par>
                          <p:cTn id="393" nodeType="withEffect" fill="hold">
                            <p:stCondLst>
                              <p:cond delay="0"/>
                            </p:stCondLst>
                            <p:childTnLst>
                              <p:par>
                                <p:cTn id="394" nodeType="clickEffect" fill="hold" presetClass="entr" presetID="1">
                                  <p:stCondLst>
                                    <p:cond delay="0"/>
                                  </p:stCondLst>
                                  <p:childTnLst>
                                    <p:set>
                                      <p:cBhvr>
                                        <p:cTn id="395"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Text Box 2"/>
          <p:cNvSpPr/>
          <p:nvPr/>
        </p:nvSpPr>
        <p:spPr>
          <a:xfrm>
            <a:off x="1713960" y="411120"/>
            <a:ext cx="61056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Java Development Kit (JDK)</a:t>
            </a:r>
            <a:endParaRPr b="0" lang="en-MY" sz="3200" strike="noStrike" u="none">
              <a:solidFill>
                <a:srgbClr val="000000"/>
              </a:solidFill>
              <a:effectLst/>
              <a:uFillTx/>
              <a:latin typeface="Arial"/>
            </a:endParaRPr>
          </a:p>
        </p:txBody>
      </p:sp>
      <p:sp>
        <p:nvSpPr>
          <p:cNvPr id="106" name="Text Box 3"/>
          <p:cNvSpPr/>
          <p:nvPr/>
        </p:nvSpPr>
        <p:spPr>
          <a:xfrm>
            <a:off x="533520" y="1828800"/>
            <a:ext cx="8076960" cy="82548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JDK contains what one needs to start building and executing JAVA applications and applets.</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96" dur="indefinite" restart="never" nodeType="tmRoot">
          <p:childTnLst>
            <p:seq>
              <p:cTn id="397" dur="indefinite" nodeType="mainSeq">
                <p:childTnLst>
                  <p:par>
                    <p:cTn id="398" nodeType="clickEffect" fill="hold">
                      <p:stCondLst>
                        <p:cond delay="indefinite"/>
                      </p:stCondLst>
                      <p:childTnLst>
                        <p:par>
                          <p:cTn id="399" nodeType="withEffect" fill="hold">
                            <p:stCondLst>
                              <p:cond delay="0"/>
                            </p:stCondLst>
                            <p:childTnLst>
                              <p:par>
                                <p:cTn id="400" nodeType="clickEffect" fill="hold" presetClass="entr" presetID="1">
                                  <p:stCondLst>
                                    <p:cond delay="0"/>
                                  </p:stCondLst>
                                  <p:childTnLst>
                                    <p:set>
                                      <p:cBhvr>
                                        <p:cTn id="401"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 Box 2"/>
          <p:cNvSpPr/>
          <p:nvPr/>
        </p:nvSpPr>
        <p:spPr>
          <a:xfrm>
            <a:off x="1713960" y="411120"/>
            <a:ext cx="61056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Java Development Kit (JDK)</a:t>
            </a:r>
            <a:endParaRPr b="0" lang="en-MY" sz="3200" strike="noStrike" u="none">
              <a:solidFill>
                <a:srgbClr val="000000"/>
              </a:solidFill>
              <a:effectLst/>
              <a:uFillTx/>
              <a:latin typeface="Arial"/>
            </a:endParaRPr>
          </a:p>
        </p:txBody>
      </p:sp>
      <p:sp>
        <p:nvSpPr>
          <p:cNvPr id="108" name="Text Box 3"/>
          <p:cNvSpPr/>
          <p:nvPr/>
        </p:nvSpPr>
        <p:spPr>
          <a:xfrm>
            <a:off x="324000" y="1828800"/>
            <a:ext cx="807696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Here is how you can set up and program in Java</a:t>
            </a:r>
            <a:endParaRPr b="0" lang="en-MY" sz="2400" strike="noStrike" u="none">
              <a:solidFill>
                <a:srgbClr val="000000"/>
              </a:solidFill>
              <a:effectLst/>
              <a:uFillTx/>
              <a:latin typeface="Arial"/>
            </a:endParaRPr>
          </a:p>
        </p:txBody>
      </p:sp>
      <p:sp>
        <p:nvSpPr>
          <p:cNvPr id="109" name="Rectangle 4"/>
          <p:cNvSpPr/>
          <p:nvPr/>
        </p:nvSpPr>
        <p:spPr>
          <a:xfrm>
            <a:off x="324000" y="2438280"/>
            <a:ext cx="8153280" cy="1123920"/>
          </a:xfrm>
          <a:prstGeom prst="rect">
            <a:avLst/>
          </a:prstGeom>
          <a:noFill/>
          <a:ln w="0">
            <a:noFill/>
          </a:ln>
        </p:spPr>
        <p:style>
          <a:lnRef idx="0"/>
          <a:fillRef idx="0"/>
          <a:effectRef idx="0"/>
          <a:fontRef idx="minor"/>
        </p:style>
        <p:txBody>
          <a:bodyPr lIns="90000" rIns="90000" tIns="46800" bIns="46800" anchor="t">
            <a:normAutofit fontScale="92500" lnSpcReduction="9999"/>
          </a:bodyPr>
          <a:p>
            <a:pPr marL="609480" indent="-6094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Download the Java Development Kit (JDK)</a:t>
            </a:r>
            <a:br>
              <a:rPr sz="2400"/>
            </a:br>
            <a:br>
              <a:rPr sz="2400"/>
            </a:br>
            <a:r>
              <a:rPr b="1" lang="en-US" sz="2400" strike="noStrike" u="none">
                <a:solidFill>
                  <a:srgbClr val="000000"/>
                </a:solidFill>
                <a:effectLst/>
                <a:uFillTx/>
                <a:latin typeface="Arial"/>
              </a:rPr>
              <a:t>http://www.oracle.com/technetwork/java/javase/downloads/index.html</a:t>
            </a:r>
            <a:r>
              <a:rPr b="1"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 Box 2"/>
          <p:cNvSpPr/>
          <p:nvPr/>
        </p:nvSpPr>
        <p:spPr>
          <a:xfrm>
            <a:off x="1713960" y="411120"/>
            <a:ext cx="61056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Java Development Kit (JDK)</a:t>
            </a:r>
            <a:endParaRPr b="0" lang="en-MY" sz="3200" strike="noStrike" u="none">
              <a:solidFill>
                <a:srgbClr val="000000"/>
              </a:solidFill>
              <a:effectLst/>
              <a:uFillTx/>
              <a:latin typeface="Arial"/>
            </a:endParaRPr>
          </a:p>
        </p:txBody>
      </p:sp>
      <p:sp>
        <p:nvSpPr>
          <p:cNvPr id="111" name="Rectangle 16"/>
          <p:cNvSpPr/>
          <p:nvPr/>
        </p:nvSpPr>
        <p:spPr>
          <a:xfrm>
            <a:off x="457200" y="1447920"/>
            <a:ext cx="8381880" cy="1104840"/>
          </a:xfrm>
          <a:prstGeom prst="rect">
            <a:avLst/>
          </a:prstGeom>
          <a:noFill/>
          <a:ln w="0">
            <a:noFill/>
          </a:ln>
        </p:spPr>
        <p:style>
          <a:lnRef idx="0"/>
          <a:fillRef idx="0"/>
          <a:effectRef idx="0"/>
          <a:fontRef idx="minor"/>
        </p:style>
        <p:txBody>
          <a:bodyPr lIns="90000" rIns="90000" tIns="46800" bIns="46800" anchor="t">
            <a:normAutofit fontScale="70000" lnSpcReduction="19999"/>
          </a:bodyPr>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The JAVA API documentation is the standard on-line help for the JAVA platform. You will get most of what you need from this API  (online : </a:t>
            </a:r>
            <a:r>
              <a:rPr b="0" lang="en-US" sz="2400" strike="noStrike" u="sng">
                <a:solidFill>
                  <a:srgbClr val="009999"/>
                </a:solidFill>
                <a:effectLst/>
                <a:uFillTx/>
                <a:latin typeface="Arial"/>
                <a:hlinkClick r:id="rId1"/>
              </a:rPr>
              <a:t>http://docs.oracle.com/javase/8/docs/api/</a:t>
            </a:r>
            <a:r>
              <a:rPr b="1"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pic>
        <p:nvPicPr>
          <p:cNvPr id="112" name="Picture 17" descr="jdk-2"/>
          <p:cNvPicPr/>
          <p:nvPr/>
        </p:nvPicPr>
        <p:blipFill>
          <a:blip r:embed="rId2"/>
          <a:stretch/>
        </p:blipFill>
        <p:spPr>
          <a:xfrm>
            <a:off x="1557360" y="2976480"/>
            <a:ext cx="6029280" cy="3591000"/>
          </a:xfrm>
          <a:prstGeom prst="rect">
            <a:avLst/>
          </a:prstGeom>
          <a:noFill/>
          <a:ln w="0">
            <a:noFill/>
          </a:ln>
        </p:spPr>
      </p:pic>
    </p:spTree>
  </p:cSld>
  <mc:AlternateContent>
    <mc:Choice Requires="p14">
      <p:transition spd="slow" p14:dur="2000"/>
    </mc:Choice>
    <mc:Fallback>
      <p:transition spd="slow"/>
    </mc:Fallback>
  </mc:AlternateContent>
  <p:timing>
    <p:tnLst>
      <p:par>
        <p:cTn id="402" dur="indefinite" restart="never" nodeType="tmRoot">
          <p:childTnLst>
            <p:seq>
              <p:cTn id="403" dur="indefinite" nodeType="mainSeq">
                <p:childTnLst>
                  <p:par>
                    <p:cTn id="404" nodeType="clickEffect" fill="hold">
                      <p:stCondLst>
                        <p:cond delay="indefinite"/>
                      </p:stCondLst>
                      <p:childTnLst>
                        <p:par>
                          <p:cTn id="405" nodeType="withEffect" fill="hold">
                            <p:stCondLst>
                              <p:cond delay="0"/>
                            </p:stCondLst>
                            <p:childTnLst>
                              <p:par>
                                <p:cTn id="406" nodeType="clickEffect" fill="hold" presetClass="entr" presetID="1">
                                  <p:stCondLst>
                                    <p:cond delay="0"/>
                                  </p:stCondLst>
                                  <p:childTnLst>
                                    <p:set>
                                      <p:cBhvr>
                                        <p:cTn id="407"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Text Box 2"/>
          <p:cNvSpPr/>
          <p:nvPr/>
        </p:nvSpPr>
        <p:spPr>
          <a:xfrm>
            <a:off x="1713960" y="411120"/>
            <a:ext cx="610560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The Java Development Kit (JDK)</a:t>
            </a:r>
            <a:endParaRPr b="0" lang="en-MY" sz="3200" strike="noStrike" u="none">
              <a:solidFill>
                <a:srgbClr val="000000"/>
              </a:solidFill>
              <a:effectLst/>
              <a:uFillTx/>
              <a:latin typeface="Arial"/>
            </a:endParaRPr>
          </a:p>
        </p:txBody>
      </p:sp>
      <p:grpSp>
        <p:nvGrpSpPr>
          <p:cNvPr id="114" name="Group 4"/>
          <p:cNvGrpSpPr/>
          <p:nvPr/>
        </p:nvGrpSpPr>
        <p:grpSpPr>
          <a:xfrm>
            <a:off x="380880" y="1943280"/>
            <a:ext cx="8534520" cy="4481280"/>
            <a:chOff x="380880" y="1943280"/>
            <a:chExt cx="8534520" cy="4481280"/>
          </a:xfrm>
        </p:grpSpPr>
        <p:pic>
          <p:nvPicPr>
            <p:cNvPr id="115" name="Picture 5" descr="jdk-3"/>
            <p:cNvPicPr/>
            <p:nvPr/>
          </p:nvPicPr>
          <p:blipFill>
            <a:blip r:embed="rId1"/>
            <a:stretch/>
          </p:blipFill>
          <p:spPr>
            <a:xfrm>
              <a:off x="1676520" y="1943280"/>
              <a:ext cx="5914800" cy="4481280"/>
            </a:xfrm>
            <a:prstGeom prst="rect">
              <a:avLst/>
            </a:prstGeom>
            <a:noFill/>
            <a:ln w="0">
              <a:noFill/>
            </a:ln>
          </p:spPr>
        </p:pic>
        <p:sp>
          <p:nvSpPr>
            <p:cNvPr id="116" name="Line 6"/>
            <p:cNvSpPr/>
            <p:nvPr/>
          </p:nvSpPr>
          <p:spPr>
            <a:xfrm flipH="1">
              <a:off x="1371600" y="3162240"/>
              <a:ext cx="457200" cy="0"/>
            </a:xfrm>
            <a:prstGeom prst="line">
              <a:avLst/>
            </a:prstGeom>
            <a:ln w="38160">
              <a:solidFill>
                <a:srgbClr val="333399"/>
              </a:solidFill>
              <a:miter/>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117" name="Line 7"/>
            <p:cNvSpPr/>
            <p:nvPr/>
          </p:nvSpPr>
          <p:spPr>
            <a:xfrm flipH="1">
              <a:off x="1371600" y="4915080"/>
              <a:ext cx="457200" cy="0"/>
            </a:xfrm>
            <a:prstGeom prst="line">
              <a:avLst/>
            </a:prstGeom>
            <a:ln w="38160">
              <a:solidFill>
                <a:srgbClr val="333399"/>
              </a:solidFill>
              <a:miter/>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118" name="Line 8"/>
            <p:cNvSpPr/>
            <p:nvPr/>
          </p:nvSpPr>
          <p:spPr>
            <a:xfrm flipH="1">
              <a:off x="7162560" y="3772080"/>
              <a:ext cx="685800" cy="0"/>
            </a:xfrm>
            <a:prstGeom prst="line">
              <a:avLst/>
            </a:prstGeom>
            <a:ln w="38160">
              <a:solidFill>
                <a:srgbClr val="333399"/>
              </a:solidFill>
              <a:miter/>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119" name="Text Box 9"/>
            <p:cNvSpPr/>
            <p:nvPr/>
          </p:nvSpPr>
          <p:spPr>
            <a:xfrm>
              <a:off x="380880" y="3009960"/>
              <a:ext cx="1067040" cy="307440"/>
            </a:xfrm>
            <a:prstGeom prst="rect">
              <a:avLst/>
            </a:prstGeom>
            <a:noFill/>
            <a:ln w="0">
              <a:noFill/>
            </a:ln>
          </p:spPr>
          <p:style>
            <a:lnRef idx="0"/>
            <a:fillRef idx="0"/>
            <a:effectRef idx="0"/>
            <a:fontRef idx="minor"/>
          </p:style>
          <p:txBody>
            <a:bodyPr lIns="90000" rIns="90000" tIns="46800" bIns="46800" anchor="t">
              <a:spAutoFit/>
            </a:bodyPr>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Packages</a:t>
              </a:r>
              <a:endParaRPr b="0" lang="en-MY" sz="1400" strike="noStrike" u="none">
                <a:solidFill>
                  <a:srgbClr val="000000"/>
                </a:solidFill>
                <a:effectLst/>
                <a:uFillTx/>
                <a:latin typeface="Arial"/>
              </a:endParaRPr>
            </a:p>
          </p:txBody>
        </p:sp>
        <p:sp>
          <p:nvSpPr>
            <p:cNvPr id="120" name="Text Box 10"/>
            <p:cNvSpPr/>
            <p:nvPr/>
          </p:nvSpPr>
          <p:spPr>
            <a:xfrm>
              <a:off x="380880" y="4626000"/>
              <a:ext cx="1067040" cy="520920"/>
            </a:xfrm>
            <a:prstGeom prst="rect">
              <a:avLst/>
            </a:prstGeom>
            <a:noFill/>
            <a:ln w="0">
              <a:noFill/>
            </a:ln>
          </p:spPr>
          <p:style>
            <a:lnRef idx="0"/>
            <a:fillRef idx="0"/>
            <a:effectRef idx="0"/>
            <a:fontRef idx="minor"/>
          </p:style>
          <p:txBody>
            <a:bodyPr lIns="90000" rIns="90000" tIns="46800" bIns="46800" anchor="t">
              <a:spAutoFit/>
            </a:bodyPr>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Classes/ Interfaces</a:t>
              </a:r>
              <a:endParaRPr b="0" lang="en-MY" sz="1400" strike="noStrike" u="none">
                <a:solidFill>
                  <a:srgbClr val="000000"/>
                </a:solidFill>
                <a:effectLst/>
                <a:uFillTx/>
                <a:latin typeface="Arial"/>
              </a:endParaRPr>
            </a:p>
          </p:txBody>
        </p:sp>
        <p:sp>
          <p:nvSpPr>
            <p:cNvPr id="121" name="Text Box 11"/>
            <p:cNvSpPr/>
            <p:nvPr/>
          </p:nvSpPr>
          <p:spPr>
            <a:xfrm>
              <a:off x="7848720" y="3543480"/>
              <a:ext cx="1066680" cy="1272600"/>
            </a:xfrm>
            <a:prstGeom prst="rect">
              <a:avLst/>
            </a:prstGeom>
            <a:noFill/>
            <a:ln w="0">
              <a:noFill/>
            </a:ln>
          </p:spPr>
          <p:style>
            <a:lnRef idx="0"/>
            <a:fillRef idx="0"/>
            <a:effectRef idx="0"/>
            <a:fontRef idx="minor"/>
          </p:style>
          <p:txBody>
            <a:bodyPr lIns="90000" rIns="90000" tIns="46800" bIns="46800" anchor="t">
              <a:spAutoFit/>
            </a:bodyPr>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Detail of Classes/ Interfaces</a:t>
              </a:r>
              <a:endParaRPr b="0" lang="en-MY" sz="1400" strike="noStrike" u="none">
                <a:solidFill>
                  <a:srgbClr val="000000"/>
                </a:solidFill>
                <a:effectLst/>
                <a:uFillTx/>
                <a:latin typeface="Arial"/>
              </a:endParaRPr>
            </a:p>
            <a:p>
              <a:pPr>
                <a:spcBef>
                  <a:spcPts val="876"/>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1400" strike="noStrike" u="none">
                  <a:solidFill>
                    <a:srgbClr val="cc0000"/>
                  </a:solidFill>
                  <a:effectLst/>
                  <a:uFillTx/>
                  <a:latin typeface="Arial"/>
                </a:rPr>
                <a:t>- Methods /Variables</a:t>
              </a:r>
              <a:endParaRPr b="0" lang="en-MY" sz="1400" strike="noStrike" u="none">
                <a:solidFill>
                  <a:srgbClr val="000000"/>
                </a:solidFill>
                <a:effectLst/>
                <a:uFillTx/>
                <a:latin typeface="Arial"/>
              </a:endParaRPr>
            </a:p>
          </p:txBody>
        </p:sp>
      </p:gr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 Box 2"/>
          <p:cNvSpPr/>
          <p:nvPr/>
        </p:nvSpPr>
        <p:spPr>
          <a:xfrm>
            <a:off x="1714320" y="411120"/>
            <a:ext cx="47030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Quick Review Question</a:t>
            </a:r>
            <a:endParaRPr b="0" lang="en-MY" sz="3200" strike="noStrike" u="none">
              <a:solidFill>
                <a:srgbClr val="000000"/>
              </a:solidFill>
              <a:effectLst/>
              <a:uFillTx/>
              <a:latin typeface="Arial"/>
            </a:endParaRPr>
          </a:p>
        </p:txBody>
      </p:sp>
      <p:sp>
        <p:nvSpPr>
          <p:cNvPr id="123" name="Text Box 3"/>
          <p:cNvSpPr/>
          <p:nvPr/>
        </p:nvSpPr>
        <p:spPr>
          <a:xfrm>
            <a:off x="193320" y="1332000"/>
            <a:ext cx="9084600" cy="5214600"/>
          </a:xfrm>
          <a:prstGeom prst="rect">
            <a:avLst/>
          </a:prstGeom>
          <a:noFill/>
          <a:ln w="0">
            <a:noFill/>
          </a:ln>
        </p:spPr>
        <p:style>
          <a:lnRef idx="0"/>
          <a:fillRef idx="0"/>
          <a:effectRef idx="0"/>
          <a:fontRef idx="minor"/>
        </p:style>
        <p:txBody>
          <a:bodyPr wrap="none" lIns="90000" rIns="90000" tIns="46800" bIns="46800" anchor="t">
            <a:spAutoFit/>
          </a:bodyPr>
          <a:p>
            <a:pPr marL="343080" indent="-343080">
              <a:buClr>
                <a:srgbClr val="000000"/>
              </a:buClr>
              <a:buFont typeface="Arial"/>
              <a:buAutoNum type="arabicPlain"/>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Here are a couple quick questions before we plunge into our </a:t>
            </a: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first Java program.</a:t>
            </a:r>
            <a:endParaRPr b="0" lang="en-MY" sz="2400" strike="noStrike" u="none">
              <a:solidFill>
                <a:srgbClr val="000000"/>
              </a:solidFill>
              <a:effectLst/>
              <a:uFillTx/>
              <a:latin typeface="Arial"/>
            </a:endParaRPr>
          </a:p>
          <a:p>
            <a:pPr marL="343080" indent="-343080">
              <a:buClr>
                <a:srgbClr val="000000"/>
              </a:buClr>
              <a:buFont typeface="Arial"/>
              <a:buAutoNum type="arabicPlain"/>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What is the difference between an applet and an application?</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Does an application need the JVM for execution?</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Does an applet need the JVM for execution?</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Does a browser need the JVM for executing Java applets?</a:t>
            </a: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How does the JVM get embedded/installed in a browser </a:t>
            </a:r>
            <a:endParaRPr b="0" lang="en-MY" sz="2400" strike="noStrike" u="none">
              <a:solidFill>
                <a:srgbClr val="000000"/>
              </a:solidFill>
              <a:effectLst/>
              <a:uFillTx/>
              <a:latin typeface="Arial"/>
            </a:endParaRPr>
          </a:p>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or CPU?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408" dur="indefinite" restart="never" nodeType="tmRoot">
          <p:childTnLst>
            <p:seq>
              <p:cTn id="409" dur="indefinite" nodeType="mainSeq">
                <p:childTnLst>
                  <p:par>
                    <p:cTn id="410" nodeType="clickEffect" fill="hold">
                      <p:stCondLst>
                        <p:cond delay="indefinite"/>
                      </p:stCondLst>
                      <p:childTnLst>
                        <p:par>
                          <p:cTn id="411" nodeType="withEffect" fill="hold">
                            <p:stCondLst>
                              <p:cond delay="0"/>
                            </p:stCondLst>
                            <p:childTnLst>
                              <p:par>
                                <p:cTn id="412" nodeType="clickEffect" fill="hold" presetClass="entr" presetID="3" presetSubtype="10">
                                  <p:stCondLst>
                                    <p:cond delay="0"/>
                                  </p:stCondLst>
                                  <p:childTnLst>
                                    <p:set>
                                      <p:cBhvr>
                                        <p:cTn id="413" dur="1" fill="hold">
                                          <p:stCondLst>
                                            <p:cond delay="0"/>
                                          </p:stCondLst>
                                        </p:cTn>
                                        <p:tgtEl>
                                          <p:spTgt spid="123">
                                            <p:txEl>
                                              <p:pRg st="1" end="1"/>
                                            </p:txEl>
                                          </p:spTgt>
                                        </p:tgtEl>
                                        <p:attrNameLst>
                                          <p:attrName>style.visibility</p:attrName>
                                        </p:attrNameLst>
                                      </p:cBhvr>
                                      <p:to>
                                        <p:strVal val="visible"/>
                                      </p:to>
                                    </p:set>
                                    <p:animEffect filter="blinds(horizontal)" transition="in">
                                      <p:cBhvr additive="repl">
                                        <p:cTn id="414" dur="500"/>
                                        <p:tgtEl>
                                          <p:spTgt spid="123">
                                            <p:txEl>
                                              <p:pRg st="1" end="1"/>
                                            </p:txEl>
                                          </p:spTgt>
                                        </p:tgtEl>
                                      </p:cBhvr>
                                    </p:animEffect>
                                  </p:childTnLst>
                                </p:cTn>
                              </p:par>
                            </p:childTnLst>
                          </p:cTn>
                        </p:par>
                      </p:childTnLst>
                    </p:cTn>
                  </p:par>
                  <p:par>
                    <p:cTn id="415" nodeType="clickEffect" fill="hold">
                      <p:stCondLst>
                        <p:cond delay="indefinite"/>
                      </p:stCondLst>
                      <p:childTnLst>
                        <p:par>
                          <p:cTn id="416" nodeType="withEffect" fill="hold">
                            <p:stCondLst>
                              <p:cond delay="0"/>
                            </p:stCondLst>
                            <p:childTnLst>
                              <p:par>
                                <p:cTn id="417" nodeType="clickEffect" fill="hold" presetClass="entr" presetID="3" presetSubtype="10">
                                  <p:stCondLst>
                                    <p:cond delay="0"/>
                                  </p:stCondLst>
                                  <p:childTnLst>
                                    <p:set>
                                      <p:cBhvr>
                                        <p:cTn id="418" dur="1" fill="hold">
                                          <p:stCondLst>
                                            <p:cond delay="0"/>
                                          </p:stCondLst>
                                        </p:cTn>
                                        <p:tgtEl>
                                          <p:spTgt spid="123">
                                            <p:txEl>
                                              <p:pRg st="2" end="2"/>
                                            </p:txEl>
                                          </p:spTgt>
                                        </p:tgtEl>
                                        <p:attrNameLst>
                                          <p:attrName>style.visibility</p:attrName>
                                        </p:attrNameLst>
                                      </p:cBhvr>
                                      <p:to>
                                        <p:strVal val="visible"/>
                                      </p:to>
                                    </p:set>
                                    <p:animEffect filter="blinds(horizontal)" transition="in">
                                      <p:cBhvr additive="repl">
                                        <p:cTn id="419" dur="500"/>
                                        <p:tgtEl>
                                          <p:spTgt spid="123">
                                            <p:txEl>
                                              <p:pRg st="2" end="2"/>
                                            </p:txEl>
                                          </p:spTgt>
                                        </p:tgtEl>
                                      </p:cBhvr>
                                    </p:animEffect>
                                  </p:childTnLst>
                                </p:cTn>
                              </p:par>
                            </p:childTnLst>
                          </p:cTn>
                        </p:par>
                      </p:childTnLst>
                    </p:cTn>
                  </p:par>
                  <p:par>
                    <p:cTn id="420" nodeType="clickEffect" fill="hold">
                      <p:stCondLst>
                        <p:cond delay="indefinite"/>
                      </p:stCondLst>
                      <p:childTnLst>
                        <p:par>
                          <p:cTn id="421" nodeType="withEffect" fill="hold">
                            <p:stCondLst>
                              <p:cond delay="0"/>
                            </p:stCondLst>
                            <p:childTnLst>
                              <p:par>
                                <p:cTn id="422" nodeType="clickEffect" fill="hold" presetClass="entr" presetID="3" presetSubtype="10">
                                  <p:stCondLst>
                                    <p:cond delay="0"/>
                                  </p:stCondLst>
                                  <p:childTnLst>
                                    <p:set>
                                      <p:cBhvr>
                                        <p:cTn id="423" dur="1" fill="hold">
                                          <p:stCondLst>
                                            <p:cond delay="0"/>
                                          </p:stCondLst>
                                        </p:cTn>
                                        <p:tgtEl>
                                          <p:spTgt spid="123">
                                            <p:txEl>
                                              <p:pRg st="4" end="4"/>
                                            </p:txEl>
                                          </p:spTgt>
                                        </p:tgtEl>
                                        <p:attrNameLst>
                                          <p:attrName>style.visibility</p:attrName>
                                        </p:attrNameLst>
                                      </p:cBhvr>
                                      <p:to>
                                        <p:strVal val="visible"/>
                                      </p:to>
                                    </p:set>
                                    <p:animEffect filter="blinds(horizontal)" transition="in">
                                      <p:cBhvr additive="repl">
                                        <p:cTn id="424" dur="500"/>
                                        <p:tgtEl>
                                          <p:spTgt spid="123">
                                            <p:txEl>
                                              <p:pRg st="4" end="4"/>
                                            </p:txEl>
                                          </p:spTgt>
                                        </p:tgtEl>
                                      </p:cBhvr>
                                    </p:animEffect>
                                  </p:childTnLst>
                                </p:cTn>
                              </p:par>
                            </p:childTnLst>
                          </p:cTn>
                        </p:par>
                      </p:childTnLst>
                    </p:cTn>
                  </p:par>
                  <p:par>
                    <p:cTn id="425" nodeType="clickEffect" fill="hold">
                      <p:stCondLst>
                        <p:cond delay="indefinite"/>
                      </p:stCondLst>
                      <p:childTnLst>
                        <p:par>
                          <p:cTn id="426" nodeType="withEffect" fill="hold">
                            <p:stCondLst>
                              <p:cond delay="0"/>
                            </p:stCondLst>
                            <p:childTnLst>
                              <p:par>
                                <p:cTn id="427" nodeType="clickEffect" fill="hold" presetClass="entr" presetID="3" presetSubtype="10">
                                  <p:stCondLst>
                                    <p:cond delay="0"/>
                                  </p:stCondLst>
                                  <p:childTnLst>
                                    <p:set>
                                      <p:cBhvr>
                                        <p:cTn id="428" dur="1" fill="hold">
                                          <p:stCondLst>
                                            <p:cond delay="0"/>
                                          </p:stCondLst>
                                        </p:cTn>
                                        <p:tgtEl>
                                          <p:spTgt spid="123">
                                            <p:txEl>
                                              <p:pRg st="6" end="6"/>
                                            </p:txEl>
                                          </p:spTgt>
                                        </p:tgtEl>
                                        <p:attrNameLst>
                                          <p:attrName>style.visibility</p:attrName>
                                        </p:attrNameLst>
                                      </p:cBhvr>
                                      <p:to>
                                        <p:strVal val="visible"/>
                                      </p:to>
                                    </p:set>
                                    <p:animEffect filter="blinds(horizontal)" transition="in">
                                      <p:cBhvr additive="repl">
                                        <p:cTn id="429" dur="500"/>
                                        <p:tgtEl>
                                          <p:spTgt spid="123">
                                            <p:txEl>
                                              <p:pRg st="6" end="6"/>
                                            </p:txEl>
                                          </p:spTgt>
                                        </p:tgtEl>
                                      </p:cBhvr>
                                    </p:animEffect>
                                  </p:childTnLst>
                                </p:cTn>
                              </p:par>
                            </p:childTnLst>
                          </p:cTn>
                        </p:par>
                      </p:childTnLst>
                    </p:cTn>
                  </p:par>
                  <p:par>
                    <p:cTn id="430" nodeType="clickEffect" fill="hold">
                      <p:stCondLst>
                        <p:cond delay="indefinite"/>
                      </p:stCondLst>
                      <p:childTnLst>
                        <p:par>
                          <p:cTn id="431" nodeType="withEffect" fill="hold">
                            <p:stCondLst>
                              <p:cond delay="0"/>
                            </p:stCondLst>
                            <p:childTnLst>
                              <p:par>
                                <p:cTn id="432" nodeType="clickEffect" fill="hold" presetClass="entr" presetID="3" presetSubtype="10">
                                  <p:stCondLst>
                                    <p:cond delay="0"/>
                                  </p:stCondLst>
                                  <p:childTnLst>
                                    <p:set>
                                      <p:cBhvr>
                                        <p:cTn id="433" dur="1" fill="hold">
                                          <p:stCondLst>
                                            <p:cond delay="0"/>
                                          </p:stCondLst>
                                        </p:cTn>
                                        <p:tgtEl>
                                          <p:spTgt spid="123">
                                            <p:txEl>
                                              <p:pRg st="8" end="8"/>
                                            </p:txEl>
                                          </p:spTgt>
                                        </p:tgtEl>
                                        <p:attrNameLst>
                                          <p:attrName>style.visibility</p:attrName>
                                        </p:attrNameLst>
                                      </p:cBhvr>
                                      <p:to>
                                        <p:strVal val="visible"/>
                                      </p:to>
                                    </p:set>
                                    <p:animEffect filter="blinds(horizontal)" transition="in">
                                      <p:cBhvr additive="repl">
                                        <p:cTn id="434" dur="500"/>
                                        <p:tgtEl>
                                          <p:spTgt spid="123">
                                            <p:txEl>
                                              <p:pRg st="8" end="8"/>
                                            </p:txEl>
                                          </p:spTgt>
                                        </p:tgtEl>
                                      </p:cBhvr>
                                    </p:animEffect>
                                  </p:childTnLst>
                                </p:cTn>
                              </p:par>
                            </p:childTnLst>
                          </p:cTn>
                        </p:par>
                      </p:childTnLst>
                    </p:cTn>
                  </p:par>
                  <p:par>
                    <p:cTn id="435" nodeType="clickEffect" fill="hold">
                      <p:stCondLst>
                        <p:cond delay="indefinite"/>
                      </p:stCondLst>
                      <p:childTnLst>
                        <p:par>
                          <p:cTn id="436" nodeType="withEffect" fill="hold">
                            <p:stCondLst>
                              <p:cond delay="0"/>
                            </p:stCondLst>
                            <p:childTnLst>
                              <p:par>
                                <p:cTn id="437" nodeType="clickEffect" fill="hold" presetClass="entr" presetID="3" presetSubtype="10">
                                  <p:stCondLst>
                                    <p:cond delay="0"/>
                                  </p:stCondLst>
                                  <p:childTnLst>
                                    <p:set>
                                      <p:cBhvr>
                                        <p:cTn id="438" dur="1" fill="hold">
                                          <p:stCondLst>
                                            <p:cond delay="0"/>
                                          </p:stCondLst>
                                        </p:cTn>
                                        <p:tgtEl>
                                          <p:spTgt spid="123">
                                            <p:txEl>
                                              <p:pRg st="10" end="10"/>
                                            </p:txEl>
                                          </p:spTgt>
                                        </p:tgtEl>
                                        <p:attrNameLst>
                                          <p:attrName>style.visibility</p:attrName>
                                        </p:attrNameLst>
                                      </p:cBhvr>
                                      <p:to>
                                        <p:strVal val="visible"/>
                                      </p:to>
                                    </p:set>
                                    <p:animEffect filter="blinds(horizontal)" transition="in">
                                      <p:cBhvr additive="repl">
                                        <p:cTn id="439" dur="500"/>
                                        <p:tgtEl>
                                          <p:spTgt spid="123">
                                            <p:txEl>
                                              <p:pRg st="10" end="10"/>
                                            </p:txEl>
                                          </p:spTgt>
                                        </p:tgtEl>
                                      </p:cBhvr>
                                    </p:animEffect>
                                  </p:childTnLst>
                                </p:cTn>
                              </p:par>
                            </p:childTnLst>
                          </p:cTn>
                        </p:par>
                      </p:childTnLst>
                    </p:cTn>
                  </p:par>
                  <p:par>
                    <p:cTn id="440" nodeType="clickEffect" fill="hold">
                      <p:stCondLst>
                        <p:cond delay="indefinite"/>
                      </p:stCondLst>
                      <p:childTnLst>
                        <p:par>
                          <p:cTn id="441" nodeType="withEffect" fill="hold">
                            <p:stCondLst>
                              <p:cond delay="0"/>
                            </p:stCondLst>
                            <p:childTnLst>
                              <p:par>
                                <p:cTn id="442" nodeType="clickEffect" fill="hold" presetClass="entr" presetID="3" presetSubtype="10">
                                  <p:stCondLst>
                                    <p:cond delay="0"/>
                                  </p:stCondLst>
                                  <p:childTnLst>
                                    <p:set>
                                      <p:cBhvr>
                                        <p:cTn id="443" dur="1" fill="hold">
                                          <p:stCondLst>
                                            <p:cond delay="0"/>
                                          </p:stCondLst>
                                        </p:cTn>
                                        <p:tgtEl>
                                          <p:spTgt spid="123">
                                            <p:txEl>
                                              <p:pRg st="12" end="12"/>
                                            </p:txEl>
                                          </p:spTgt>
                                        </p:tgtEl>
                                        <p:attrNameLst>
                                          <p:attrName>style.visibility</p:attrName>
                                        </p:attrNameLst>
                                      </p:cBhvr>
                                      <p:to>
                                        <p:strVal val="visible"/>
                                      </p:to>
                                    </p:set>
                                    <p:animEffect filter="blinds(horizontal)" transition="in">
                                      <p:cBhvr additive="repl">
                                        <p:cTn id="444" dur="500"/>
                                        <p:tgtEl>
                                          <p:spTgt spid="123">
                                            <p:txEl>
                                              <p:pRg st="12" end="12"/>
                                            </p:txEl>
                                          </p:spTgt>
                                        </p:tgtEl>
                                      </p:cBhvr>
                                    </p:animEffect>
                                  </p:childTnLst>
                                </p:cTn>
                              </p:par>
                            </p:childTnLst>
                          </p:cTn>
                        </p:par>
                      </p:childTnLst>
                    </p:cTn>
                  </p:par>
                  <p:par>
                    <p:cTn id="445" nodeType="clickEffect" fill="hold">
                      <p:stCondLst>
                        <p:cond delay="indefinite"/>
                      </p:stCondLst>
                      <p:childTnLst>
                        <p:par>
                          <p:cTn id="446" nodeType="withEffect" fill="hold">
                            <p:stCondLst>
                              <p:cond delay="0"/>
                            </p:stCondLst>
                            <p:childTnLst>
                              <p:par>
                                <p:cTn id="447" nodeType="clickEffect" fill="hold" presetClass="entr" presetID="3" presetSubtype="10">
                                  <p:stCondLst>
                                    <p:cond delay="0"/>
                                  </p:stCondLst>
                                  <p:childTnLst>
                                    <p:set>
                                      <p:cBhvr>
                                        <p:cTn id="448" dur="1" fill="hold">
                                          <p:stCondLst>
                                            <p:cond delay="0"/>
                                          </p:stCondLst>
                                        </p:cTn>
                                        <p:tgtEl>
                                          <p:spTgt spid="123">
                                            <p:txEl>
                                              <p:pRg st="13" end="13"/>
                                            </p:txEl>
                                          </p:spTgt>
                                        </p:tgtEl>
                                        <p:attrNameLst>
                                          <p:attrName>style.visibility</p:attrName>
                                        </p:attrNameLst>
                                      </p:cBhvr>
                                      <p:to>
                                        <p:strVal val="visible"/>
                                      </p:to>
                                    </p:set>
                                    <p:animEffect filter="blinds(horizontal)" transition="in">
                                      <p:cBhvr additive="repl">
                                        <p:cTn id="449" dur="500"/>
                                        <p:tgtEl>
                                          <p:spTgt spid="123">
                                            <p:txEl>
                                              <p:pRg st="13" end="1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 name="Text Box 8"/>
          <p:cNvSpPr/>
          <p:nvPr/>
        </p:nvSpPr>
        <p:spPr>
          <a:xfrm>
            <a:off x="1715760" y="411120"/>
            <a:ext cx="4001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Learning Outcomes</a:t>
            </a:r>
            <a:endParaRPr b="0" lang="en-MY" sz="3200" strike="noStrike" u="none">
              <a:solidFill>
                <a:srgbClr val="000000"/>
              </a:solidFill>
              <a:effectLst/>
              <a:uFillTx/>
              <a:latin typeface="Arial"/>
            </a:endParaRPr>
          </a:p>
        </p:txBody>
      </p:sp>
      <p:sp>
        <p:nvSpPr>
          <p:cNvPr id="30" name="Rectangle 11"/>
          <p:cNvSpPr/>
          <p:nvPr/>
        </p:nvSpPr>
        <p:spPr>
          <a:xfrm>
            <a:off x="743040" y="1733400"/>
            <a:ext cx="8076960" cy="409608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At the end of this topic, you should be able to:</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what Java means</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List the differences between Java and C</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the differences between an applet and an application</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the definition of the various Java commands listed in the JDK</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Write simple Java programs</a:t>
            </a: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38" dur="indefinite" restart="never" nodeType="tmRoot">
          <p:childTnLst>
            <p:seq>
              <p:cTn id="39" dur="indefinite" nodeType="mainSeq">
                <p:childTnLst>
                  <p:par>
                    <p:cTn id="40" nodeType="clickEffect" fill="hold">
                      <p:stCondLst>
                        <p:cond delay="indefinite"/>
                      </p:stCondLst>
                      <p:childTnLst>
                        <p:par>
                          <p:cTn id="41" nodeType="withEffect" fill="hold">
                            <p:stCondLst>
                              <p:cond delay="0"/>
                            </p:stCondLst>
                            <p:childTnLst>
                              <p:par>
                                <p:cTn id="42" nodeType="clickEffect" fill="hold" presetClass="entr" presetID="1">
                                  <p:stCondLst>
                                    <p:cond delay="0"/>
                                  </p:stCondLst>
                                  <p:childTnLst>
                                    <p:set>
                                      <p:cBhvr>
                                        <p:cTn id="43"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44" nodeType="clickEffect" fill="hold">
                      <p:stCondLst>
                        <p:cond delay="indefinite"/>
                      </p:stCondLst>
                      <p:childTnLst>
                        <p:par>
                          <p:cTn id="45" nodeType="withEffect" fill="hold">
                            <p:stCondLst>
                              <p:cond delay="0"/>
                            </p:stCondLst>
                            <p:childTnLst>
                              <p:par>
                                <p:cTn id="46" nodeType="clickEffect" fill="hold" presetClass="entr" presetID="1">
                                  <p:stCondLst>
                                    <p:cond delay="0"/>
                                  </p:stCondLst>
                                  <p:childTnLst>
                                    <p:set>
                                      <p:cBhvr>
                                        <p:cTn id="47"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48" nodeType="clickEffect" fill="hold">
                      <p:stCondLst>
                        <p:cond delay="indefinite"/>
                      </p:stCondLst>
                      <p:childTnLst>
                        <p:par>
                          <p:cTn id="49" nodeType="withEffect" fill="hold">
                            <p:stCondLst>
                              <p:cond delay="0"/>
                            </p:stCondLst>
                            <p:childTnLst>
                              <p:par>
                                <p:cTn id="50" nodeType="clickEffect" fill="hold" presetClass="entr" presetID="1">
                                  <p:stCondLst>
                                    <p:cond delay="0"/>
                                  </p:stCondLst>
                                  <p:childTnLst>
                                    <p:set>
                                      <p:cBhvr>
                                        <p:cTn id="51"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52" nodeType="clickEffect" fill="hold">
                      <p:stCondLst>
                        <p:cond delay="indefinite"/>
                      </p:stCondLst>
                      <p:childTnLst>
                        <p:par>
                          <p:cTn id="53" nodeType="withEffect" fill="hold">
                            <p:stCondLst>
                              <p:cond delay="0"/>
                            </p:stCondLst>
                            <p:childTnLst>
                              <p:par>
                                <p:cTn id="54" nodeType="clickEffect" fill="hold" presetClass="entr" presetID="1">
                                  <p:stCondLst>
                                    <p:cond delay="0"/>
                                  </p:stCondLst>
                                  <p:childTnLst>
                                    <p:set>
                                      <p:cBhvr>
                                        <p:cTn id="55"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par>
                    <p:cTn id="56" nodeType="clickEffect" fill="hold">
                      <p:stCondLst>
                        <p:cond delay="indefinite"/>
                      </p:stCondLst>
                      <p:childTnLst>
                        <p:par>
                          <p:cTn id="57" nodeType="withEffect" fill="hold">
                            <p:stCondLst>
                              <p:cond delay="0"/>
                            </p:stCondLst>
                            <p:childTnLst>
                              <p:par>
                                <p:cTn id="58" nodeType="clickEffect" fill="hold" presetClass="entr" presetID="1">
                                  <p:stCondLst>
                                    <p:cond delay="0"/>
                                  </p:stCondLst>
                                  <p:childTnLst>
                                    <p:set>
                                      <p:cBhvr>
                                        <p:cTn id="59"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60" nodeType="clickEffect" fill="hold">
                      <p:stCondLst>
                        <p:cond delay="indefinite"/>
                      </p:stCondLst>
                      <p:childTnLst>
                        <p:par>
                          <p:cTn id="61" nodeType="withEffect" fill="hold">
                            <p:stCondLst>
                              <p:cond delay="0"/>
                            </p:stCondLst>
                            <p:childTnLst>
                              <p:par>
                                <p:cTn id="62" nodeType="clickEffect" fill="hold" presetClass="entr" presetID="1">
                                  <p:stCondLst>
                                    <p:cond delay="0"/>
                                  </p:stCondLst>
                                  <p:childTnLst>
                                    <p:set>
                                      <p:cBhvr>
                                        <p:cTn id="63" dur="1" fill="hold">
                                          <p:stCondLst>
                                            <p:cond delay="0"/>
                                          </p:stCondLst>
                                        </p:cTn>
                                        <p:tgtEl>
                                          <p:spTgt spid="30">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MY" sz="3200" strike="noStrike" u="none">
              <a:solidFill>
                <a:srgbClr val="000000"/>
              </a:solidFill>
              <a:effectLst/>
              <a:uFillTx/>
              <a:latin typeface="Arial"/>
            </a:endParaRPr>
          </a:p>
        </p:txBody>
      </p:sp>
      <p:sp>
        <p:nvSpPr>
          <p:cNvPr id="125" name="Rectangle 3"/>
          <p:cNvSpPr/>
          <p:nvPr/>
        </p:nvSpPr>
        <p:spPr>
          <a:xfrm>
            <a:off x="457200" y="1562040"/>
            <a:ext cx="8686800" cy="497196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1.</a:t>
            </a:r>
            <a:r>
              <a:rPr b="0" lang="en-US" sz="2400" strike="noStrike" u="none">
                <a:solidFill>
                  <a:srgbClr val="000000"/>
                </a:solidFill>
                <a:effectLst/>
                <a:uFillTx/>
                <a:latin typeface="Arial"/>
              </a:rPr>
              <a:t> </a:t>
            </a:r>
            <a:r>
              <a:rPr b="1" lang="en-US" sz="2400" strike="noStrike" u="none">
                <a:solidFill>
                  <a:srgbClr val="000000"/>
                </a:solidFill>
                <a:effectLst/>
                <a:uFillTx/>
                <a:latin typeface="Arial"/>
              </a:rPr>
              <a:t>Create a Java Source File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Using a text editor (eg. Notepad), create a file named</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HelloWorldApp.java with the following Java code: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MY" sz="3200" strike="noStrike" u="none">
              <a:solidFill>
                <a:srgbClr val="000000"/>
              </a:solidFill>
              <a:effectLst/>
              <a:uFillTx/>
              <a:latin typeface="Arial"/>
            </a:endParaRPr>
          </a:p>
        </p:txBody>
      </p:sp>
      <p:sp>
        <p:nvSpPr>
          <p:cNvPr id="127" name="Rectangle 3"/>
          <p:cNvSpPr/>
          <p:nvPr/>
        </p:nvSpPr>
        <p:spPr>
          <a:xfrm>
            <a:off x="0" y="1428840"/>
            <a:ext cx="8858160" cy="497196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9999"/>
                </a:solidFill>
                <a:effectLst/>
                <a:uFillTx/>
                <a:latin typeface="Arial"/>
              </a:rPr>
              <a:t> </a:t>
            </a:r>
            <a:r>
              <a:rPr b="1" lang="en-US" sz="2400" strike="noStrike" u="none">
                <a:solidFill>
                  <a:srgbClr val="009999"/>
                </a:solidFill>
                <a:effectLst/>
                <a:uFillTx/>
                <a:latin typeface="Arial"/>
              </a:rPr>
              <a:t>/*Sample_01</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The HelloWorldApp class implements an application</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that simply displays "Hello World!" to the standard</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output.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class HelloWorldApp {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public static void main(String[] args) {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System.out.println("Hello World!"); //Display the string.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 </a:t>
            </a:r>
            <a:endParaRPr b="0" lang="en-MY" sz="2400" strike="noStrike" u="none">
              <a:solidFill>
                <a:srgbClr val="000000"/>
              </a:solidFill>
              <a:effectLst/>
              <a:uFillTx/>
              <a:latin typeface="Arial"/>
            </a:endParaRPr>
          </a:p>
          <a:p>
            <a:pPr marL="343080" indent="-343080">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9999"/>
                </a:solidFill>
                <a:effectLst/>
                <a:uFillTx/>
                <a:latin typeface="Arial"/>
              </a:rPr>
              <a:t>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MY" sz="3200" strike="noStrike" u="none">
              <a:solidFill>
                <a:srgbClr val="000000"/>
              </a:solidFill>
              <a:effectLst/>
              <a:uFillTx/>
              <a:latin typeface="Arial"/>
            </a:endParaRPr>
          </a:p>
        </p:txBody>
      </p:sp>
      <p:sp>
        <p:nvSpPr>
          <p:cNvPr id="129" name="Rectangle 4"/>
          <p:cNvSpPr/>
          <p:nvPr/>
        </p:nvSpPr>
        <p:spPr>
          <a:xfrm>
            <a:off x="380880" y="1542960"/>
            <a:ext cx="8077320" cy="647640"/>
          </a:xfrm>
          <a:prstGeom prst="rect">
            <a:avLst/>
          </a:prstGeom>
          <a:noFill/>
          <a:ln w="0">
            <a:noFill/>
          </a:ln>
        </p:spPr>
        <p:style>
          <a:lnRef idx="0"/>
          <a:fillRef idx="0"/>
          <a:effectRef idx="0"/>
          <a:fontRef idx="minor"/>
        </p:style>
        <p:txBody>
          <a:bodyPr lIns="90000" rIns="90000" tIns="46800" bIns="46800" anchor="t">
            <a:normAutofit fontScale="55000" lnSpcReduction="19999"/>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If you use the NoteTab Light editor to type Java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programs, here is how it looks like;</a:t>
            </a: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pic>
        <p:nvPicPr>
          <p:cNvPr id="130" name="Picture 5" descr="HelloWorldApp"/>
          <p:cNvPicPr/>
          <p:nvPr/>
        </p:nvPicPr>
        <p:blipFill>
          <a:blip r:embed="rId1"/>
          <a:stretch/>
        </p:blipFill>
        <p:spPr>
          <a:xfrm>
            <a:off x="1943280" y="2438280"/>
            <a:ext cx="5067000" cy="3391200"/>
          </a:xfrm>
          <a:prstGeom prst="rect">
            <a:avLst/>
          </a:prstGeom>
          <a:noFill/>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MY" sz="3200" strike="noStrike" u="none">
              <a:solidFill>
                <a:srgbClr val="000000"/>
              </a:solidFill>
              <a:effectLst/>
              <a:uFillTx/>
              <a:latin typeface="Arial"/>
            </a:endParaRPr>
          </a:p>
        </p:txBody>
      </p:sp>
      <p:sp>
        <p:nvSpPr>
          <p:cNvPr id="132" name="Rectangle 6"/>
          <p:cNvSpPr/>
          <p:nvPr/>
        </p:nvSpPr>
        <p:spPr>
          <a:xfrm>
            <a:off x="457200" y="1695600"/>
            <a:ext cx="8001000" cy="1218960"/>
          </a:xfrm>
          <a:prstGeom prst="rect">
            <a:avLst/>
          </a:prstGeom>
          <a:noFill/>
          <a:ln w="0">
            <a:noFill/>
          </a:ln>
        </p:spPr>
        <p:style>
          <a:lnRef idx="0"/>
          <a:fillRef idx="0"/>
          <a:effectRef idx="0"/>
          <a:fontRef idx="minor"/>
        </p:style>
        <p:txBody>
          <a:bodyPr lIns="90000" rIns="90000" tIns="46800" bIns="46800" anchor="t">
            <a:normAutofit fontScale="47500" lnSpcReduction="19999"/>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2.  Compile the Source File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Compile the source file using the Java compiler like this;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cc0000"/>
                </a:solidFill>
                <a:effectLst/>
                <a:uFillTx/>
                <a:latin typeface="Arial"/>
              </a:rPr>
              <a:t>javac HelloWorldApp.java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MY" sz="3200" strike="noStrike" u="none">
              <a:solidFill>
                <a:srgbClr val="000000"/>
              </a:solidFill>
              <a:effectLst/>
              <a:uFillTx/>
              <a:latin typeface="Arial"/>
            </a:endParaRPr>
          </a:p>
        </p:txBody>
      </p:sp>
      <p:sp>
        <p:nvSpPr>
          <p:cNvPr id="134" name="Rectangle 4"/>
          <p:cNvSpPr/>
          <p:nvPr/>
        </p:nvSpPr>
        <p:spPr>
          <a:xfrm>
            <a:off x="628560" y="1749600"/>
            <a:ext cx="7848720" cy="448308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If the compilation</a:t>
            </a:r>
            <a:r>
              <a:rPr b="1" lang="en-US" sz="2400" strike="noStrike" u="none">
                <a:solidFill>
                  <a:srgbClr val="000000"/>
                </a:solidFill>
                <a:effectLst/>
                <a:uFillTx/>
                <a:latin typeface="Arial"/>
              </a:rPr>
              <a:t> </a:t>
            </a:r>
            <a:r>
              <a:rPr b="1" lang="en-US" sz="2400" strike="noStrike" u="none">
                <a:solidFill>
                  <a:srgbClr val="cc0000"/>
                </a:solidFill>
                <a:effectLst/>
                <a:uFillTx/>
                <a:latin typeface="Arial"/>
              </a:rPr>
              <a:t>succeeds</a:t>
            </a:r>
            <a:r>
              <a:rPr b="1" lang="en-US" sz="2400" strike="noStrike" u="none">
                <a:solidFill>
                  <a:srgbClr val="000000"/>
                </a:solidFill>
                <a:effectLst/>
                <a:uFillTx/>
                <a:latin typeface="Arial"/>
              </a:rPr>
              <a:t>, the compiler creates a file named </a:t>
            </a:r>
            <a:r>
              <a:rPr b="1" lang="en-US" sz="2400" strike="noStrike" u="none">
                <a:solidFill>
                  <a:srgbClr val="009999"/>
                </a:solidFill>
                <a:effectLst/>
                <a:uFillTx/>
                <a:latin typeface="Arial"/>
              </a:rPr>
              <a:t>HelloWorldApp.class</a:t>
            </a:r>
            <a:r>
              <a:rPr b="1" lang="en-US" sz="2400" strike="noStrike" u="none">
                <a:solidFill>
                  <a:srgbClr val="000000"/>
                </a:solidFill>
                <a:effectLst/>
                <a:uFillTx/>
                <a:latin typeface="Arial"/>
              </a:rPr>
              <a:t> in the same directory (folder) as the Java source file (</a:t>
            </a:r>
            <a:r>
              <a:rPr b="1" lang="en-US" sz="2400" strike="noStrike" u="none">
                <a:solidFill>
                  <a:srgbClr val="009999"/>
                </a:solidFill>
                <a:effectLst/>
                <a:uFillTx/>
                <a:latin typeface="Arial"/>
              </a:rPr>
              <a:t>HelloWorldApp.java</a:t>
            </a:r>
            <a:r>
              <a:rPr b="1" lang="en-US" sz="2400" strike="noStrike" u="none">
                <a:solidFill>
                  <a:srgbClr val="000000"/>
                </a:solidFill>
                <a:effectLst/>
                <a:uFillTx/>
                <a:latin typeface="Arial"/>
              </a:rPr>
              <a:t>). This class file contains Java bytecodes, which are platform-independent codes interpreted by the Java runtime system.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If the compilation</a:t>
            </a:r>
            <a:r>
              <a:rPr b="1" lang="en-US" sz="2400" strike="noStrike" u="none">
                <a:solidFill>
                  <a:srgbClr val="009999"/>
                </a:solidFill>
                <a:effectLst/>
                <a:uFillTx/>
                <a:latin typeface="Arial"/>
              </a:rPr>
              <a:t> fails</a:t>
            </a:r>
            <a:r>
              <a:rPr b="1" lang="en-US" sz="2400" strike="noStrike" u="none">
                <a:solidFill>
                  <a:srgbClr val="000000"/>
                </a:solidFill>
                <a:effectLst/>
                <a:uFillTx/>
                <a:latin typeface="Arial"/>
              </a:rPr>
              <a:t>, make sure you typed in and named the program exactly as shown above, using the capitalization shown. If you can't find the problem, Compiler Problems might be able to help you</a:t>
            </a:r>
            <a:r>
              <a:rPr b="1"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 Box 2"/>
          <p:cNvSpPr/>
          <p:nvPr/>
        </p:nvSpPr>
        <p:spPr>
          <a:xfrm>
            <a:off x="1715400" y="411120"/>
            <a:ext cx="43419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A simple Java program</a:t>
            </a:r>
            <a:endParaRPr b="0" lang="en-MY" sz="3200" strike="noStrike" u="none">
              <a:solidFill>
                <a:srgbClr val="000000"/>
              </a:solidFill>
              <a:effectLst/>
              <a:uFillTx/>
              <a:latin typeface="Arial"/>
            </a:endParaRPr>
          </a:p>
        </p:txBody>
      </p:sp>
      <p:sp>
        <p:nvSpPr>
          <p:cNvPr id="136" name="Rectangle 5"/>
          <p:cNvSpPr/>
          <p:nvPr/>
        </p:nvSpPr>
        <p:spPr>
          <a:xfrm>
            <a:off x="533520" y="1523880"/>
            <a:ext cx="8001000" cy="1219320"/>
          </a:xfrm>
          <a:prstGeom prst="rect">
            <a:avLst/>
          </a:prstGeom>
          <a:noFill/>
          <a:ln w="0">
            <a:noFill/>
          </a:ln>
        </p:spPr>
        <p:style>
          <a:lnRef idx="0"/>
          <a:fillRef idx="0"/>
          <a:effectRef idx="0"/>
          <a:fontRef idx="minor"/>
        </p:style>
        <p:txBody>
          <a:bodyPr lIns="90000" rIns="90000" tIns="46800" bIns="46800" anchor="t">
            <a:normAutofit fontScale="85000" lnSpcReduction="19999"/>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3.  Run The Application</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Run the application using the command like this; </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333399"/>
                </a:solidFill>
                <a:effectLst/>
                <a:uFillTx/>
                <a:latin typeface="Arial"/>
              </a:rPr>
              <a:t>     </a:t>
            </a:r>
            <a:r>
              <a:rPr b="1" lang="en-US" sz="2400" strike="noStrike" u="none">
                <a:solidFill>
                  <a:srgbClr val="cc0000"/>
                </a:solidFill>
                <a:effectLst/>
                <a:uFillTx/>
                <a:latin typeface="Arial"/>
              </a:rPr>
              <a:t>java HelloWorldApp</a:t>
            </a:r>
            <a:endParaRPr b="0" lang="en-MY" sz="2400" strike="noStrike" u="none">
              <a:solidFill>
                <a:srgbClr val="000000"/>
              </a:solidFill>
              <a:effectLst/>
              <a:uFillTx/>
              <a:latin typeface="Arial"/>
            </a:endParaRPr>
          </a:p>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endParaRPr b="0" lang="en-MY" sz="2400" strike="noStrike" u="none">
              <a:solidFill>
                <a:srgbClr val="000000"/>
              </a:solidFill>
              <a:effectLst/>
              <a:uFillTx/>
              <a:latin typeface="Arial"/>
            </a:endParaRPr>
          </a:p>
        </p:txBody>
      </p:sp>
      <p:pic>
        <p:nvPicPr>
          <p:cNvPr id="137" name="Picture 10" descr="HelloWorldApp2"/>
          <p:cNvPicPr/>
          <p:nvPr/>
        </p:nvPicPr>
        <p:blipFill>
          <a:blip r:embed="rId1"/>
          <a:stretch/>
        </p:blipFill>
        <p:spPr>
          <a:xfrm>
            <a:off x="2081160" y="2836800"/>
            <a:ext cx="5389560" cy="2212920"/>
          </a:xfrm>
          <a:prstGeom prst="rect">
            <a:avLst/>
          </a:prstGeom>
          <a:noFill/>
          <a:ln w="0">
            <a:noFill/>
          </a:ln>
        </p:spPr>
      </p:pic>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Text Box 9"/>
          <p:cNvSpPr/>
          <p:nvPr/>
        </p:nvSpPr>
        <p:spPr>
          <a:xfrm>
            <a:off x="1715040" y="411120"/>
            <a:ext cx="45662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Follow Up Assignment</a:t>
            </a:r>
            <a:endParaRPr b="0" lang="en-MY" sz="3200" strike="noStrike" u="none">
              <a:solidFill>
                <a:srgbClr val="000000"/>
              </a:solidFill>
              <a:effectLst/>
              <a:uFillTx/>
              <a:latin typeface="Arial"/>
            </a:endParaRPr>
          </a:p>
        </p:txBody>
      </p:sp>
      <p:sp>
        <p:nvSpPr>
          <p:cNvPr id="139" name="Text Box 11"/>
          <p:cNvSpPr/>
          <p:nvPr/>
        </p:nvSpPr>
        <p:spPr>
          <a:xfrm>
            <a:off x="476280" y="1652760"/>
            <a:ext cx="7889760" cy="4117320"/>
          </a:xfrm>
          <a:prstGeom prst="rect">
            <a:avLst/>
          </a:prstGeom>
          <a:noFill/>
          <a:ln w="0">
            <a:noFill/>
          </a:ln>
        </p:spPr>
        <p:style>
          <a:lnRef idx="0"/>
          <a:fillRef idx="0"/>
          <a:effectRef idx="0"/>
          <a:fontRef idx="minor"/>
        </p:style>
        <p:txBody>
          <a:bodyPr lIns="90000" rIns="90000" tIns="46800" bIns="46800" anchor="t">
            <a:spAutoFit/>
          </a:bodyPr>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Using any text editor, write a Java application that </a:t>
            </a:r>
            <a:br>
              <a:rPr sz="2400"/>
            </a:br>
            <a:r>
              <a:rPr b="0" lang="en-US" sz="2400" strike="noStrike" u="none">
                <a:solidFill>
                  <a:srgbClr val="000000"/>
                </a:solidFill>
                <a:effectLst/>
                <a:uFillTx/>
                <a:latin typeface="Arial"/>
              </a:rPr>
              <a:t>  display the message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1" lang="en-US" sz="2400" strike="noStrike" u="none">
                <a:solidFill>
                  <a:srgbClr val="000000"/>
                </a:solidFill>
                <a:effectLst/>
                <a:uFillTx/>
                <a:latin typeface="Arial"/>
              </a:rPr>
              <a:t>Surely the best Java programmers come from Java!</a:t>
            </a:r>
            <a:endParaRPr b="0" lang="en-MY"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Test your application</a:t>
            </a:r>
            <a:endParaRPr b="0" lang="en-MY"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Show your app on the board at the beginning of the </a:t>
            </a:r>
            <a:br>
              <a:rPr sz="2400"/>
            </a:br>
            <a:r>
              <a:rPr b="0" lang="en-US" sz="2400" strike="noStrike" u="none">
                <a:solidFill>
                  <a:srgbClr val="000000"/>
                </a:solidFill>
                <a:effectLst/>
                <a:uFillTx/>
                <a:latin typeface="Arial"/>
              </a:rPr>
              <a:t>  next lesson</a:t>
            </a:r>
            <a:endParaRPr b="0" lang="en-MY" sz="2400" strike="noStrike" u="none">
              <a:solidFill>
                <a:srgbClr val="000000"/>
              </a:solidFill>
              <a:effectLst/>
              <a:uFillTx/>
              <a:latin typeface="Arial"/>
            </a:endParaRPr>
          </a:p>
          <a:p>
            <a:pPr>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 Box 2"/>
          <p:cNvSpPr/>
          <p:nvPr/>
        </p:nvSpPr>
        <p:spPr>
          <a:xfrm>
            <a:off x="1712160" y="411120"/>
            <a:ext cx="68281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Summary of Main Teaching Points</a:t>
            </a:r>
            <a:endParaRPr b="0" lang="en-MY" sz="3200" strike="noStrike" u="none">
              <a:solidFill>
                <a:srgbClr val="000000"/>
              </a:solidFill>
              <a:effectLst/>
              <a:uFillTx/>
              <a:latin typeface="Arial"/>
            </a:endParaRPr>
          </a:p>
        </p:txBody>
      </p:sp>
      <p:sp>
        <p:nvSpPr>
          <p:cNvPr id="141" name="Text Box 3"/>
          <p:cNvSpPr/>
          <p:nvPr/>
        </p:nvSpPr>
        <p:spPr>
          <a:xfrm>
            <a:off x="552600" y="1581120"/>
            <a:ext cx="7848360" cy="4322520"/>
          </a:xfrm>
          <a:prstGeom prst="rect">
            <a:avLst/>
          </a:prstGeom>
          <a:noFill/>
          <a:ln w="0">
            <a:noFill/>
          </a:ln>
        </p:spPr>
        <p:style>
          <a:lnRef idx="0"/>
          <a:fillRef idx="0"/>
          <a:effectRef idx="0"/>
          <a:fontRef idx="minor"/>
        </p:style>
        <p:txBody>
          <a:bodyPr lIns="90000" rIns="90000" tIns="46800" bIns="46800" anchor="t">
            <a:spAutoFit/>
          </a:bodyPr>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What is Java?</a:t>
            </a:r>
            <a:endParaRPr b="0" lang="en-MY" sz="2800" strike="noStrike" u="none">
              <a:solidFill>
                <a:srgbClr val="000000"/>
              </a:solidFill>
              <a:effectLst/>
              <a:uFillTx/>
              <a:latin typeface="Arial"/>
            </a:endParaRPr>
          </a:p>
          <a:p>
            <a:pPr lvl="1" marL="914400" indent="-457200">
              <a:spcBef>
                <a:spcPts val="1125"/>
              </a:spcBef>
              <a:buClr>
                <a:srgbClr val="000000"/>
              </a:buClr>
              <a:buFont typeface="Arial"/>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Language comparison</a:t>
            </a:r>
            <a:endParaRPr b="0" lang="en-MY" sz="1800" strike="noStrike" u="none">
              <a:solidFill>
                <a:srgbClr val="000000"/>
              </a:solidFill>
              <a:effectLst/>
              <a:uFillTx/>
              <a:latin typeface="Arial"/>
            </a:endParaRPr>
          </a:p>
          <a:p>
            <a:pPr lvl="1" marL="914400" indent="-457200">
              <a:spcBef>
                <a:spcPts val="1125"/>
              </a:spcBef>
              <a:buClr>
                <a:srgbClr val="000000"/>
              </a:buClr>
              <a:buFont typeface="Arial"/>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Platform independence</a:t>
            </a:r>
            <a:endParaRPr b="0" lang="en-MY" sz="1800" strike="noStrike" u="none">
              <a:solidFill>
                <a:srgbClr val="000000"/>
              </a:solidFill>
              <a:effectLst/>
              <a:uFillTx/>
              <a:latin typeface="Arial"/>
            </a:endParaRPr>
          </a:p>
          <a:p>
            <a:pPr lvl="1" marL="914400" indent="-457200">
              <a:spcBef>
                <a:spcPts val="1125"/>
              </a:spcBef>
              <a:buClr>
                <a:srgbClr val="000000"/>
              </a:buClr>
              <a:buFont typeface="Arial"/>
              <a:buAutoNum type="arabicPeriod"/>
              <a:tabLst>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Language features</a:t>
            </a:r>
            <a:endParaRPr b="0" lang="en-MY" sz="1800" strike="noStrike" u="none">
              <a:solidFill>
                <a:srgbClr val="000000"/>
              </a:solidFill>
              <a:effectLst/>
              <a:uFillTx/>
              <a:latin typeface="Arial"/>
            </a:endParaRPr>
          </a:p>
          <a:p>
            <a:pPr lvl="2" marL="1371600" indent="-457200">
              <a:spcBef>
                <a:spcPts val="1125"/>
              </a:spcBef>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	</a:t>
            </a:r>
            <a:r>
              <a:rPr b="1" i="1" lang="en-US" sz="1800" strike="noStrike" u="none">
                <a:solidFill>
                  <a:srgbClr val="000000"/>
                </a:solidFill>
                <a:effectLst/>
                <a:uFillTx/>
                <a:latin typeface="Arial"/>
              </a:rPr>
              <a:t>Simple, secure, muti-threaded, …</a:t>
            </a:r>
            <a:endParaRPr b="0" lang="en-MY" sz="1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Java and The Internet</a:t>
            </a:r>
            <a:endParaRPr b="0" lang="en-MY" sz="2800" strike="noStrike" u="none">
              <a:solidFill>
                <a:srgbClr val="000000"/>
              </a:solidFill>
              <a:effectLst/>
              <a:uFillTx/>
              <a:latin typeface="Arial"/>
            </a:endParaRPr>
          </a:p>
          <a:p>
            <a:pPr lvl="1" marL="914400" indent="-457200">
              <a:spcBef>
                <a:spcPts val="1125"/>
              </a:spcBef>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Computing platform base, …</a:t>
            </a:r>
            <a:endParaRPr b="0" lang="en-MY" sz="1800" strike="noStrike" u="none">
              <a:solidFill>
                <a:srgbClr val="000000"/>
              </a:solidFill>
              <a:effectLst/>
              <a:uFillTx/>
              <a:latin typeface="Arial"/>
            </a:endParaRPr>
          </a:p>
          <a:p>
            <a:pPr marL="457200" indent="-457200">
              <a:spcBef>
                <a:spcPts val="1749"/>
              </a:spcBef>
              <a:buClr>
                <a:srgbClr val="000000"/>
              </a:buClr>
              <a:buFont typeface="Arial"/>
              <a:buAutoNum type="arabicPeriod"/>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How Java differs from the C language</a:t>
            </a:r>
            <a:endParaRPr b="0" lang="en-MY" sz="2800" strike="noStrike" u="none">
              <a:solidFill>
                <a:srgbClr val="000000"/>
              </a:solidFill>
              <a:effectLst/>
              <a:uFillTx/>
              <a:latin typeface="Arial"/>
            </a:endParaRPr>
          </a:p>
          <a:p>
            <a:pPr lvl="1" marL="914400" indent="-457200">
              <a:spcBef>
                <a:spcPts val="1125"/>
              </a:spcBef>
              <a:tabLst>
                <a:tab algn="l" pos="0"/>
                <a:tab algn="l" pos="1828800"/>
                <a:tab algn="l" pos="2743200"/>
                <a:tab algn="l" pos="3657600"/>
                <a:tab algn="l" pos="4572000"/>
                <a:tab algn="l" pos="5486400"/>
                <a:tab algn="l" pos="6400800"/>
                <a:tab algn="l" pos="7315200"/>
                <a:tab algn="l" pos="8229600"/>
                <a:tab algn="l" pos="9144000"/>
                <a:tab algn="l" pos="10058400"/>
              </a:tabLst>
            </a:pPr>
            <a:r>
              <a:rPr b="1" lang="en-US" sz="1800" strike="noStrike" u="none">
                <a:solidFill>
                  <a:srgbClr val="000000"/>
                </a:solidFill>
                <a:effectLst/>
                <a:uFillTx/>
                <a:latin typeface="Arial"/>
              </a:rPr>
              <a:t>No pointers, no multiple inheritence (C++), …</a:t>
            </a:r>
            <a:endParaRPr b="0" lang="en-MY"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450" dur="indefinite" restart="never" nodeType="tmRoot">
          <p:childTnLst>
            <p:seq>
              <p:cTn id="451" dur="indefinite" nodeType="mainSeq">
                <p:childTnLst>
                  <p:par>
                    <p:cTn id="452" nodeType="clickEffect" fill="hold">
                      <p:stCondLst>
                        <p:cond delay="indefinite"/>
                      </p:stCondLst>
                      <p:childTnLst>
                        <p:par>
                          <p:cTn id="453" nodeType="withEffect" fill="hold">
                            <p:stCondLst>
                              <p:cond delay="0"/>
                            </p:stCondLst>
                            <p:childTnLst>
                              <p:par>
                                <p:cTn id="454" nodeType="clickEffect" fill="hold" presetClass="entr" presetID="1">
                                  <p:stCondLst>
                                    <p:cond delay="0"/>
                                  </p:stCondLst>
                                  <p:childTnLst>
                                    <p:set>
                                      <p:cBhvr>
                                        <p:cTn id="455" dur="1" fill="hold">
                                          <p:stCondLst>
                                            <p:cond delay="0"/>
                                          </p:stCondLst>
                                        </p:cTn>
                                        <p:tgtEl>
                                          <p:spTgt spid="141">
                                            <p:txEl>
                                              <p:pRg st="0" end="0"/>
                                            </p:txEl>
                                          </p:spTgt>
                                        </p:tgtEl>
                                        <p:attrNameLst>
                                          <p:attrName>style.visibility</p:attrName>
                                        </p:attrNameLst>
                                      </p:cBhvr>
                                      <p:to>
                                        <p:strVal val="visible"/>
                                      </p:to>
                                    </p:set>
                                  </p:childTnLst>
                                </p:cTn>
                              </p:par>
                            </p:childTnLst>
                          </p:cTn>
                        </p:par>
                      </p:childTnLst>
                    </p:cTn>
                  </p:par>
                  <p:par>
                    <p:cTn id="456" nodeType="clickEffect" fill="hold">
                      <p:stCondLst>
                        <p:cond delay="indefinite"/>
                      </p:stCondLst>
                      <p:childTnLst>
                        <p:par>
                          <p:cTn id="457" nodeType="withEffect" fill="hold">
                            <p:stCondLst>
                              <p:cond delay="0"/>
                            </p:stCondLst>
                            <p:childTnLst>
                              <p:par>
                                <p:cTn id="458" nodeType="clickEffect" fill="hold" presetClass="entr" presetID="1">
                                  <p:stCondLst>
                                    <p:cond delay="0"/>
                                  </p:stCondLst>
                                  <p:childTnLst>
                                    <p:set>
                                      <p:cBhvr>
                                        <p:cTn id="459" dur="1" fill="hold">
                                          <p:stCondLst>
                                            <p:cond delay="0"/>
                                          </p:stCondLst>
                                        </p:cTn>
                                        <p:tgtEl>
                                          <p:spTgt spid="141">
                                            <p:txEl>
                                              <p:pRg st="1" end="1"/>
                                            </p:txEl>
                                          </p:spTgt>
                                        </p:tgtEl>
                                        <p:attrNameLst>
                                          <p:attrName>style.visibility</p:attrName>
                                        </p:attrNameLst>
                                      </p:cBhvr>
                                      <p:to>
                                        <p:strVal val="visible"/>
                                      </p:to>
                                    </p:set>
                                  </p:childTnLst>
                                </p:cTn>
                              </p:par>
                            </p:childTnLst>
                          </p:cTn>
                        </p:par>
                      </p:childTnLst>
                    </p:cTn>
                  </p:par>
                  <p:par>
                    <p:cTn id="460" nodeType="clickEffect" fill="hold">
                      <p:stCondLst>
                        <p:cond delay="indefinite"/>
                      </p:stCondLst>
                      <p:childTnLst>
                        <p:par>
                          <p:cTn id="461" nodeType="withEffect" fill="hold">
                            <p:stCondLst>
                              <p:cond delay="0"/>
                            </p:stCondLst>
                            <p:childTnLst>
                              <p:par>
                                <p:cTn id="462" nodeType="clickEffect" fill="hold" presetClass="entr" presetID="1">
                                  <p:stCondLst>
                                    <p:cond delay="0"/>
                                  </p:stCondLst>
                                  <p:childTnLst>
                                    <p:set>
                                      <p:cBhvr>
                                        <p:cTn id="463" dur="1" fill="hold">
                                          <p:stCondLst>
                                            <p:cond delay="0"/>
                                          </p:stCondLst>
                                        </p:cTn>
                                        <p:tgtEl>
                                          <p:spTgt spid="141">
                                            <p:txEl>
                                              <p:pRg st="2" end="2"/>
                                            </p:txEl>
                                          </p:spTgt>
                                        </p:tgtEl>
                                        <p:attrNameLst>
                                          <p:attrName>style.visibility</p:attrName>
                                        </p:attrNameLst>
                                      </p:cBhvr>
                                      <p:to>
                                        <p:strVal val="visible"/>
                                      </p:to>
                                    </p:set>
                                  </p:childTnLst>
                                </p:cTn>
                              </p:par>
                            </p:childTnLst>
                          </p:cTn>
                        </p:par>
                      </p:childTnLst>
                    </p:cTn>
                  </p:par>
                  <p:par>
                    <p:cTn id="464" nodeType="clickEffect" fill="hold">
                      <p:stCondLst>
                        <p:cond delay="indefinite"/>
                      </p:stCondLst>
                      <p:childTnLst>
                        <p:par>
                          <p:cTn id="465" nodeType="withEffect" fill="hold">
                            <p:stCondLst>
                              <p:cond delay="0"/>
                            </p:stCondLst>
                            <p:childTnLst>
                              <p:par>
                                <p:cTn id="466" nodeType="clickEffect" fill="hold" presetClass="entr" presetID="1">
                                  <p:stCondLst>
                                    <p:cond delay="0"/>
                                  </p:stCondLst>
                                  <p:childTnLst>
                                    <p:set>
                                      <p:cBhvr>
                                        <p:cTn id="467" dur="1" fill="hold">
                                          <p:stCondLst>
                                            <p:cond delay="0"/>
                                          </p:stCondLst>
                                        </p:cTn>
                                        <p:tgtEl>
                                          <p:spTgt spid="141">
                                            <p:txEl>
                                              <p:pRg st="3" end="3"/>
                                            </p:txEl>
                                          </p:spTgt>
                                        </p:tgtEl>
                                        <p:attrNameLst>
                                          <p:attrName>style.visibility</p:attrName>
                                        </p:attrNameLst>
                                      </p:cBhvr>
                                      <p:to>
                                        <p:strVal val="visible"/>
                                      </p:to>
                                    </p:set>
                                  </p:childTnLst>
                                </p:cTn>
                              </p:par>
                            </p:childTnLst>
                          </p:cTn>
                        </p:par>
                      </p:childTnLst>
                    </p:cTn>
                  </p:par>
                  <p:par>
                    <p:cTn id="468" nodeType="clickEffect" fill="hold">
                      <p:stCondLst>
                        <p:cond delay="indefinite"/>
                      </p:stCondLst>
                      <p:childTnLst>
                        <p:par>
                          <p:cTn id="469" nodeType="withEffect" fill="hold">
                            <p:stCondLst>
                              <p:cond delay="0"/>
                            </p:stCondLst>
                            <p:childTnLst>
                              <p:par>
                                <p:cTn id="470" nodeType="clickEffect" fill="hold" presetClass="entr" presetID="1">
                                  <p:stCondLst>
                                    <p:cond delay="0"/>
                                  </p:stCondLst>
                                  <p:childTnLst>
                                    <p:set>
                                      <p:cBhvr>
                                        <p:cTn id="471" dur="1" fill="hold">
                                          <p:stCondLst>
                                            <p:cond delay="0"/>
                                          </p:stCondLst>
                                        </p:cTn>
                                        <p:tgtEl>
                                          <p:spTgt spid="141">
                                            <p:txEl>
                                              <p:pRg st="4" end="4"/>
                                            </p:txEl>
                                          </p:spTgt>
                                        </p:tgtEl>
                                        <p:attrNameLst>
                                          <p:attrName>style.visibility</p:attrName>
                                        </p:attrNameLst>
                                      </p:cBhvr>
                                      <p:to>
                                        <p:strVal val="visible"/>
                                      </p:to>
                                    </p:set>
                                  </p:childTnLst>
                                </p:cTn>
                              </p:par>
                            </p:childTnLst>
                          </p:cTn>
                        </p:par>
                      </p:childTnLst>
                    </p:cTn>
                  </p:par>
                  <p:par>
                    <p:cTn id="472" nodeType="clickEffect" fill="hold">
                      <p:stCondLst>
                        <p:cond delay="indefinite"/>
                      </p:stCondLst>
                      <p:childTnLst>
                        <p:par>
                          <p:cTn id="473" nodeType="withEffect" fill="hold">
                            <p:stCondLst>
                              <p:cond delay="0"/>
                            </p:stCondLst>
                            <p:childTnLst>
                              <p:par>
                                <p:cTn id="474" nodeType="clickEffect" fill="hold" presetClass="entr" presetID="1">
                                  <p:stCondLst>
                                    <p:cond delay="0"/>
                                  </p:stCondLst>
                                  <p:childTnLst>
                                    <p:set>
                                      <p:cBhvr>
                                        <p:cTn id="475" dur="1" fill="hold">
                                          <p:stCondLst>
                                            <p:cond delay="0"/>
                                          </p:stCondLst>
                                        </p:cTn>
                                        <p:tgtEl>
                                          <p:spTgt spid="141">
                                            <p:txEl>
                                              <p:pRg st="5" end="5"/>
                                            </p:txEl>
                                          </p:spTgt>
                                        </p:tgtEl>
                                        <p:attrNameLst>
                                          <p:attrName>style.visibility</p:attrName>
                                        </p:attrNameLst>
                                      </p:cBhvr>
                                      <p:to>
                                        <p:strVal val="visible"/>
                                      </p:to>
                                    </p:set>
                                  </p:childTnLst>
                                </p:cTn>
                              </p:par>
                            </p:childTnLst>
                          </p:cTn>
                        </p:par>
                      </p:childTnLst>
                    </p:cTn>
                  </p:par>
                  <p:par>
                    <p:cTn id="476" nodeType="clickEffect" fill="hold">
                      <p:stCondLst>
                        <p:cond delay="indefinite"/>
                      </p:stCondLst>
                      <p:childTnLst>
                        <p:par>
                          <p:cTn id="477" nodeType="withEffect" fill="hold">
                            <p:stCondLst>
                              <p:cond delay="0"/>
                            </p:stCondLst>
                            <p:childTnLst>
                              <p:par>
                                <p:cTn id="478" nodeType="clickEffect" fill="hold" presetClass="entr" presetID="1">
                                  <p:stCondLst>
                                    <p:cond delay="0"/>
                                  </p:stCondLst>
                                  <p:childTnLst>
                                    <p:set>
                                      <p:cBhvr>
                                        <p:cTn id="479" dur="1" fill="hold">
                                          <p:stCondLst>
                                            <p:cond delay="0"/>
                                          </p:stCondLst>
                                        </p:cTn>
                                        <p:tgtEl>
                                          <p:spTgt spid="141">
                                            <p:txEl>
                                              <p:pRg st="6" end="6"/>
                                            </p:txEl>
                                          </p:spTgt>
                                        </p:tgtEl>
                                        <p:attrNameLst>
                                          <p:attrName>style.visibility</p:attrName>
                                        </p:attrNameLst>
                                      </p:cBhvr>
                                      <p:to>
                                        <p:strVal val="visible"/>
                                      </p:to>
                                    </p:set>
                                  </p:childTnLst>
                                </p:cTn>
                              </p:par>
                            </p:childTnLst>
                          </p:cTn>
                        </p:par>
                      </p:childTnLst>
                    </p:cTn>
                  </p:par>
                  <p:par>
                    <p:cTn id="480" nodeType="clickEffect" fill="hold">
                      <p:stCondLst>
                        <p:cond delay="indefinite"/>
                      </p:stCondLst>
                      <p:childTnLst>
                        <p:par>
                          <p:cTn id="481" nodeType="withEffect" fill="hold">
                            <p:stCondLst>
                              <p:cond delay="0"/>
                            </p:stCondLst>
                            <p:childTnLst>
                              <p:par>
                                <p:cTn id="482" nodeType="clickEffect" fill="hold" presetClass="entr" presetID="1">
                                  <p:stCondLst>
                                    <p:cond delay="0"/>
                                  </p:stCondLst>
                                  <p:childTnLst>
                                    <p:set>
                                      <p:cBhvr>
                                        <p:cTn id="483" dur="1" fill="hold">
                                          <p:stCondLst>
                                            <p:cond delay="0"/>
                                          </p:stCondLst>
                                        </p:cTn>
                                        <p:tgtEl>
                                          <p:spTgt spid="141">
                                            <p:txEl>
                                              <p:pRg st="7" end="7"/>
                                            </p:txEl>
                                          </p:spTgt>
                                        </p:tgtEl>
                                        <p:attrNameLst>
                                          <p:attrName>style.visibility</p:attrName>
                                        </p:attrNameLst>
                                      </p:cBhvr>
                                      <p:to>
                                        <p:strVal val="visible"/>
                                      </p:to>
                                    </p:set>
                                  </p:childTnLst>
                                </p:cTn>
                              </p:par>
                            </p:childTnLst>
                          </p:cTn>
                        </p:par>
                      </p:childTnLst>
                    </p:cTn>
                  </p:par>
                  <p:par>
                    <p:cTn id="484" nodeType="clickEffect" fill="hold">
                      <p:stCondLst>
                        <p:cond delay="indefinite"/>
                      </p:stCondLst>
                      <p:childTnLst>
                        <p:par>
                          <p:cTn id="485" nodeType="withEffect" fill="hold">
                            <p:stCondLst>
                              <p:cond delay="0"/>
                            </p:stCondLst>
                            <p:childTnLst>
                              <p:par>
                                <p:cTn id="486" nodeType="clickEffect" fill="hold" presetClass="entr" presetID="1">
                                  <p:stCondLst>
                                    <p:cond delay="0"/>
                                  </p:stCondLst>
                                  <p:childTnLst>
                                    <p:set>
                                      <p:cBhvr>
                                        <p:cTn id="487" dur="1" fill="hold">
                                          <p:stCondLst>
                                            <p:cond delay="0"/>
                                          </p:stCondLst>
                                        </p:cTn>
                                        <p:tgtEl>
                                          <p:spTgt spid="141">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Text Box 3"/>
          <p:cNvSpPr/>
          <p:nvPr/>
        </p:nvSpPr>
        <p:spPr>
          <a:xfrm>
            <a:off x="914400" y="1600200"/>
            <a:ext cx="7848720" cy="5064480"/>
          </a:xfrm>
          <a:prstGeom prst="rect">
            <a:avLst/>
          </a:prstGeom>
          <a:noFill/>
          <a:ln w="0">
            <a:noFill/>
          </a:ln>
        </p:spPr>
        <p:style>
          <a:lnRef idx="0"/>
          <a:fillRef idx="0"/>
          <a:effectRef idx="0"/>
          <a:fontRef idx="minor"/>
        </p:style>
        <p:txBody>
          <a:bodyPr lIns="90000" rIns="90000" tIns="46800" bIns="46800" anchor="t">
            <a:spAutoFit/>
          </a:bodyPr>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Applets and Applications</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The Java Development Kit (JDK)</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A Simple Java Program</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800" strike="noStrike" u="none">
                <a:solidFill>
                  <a:srgbClr val="000000"/>
                </a:solidFill>
                <a:effectLst/>
                <a:uFillTx/>
                <a:latin typeface="Arial"/>
              </a:rPr>
              <a:t>API documentation</a:t>
            </a:r>
            <a:endParaRPr b="0" lang="en-MY" sz="2800" strike="noStrike" u="none">
              <a:solidFill>
                <a:srgbClr val="000000"/>
              </a:solidFill>
              <a:effectLst/>
              <a:uFillTx/>
              <a:latin typeface="Arial"/>
            </a:endParaRPr>
          </a:p>
          <a:p>
            <a:pPr marL="457200" indent="-457200">
              <a:spcBef>
                <a:spcPts val="1749"/>
              </a:spcBef>
              <a:buClr>
                <a:srgbClr val="000000"/>
              </a:buClr>
              <a:buFont typeface="Arial"/>
              <a:buAutoNum type="arabicPeriod" startAt="4"/>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800" strike="noStrike" u="none">
              <a:solidFill>
                <a:srgbClr val="000000"/>
              </a:solidFill>
              <a:effectLst/>
              <a:uFillTx/>
              <a:latin typeface="Arial"/>
            </a:endParaRPr>
          </a:p>
        </p:txBody>
      </p:sp>
      <p:sp>
        <p:nvSpPr>
          <p:cNvPr id="143" name="Text Box 4"/>
          <p:cNvSpPr/>
          <p:nvPr/>
        </p:nvSpPr>
        <p:spPr>
          <a:xfrm>
            <a:off x="1712160" y="411120"/>
            <a:ext cx="68281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Summary of Main Teaching Points</a:t>
            </a:r>
            <a:endParaRPr b="0" lang="en-MY"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Text Box 2"/>
          <p:cNvSpPr/>
          <p:nvPr/>
        </p:nvSpPr>
        <p:spPr>
          <a:xfrm>
            <a:off x="1715760" y="411120"/>
            <a:ext cx="40017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Learning Outcomes</a:t>
            </a:r>
            <a:endParaRPr b="0" lang="en-MY" sz="3200" strike="noStrike" u="none">
              <a:solidFill>
                <a:srgbClr val="000000"/>
              </a:solidFill>
              <a:effectLst/>
              <a:uFillTx/>
              <a:latin typeface="Arial"/>
            </a:endParaRPr>
          </a:p>
        </p:txBody>
      </p:sp>
      <p:sp>
        <p:nvSpPr>
          <p:cNvPr id="145" name="Rectangle 3"/>
          <p:cNvSpPr/>
          <p:nvPr/>
        </p:nvSpPr>
        <p:spPr>
          <a:xfrm>
            <a:off x="743040" y="1733400"/>
            <a:ext cx="8076960" cy="409608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7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At the end of this topic, you should be able to:</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what Java means</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List the differences between Java and C</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the differences between an applet and an application</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Explain the definition of the various Java commands listed in the JDK</a:t>
            </a:r>
            <a:endParaRPr b="0" lang="en-MY" sz="2800" strike="noStrike" u="none">
              <a:solidFill>
                <a:srgbClr val="000000"/>
              </a:solidFill>
              <a:effectLst/>
              <a:uFillTx/>
              <a:latin typeface="Arial"/>
            </a:endParaRPr>
          </a:p>
          <a:p>
            <a:pPr marL="343080" indent="-343080">
              <a:spcBef>
                <a:spcPts val="700"/>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trike="noStrike" u="none">
                <a:solidFill>
                  <a:srgbClr val="000000"/>
                </a:solidFill>
                <a:effectLst/>
                <a:uFillTx/>
                <a:latin typeface="Arial"/>
              </a:rPr>
              <a:t>Write simple Java programs</a:t>
            </a:r>
            <a:endParaRPr b="0" lang="en-MY"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488" dur="indefinite" restart="never" nodeType="tmRoot">
          <p:childTnLst>
            <p:seq>
              <p:cTn id="489" dur="indefinite" nodeType="mainSeq">
                <p:childTnLst>
                  <p:par>
                    <p:cTn id="490" nodeType="clickEffect" fill="hold">
                      <p:stCondLst>
                        <p:cond delay="indefinite"/>
                      </p:stCondLst>
                      <p:childTnLst>
                        <p:par>
                          <p:cTn id="491" nodeType="withEffect" fill="hold">
                            <p:stCondLst>
                              <p:cond delay="0"/>
                            </p:stCondLst>
                            <p:childTnLst>
                              <p:par>
                                <p:cTn id="492" nodeType="clickEffect" fill="hold" presetClass="entr" presetID="1">
                                  <p:stCondLst>
                                    <p:cond delay="0"/>
                                  </p:stCondLst>
                                  <p:childTnLst>
                                    <p:set>
                                      <p:cBhvr>
                                        <p:cTn id="493"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494" nodeType="clickEffect" fill="hold">
                      <p:stCondLst>
                        <p:cond delay="indefinite"/>
                      </p:stCondLst>
                      <p:childTnLst>
                        <p:par>
                          <p:cTn id="495" nodeType="withEffect" fill="hold">
                            <p:stCondLst>
                              <p:cond delay="0"/>
                            </p:stCondLst>
                            <p:childTnLst>
                              <p:par>
                                <p:cTn id="496" nodeType="clickEffect" fill="hold" presetClass="entr" presetID="1">
                                  <p:stCondLst>
                                    <p:cond delay="0"/>
                                  </p:stCondLst>
                                  <p:childTnLst>
                                    <p:set>
                                      <p:cBhvr>
                                        <p:cTn id="497"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498" nodeType="clickEffect" fill="hold">
                      <p:stCondLst>
                        <p:cond delay="indefinite"/>
                      </p:stCondLst>
                      <p:childTnLst>
                        <p:par>
                          <p:cTn id="499" nodeType="withEffect" fill="hold">
                            <p:stCondLst>
                              <p:cond delay="0"/>
                            </p:stCondLst>
                            <p:childTnLst>
                              <p:par>
                                <p:cTn id="500" nodeType="clickEffect" fill="hold" presetClass="entr" presetID="1">
                                  <p:stCondLst>
                                    <p:cond delay="0"/>
                                  </p:stCondLst>
                                  <p:childTnLst>
                                    <p:set>
                                      <p:cBhvr>
                                        <p:cTn id="501"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502" nodeType="clickEffect" fill="hold">
                      <p:stCondLst>
                        <p:cond delay="indefinite"/>
                      </p:stCondLst>
                      <p:childTnLst>
                        <p:par>
                          <p:cTn id="503" nodeType="withEffect" fill="hold">
                            <p:stCondLst>
                              <p:cond delay="0"/>
                            </p:stCondLst>
                            <p:childTnLst>
                              <p:par>
                                <p:cTn id="504" nodeType="clickEffect" fill="hold" presetClass="entr" presetID="1">
                                  <p:stCondLst>
                                    <p:cond delay="0"/>
                                  </p:stCondLst>
                                  <p:childTnLst>
                                    <p:set>
                                      <p:cBhvr>
                                        <p:cTn id="505"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506" nodeType="clickEffect" fill="hold">
                      <p:stCondLst>
                        <p:cond delay="indefinite"/>
                      </p:stCondLst>
                      <p:childTnLst>
                        <p:par>
                          <p:cTn id="507" nodeType="withEffect" fill="hold">
                            <p:stCondLst>
                              <p:cond delay="0"/>
                            </p:stCondLst>
                            <p:childTnLst>
                              <p:par>
                                <p:cTn id="508" nodeType="clickEffect" fill="hold" presetClass="entr" presetID="1">
                                  <p:stCondLst>
                                    <p:cond delay="0"/>
                                  </p:stCondLst>
                                  <p:childTnLst>
                                    <p:set>
                                      <p:cBhvr>
                                        <p:cTn id="509"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510" nodeType="clickEffect" fill="hold">
                      <p:stCondLst>
                        <p:cond delay="indefinite"/>
                      </p:stCondLst>
                      <p:childTnLst>
                        <p:par>
                          <p:cTn id="511" nodeType="withEffect" fill="hold">
                            <p:stCondLst>
                              <p:cond delay="0"/>
                            </p:stCondLst>
                            <p:childTnLst>
                              <p:par>
                                <p:cTn id="512" nodeType="clickEffect" fill="hold" presetClass="entr" presetID="1">
                                  <p:stCondLst>
                                    <p:cond delay="0"/>
                                  </p:stCondLst>
                                  <p:childTnLst>
                                    <p:set>
                                      <p:cBhvr>
                                        <p:cTn id="513"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 name="Text Box 11"/>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MY" sz="3200" strike="noStrike" u="none">
              <a:solidFill>
                <a:srgbClr val="000000"/>
              </a:solidFill>
              <a:effectLst/>
              <a:uFillTx/>
              <a:latin typeface="Arial"/>
            </a:endParaRPr>
          </a:p>
        </p:txBody>
      </p:sp>
      <p:sp>
        <p:nvSpPr>
          <p:cNvPr id="32" name="Text Box 13"/>
          <p:cNvSpPr/>
          <p:nvPr/>
        </p:nvSpPr>
        <p:spPr>
          <a:xfrm>
            <a:off x="466560" y="1805040"/>
            <a:ext cx="8102880" cy="411732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If you have mastered this topic, </a:t>
            </a:r>
            <a:r>
              <a:rPr b="0" lang="en-US" sz="2400" strike="noStrike" u="none">
                <a:solidFill>
                  <a:srgbClr val="990000"/>
                </a:solidFill>
                <a:effectLst/>
                <a:uFillTx/>
                <a:latin typeface="Arial"/>
              </a:rPr>
              <a:t>you should be able to use the following terms correctly in your assignments and exams</a:t>
            </a:r>
            <a:r>
              <a:rPr b="0"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990000"/>
                </a:solidFill>
                <a:effectLst/>
                <a:uFillTx/>
                <a:latin typeface="Arial"/>
              </a:rPr>
              <a:t>Application</a:t>
            </a:r>
            <a:r>
              <a:rPr b="0" lang="en-US" sz="2400" strike="noStrike" u="none">
                <a:solidFill>
                  <a:srgbClr val="000000"/>
                </a:solidFill>
                <a:effectLst/>
                <a:uFillTx/>
                <a:latin typeface="Arial"/>
              </a:rPr>
              <a:t> - </a:t>
            </a:r>
            <a:r>
              <a:rPr b="0" lang="en-GB" sz="2400" strike="noStrike" u="none">
                <a:solidFill>
                  <a:srgbClr val="000000"/>
                </a:solidFill>
                <a:effectLst/>
                <a:uFillTx/>
                <a:latin typeface="Arial"/>
              </a:rPr>
              <a:t>A complete, self-contained program that performs a specific function directly for the user.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a:t>
            </a:r>
            <a:r>
              <a:rPr b="0" lang="en-US" sz="2400" strike="noStrike" u="none">
                <a:solidFill>
                  <a:srgbClr val="990000"/>
                </a:solidFill>
                <a:effectLst/>
                <a:uFillTx/>
                <a:latin typeface="Arial"/>
              </a:rPr>
              <a:t>Applet</a:t>
            </a:r>
            <a:r>
              <a:rPr b="0" lang="en-US" sz="2400" strike="noStrike" u="none">
                <a:solidFill>
                  <a:srgbClr val="000000"/>
                </a:solidFill>
                <a:effectLst/>
                <a:uFillTx/>
                <a:latin typeface="Arial"/>
              </a:rPr>
              <a:t> - </a:t>
            </a:r>
            <a:r>
              <a:rPr b="0" lang="en-GB" sz="2400" strike="noStrike" u="none">
                <a:solidFill>
                  <a:srgbClr val="000000"/>
                </a:solidFill>
                <a:effectLst/>
                <a:uFillTx/>
                <a:latin typeface="Arial"/>
              </a:rPr>
              <a:t>A </a:t>
            </a:r>
            <a:r>
              <a:rPr b="0" lang="en-GB" sz="2400" strike="noStrike" u="sng">
                <a:solidFill>
                  <a:srgbClr val="009999"/>
                </a:solidFill>
                <a:effectLst/>
                <a:uFillTx/>
                <a:latin typeface="Arial"/>
                <a:hlinkClick r:id="rId1"/>
              </a:rPr>
              <a:t>Java</a:t>
            </a:r>
            <a:r>
              <a:rPr b="0" lang="en-GB" sz="2400" strike="noStrike" u="none">
                <a:solidFill>
                  <a:srgbClr val="000000"/>
                </a:solidFill>
                <a:effectLst/>
                <a:uFillTx/>
                <a:latin typeface="Arial"/>
              </a:rPr>
              <a:t> program which can be distributed as an attachment in a </a:t>
            </a:r>
            <a:r>
              <a:rPr b="0" lang="en-GB" sz="2400" strike="noStrike" u="sng">
                <a:solidFill>
                  <a:srgbClr val="009999"/>
                </a:solidFill>
                <a:effectLst/>
                <a:uFillTx/>
                <a:latin typeface="Arial"/>
                <a:hlinkClick r:id="rId2"/>
              </a:rPr>
              <a:t>World-Wide Web</a:t>
            </a:r>
            <a:r>
              <a:rPr b="0" lang="en-GB" sz="2400" strike="noStrike" u="none">
                <a:solidFill>
                  <a:srgbClr val="000000"/>
                </a:solidFill>
                <a:effectLst/>
                <a:uFillTx/>
                <a:latin typeface="Arial"/>
              </a:rPr>
              <a:t> document and executed by a Java-enabled </a:t>
            </a:r>
            <a:r>
              <a:rPr b="0" lang="en-GB" sz="2400" strike="noStrike" u="sng">
                <a:solidFill>
                  <a:srgbClr val="009999"/>
                </a:solidFill>
                <a:effectLst/>
                <a:uFillTx/>
                <a:latin typeface="Arial"/>
                <a:hlinkClick r:id="rId3"/>
              </a:rPr>
              <a:t>web browser</a:t>
            </a:r>
            <a:r>
              <a:rPr b="0" lang="en-GB" sz="2400" strike="noStrike" u="none">
                <a:solidFill>
                  <a:srgbClr val="000000"/>
                </a:solidFill>
                <a:effectLst/>
                <a:uFillTx/>
                <a:latin typeface="Arial"/>
              </a:rPr>
              <a:t>. </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64" dur="indefinite" restart="never" nodeType="tmRoot">
          <p:childTnLst>
            <p:seq>
              <p:cTn id="65" dur="indefinite" nodeType="mainSeq">
                <p:childTnLst>
                  <p:par>
                    <p:cTn id="66" nodeType="clickEffect" fill="hold">
                      <p:stCondLst>
                        <p:cond delay="indefinite"/>
                      </p:stCondLst>
                      <p:childTnLst>
                        <p:par>
                          <p:cTn id="67" nodeType="withEffect" fill="hold">
                            <p:stCondLst>
                              <p:cond delay="0"/>
                            </p:stCondLst>
                            <p:childTnLst>
                              <p:par>
                                <p:cTn id="68" nodeType="clickEffect" fill="hold" presetClass="entr" presetID="1">
                                  <p:stCondLst>
                                    <p:cond delay="0"/>
                                  </p:stCondLst>
                                  <p:childTnLst>
                                    <p:set>
                                      <p:cBhvr>
                                        <p:cTn id="69" dur="1" fill="hold">
                                          <p:stCondLst>
                                            <p:cond delay="0"/>
                                          </p:stCondLst>
                                        </p:cTn>
                                        <p:tgtEl>
                                          <p:spTgt spid="32">
                                            <p:txEl>
                                              <p:pRg st="0" end="0"/>
                                            </p:txEl>
                                          </p:spTgt>
                                        </p:tgtEl>
                                        <p:attrNameLst>
                                          <p:attrName>style.visibility</p:attrName>
                                        </p:attrNameLst>
                                      </p:cBhvr>
                                      <p:to>
                                        <p:strVal val="visible"/>
                                      </p:to>
                                    </p:set>
                                  </p:childTnLst>
                                </p:cTn>
                              </p:par>
                            </p:childTnLst>
                          </p:cTn>
                        </p:par>
                      </p:childTnLst>
                    </p:cTn>
                  </p:par>
                  <p:par>
                    <p:cTn id="70" nodeType="clickEffect" fill="hold">
                      <p:stCondLst>
                        <p:cond delay="indefinite"/>
                      </p:stCondLst>
                      <p:childTnLst>
                        <p:par>
                          <p:cTn id="71" nodeType="withEffect" fill="hold">
                            <p:stCondLst>
                              <p:cond delay="0"/>
                            </p:stCondLst>
                            <p:childTnLst>
                              <p:par>
                                <p:cTn id="72" nodeType="clickEffect" fill="hold" presetClass="entr" presetID="1">
                                  <p:stCondLst>
                                    <p:cond delay="0"/>
                                  </p:stCondLst>
                                  <p:childTnLst>
                                    <p:set>
                                      <p:cBhvr>
                                        <p:cTn id="73" dur="1" fill="hold">
                                          <p:stCondLst>
                                            <p:cond delay="0"/>
                                          </p:stCondLst>
                                        </p:cTn>
                                        <p:tgtEl>
                                          <p:spTgt spid="32">
                                            <p:txEl>
                                              <p:pRg st="2" end="2"/>
                                            </p:txEl>
                                          </p:spTgt>
                                        </p:tgtEl>
                                        <p:attrNameLst>
                                          <p:attrName>style.visibility</p:attrName>
                                        </p:attrNameLst>
                                      </p:cBhvr>
                                      <p:to>
                                        <p:strVal val="visible"/>
                                      </p:to>
                                    </p:set>
                                  </p:childTnLst>
                                </p:cTn>
                              </p:par>
                            </p:childTnLst>
                          </p:cTn>
                        </p:par>
                      </p:childTnLst>
                    </p:cTn>
                  </p:par>
                  <p:par>
                    <p:cTn id="74" nodeType="clickEffect" fill="hold">
                      <p:stCondLst>
                        <p:cond delay="indefinite"/>
                      </p:stCondLst>
                      <p:childTnLst>
                        <p:par>
                          <p:cTn id="75" nodeType="withEffect" fill="hold">
                            <p:stCondLst>
                              <p:cond delay="0"/>
                            </p:stCondLst>
                            <p:childTnLst>
                              <p:par>
                                <p:cTn id="76" nodeType="clickEffect" fill="hold" presetClass="entr" presetID="1">
                                  <p:stCondLst>
                                    <p:cond delay="0"/>
                                  </p:stCondLst>
                                  <p:childTnLst>
                                    <p:set>
                                      <p:cBhvr>
                                        <p:cTn id="77" dur="1" fill="hold">
                                          <p:stCondLst>
                                            <p:cond delay="0"/>
                                          </p:stCondLst>
                                        </p:cTn>
                                        <p:tgtEl>
                                          <p:spTgt spid="32">
                                            <p:txEl>
                                              <p:pRg st="4" end="4"/>
                                            </p:txEl>
                                          </p:spTgt>
                                        </p:tgtEl>
                                        <p:attrNameLst>
                                          <p:attrName>style.visibility</p:attrName>
                                        </p:attrNameLst>
                                      </p:cBhvr>
                                      <p:to>
                                        <p:strVal val="visible"/>
                                      </p:to>
                                    </p:set>
                                  </p:childTnLst>
                                </p:cTn>
                              </p:par>
                            </p:childTnLst>
                          </p:cTn>
                        </p:par>
                      </p:childTnLst>
                    </p:cTn>
                  </p:par>
                  <p:par>
                    <p:cTn id="78" nodeType="clickEffect" fill="hold">
                      <p:stCondLst>
                        <p:cond delay="indefinite"/>
                      </p:stCondLst>
                      <p:childTnLst>
                        <p:par>
                          <p:cTn id="79" nodeType="withEffect" fill="hold">
                            <p:stCondLst>
                              <p:cond delay="0"/>
                            </p:stCondLst>
                            <p:childTnLst>
                              <p:par>
                                <p:cTn id="80" nodeType="clickEffect" fill="hold" presetClass="entr" presetID="1">
                                  <p:stCondLst>
                                    <p:cond delay="0"/>
                                  </p:stCondLst>
                                  <p:childTnLst>
                                    <p:set>
                                      <p:cBhvr>
                                        <p:cTn id="81" dur="1" fill="hold">
                                          <p:stCondLst>
                                            <p:cond delay="0"/>
                                          </p:stCondLst>
                                        </p:cTn>
                                        <p:tgtEl>
                                          <p:spTgt spid="32"/>
                                        </p:tgtEl>
                                        <p:attrNameLst>
                                          <p:attrName>style.visibility</p:attrName>
                                        </p:attrNameLst>
                                      </p:cBhvr>
                                      <p:to>
                                        <p:strVal val="visible"/>
                                      </p:to>
                                    </p:set>
                                  </p:childTnLst>
                                </p:cTn>
                              </p:par>
                            </p:childTnLst>
                          </p:cTn>
                        </p:par>
                      </p:childTnLst>
                    </p:cTn>
                  </p:par>
                  <p:par>
                    <p:cTn id="82" nodeType="clickEffect" fill="hold">
                      <p:stCondLst>
                        <p:cond delay="indefinite"/>
                      </p:stCondLst>
                      <p:childTnLst>
                        <p:par>
                          <p:cTn id="83" nodeType="withEffect" fill="hold">
                            <p:stCondLst>
                              <p:cond delay="0"/>
                            </p:stCondLst>
                            <p:childTnLst>
                              <p:par>
                                <p:cTn id="84" nodeType="clickEffect" fill="hold" presetClass="entr" presetID="1">
                                  <p:stCondLst>
                                    <p:cond delay="0"/>
                                  </p:stCondLst>
                                  <p:childTnLst>
                                    <p:set>
                                      <p:cBhvr>
                                        <p:cTn id="85"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 Box 4"/>
          <p:cNvSpPr/>
          <p:nvPr/>
        </p:nvSpPr>
        <p:spPr>
          <a:xfrm>
            <a:off x="2590920" y="2286000"/>
            <a:ext cx="4968720" cy="155700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9600" strike="noStrike" u="none">
                <a:solidFill>
                  <a:srgbClr val="000000"/>
                </a:solidFill>
                <a:effectLst/>
                <a:uFillTx/>
                <a:latin typeface="Arial"/>
              </a:rPr>
              <a:t>Q &amp; A</a:t>
            </a:r>
            <a:endParaRPr b="0" lang="en-MY" sz="9600" strike="noStrike" u="none">
              <a:solidFill>
                <a:srgbClr val="000000"/>
              </a:solidFill>
              <a:effectLst/>
              <a:uFillTx/>
              <a:latin typeface="Arial"/>
            </a:endParaRPr>
          </a:p>
        </p:txBody>
      </p:sp>
      <p:sp>
        <p:nvSpPr>
          <p:cNvPr id="147" name="Text Box 5"/>
          <p:cNvSpPr/>
          <p:nvPr/>
        </p:nvSpPr>
        <p:spPr>
          <a:xfrm>
            <a:off x="1712520" y="411120"/>
            <a:ext cx="603684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Question and Answer Session</a:t>
            </a:r>
            <a:endParaRPr b="0" lang="en-MY"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 Box 3"/>
          <p:cNvSpPr/>
          <p:nvPr/>
        </p:nvSpPr>
        <p:spPr>
          <a:xfrm>
            <a:off x="171720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Next Session</a:t>
            </a:r>
            <a:endParaRPr b="0" lang="en-MY" sz="3200" strike="noStrike" u="none">
              <a:solidFill>
                <a:srgbClr val="000000"/>
              </a:solidFill>
              <a:effectLst/>
              <a:uFillTx/>
              <a:latin typeface="Arial"/>
            </a:endParaRPr>
          </a:p>
        </p:txBody>
      </p:sp>
      <p:sp>
        <p:nvSpPr>
          <p:cNvPr id="149" name="Rectangle 5"/>
          <p:cNvSpPr/>
          <p:nvPr/>
        </p:nvSpPr>
        <p:spPr>
          <a:xfrm>
            <a:off x="1200240" y="1581120"/>
            <a:ext cx="6476760" cy="4876920"/>
          </a:xfrm>
          <a:prstGeom prst="rect">
            <a:avLst/>
          </a:prstGeom>
          <a:noFill/>
          <a:ln w="0">
            <a:noFill/>
          </a:ln>
        </p:spPr>
        <p:style>
          <a:lnRef idx="0"/>
          <a:fillRef idx="0"/>
          <a:effectRef idx="0"/>
          <a:fontRef idx="minor"/>
        </p:style>
        <p:txBody>
          <a:bodyPr lIns="90000" rIns="90000" tIns="46800" bIns="46800" anchor="t">
            <a:normAutofit/>
          </a:bodyPr>
          <a:p>
            <a:pPr marL="343080" indent="-3430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Overview of</a:t>
            </a:r>
            <a:endParaRPr b="0" lang="en-MY" sz="2000" strike="noStrike" u="none">
              <a:solidFill>
                <a:srgbClr val="000000"/>
              </a:solidFill>
              <a:effectLst/>
              <a:uFillTx/>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Identifiers</a:t>
            </a:r>
            <a:endParaRPr b="0" lang="en-MY" sz="2000" strike="noStrike" u="none">
              <a:solidFill>
                <a:srgbClr val="000000"/>
              </a:solidFill>
              <a:effectLst/>
              <a:uFillTx/>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Data types</a:t>
            </a:r>
            <a:endParaRPr b="0" lang="en-MY" sz="2000" strike="noStrike" u="none">
              <a:solidFill>
                <a:srgbClr val="000000"/>
              </a:solidFill>
              <a:effectLst/>
              <a:uFillTx/>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Operators</a:t>
            </a:r>
            <a:endParaRPr b="0" lang="en-MY" sz="2000" strike="noStrike" u="none">
              <a:solidFill>
                <a:srgbClr val="000000"/>
              </a:solidFill>
              <a:effectLst/>
              <a:uFillTx/>
              <a:latin typeface="Arial"/>
            </a:endParaRPr>
          </a:p>
          <a:p>
            <a:pPr lvl="1" marL="743040" indent="-28584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000" strike="noStrike" u="none">
                <a:solidFill>
                  <a:srgbClr val="000000"/>
                </a:solidFill>
                <a:effectLst/>
                <a:uFillTx/>
                <a:latin typeface="Arial"/>
              </a:rPr>
              <a:t>Expressions</a:t>
            </a:r>
            <a:endParaRPr b="0" lang="en-MY" sz="2000" strike="noStrike" u="none">
              <a:solidFill>
                <a:srgbClr val="000000"/>
              </a:solidFill>
              <a:effectLst/>
              <a:uFillTx/>
              <a:latin typeface="Arial"/>
            </a:endParaRPr>
          </a:p>
          <a:p>
            <a:pPr marL="343080" indent="-343080">
              <a:spcBef>
                <a:spcPts val="4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000" strike="noStrike" u="none">
              <a:solidFill>
                <a:srgbClr val="000000"/>
              </a:solidFill>
              <a:effectLst/>
              <a:uFillTx/>
              <a:latin typeface="Arial"/>
            </a:endParaRPr>
          </a:p>
          <a:p>
            <a:pPr marL="343080" indent="-3430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000" strike="noStrike" u="none">
              <a:solidFill>
                <a:srgbClr val="000000"/>
              </a:solidFill>
              <a:effectLst/>
              <a:uFillTx/>
              <a:latin typeface="Arial"/>
            </a:endParaRPr>
          </a:p>
          <a:p>
            <a:pPr marL="343080" indent="-343080">
              <a:spcBef>
                <a:spcPts val="499"/>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000" strike="noStrike" u="none">
              <a:solidFill>
                <a:srgbClr val="000000"/>
              </a:solidFill>
              <a:effectLst/>
              <a:uFillTx/>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 name="Text Box 2"/>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MY" sz="3200" strike="noStrike" u="none">
              <a:solidFill>
                <a:srgbClr val="000000"/>
              </a:solidFill>
              <a:effectLst/>
              <a:uFillTx/>
              <a:latin typeface="Arial"/>
            </a:endParaRPr>
          </a:p>
        </p:txBody>
      </p:sp>
      <p:sp>
        <p:nvSpPr>
          <p:cNvPr id="34" name="Text Box 3"/>
          <p:cNvSpPr/>
          <p:nvPr/>
        </p:nvSpPr>
        <p:spPr>
          <a:xfrm>
            <a:off x="466560" y="1805040"/>
            <a:ext cx="8102880" cy="3385800"/>
          </a:xfrm>
          <a:prstGeom prst="rect">
            <a:avLst/>
          </a:prstGeom>
          <a:noFill/>
          <a:ln w="0">
            <a:noFill/>
          </a:ln>
        </p:spPr>
        <p:style>
          <a:lnRef idx="0"/>
          <a:fillRef idx="0"/>
          <a:effectRef idx="0"/>
          <a:fontRef idx="minor"/>
        </p:style>
        <p:txBody>
          <a:bodyPr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If you have mastered this topic, </a:t>
            </a:r>
            <a:r>
              <a:rPr b="0" lang="en-US" sz="2400" strike="noStrike" u="none">
                <a:solidFill>
                  <a:srgbClr val="990000"/>
                </a:solidFill>
                <a:effectLst/>
                <a:uFillTx/>
                <a:latin typeface="Arial"/>
              </a:rPr>
              <a:t>you should be able to use the following terms correctly in your assignments and exams</a:t>
            </a:r>
            <a:r>
              <a:rPr b="0" lang="en-US" sz="2400" strike="noStrike" u="none">
                <a:solidFill>
                  <a:srgbClr val="000000"/>
                </a:solidFill>
                <a:effectLst/>
                <a:uFillTx/>
                <a:latin typeface="Arial"/>
              </a:rPr>
              <a:t>:</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990000"/>
                </a:solidFill>
                <a:effectLst/>
                <a:uFillTx/>
                <a:latin typeface="Arial"/>
              </a:rPr>
              <a:t>Platform</a:t>
            </a:r>
            <a:r>
              <a:rPr b="0" lang="en-US" sz="2400" strike="noStrike" u="none">
                <a:solidFill>
                  <a:srgbClr val="000000"/>
                </a:solidFill>
                <a:effectLst/>
                <a:uFillTx/>
                <a:latin typeface="Arial"/>
              </a:rPr>
              <a:t> - the hardware / software environment in which a program runs.</a:t>
            </a: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990000"/>
                </a:solidFill>
                <a:effectLst/>
                <a:uFillTx/>
                <a:latin typeface="Arial"/>
              </a:rPr>
              <a:t>Java platform</a:t>
            </a:r>
            <a:r>
              <a:rPr b="0" lang="en-US" sz="2400" strike="noStrike" u="none">
                <a:solidFill>
                  <a:srgbClr val="000000"/>
                </a:solidFill>
                <a:effectLst/>
                <a:uFillTx/>
                <a:latin typeface="Arial"/>
              </a:rPr>
              <a:t> - a </a:t>
            </a:r>
            <a:r>
              <a:rPr b="0" lang="en-US" sz="2400" strike="noStrike" u="none">
                <a:solidFill>
                  <a:srgbClr val="000000"/>
                </a:solidFill>
                <a:effectLst/>
                <a:uFillTx/>
                <a:latin typeface="Arial"/>
              </a:rPr>
              <a:t>software-only platform</a:t>
            </a:r>
            <a:r>
              <a:rPr b="0" lang="en-US" sz="2400" strike="noStrike" u="none">
                <a:solidFill>
                  <a:srgbClr val="000000"/>
                </a:solidFill>
                <a:effectLst/>
                <a:uFillTx/>
                <a:latin typeface="Arial"/>
              </a:rPr>
              <a:t> that runs on top of other, hardware-based platforms.</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86" dur="indefinite" restart="never" nodeType="tmRoot">
          <p:childTnLst>
            <p:seq>
              <p:cTn id="87" dur="indefinite" nodeType="mainSeq">
                <p:childTnLst>
                  <p:par>
                    <p:cTn id="88" nodeType="clickEffect" fill="hold">
                      <p:stCondLst>
                        <p:cond delay="indefinite"/>
                      </p:stCondLst>
                      <p:childTnLst>
                        <p:par>
                          <p:cTn id="89" nodeType="withEffect" fill="hold">
                            <p:stCondLst>
                              <p:cond delay="0"/>
                            </p:stCondLst>
                            <p:childTnLst>
                              <p:par>
                                <p:cTn id="90" nodeType="clickEffect" fill="hold" presetClass="entr" presetID="3" presetSubtype="10">
                                  <p:stCondLst>
                                    <p:cond delay="0"/>
                                  </p:stCondLst>
                                  <p:childTnLst>
                                    <p:set>
                                      <p:cBhvr>
                                        <p:cTn id="91" dur="1" fill="hold">
                                          <p:stCondLst>
                                            <p:cond delay="0"/>
                                          </p:stCondLst>
                                        </p:cTn>
                                        <p:tgtEl>
                                          <p:spTgt spid="34">
                                            <p:txEl>
                                              <p:pRg st="0" end="0"/>
                                            </p:txEl>
                                          </p:spTgt>
                                        </p:tgtEl>
                                        <p:attrNameLst>
                                          <p:attrName>style.visibility</p:attrName>
                                        </p:attrNameLst>
                                      </p:cBhvr>
                                      <p:to>
                                        <p:strVal val="visible"/>
                                      </p:to>
                                    </p:set>
                                    <p:animEffect filter="blinds(horizontal)" transition="in">
                                      <p:cBhvr additive="repl">
                                        <p:cTn id="92" dur="500"/>
                                        <p:tgtEl>
                                          <p:spTgt spid="34">
                                            <p:txEl>
                                              <p:pRg st="0" end="0"/>
                                            </p:txEl>
                                          </p:spTgt>
                                        </p:tgtEl>
                                      </p:cBhvr>
                                    </p:animEffect>
                                  </p:childTnLst>
                                </p:cTn>
                              </p:par>
                            </p:childTnLst>
                          </p:cTn>
                        </p:par>
                      </p:childTnLst>
                    </p:cTn>
                  </p:par>
                  <p:par>
                    <p:cTn id="93" nodeType="clickEffect" fill="hold">
                      <p:stCondLst>
                        <p:cond delay="indefinite"/>
                      </p:stCondLst>
                      <p:childTnLst>
                        <p:par>
                          <p:cTn id="94" nodeType="withEffect" fill="hold">
                            <p:stCondLst>
                              <p:cond delay="0"/>
                            </p:stCondLst>
                            <p:childTnLst>
                              <p:par>
                                <p:cTn id="95" nodeType="clickEffect" fill="hold" presetClass="entr" presetID="3" presetSubtype="10">
                                  <p:stCondLst>
                                    <p:cond delay="0"/>
                                  </p:stCondLst>
                                  <p:childTnLst>
                                    <p:set>
                                      <p:cBhvr>
                                        <p:cTn id="96" dur="1" fill="hold">
                                          <p:stCondLst>
                                            <p:cond delay="0"/>
                                          </p:stCondLst>
                                        </p:cTn>
                                        <p:tgtEl>
                                          <p:spTgt spid="34">
                                            <p:txEl>
                                              <p:pRg st="2" end="2"/>
                                            </p:txEl>
                                          </p:spTgt>
                                        </p:tgtEl>
                                        <p:attrNameLst>
                                          <p:attrName>style.visibility</p:attrName>
                                        </p:attrNameLst>
                                      </p:cBhvr>
                                      <p:to>
                                        <p:strVal val="visible"/>
                                      </p:to>
                                    </p:set>
                                    <p:animEffect filter="blinds(horizontal)" transition="in">
                                      <p:cBhvr additive="repl">
                                        <p:cTn id="97" dur="500"/>
                                        <p:tgtEl>
                                          <p:spTgt spid="34">
                                            <p:txEl>
                                              <p:pRg st="2" end="2"/>
                                            </p:txEl>
                                          </p:spTgt>
                                        </p:tgtEl>
                                      </p:cBhvr>
                                    </p:animEffect>
                                  </p:childTnLst>
                                </p:cTn>
                              </p:par>
                            </p:childTnLst>
                          </p:cTn>
                        </p:par>
                      </p:childTnLst>
                    </p:cTn>
                  </p:par>
                  <p:par>
                    <p:cTn id="98" nodeType="clickEffect" fill="hold">
                      <p:stCondLst>
                        <p:cond delay="indefinite"/>
                      </p:stCondLst>
                      <p:childTnLst>
                        <p:par>
                          <p:cTn id="99" nodeType="withEffect" fill="hold">
                            <p:stCondLst>
                              <p:cond delay="0"/>
                            </p:stCondLst>
                            <p:childTnLst>
                              <p:par>
                                <p:cTn id="100" nodeType="clickEffect" fill="hold" presetClass="entr" presetID="3" presetSubtype="10">
                                  <p:stCondLst>
                                    <p:cond delay="0"/>
                                  </p:stCondLst>
                                  <p:childTnLst>
                                    <p:set>
                                      <p:cBhvr>
                                        <p:cTn id="101" dur="1" fill="hold">
                                          <p:stCondLst>
                                            <p:cond delay="0"/>
                                          </p:stCondLst>
                                        </p:cTn>
                                        <p:tgtEl>
                                          <p:spTgt spid="34">
                                            <p:txEl>
                                              <p:pRg st="4" end="4"/>
                                            </p:txEl>
                                          </p:spTgt>
                                        </p:tgtEl>
                                        <p:attrNameLst>
                                          <p:attrName>style.visibility</p:attrName>
                                        </p:attrNameLst>
                                      </p:cBhvr>
                                      <p:to>
                                        <p:strVal val="visible"/>
                                      </p:to>
                                    </p:set>
                                    <p:animEffect filter="blinds(horizontal)" transition="in">
                                      <p:cBhvr additive="repl">
                                        <p:cTn id="102" dur="500"/>
                                        <p:tgtEl>
                                          <p:spTgt spid="34">
                                            <p:txEl>
                                              <p:pRg st="4" end="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 name="Text Box 2"/>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MY" sz="3200" strike="noStrike" u="none">
              <a:solidFill>
                <a:srgbClr val="000000"/>
              </a:solidFill>
              <a:effectLst/>
              <a:uFillTx/>
              <a:latin typeface="Arial"/>
            </a:endParaRPr>
          </a:p>
        </p:txBody>
      </p:sp>
      <p:sp>
        <p:nvSpPr>
          <p:cNvPr id="36" name="Rectangle 4"/>
          <p:cNvSpPr/>
          <p:nvPr/>
        </p:nvSpPr>
        <p:spPr>
          <a:xfrm>
            <a:off x="826920" y="1657440"/>
            <a:ext cx="7097760" cy="44146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Virtual Machine (Java VM)</a:t>
            </a:r>
            <a:endParaRPr b="0" lang="en-MY" sz="2400" strike="noStrike" u="none">
              <a:solidFill>
                <a:srgbClr val="000000"/>
              </a:solidFill>
              <a:effectLst/>
              <a:uFillTx/>
              <a:latin typeface="Arial"/>
            </a:endParaRPr>
          </a:p>
          <a:p>
            <a:pPr marL="343080" indent="-343080">
              <a:lnSpc>
                <a:spcPct val="90000"/>
              </a:lnSpc>
              <a:spcBef>
                <a:spcPts val="601"/>
              </a:spcBef>
              <a:buClr>
                <a:srgbClr val="99cc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a:t>
            </a:r>
            <a:r>
              <a:rPr b="0" lang="en-US" sz="2400" strike="noStrike" u="none">
                <a:solidFill>
                  <a:srgbClr val="009999"/>
                </a:solidFill>
                <a:effectLst/>
                <a:uFillTx/>
                <a:latin typeface="Arial"/>
              </a:rPr>
              <a:t>virtual CPU</a:t>
            </a:r>
            <a:r>
              <a:rPr b="0" lang="en-US" sz="2400" strike="noStrike" u="none">
                <a:solidFill>
                  <a:srgbClr val="000000"/>
                </a:solidFill>
                <a:effectLst/>
                <a:uFillTx/>
                <a:latin typeface="Arial"/>
              </a:rPr>
              <a:t> including instruction set, register set, class file format, stack, garbage collected memory heap &amp; memory area</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Every Java interpreter, whether it’s a </a:t>
            </a:r>
            <a:r>
              <a:rPr b="0" lang="en-US" sz="2400" strike="noStrike" u="none">
                <a:solidFill>
                  <a:srgbClr val="009999"/>
                </a:solidFill>
                <a:effectLst/>
                <a:uFillTx/>
                <a:latin typeface="Arial"/>
              </a:rPr>
              <a:t>Java development tool</a:t>
            </a:r>
            <a:r>
              <a:rPr b="0" lang="en-US" sz="2400" strike="noStrike" u="none">
                <a:solidFill>
                  <a:srgbClr val="000000"/>
                </a:solidFill>
                <a:effectLst/>
                <a:uFillTx/>
                <a:latin typeface="Arial"/>
              </a:rPr>
              <a:t> or a </a:t>
            </a:r>
            <a:r>
              <a:rPr b="0" lang="en-US" sz="2400" strike="noStrike" u="none">
                <a:solidFill>
                  <a:srgbClr val="009999"/>
                </a:solidFill>
                <a:effectLst/>
                <a:uFillTx/>
                <a:latin typeface="Arial"/>
              </a:rPr>
              <a:t>Web browser</a:t>
            </a:r>
            <a:r>
              <a:rPr b="0" lang="en-US" sz="2400" strike="noStrike" u="none">
                <a:solidFill>
                  <a:srgbClr val="000000"/>
                </a:solidFill>
                <a:effectLst/>
                <a:uFillTx/>
                <a:latin typeface="Arial"/>
              </a:rPr>
              <a:t> that can run Java applets is an implementation of Java VM.</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03" dur="indefinite" restart="never" nodeType="tmRoot">
          <p:childTnLst>
            <p:seq>
              <p:cTn id="104" dur="indefinite" nodeType="mainSeq">
                <p:childTnLst>
                  <p:par>
                    <p:cTn id="105" nodeType="clickEffect" fill="hold">
                      <p:stCondLst>
                        <p:cond delay="indefinite"/>
                      </p:stCondLst>
                      <p:childTnLst>
                        <p:par>
                          <p:cTn id="106" nodeType="withEffect" fill="hold">
                            <p:stCondLst>
                              <p:cond delay="0"/>
                            </p:stCondLst>
                            <p:childTnLst>
                              <p:par>
                                <p:cTn id="107" nodeType="clickEffect" fill="hold" presetClass="entr" presetID="1">
                                  <p:stCondLst>
                                    <p:cond delay="0"/>
                                  </p:stCondLst>
                                  <p:childTnLst>
                                    <p:set>
                                      <p:cBhvr>
                                        <p:cTn id="108"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109" nodeType="clickEffect" fill="hold">
                      <p:stCondLst>
                        <p:cond delay="indefinite"/>
                      </p:stCondLst>
                      <p:childTnLst>
                        <p:par>
                          <p:cTn id="110" nodeType="withEffect" fill="hold">
                            <p:stCondLst>
                              <p:cond delay="0"/>
                            </p:stCondLst>
                            <p:childTnLst>
                              <p:par>
                                <p:cTn id="111" nodeType="clickEffect" fill="hold" presetClass="entr" presetID="1">
                                  <p:stCondLst>
                                    <p:cond delay="0"/>
                                  </p:stCondLst>
                                  <p:childTnLst>
                                    <p:set>
                                      <p:cBhvr>
                                        <p:cTn id="112" dur="1" fill="hold">
                                          <p:stCondLst>
                                            <p:cond delay="0"/>
                                          </p:stCondLst>
                                        </p:cTn>
                                        <p:tgtEl>
                                          <p:spTgt spid="36">
                                            <p:txEl>
                                              <p:pRg st="2" end="2"/>
                                            </p:txEl>
                                          </p:spTgt>
                                        </p:tgtEl>
                                        <p:attrNameLst>
                                          <p:attrName>style.visibility</p:attrName>
                                        </p:attrNameLst>
                                      </p:cBhvr>
                                      <p:to>
                                        <p:strVal val="visible"/>
                                      </p:to>
                                    </p:set>
                                  </p:childTnLst>
                                </p:cTn>
                              </p:par>
                            </p:childTnLst>
                          </p:cTn>
                        </p:par>
                      </p:childTnLst>
                    </p:cTn>
                  </p:par>
                  <p:par>
                    <p:cTn id="113" nodeType="clickEffect" fill="hold">
                      <p:stCondLst>
                        <p:cond delay="indefinite"/>
                      </p:stCondLst>
                      <p:childTnLst>
                        <p:par>
                          <p:cTn id="114" nodeType="withEffect" fill="hold">
                            <p:stCondLst>
                              <p:cond delay="0"/>
                            </p:stCondLst>
                            <p:childTnLst>
                              <p:par>
                                <p:cTn id="115" nodeType="clickEffect" fill="hold" presetClass="entr" presetID="1">
                                  <p:stCondLst>
                                    <p:cond delay="0"/>
                                  </p:stCondLst>
                                  <p:childTnLst>
                                    <p:set>
                                      <p:cBhvr>
                                        <p:cTn id="116" dur="1" fill="hold">
                                          <p:stCondLst>
                                            <p:cond delay="0"/>
                                          </p:stCondLst>
                                        </p:cTn>
                                        <p:tgtEl>
                                          <p:spTgt spid="36">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Text Box 2"/>
          <p:cNvSpPr/>
          <p:nvPr/>
        </p:nvSpPr>
        <p:spPr>
          <a:xfrm>
            <a:off x="1711080" y="411120"/>
            <a:ext cx="700992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3200" strike="noStrike" u="none">
                <a:solidFill>
                  <a:srgbClr val="003366"/>
                </a:solidFill>
                <a:effectLst/>
                <a:uFillTx/>
                <a:latin typeface="Arial"/>
              </a:rPr>
              <a:t>Key Terms you must be able to use</a:t>
            </a:r>
            <a:endParaRPr b="0" lang="en-MY" sz="3200" strike="noStrike" u="none">
              <a:solidFill>
                <a:srgbClr val="000000"/>
              </a:solidFill>
              <a:effectLst/>
              <a:uFillTx/>
              <a:latin typeface="Arial"/>
            </a:endParaRPr>
          </a:p>
        </p:txBody>
      </p:sp>
      <p:sp>
        <p:nvSpPr>
          <p:cNvPr id="38" name="Rectangle 3"/>
          <p:cNvSpPr/>
          <p:nvPr/>
        </p:nvSpPr>
        <p:spPr>
          <a:xfrm>
            <a:off x="826920" y="2076480"/>
            <a:ext cx="7802640" cy="2662200"/>
          </a:xfrm>
          <a:prstGeom prst="rect">
            <a:avLst/>
          </a:prstGeom>
          <a:noFill/>
          <a:ln w="0">
            <a:noFill/>
          </a:ln>
        </p:spPr>
        <p:style>
          <a:lnRef idx="0"/>
          <a:fillRef idx="0"/>
          <a:effectRef idx="0"/>
          <a:fontRef idx="minor"/>
        </p:style>
        <p:txBody>
          <a:bodyPr lIns="90000" rIns="90000" tIns="46800" bIns="46800" anchor="t">
            <a:normAutofit fontScale="85000" lnSpcReduction="19999"/>
          </a:bodyPr>
          <a:p>
            <a:pPr marL="343080" indent="-343080">
              <a:lnSpc>
                <a:spcPct val="9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cc0000"/>
                </a:solidFill>
                <a:effectLst/>
                <a:uFillTx/>
                <a:latin typeface="Arial"/>
              </a:rPr>
              <a:t>Java Application Programming Interface (Java API)</a:t>
            </a:r>
            <a:endParaRPr b="0" lang="en-MY" sz="2400" strike="noStrike" u="none">
              <a:solidFill>
                <a:srgbClr val="000000"/>
              </a:solidFill>
              <a:effectLst/>
              <a:uFillTx/>
              <a:latin typeface="Arial"/>
            </a:endParaRPr>
          </a:p>
          <a:p>
            <a:pPr marL="343080" indent="-343080">
              <a:lnSpc>
                <a:spcPct val="90000"/>
              </a:lnSpc>
              <a:spcBef>
                <a:spcPts val="601"/>
              </a:spcBef>
              <a:buClr>
                <a:srgbClr val="99cc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A large collection of ready-made software components that provide many useful capabilities such as graphical user interface (GUI) widgets.</a:t>
            </a: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8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The Java API is grouped into </a:t>
            </a:r>
            <a:r>
              <a:rPr b="0" lang="en-US" sz="2400" strike="noStrike" u="none">
                <a:solidFill>
                  <a:srgbClr val="009999"/>
                </a:solidFill>
                <a:effectLst/>
                <a:uFillTx/>
                <a:latin typeface="Arial"/>
              </a:rPr>
              <a:t>libraries (packages)</a:t>
            </a:r>
            <a:r>
              <a:rPr b="0" lang="en-US" sz="2400" strike="noStrike" u="none">
                <a:solidFill>
                  <a:srgbClr val="000000"/>
                </a:solidFill>
                <a:effectLst/>
                <a:uFillTx/>
                <a:latin typeface="Arial"/>
              </a:rPr>
              <a:t> of related components</a:t>
            </a:r>
            <a:endParaRPr b="0" lang="en-MY" sz="2400" strike="noStrike" u="none">
              <a:solidFill>
                <a:srgbClr val="000000"/>
              </a:solidFill>
              <a:effectLst/>
              <a:uFillTx/>
              <a:latin typeface="Arial"/>
            </a:endParaRPr>
          </a:p>
          <a:p>
            <a:pPr marL="343080" indent="-343080">
              <a:lnSpc>
                <a:spcPct val="90000"/>
              </a:lnSpc>
              <a:spcBef>
                <a:spcPts val="601"/>
              </a:spcBef>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17" dur="indefinite" restart="never" nodeType="tmRoot">
          <p:childTnLst>
            <p:seq>
              <p:cTn id="118" dur="indefinite" nodeType="mainSeq">
                <p:childTnLst>
                  <p:par>
                    <p:cTn id="119" nodeType="clickEffect" fill="hold">
                      <p:stCondLst>
                        <p:cond delay="indefinite"/>
                      </p:stCondLst>
                      <p:childTnLst>
                        <p:par>
                          <p:cTn id="120" nodeType="withEffect" fill="hold">
                            <p:stCondLst>
                              <p:cond delay="0"/>
                            </p:stCondLst>
                            <p:childTnLst>
                              <p:par>
                                <p:cTn id="121" nodeType="clickEffect" fill="hold" presetClass="entr" presetID="1">
                                  <p:stCondLst>
                                    <p:cond delay="0"/>
                                  </p:stCondLst>
                                  <p:childTnLst>
                                    <p:set>
                                      <p:cBhvr>
                                        <p:cTn id="122"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123" nodeType="clickEffect" fill="hold">
                      <p:stCondLst>
                        <p:cond delay="indefinite"/>
                      </p:stCondLst>
                      <p:childTnLst>
                        <p:par>
                          <p:cTn id="124" nodeType="withEffect" fill="hold">
                            <p:stCondLst>
                              <p:cond delay="0"/>
                            </p:stCondLst>
                            <p:childTnLst>
                              <p:par>
                                <p:cTn id="125" nodeType="clickEffect" fill="hold" presetClass="entr" presetID="1">
                                  <p:stCondLst>
                                    <p:cond delay="0"/>
                                  </p:stCondLst>
                                  <p:childTnLst>
                                    <p:set>
                                      <p:cBhvr>
                                        <p:cTn id="126" dur="1" fill="hold">
                                          <p:stCondLst>
                                            <p:cond delay="0"/>
                                          </p:stCondLst>
                                        </p:cTn>
                                        <p:tgtEl>
                                          <p:spTgt spid="38">
                                            <p:txEl>
                                              <p:pRg st="2" end="2"/>
                                            </p:txEl>
                                          </p:spTgt>
                                        </p:tgtEl>
                                        <p:attrNameLst>
                                          <p:attrName>style.visibility</p:attrName>
                                        </p:attrNameLst>
                                      </p:cBhvr>
                                      <p:to>
                                        <p:strVal val="visible"/>
                                      </p:to>
                                    </p:set>
                                  </p:childTnLst>
                                </p:cTn>
                              </p:par>
                            </p:childTnLst>
                          </p:cTn>
                        </p:par>
                      </p:childTnLst>
                    </p:cTn>
                  </p:par>
                  <p:par>
                    <p:cTn id="127" nodeType="clickEffect" fill="hold">
                      <p:stCondLst>
                        <p:cond delay="indefinite"/>
                      </p:stCondLst>
                      <p:childTnLst>
                        <p:par>
                          <p:cTn id="128" nodeType="withEffect" fill="hold">
                            <p:stCondLst>
                              <p:cond delay="0"/>
                            </p:stCondLst>
                            <p:childTnLst>
                              <p:par>
                                <p:cTn id="129" nodeType="clickEffect" fill="hold" presetClass="entr" presetID="1">
                                  <p:stCondLst>
                                    <p:cond delay="0"/>
                                  </p:stCondLst>
                                  <p:childTnLst>
                                    <p:set>
                                      <p:cBhvr>
                                        <p:cTn id="130" dur="1" fill="hold">
                                          <p:stCondLst>
                                            <p:cond delay="0"/>
                                          </p:stCondLst>
                                        </p:cTn>
                                        <p:tgtEl>
                                          <p:spTgt spid="38">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sp>
        <p:nvSpPr>
          <p:cNvPr id="40" name="Text Box 3"/>
          <p:cNvSpPr/>
          <p:nvPr/>
        </p:nvSpPr>
        <p:spPr>
          <a:xfrm>
            <a:off x="1905120" y="2281320"/>
            <a:ext cx="6495840" cy="2654280"/>
          </a:xfrm>
          <a:prstGeom prst="rect">
            <a:avLst/>
          </a:prstGeom>
          <a:noFill/>
          <a:ln w="0">
            <a:noFill/>
          </a:ln>
        </p:spPr>
        <p:style>
          <a:lnRef idx="0"/>
          <a:fillRef idx="0"/>
          <a:effectRef idx="0"/>
          <a:fontRef idx="minor"/>
        </p:style>
        <p:txBody>
          <a:bodyPr lIns="90000" rIns="90000" tIns="46800" bIns="46800" anchor="t">
            <a:spAutoFit/>
          </a:bodyPr>
          <a:p>
            <a:pPr marL="343080" indent="-343080">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Let us examine what Java is in terms of </a:t>
            </a: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Language comparison</a:t>
            </a: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Platform independence</a:t>
            </a: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buClr>
                <a:srgbClr val="000000"/>
              </a:buClr>
              <a:buFont typeface="Aria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Language features</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timing>
    <p:tnLst>
      <p:par>
        <p:cTn id="131" dur="indefinite" restart="never" nodeType="tmRoot">
          <p:childTnLst>
            <p:seq>
              <p:cTn id="132" dur="indefinite" nodeType="mainSeq">
                <p:childTnLst>
                  <p:par>
                    <p:cTn id="133" nodeType="clickEffect" fill="hold">
                      <p:stCondLst>
                        <p:cond delay="indefinite"/>
                      </p:stCondLst>
                      <p:childTnLst>
                        <p:par>
                          <p:cTn id="134" nodeType="withEffect" fill="hold">
                            <p:stCondLst>
                              <p:cond delay="0"/>
                            </p:stCondLst>
                            <p:childTnLst>
                              <p:par>
                                <p:cTn id="135" nodeType="clickEffect" fill="hold" presetClass="entr" presetID="3" presetSubtype="10">
                                  <p:stCondLst>
                                    <p:cond delay="0"/>
                                  </p:stCondLst>
                                  <p:childTnLst>
                                    <p:set>
                                      <p:cBhvr>
                                        <p:cTn id="136" dur="1" fill="hold">
                                          <p:stCondLst>
                                            <p:cond delay="0"/>
                                          </p:stCondLst>
                                        </p:cTn>
                                        <p:tgtEl>
                                          <p:spTgt spid="40">
                                            <p:txEl>
                                              <p:pRg st="0" end="0"/>
                                            </p:txEl>
                                          </p:spTgt>
                                        </p:tgtEl>
                                        <p:attrNameLst>
                                          <p:attrName>style.visibility</p:attrName>
                                        </p:attrNameLst>
                                      </p:cBhvr>
                                      <p:to>
                                        <p:strVal val="visible"/>
                                      </p:to>
                                    </p:set>
                                    <p:animEffect filter="blinds(horizontal)" transition="in">
                                      <p:cBhvr additive="repl">
                                        <p:cTn id="137" dur="500"/>
                                        <p:tgtEl>
                                          <p:spTgt spid="40">
                                            <p:txEl>
                                              <p:pRg st="0" end="0"/>
                                            </p:txEl>
                                          </p:spTgt>
                                        </p:tgtEl>
                                      </p:cBhvr>
                                    </p:animEffect>
                                  </p:childTnLst>
                                </p:cTn>
                              </p:par>
                            </p:childTnLst>
                          </p:cTn>
                        </p:par>
                      </p:childTnLst>
                    </p:cTn>
                  </p:par>
                  <p:par>
                    <p:cTn id="138" nodeType="clickEffect" fill="hold">
                      <p:stCondLst>
                        <p:cond delay="indefinite"/>
                      </p:stCondLst>
                      <p:childTnLst>
                        <p:par>
                          <p:cTn id="139" nodeType="withEffect" fill="hold">
                            <p:stCondLst>
                              <p:cond delay="0"/>
                            </p:stCondLst>
                            <p:childTnLst>
                              <p:par>
                                <p:cTn id="140" nodeType="clickEffect" fill="hold" presetClass="entr" presetID="3" presetSubtype="10">
                                  <p:stCondLst>
                                    <p:cond delay="0"/>
                                  </p:stCondLst>
                                  <p:childTnLst>
                                    <p:set>
                                      <p:cBhvr>
                                        <p:cTn id="141" dur="1" fill="hold">
                                          <p:stCondLst>
                                            <p:cond delay="0"/>
                                          </p:stCondLst>
                                        </p:cTn>
                                        <p:tgtEl>
                                          <p:spTgt spid="40">
                                            <p:txEl>
                                              <p:pRg st="2" end="2"/>
                                            </p:txEl>
                                          </p:spTgt>
                                        </p:tgtEl>
                                        <p:attrNameLst>
                                          <p:attrName>style.visibility</p:attrName>
                                        </p:attrNameLst>
                                      </p:cBhvr>
                                      <p:to>
                                        <p:strVal val="visible"/>
                                      </p:to>
                                    </p:set>
                                    <p:animEffect filter="blinds(horizontal)" transition="in">
                                      <p:cBhvr additive="repl">
                                        <p:cTn id="142" dur="500"/>
                                        <p:tgtEl>
                                          <p:spTgt spid="40">
                                            <p:txEl>
                                              <p:pRg st="2" end="2"/>
                                            </p:txEl>
                                          </p:spTgt>
                                        </p:tgtEl>
                                      </p:cBhvr>
                                    </p:animEffect>
                                  </p:childTnLst>
                                </p:cTn>
                              </p:par>
                            </p:childTnLst>
                          </p:cTn>
                        </p:par>
                      </p:childTnLst>
                    </p:cTn>
                  </p:par>
                  <p:par>
                    <p:cTn id="143" nodeType="clickEffect" fill="hold">
                      <p:stCondLst>
                        <p:cond delay="indefinite"/>
                      </p:stCondLst>
                      <p:childTnLst>
                        <p:par>
                          <p:cTn id="144" nodeType="withEffect" fill="hold">
                            <p:stCondLst>
                              <p:cond delay="0"/>
                            </p:stCondLst>
                            <p:childTnLst>
                              <p:par>
                                <p:cTn id="145" nodeType="clickEffect" fill="hold" presetClass="entr" presetID="3" presetSubtype="10">
                                  <p:stCondLst>
                                    <p:cond delay="0"/>
                                  </p:stCondLst>
                                  <p:childTnLst>
                                    <p:set>
                                      <p:cBhvr>
                                        <p:cTn id="146" dur="1" fill="hold">
                                          <p:stCondLst>
                                            <p:cond delay="0"/>
                                          </p:stCondLst>
                                        </p:cTn>
                                        <p:tgtEl>
                                          <p:spTgt spid="40">
                                            <p:txEl>
                                              <p:pRg st="4" end="4"/>
                                            </p:txEl>
                                          </p:spTgt>
                                        </p:tgtEl>
                                        <p:attrNameLst>
                                          <p:attrName>style.visibility</p:attrName>
                                        </p:attrNameLst>
                                      </p:cBhvr>
                                      <p:to>
                                        <p:strVal val="visible"/>
                                      </p:to>
                                    </p:set>
                                    <p:animEffect filter="blinds(horizontal)" transition="in">
                                      <p:cBhvr additive="repl">
                                        <p:cTn id="147" dur="500"/>
                                        <p:tgtEl>
                                          <p:spTgt spid="40">
                                            <p:txEl>
                                              <p:pRg st="4" end="4"/>
                                            </p:txEl>
                                          </p:spTgt>
                                        </p:tgtEl>
                                      </p:cBhvr>
                                    </p:animEffect>
                                  </p:childTnLst>
                                </p:cTn>
                              </p:par>
                            </p:childTnLst>
                          </p:cTn>
                        </p:par>
                      </p:childTnLst>
                    </p:cTn>
                  </p:par>
                  <p:par>
                    <p:cTn id="148" nodeType="clickEffect" fill="hold">
                      <p:stCondLst>
                        <p:cond delay="indefinite"/>
                      </p:stCondLst>
                      <p:childTnLst>
                        <p:par>
                          <p:cTn id="149" nodeType="withEffect" fill="hold">
                            <p:stCondLst>
                              <p:cond delay="0"/>
                            </p:stCondLst>
                            <p:childTnLst>
                              <p:par>
                                <p:cTn id="150" nodeType="clickEffect" fill="hold" presetClass="entr" presetID="3" presetSubtype="10">
                                  <p:stCondLst>
                                    <p:cond delay="0"/>
                                  </p:stCondLst>
                                  <p:childTnLst>
                                    <p:set>
                                      <p:cBhvr>
                                        <p:cTn id="151" dur="1" fill="hold">
                                          <p:stCondLst>
                                            <p:cond delay="0"/>
                                          </p:stCondLst>
                                        </p:cTn>
                                        <p:tgtEl>
                                          <p:spTgt spid="40">
                                            <p:txEl>
                                              <p:pRg st="6" end="6"/>
                                            </p:txEl>
                                          </p:spTgt>
                                        </p:tgtEl>
                                        <p:attrNameLst>
                                          <p:attrName>style.visibility</p:attrName>
                                        </p:attrNameLst>
                                      </p:cBhvr>
                                      <p:to>
                                        <p:strVal val="visible"/>
                                      </p:to>
                                    </p:set>
                                    <p:animEffect filter="blinds(horizontal)" transition="in">
                                      <p:cBhvr additive="repl">
                                        <p:cTn id="152" dur="500"/>
                                        <p:tgtEl>
                                          <p:spTgt spid="40">
                                            <p:txEl>
                                              <p:pRg st="6" end="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Text Box 2"/>
          <p:cNvSpPr/>
          <p:nvPr/>
        </p:nvSpPr>
        <p:spPr>
          <a:xfrm>
            <a:off x="1717920" y="411120"/>
            <a:ext cx="2736360" cy="581760"/>
          </a:xfrm>
          <a:prstGeom prst="rect">
            <a:avLst/>
          </a:prstGeom>
          <a:noFill/>
          <a:ln w="0">
            <a:noFill/>
          </a:ln>
        </p:spPr>
        <p:style>
          <a:lnRef idx="0"/>
          <a:fillRef idx="0"/>
          <a:effectRef idx="0"/>
          <a:fontRef idx="minor"/>
        </p:style>
        <p:txBody>
          <a:bodyPr wrap="none" lIns="90000" rIns="90000" tIns="46800" bIns="46800" anchor="t">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200" strike="noStrike" u="none">
                <a:solidFill>
                  <a:srgbClr val="003366"/>
                </a:solidFill>
                <a:effectLst/>
                <a:uFillTx/>
                <a:latin typeface="Arial"/>
              </a:rPr>
              <a:t>What is Java?</a:t>
            </a:r>
            <a:endParaRPr b="0" lang="en-MY" sz="3200" strike="noStrike" u="none">
              <a:solidFill>
                <a:srgbClr val="000000"/>
              </a:solidFill>
              <a:effectLst/>
              <a:uFillTx/>
              <a:latin typeface="Arial"/>
            </a:endParaRPr>
          </a:p>
        </p:txBody>
      </p:sp>
      <p:grpSp>
        <p:nvGrpSpPr>
          <p:cNvPr id="42" name="Group 13"/>
          <p:cNvGrpSpPr/>
          <p:nvPr/>
        </p:nvGrpSpPr>
        <p:grpSpPr>
          <a:xfrm>
            <a:off x="569880" y="2460600"/>
            <a:ext cx="8307360" cy="3836880"/>
            <a:chOff x="569880" y="2460600"/>
            <a:chExt cx="8307360" cy="3836880"/>
          </a:xfrm>
        </p:grpSpPr>
        <p:sp>
          <p:nvSpPr>
            <p:cNvPr id="43" name="Rectangle 6"/>
            <p:cNvSpPr/>
            <p:nvPr/>
          </p:nvSpPr>
          <p:spPr>
            <a:xfrm>
              <a:off x="569880" y="2460600"/>
              <a:ext cx="8307360" cy="3836880"/>
            </a:xfrm>
            <a:prstGeom prst="rect">
              <a:avLst/>
            </a:prstGeom>
            <a:noFill/>
            <a:ln w="0">
              <a:noFill/>
            </a:ln>
          </p:spPr>
          <p:style>
            <a:lnRef idx="0"/>
            <a:fillRef idx="0"/>
            <a:effectRef idx="0"/>
            <a:fontRef idx="minor"/>
          </p:style>
          <p:txBody>
            <a:bodyPr lIns="90000" rIns="90000" tIns="46800" bIns="46800" anchor="t">
              <a:normAutofit/>
            </a:bodyPr>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       </a:t>
              </a:r>
              <a:r>
                <a:rPr b="1" lang="en-US" sz="2400" strike="noStrike" u="none">
                  <a:solidFill>
                    <a:srgbClr val="cc0000"/>
                  </a:solidFill>
                  <a:effectLst/>
                  <a:uFillTx/>
                  <a:latin typeface="Arial"/>
                </a:rPr>
                <a:t>SmallTalk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C++</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First true OO Language.   </a:t>
              </a:r>
              <a:r>
                <a:rPr b="0" lang="en-US" sz="2400" strike="noStrike" u="none">
                  <a:solidFill>
                    <a:srgbClr val="000000"/>
                  </a:solidFill>
                  <a:effectLst/>
                  <a:uFillTx/>
                  <a:latin typeface="Arial"/>
                </a:rPr>
                <a:t>	</a:t>
              </a:r>
              <a:r>
                <a:rPr b="0" lang="en-US" sz="2400" strike="noStrike" u="none">
                  <a:solidFill>
                    <a:srgbClr val="000000"/>
                  </a:solidFill>
                  <a:effectLst/>
                  <a:uFillTx/>
                  <a:latin typeface="Arial"/>
                </a:rPr>
                <a:t>Powerful  systems language.</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Secure type-checking.        Familiar to many  programmers.</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MY" sz="2400" strike="noStrike" u="none">
                <a:solidFill>
                  <a:srgbClr val="000000"/>
                </a:solidFill>
                <a:effectLst/>
                <a:uFillTx/>
                <a:latin typeface="Arial"/>
              </a:endParaRPr>
            </a:p>
            <a:p>
              <a:pPr lvl="1" marL="743040" indent="-28584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endParaRPr b="0" lang="en-MY" sz="2400" strike="noStrike" u="none">
                <a:solidFill>
                  <a:srgbClr val="000000"/>
                </a:solidFill>
                <a:effectLst/>
                <a:uFillTx/>
                <a:latin typeface="Arial"/>
              </a:endParaRPr>
            </a:p>
            <a:p>
              <a:pPr lvl="1" marL="743040" indent="-28584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	</a:t>
              </a:r>
              <a:r>
                <a:rPr b="1" lang="en-US" sz="2400" strike="noStrike" u="none">
                  <a:solidFill>
                    <a:srgbClr val="cc0000"/>
                  </a:solidFill>
                  <a:effectLst/>
                  <a:uFillTx/>
                  <a:latin typeface="Arial"/>
                </a:rPr>
                <a:t>JAVA</a:t>
              </a:r>
              <a:endParaRPr b="0" lang="en-MY" sz="2400" strike="noStrike" u="none">
                <a:solidFill>
                  <a:srgbClr val="000000"/>
                </a:solidFill>
                <a:effectLst/>
                <a:uFillTx/>
                <a:latin typeface="Arial"/>
              </a:endParaRPr>
            </a:p>
            <a:p>
              <a:pPr marL="343080" indent="-343080">
                <a:lnSpc>
                  <a:spcPct val="80000"/>
                </a:lnSpc>
                <a:spcBef>
                  <a:spcPts val="601"/>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trike="noStrike" u="none">
                  <a:solidFill>
                    <a:srgbClr val="000000"/>
                  </a:solidFill>
                  <a:effectLst/>
                  <a:uFillTx/>
                  <a:latin typeface="Arial"/>
                </a:rPr>
                <a:t>    ( Combines the best of both, leaving out the difficulties) </a:t>
              </a:r>
              <a:endParaRPr b="0" lang="en-MY" sz="2400" strike="noStrike" u="none">
                <a:solidFill>
                  <a:srgbClr val="000000"/>
                </a:solidFill>
                <a:effectLst/>
                <a:uFillTx/>
                <a:latin typeface="Arial"/>
              </a:endParaRPr>
            </a:p>
          </p:txBody>
        </p:sp>
        <p:sp>
          <p:nvSpPr>
            <p:cNvPr id="44" name="Line 7"/>
            <p:cNvSpPr/>
            <p:nvPr/>
          </p:nvSpPr>
          <p:spPr>
            <a:xfrm>
              <a:off x="1960560" y="4133880"/>
              <a:ext cx="1015920" cy="723960"/>
            </a:xfrm>
            <a:prstGeom prst="line">
              <a:avLst/>
            </a:prstGeom>
            <a:ln w="28440">
              <a:solidFill>
                <a:srgbClr val="cc9900"/>
              </a:solidFill>
              <a:miter/>
              <a:tailEnd len="med" type="triangle" w="med"/>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sp>
          <p:nvSpPr>
            <p:cNvPr id="45" name="Line 8"/>
            <p:cNvSpPr/>
            <p:nvPr/>
          </p:nvSpPr>
          <p:spPr>
            <a:xfrm flipH="1">
              <a:off x="4819320" y="4172040"/>
              <a:ext cx="1562040" cy="723960"/>
            </a:xfrm>
            <a:prstGeom prst="line">
              <a:avLst/>
            </a:prstGeom>
            <a:ln w="28440">
              <a:solidFill>
                <a:srgbClr val="cc9900"/>
              </a:solidFill>
              <a:miter/>
              <a:tailEnd len="med" type="triangle" w="med"/>
            </a:ln>
          </p:spPr>
          <p:style>
            <a:lnRef idx="0"/>
            <a:fillRef idx="0"/>
            <a:effectRef idx="0"/>
            <a:fontRef idx="minor"/>
          </p:style>
          <p:txBody>
            <a:bodyPr lIns="90000" rIns="90000" tIns="46800" bIns="46800" anchor="t">
              <a:noAutofit/>
            </a:bodyPr>
            <a:p>
              <a:endParaRPr b="0" lang="en-MY" sz="1800" strike="noStrike" u="none">
                <a:solidFill>
                  <a:srgbClr val="000000"/>
                </a:solidFill>
                <a:effectLst/>
                <a:uFillTx/>
                <a:latin typeface="Arial"/>
              </a:endParaRPr>
            </a:p>
          </p:txBody>
        </p:sp>
      </p:grpSp>
      <p:sp>
        <p:nvSpPr>
          <p:cNvPr id="46" name="Text Box 10"/>
          <p:cNvSpPr/>
          <p:nvPr/>
        </p:nvSpPr>
        <p:spPr>
          <a:xfrm>
            <a:off x="590400" y="1809720"/>
            <a:ext cx="7391520" cy="459720"/>
          </a:xfrm>
          <a:prstGeom prst="rect">
            <a:avLst/>
          </a:prstGeom>
          <a:noFill/>
          <a:ln w="0">
            <a:noFill/>
          </a:ln>
        </p:spPr>
        <p:style>
          <a:lnRef idx="0"/>
          <a:fillRef idx="0"/>
          <a:effectRef idx="0"/>
          <a:fontRef idx="minor"/>
        </p:style>
        <p:txBody>
          <a:bodyPr lIns="90000" rIns="90000" tIns="46800" bIns="46800" anchor="t">
            <a:spAutoFit/>
          </a:bodyPr>
          <a:p>
            <a:pPr>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trike="noStrike" u="none">
                <a:solidFill>
                  <a:srgbClr val="000000"/>
                </a:solidFill>
                <a:effectLst/>
                <a:uFillTx/>
                <a:latin typeface="Arial"/>
              </a:rPr>
              <a:t>Language comparison</a:t>
            </a:r>
            <a:endParaRPr b="0" lang="en-MY" sz="2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4494</TotalTime>
  <Application>LibreOffice/25.2.2.2$Windows_X86_64 LibreOffice_project/7370d4be9e3cf6031a51beef54ff3bda878e3fac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2003-01-07T16:27:23Z</dcterms:created>
  <dc:creator>APIIT</dc:creator>
  <dc:description/>
  <dc:language>en-MY</dc:language>
  <cp:lastModifiedBy>Usman Hashmi</cp:lastModifiedBy>
  <dcterms:modified xsi:type="dcterms:W3CDTF">2024-09-12T09:30:56Z</dcterms:modified>
  <cp:revision>186</cp:revision>
  <dc:subject/>
  <dc:title>Introduction to Java Programming</dc:title>
</cp:coreProperties>
</file>