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embeddings/oleObject1.docx" ContentType="application/vnd.openxmlformats-officedocument.wordprocessingml.documen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2.wmf" ContentType="image/x-wmf"/>
  <Override PartName="/ppt/media/image1.png" ContentType="image/png"/>
  <Override PartName="/ppt/media/image8.wmf" ContentType="image/x-wmf"/>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6.png" ContentType="image/png"/>
  <Override PartName="/ppt/media/image7.wmf" ContentType="image/x-wmf"/>
  <Override PartName="/ppt/media/image9.wmf" ContentType="image/x-wmf"/>
  <Override PartName="/ppt/media/image10.png" ContentType="image/png"/>
  <Override PartName="/ppt/media/image13.png" ContentType="image/png"/>
  <Override PartName="/ppt/media/image14.png" ContentType="image/png"/>
  <Override PartName="/ppt/media/image1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E60377F-4786-4C92-A709-ECA41E0EBF72}"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DB68D9C-21EB-40E9-AA2C-38D9A78527B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5" name="PlaceHolder 1"/>
          <p:cNvSpPr>
            <a:spLocks noGrp="1"/>
          </p:cNvSpPr>
          <p:nvPr>
            <p:ph type="sldImg"/>
          </p:nvPr>
        </p:nvSpPr>
        <p:spPr>
          <a:xfrm>
            <a:off x="1143000" y="685800"/>
            <a:ext cx="4572000" cy="3429000"/>
          </a:xfrm>
          <a:prstGeom prst="rect">
            <a:avLst/>
          </a:prstGeom>
          <a:ln w="0">
            <a:noFill/>
          </a:ln>
        </p:spPr>
      </p:sp>
      <p:sp>
        <p:nvSpPr>
          <p:cNvPr id="29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6854ABA-614D-490C-8B37-69408AB3A8E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8" name="PlaceHolder 1"/>
          <p:cNvSpPr>
            <a:spLocks noGrp="1"/>
          </p:cNvSpPr>
          <p:nvPr>
            <p:ph type="sldImg"/>
          </p:nvPr>
        </p:nvSpPr>
        <p:spPr>
          <a:xfrm>
            <a:off x="1143000" y="685800"/>
            <a:ext cx="4572000" cy="3429000"/>
          </a:xfrm>
          <a:prstGeom prst="rect">
            <a:avLst/>
          </a:prstGeom>
          <a:ln w="0">
            <a:noFill/>
          </a:ln>
        </p:spPr>
      </p:sp>
      <p:sp>
        <p:nvSpPr>
          <p:cNvPr id="29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2D3CBA2-C14B-4AD9-BB4A-AA4963B74EA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1" name="PlaceHolder 1"/>
          <p:cNvSpPr>
            <a:spLocks noGrp="1"/>
          </p:cNvSpPr>
          <p:nvPr>
            <p:ph type="sldImg"/>
          </p:nvPr>
        </p:nvSpPr>
        <p:spPr>
          <a:xfrm>
            <a:off x="1143000" y="685800"/>
            <a:ext cx="4572000" cy="3429000"/>
          </a:xfrm>
          <a:prstGeom prst="rect">
            <a:avLst/>
          </a:prstGeom>
          <a:ln w="0">
            <a:noFill/>
          </a:ln>
        </p:spPr>
      </p:sp>
      <p:sp>
        <p:nvSpPr>
          <p:cNvPr id="30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982BCC3-6F64-465B-923F-DBC82C5A60F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4" name="PlaceHolder 1"/>
          <p:cNvSpPr>
            <a:spLocks noGrp="1"/>
          </p:cNvSpPr>
          <p:nvPr>
            <p:ph type="sldImg"/>
          </p:nvPr>
        </p:nvSpPr>
        <p:spPr>
          <a:xfrm>
            <a:off x="1143000" y="685800"/>
            <a:ext cx="4572000" cy="3429000"/>
          </a:xfrm>
          <a:prstGeom prst="rect">
            <a:avLst/>
          </a:prstGeom>
          <a:ln w="0">
            <a:noFill/>
          </a:ln>
        </p:spPr>
      </p:sp>
      <p:sp>
        <p:nvSpPr>
          <p:cNvPr id="30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0676F3-2903-4F97-85E7-4572712309E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7" name="PlaceHolder 1"/>
          <p:cNvSpPr>
            <a:spLocks noGrp="1"/>
          </p:cNvSpPr>
          <p:nvPr>
            <p:ph type="sldImg"/>
          </p:nvPr>
        </p:nvSpPr>
        <p:spPr>
          <a:xfrm>
            <a:off x="1143000" y="685800"/>
            <a:ext cx="4572000" cy="3429000"/>
          </a:xfrm>
          <a:prstGeom prst="rect">
            <a:avLst/>
          </a:prstGeom>
          <a:ln w="0">
            <a:noFill/>
          </a:ln>
        </p:spPr>
      </p:sp>
      <p:sp>
        <p:nvSpPr>
          <p:cNvPr id="30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FCA55F-4EAD-4906-9A35-5388000C527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0" name="PlaceHolder 1"/>
          <p:cNvSpPr>
            <a:spLocks noGrp="1"/>
          </p:cNvSpPr>
          <p:nvPr>
            <p:ph type="sldImg"/>
          </p:nvPr>
        </p:nvSpPr>
        <p:spPr>
          <a:xfrm>
            <a:off x="1143000" y="685800"/>
            <a:ext cx="4572000" cy="3429000"/>
          </a:xfrm>
          <a:prstGeom prst="rect">
            <a:avLst/>
          </a:prstGeom>
          <a:ln w="0">
            <a:noFill/>
          </a:ln>
        </p:spPr>
      </p:sp>
      <p:sp>
        <p:nvSpPr>
          <p:cNvPr id="31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50E645-512D-4D8B-A4A1-FE93899E863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3" name="PlaceHolder 1"/>
          <p:cNvSpPr>
            <a:spLocks noGrp="1"/>
          </p:cNvSpPr>
          <p:nvPr>
            <p:ph type="sldImg"/>
          </p:nvPr>
        </p:nvSpPr>
        <p:spPr>
          <a:xfrm>
            <a:off x="1143000" y="685800"/>
            <a:ext cx="4572000" cy="3429000"/>
          </a:xfrm>
          <a:prstGeom prst="rect">
            <a:avLst/>
          </a:prstGeom>
          <a:ln w="0">
            <a:noFill/>
          </a:ln>
        </p:spPr>
      </p:sp>
      <p:sp>
        <p:nvSpPr>
          <p:cNvPr id="31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1540DDC-1CDB-448C-AA81-8281421ED21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6" name="PlaceHolder 1"/>
          <p:cNvSpPr>
            <a:spLocks noGrp="1"/>
          </p:cNvSpPr>
          <p:nvPr>
            <p:ph type="sldImg"/>
          </p:nvPr>
        </p:nvSpPr>
        <p:spPr>
          <a:xfrm>
            <a:off x="1143000" y="685800"/>
            <a:ext cx="4572000" cy="3429000"/>
          </a:xfrm>
          <a:prstGeom prst="rect">
            <a:avLst/>
          </a:prstGeom>
          <a:ln w="0">
            <a:noFill/>
          </a:ln>
        </p:spPr>
      </p:sp>
      <p:sp>
        <p:nvSpPr>
          <p:cNvPr id="31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5F5BE31-F0DE-4E02-920D-1CE30765059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9" name="PlaceHolder 1"/>
          <p:cNvSpPr>
            <a:spLocks noGrp="1"/>
          </p:cNvSpPr>
          <p:nvPr>
            <p:ph type="sldImg"/>
          </p:nvPr>
        </p:nvSpPr>
        <p:spPr>
          <a:xfrm>
            <a:off x="1143000" y="685800"/>
            <a:ext cx="4572000" cy="3429000"/>
          </a:xfrm>
          <a:prstGeom prst="rect">
            <a:avLst/>
          </a:prstGeom>
          <a:ln w="0">
            <a:noFill/>
          </a:ln>
        </p:spPr>
      </p:sp>
      <p:sp>
        <p:nvSpPr>
          <p:cNvPr id="32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8C84401-CF42-4E1C-BD92-88DBE3EA162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2" name="PlaceHolder 1"/>
          <p:cNvSpPr>
            <a:spLocks noGrp="1"/>
          </p:cNvSpPr>
          <p:nvPr>
            <p:ph type="sldImg"/>
          </p:nvPr>
        </p:nvSpPr>
        <p:spPr>
          <a:xfrm>
            <a:off x="1143000" y="685800"/>
            <a:ext cx="4572000" cy="3429000"/>
          </a:xfrm>
          <a:prstGeom prst="rect">
            <a:avLst/>
          </a:prstGeom>
          <a:ln w="0">
            <a:noFill/>
          </a:ln>
        </p:spPr>
      </p:sp>
      <p:sp>
        <p:nvSpPr>
          <p:cNvPr id="32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8E60DD3-9BF3-4C59-9693-3AD772B0FA7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1" name="PlaceHolder 1"/>
          <p:cNvSpPr>
            <a:spLocks noGrp="1"/>
          </p:cNvSpPr>
          <p:nvPr>
            <p:ph type="sldImg"/>
          </p:nvPr>
        </p:nvSpPr>
        <p:spPr>
          <a:xfrm>
            <a:off x="1143000" y="685800"/>
            <a:ext cx="4572000" cy="3429000"/>
          </a:xfrm>
          <a:prstGeom prst="rect">
            <a:avLst/>
          </a:prstGeom>
          <a:ln w="0">
            <a:noFill/>
          </a:ln>
        </p:spPr>
      </p:sp>
      <p:sp>
        <p:nvSpPr>
          <p:cNvPr id="27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7876BC-FA8C-41C9-934D-78AFC6F49B0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5" name="PlaceHolder 1"/>
          <p:cNvSpPr>
            <a:spLocks noGrp="1"/>
          </p:cNvSpPr>
          <p:nvPr>
            <p:ph type="sldImg"/>
          </p:nvPr>
        </p:nvSpPr>
        <p:spPr>
          <a:xfrm>
            <a:off x="1143000" y="685800"/>
            <a:ext cx="4572000" cy="3429000"/>
          </a:xfrm>
          <a:prstGeom prst="rect">
            <a:avLst/>
          </a:prstGeom>
          <a:ln w="0">
            <a:noFill/>
          </a:ln>
        </p:spPr>
      </p:sp>
      <p:sp>
        <p:nvSpPr>
          <p:cNvPr id="32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1FEDE22-15DA-452D-BB98-C1B3DB4760D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8" name="PlaceHolder 1"/>
          <p:cNvSpPr>
            <a:spLocks noGrp="1"/>
          </p:cNvSpPr>
          <p:nvPr>
            <p:ph type="sldImg"/>
          </p:nvPr>
        </p:nvSpPr>
        <p:spPr>
          <a:xfrm>
            <a:off x="1143000" y="685800"/>
            <a:ext cx="4572000" cy="3429000"/>
          </a:xfrm>
          <a:prstGeom prst="rect">
            <a:avLst/>
          </a:prstGeom>
          <a:ln w="0">
            <a:noFill/>
          </a:ln>
        </p:spPr>
      </p:sp>
      <p:sp>
        <p:nvSpPr>
          <p:cNvPr id="32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4F2EB2C-1A3D-424A-9627-76D59B87924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1" name="PlaceHolder 1"/>
          <p:cNvSpPr>
            <a:spLocks noGrp="1"/>
          </p:cNvSpPr>
          <p:nvPr>
            <p:ph type="sldImg"/>
          </p:nvPr>
        </p:nvSpPr>
        <p:spPr>
          <a:xfrm>
            <a:off x="1143000" y="685800"/>
            <a:ext cx="4572000" cy="3429000"/>
          </a:xfrm>
          <a:prstGeom prst="rect">
            <a:avLst/>
          </a:prstGeom>
          <a:ln w="0">
            <a:noFill/>
          </a:ln>
        </p:spPr>
      </p:sp>
      <p:sp>
        <p:nvSpPr>
          <p:cNvPr id="33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5D8441-5AC3-41EB-964A-CC0D2854413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4" name="PlaceHolder 1"/>
          <p:cNvSpPr>
            <a:spLocks noGrp="1"/>
          </p:cNvSpPr>
          <p:nvPr>
            <p:ph type="sldImg"/>
          </p:nvPr>
        </p:nvSpPr>
        <p:spPr>
          <a:xfrm>
            <a:off x="1143000" y="685800"/>
            <a:ext cx="4572000" cy="3429000"/>
          </a:xfrm>
          <a:prstGeom prst="rect">
            <a:avLst/>
          </a:prstGeom>
          <a:ln w="0">
            <a:noFill/>
          </a:ln>
        </p:spPr>
      </p:sp>
      <p:sp>
        <p:nvSpPr>
          <p:cNvPr id="3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FEDFE33-1412-4108-BE73-62117750425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7" name="PlaceHolder 1"/>
          <p:cNvSpPr>
            <a:spLocks noGrp="1"/>
          </p:cNvSpPr>
          <p:nvPr>
            <p:ph type="sldImg"/>
          </p:nvPr>
        </p:nvSpPr>
        <p:spPr>
          <a:xfrm>
            <a:off x="1143000" y="685800"/>
            <a:ext cx="4572000" cy="3429000"/>
          </a:xfrm>
          <a:prstGeom prst="rect">
            <a:avLst/>
          </a:prstGeom>
          <a:ln w="0">
            <a:noFill/>
          </a:ln>
        </p:spPr>
      </p:sp>
      <p:sp>
        <p:nvSpPr>
          <p:cNvPr id="33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52E47A3-D774-4BB8-AC6D-20E494C0C84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0" name="PlaceHolder 1"/>
          <p:cNvSpPr>
            <a:spLocks noGrp="1"/>
          </p:cNvSpPr>
          <p:nvPr>
            <p:ph type="sldImg"/>
          </p:nvPr>
        </p:nvSpPr>
        <p:spPr>
          <a:xfrm>
            <a:off x="1143000" y="685800"/>
            <a:ext cx="4572000" cy="3429000"/>
          </a:xfrm>
          <a:prstGeom prst="rect">
            <a:avLst/>
          </a:prstGeom>
          <a:ln w="0">
            <a:noFill/>
          </a:ln>
        </p:spPr>
      </p:sp>
      <p:sp>
        <p:nvSpPr>
          <p:cNvPr id="34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EB0BB25-F24A-490C-ACF7-7B6F791089F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3" name="PlaceHolder 1"/>
          <p:cNvSpPr>
            <a:spLocks noGrp="1"/>
          </p:cNvSpPr>
          <p:nvPr>
            <p:ph type="sldImg"/>
          </p:nvPr>
        </p:nvSpPr>
        <p:spPr>
          <a:xfrm>
            <a:off x="1143000" y="685800"/>
            <a:ext cx="4572000" cy="3429000"/>
          </a:xfrm>
          <a:prstGeom prst="rect">
            <a:avLst/>
          </a:prstGeom>
          <a:ln w="0">
            <a:noFill/>
          </a:ln>
        </p:spPr>
      </p:sp>
      <p:sp>
        <p:nvSpPr>
          <p:cNvPr id="34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C690461-8DA1-464E-8E83-0E74AC03E22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6" name="PlaceHolder 1"/>
          <p:cNvSpPr>
            <a:spLocks noGrp="1"/>
          </p:cNvSpPr>
          <p:nvPr>
            <p:ph type="sldImg"/>
          </p:nvPr>
        </p:nvSpPr>
        <p:spPr>
          <a:xfrm>
            <a:off x="1143000" y="685800"/>
            <a:ext cx="4572000" cy="3429000"/>
          </a:xfrm>
          <a:prstGeom prst="rect">
            <a:avLst/>
          </a:prstGeom>
          <a:ln w="0">
            <a:noFill/>
          </a:ln>
        </p:spPr>
      </p:sp>
      <p:sp>
        <p:nvSpPr>
          <p:cNvPr id="34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8A7D8CA-5B6C-47B6-BADC-8872EAC653F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9" name="PlaceHolder 1"/>
          <p:cNvSpPr>
            <a:spLocks noGrp="1"/>
          </p:cNvSpPr>
          <p:nvPr>
            <p:ph type="sldImg"/>
          </p:nvPr>
        </p:nvSpPr>
        <p:spPr>
          <a:xfrm>
            <a:off x="1143000" y="685800"/>
            <a:ext cx="4572000" cy="3429000"/>
          </a:xfrm>
          <a:prstGeom prst="rect">
            <a:avLst/>
          </a:prstGeom>
          <a:ln w="0">
            <a:noFill/>
          </a:ln>
        </p:spPr>
      </p:sp>
      <p:sp>
        <p:nvSpPr>
          <p:cNvPr id="35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67B3D1-91DC-4671-862A-BA55A96D5F6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4" name="PlaceHolder 1"/>
          <p:cNvSpPr>
            <a:spLocks noGrp="1"/>
          </p:cNvSpPr>
          <p:nvPr>
            <p:ph type="sldImg"/>
          </p:nvPr>
        </p:nvSpPr>
        <p:spPr>
          <a:xfrm>
            <a:off x="1143000" y="685800"/>
            <a:ext cx="4572000" cy="3429000"/>
          </a:xfrm>
          <a:prstGeom prst="rect">
            <a:avLst/>
          </a:prstGeom>
          <a:ln w="0">
            <a:noFill/>
          </a:ln>
        </p:spPr>
      </p:sp>
      <p:sp>
        <p:nvSpPr>
          <p:cNvPr id="27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FFCC94-C6C0-4FB3-9403-A8EA1CE2012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52" name="PlaceHolder 1"/>
          <p:cNvSpPr>
            <a:spLocks noGrp="1"/>
          </p:cNvSpPr>
          <p:nvPr>
            <p:ph type="sldImg"/>
          </p:nvPr>
        </p:nvSpPr>
        <p:spPr>
          <a:xfrm>
            <a:off x="1143000" y="685800"/>
            <a:ext cx="4572000" cy="3429000"/>
          </a:xfrm>
          <a:prstGeom prst="rect">
            <a:avLst/>
          </a:prstGeom>
          <a:ln w="0">
            <a:noFill/>
          </a:ln>
        </p:spPr>
      </p:sp>
      <p:sp>
        <p:nvSpPr>
          <p:cNvPr id="35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D623E82-B38B-4991-8D32-1AEC2AA6D56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7" name="PlaceHolder 1"/>
          <p:cNvSpPr>
            <a:spLocks noGrp="1"/>
          </p:cNvSpPr>
          <p:nvPr>
            <p:ph type="sldImg"/>
          </p:nvPr>
        </p:nvSpPr>
        <p:spPr>
          <a:xfrm>
            <a:off x="1143000" y="685800"/>
            <a:ext cx="4572000" cy="3429000"/>
          </a:xfrm>
          <a:prstGeom prst="rect">
            <a:avLst/>
          </a:prstGeom>
          <a:ln w="0">
            <a:noFill/>
          </a:ln>
        </p:spPr>
      </p:sp>
      <p:sp>
        <p:nvSpPr>
          <p:cNvPr id="27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6E2E755-D7CD-4973-9399-DC7F19F0025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0" name="PlaceHolder 1"/>
          <p:cNvSpPr>
            <a:spLocks noGrp="1"/>
          </p:cNvSpPr>
          <p:nvPr>
            <p:ph type="sldImg"/>
          </p:nvPr>
        </p:nvSpPr>
        <p:spPr>
          <a:xfrm>
            <a:off x="1143000" y="685800"/>
            <a:ext cx="4572000" cy="3429000"/>
          </a:xfrm>
          <a:prstGeom prst="rect">
            <a:avLst/>
          </a:prstGeom>
          <a:ln w="0">
            <a:noFill/>
          </a:ln>
        </p:spPr>
      </p:sp>
      <p:sp>
        <p:nvSpPr>
          <p:cNvPr id="28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5699B3-6D29-4815-AE39-E7117EA7753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3" name="PlaceHolder 1"/>
          <p:cNvSpPr>
            <a:spLocks noGrp="1"/>
          </p:cNvSpPr>
          <p:nvPr>
            <p:ph type="sldImg"/>
          </p:nvPr>
        </p:nvSpPr>
        <p:spPr>
          <a:xfrm>
            <a:off x="1143000" y="685800"/>
            <a:ext cx="4572000" cy="3429000"/>
          </a:xfrm>
          <a:prstGeom prst="rect">
            <a:avLst/>
          </a:prstGeom>
          <a:ln w="0">
            <a:noFill/>
          </a:ln>
        </p:spPr>
      </p:sp>
      <p:sp>
        <p:nvSpPr>
          <p:cNvPr id="28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1E250E5-288C-43BD-AE25-164EF78A5E9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6" name="PlaceHolder 1"/>
          <p:cNvSpPr>
            <a:spLocks noGrp="1"/>
          </p:cNvSpPr>
          <p:nvPr>
            <p:ph type="sldImg"/>
          </p:nvPr>
        </p:nvSpPr>
        <p:spPr>
          <a:xfrm>
            <a:off x="1143000" y="685800"/>
            <a:ext cx="4572000" cy="3429000"/>
          </a:xfrm>
          <a:prstGeom prst="rect">
            <a:avLst/>
          </a:prstGeom>
          <a:ln w="0">
            <a:noFill/>
          </a:ln>
        </p:spPr>
      </p:sp>
      <p:sp>
        <p:nvSpPr>
          <p:cNvPr id="28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6EF05D2-3C33-45CE-8878-6FC9EAD0105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9" name="PlaceHolder 1"/>
          <p:cNvSpPr>
            <a:spLocks noGrp="1"/>
          </p:cNvSpPr>
          <p:nvPr>
            <p:ph type="sldImg"/>
          </p:nvPr>
        </p:nvSpPr>
        <p:spPr>
          <a:xfrm>
            <a:off x="1143000" y="685800"/>
            <a:ext cx="4572000" cy="3429000"/>
          </a:xfrm>
          <a:prstGeom prst="rect">
            <a:avLst/>
          </a:prstGeom>
          <a:ln w="0">
            <a:noFill/>
          </a:ln>
        </p:spPr>
      </p:sp>
      <p:sp>
        <p:nvSpPr>
          <p:cNvPr id="29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9900A2-BCC0-4F6D-874E-38730AD0C88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2" name="PlaceHolder 1"/>
          <p:cNvSpPr>
            <a:spLocks noGrp="1"/>
          </p:cNvSpPr>
          <p:nvPr>
            <p:ph type="sldImg"/>
          </p:nvPr>
        </p:nvSpPr>
        <p:spPr>
          <a:xfrm>
            <a:off x="1143000" y="685800"/>
            <a:ext cx="4572000" cy="3429000"/>
          </a:xfrm>
          <a:prstGeom prst="rect">
            <a:avLst/>
          </a:prstGeom>
          <a:ln w="0">
            <a:noFill/>
          </a:ln>
        </p:spPr>
      </p:sp>
      <p:sp>
        <p:nvSpPr>
          <p:cNvPr id="29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76320" y="6683400"/>
            <a:ext cx="171900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92616618-296C-45E1-9A73-AC0F845E3428}"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35</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4758840" y="1063800"/>
            <a:ext cx="3801240" cy="642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Identifiers, Data types, operators </a:t>
            </a:r>
            <a:br>
              <a:rPr sz="1800"/>
            </a:br>
            <a:r>
              <a:rPr b="1" lang="en-US" sz="1800" strike="noStrike" u="none">
                <a:solidFill>
                  <a:srgbClr val="000000"/>
                </a:solidFill>
                <a:effectLst/>
                <a:uFillTx/>
                <a:latin typeface="Arial"/>
              </a:rPr>
              <a:t>and expressions</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34"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035"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036"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7.wmf"/><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8.wmf"/><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9.wmf"/><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2.wmf"/><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971720" y="257148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Data Types, Operators and Expressions</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50"/>
          <p:cNvSpPr/>
          <p:nvPr/>
        </p:nvSpPr>
        <p:spPr>
          <a:xfrm>
            <a:off x="570240" y="8002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7387FB8-72E7-4E70-93BB-A76B67FD089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1"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MY" sz="3200" strike="noStrike" u="none">
              <a:solidFill>
                <a:srgbClr val="000000"/>
              </a:solidFill>
              <a:effectLst/>
              <a:uFillTx/>
              <a:latin typeface="Arial"/>
            </a:endParaRPr>
          </a:p>
        </p:txBody>
      </p:sp>
      <p:sp>
        <p:nvSpPr>
          <p:cNvPr id="72" name="Rectangle 3"/>
          <p:cNvSpPr/>
          <p:nvPr/>
        </p:nvSpPr>
        <p:spPr>
          <a:xfrm>
            <a:off x="704880" y="1981080"/>
            <a:ext cx="8001000" cy="373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Java language is rich in its data types.</a:t>
            </a:r>
            <a:endParaRPr b="0" lang="en-MY"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The variety of data types available allow the </a:t>
            </a:r>
            <a:br>
              <a:rPr sz="2800"/>
            </a:br>
            <a:r>
              <a:rPr b="0" lang="en-US" sz="2800" strike="noStrike" u="none">
                <a:solidFill>
                  <a:srgbClr val="000000"/>
                </a:solidFill>
                <a:effectLst/>
                <a:uFillTx/>
                <a:latin typeface="Arial"/>
              </a:rPr>
              <a:t>    programmer to select the type appropriate to</a:t>
            </a:r>
            <a:br>
              <a:rPr sz="2800"/>
            </a:br>
            <a:r>
              <a:rPr b="0" lang="en-US" sz="2800" strike="noStrike" u="none">
                <a:solidFill>
                  <a:srgbClr val="000000"/>
                </a:solidFill>
                <a:effectLst/>
                <a:uFillTx/>
                <a:latin typeface="Arial"/>
              </a:rPr>
              <a:t>    the needs of the application.</a:t>
            </a:r>
            <a:endParaRPr b="0" lang="en-MY"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Two major </a:t>
            </a:r>
            <a:r>
              <a:rPr b="0" lang="en-US" sz="2800" strike="noStrike" u="none">
                <a:solidFill>
                  <a:srgbClr val="cc0000"/>
                </a:solidFill>
                <a:effectLst/>
                <a:uFillTx/>
                <a:latin typeface="Arial"/>
              </a:rPr>
              <a:t>categories of data type :</a:t>
            </a:r>
            <a:endParaRPr b="0" lang="en-MY"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Primitive (Built in types)</a:t>
            </a:r>
            <a:endParaRPr b="0" lang="en-MY"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Reference / Object (Derived Types)</a:t>
            </a:r>
            <a:endParaRPr b="0" lang="en-MY" sz="2800" strike="noStrike" u="none">
              <a:solidFill>
                <a:srgbClr val="000000"/>
              </a:solidFill>
              <a:effectLst/>
              <a:uFillTx/>
              <a:latin typeface="Arial"/>
            </a:endParaRPr>
          </a:p>
          <a:p>
            <a:pP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nodeType="clickEffect" fill="hold">
                      <p:stCondLst>
                        <p:cond delay="indefinite"/>
                      </p:stCondLst>
                      <p:childTnLst>
                        <p:par>
                          <p:cTn id="35" nodeType="withEffect" fill="hold">
                            <p:stCondLst>
                              <p:cond delay="0"/>
                            </p:stCondLst>
                            <p:childTnLst>
                              <p:par>
                                <p:cTn id="36" nodeType="clickEffect" fill="hold" presetClass="entr" presetID="1">
                                  <p:stCondLst>
                                    <p:cond delay="0"/>
                                  </p:stCondLst>
                                  <p:childTnLst>
                                    <p:set>
                                      <p:cBhvr>
                                        <p:cTn id="37"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1">
                                  <p:stCondLst>
                                    <p:cond delay="0"/>
                                  </p:stCondLst>
                                  <p:childTnLst>
                                    <p:set>
                                      <p:cBhvr>
                                        <p:cTn id="41"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42" nodeType="clickEffect" fill="hold">
                      <p:stCondLst>
                        <p:cond delay="indefinite"/>
                      </p:stCondLst>
                      <p:childTnLst>
                        <p:par>
                          <p:cTn id="43" nodeType="withEffect" fill="hold">
                            <p:stCondLst>
                              <p:cond delay="0"/>
                            </p:stCondLst>
                            <p:childTnLst>
                              <p:par>
                                <p:cTn id="44" nodeType="clickEffect" fill="hold" presetClass="entr" presetID="1">
                                  <p:stCondLst>
                                    <p:cond delay="0"/>
                                  </p:stCondLst>
                                  <p:childTnLst>
                                    <p:set>
                                      <p:cBhvr>
                                        <p:cTn id="45"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46" nodeType="clickEffect" fill="hold">
                      <p:stCondLst>
                        <p:cond delay="indefinite"/>
                      </p:stCondLst>
                      <p:childTnLst>
                        <p:par>
                          <p:cTn id="47" nodeType="withEffect" fill="hold">
                            <p:stCondLst>
                              <p:cond delay="0"/>
                            </p:stCondLst>
                            <p:childTnLst>
                              <p:par>
                                <p:cTn id="48" nodeType="clickEffect" fill="hold" presetClass="entr" presetID="1">
                                  <p:stCondLst>
                                    <p:cond delay="0"/>
                                  </p:stCondLst>
                                  <p:childTnLst>
                                    <p:set>
                                      <p:cBhvr>
                                        <p:cTn id="49"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1">
                                  <p:stCondLst>
                                    <p:cond delay="0"/>
                                  </p:stCondLst>
                                  <p:childTnLst>
                                    <p:set>
                                      <p:cBhvr>
                                        <p:cTn id="53"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F78BE33-07B3-4DF7-9888-D183E6D788E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4"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MY" sz="3200" strike="noStrike" u="none">
              <a:solidFill>
                <a:srgbClr val="000000"/>
              </a:solidFill>
              <a:effectLst/>
              <a:uFillTx/>
              <a:latin typeface="Arial"/>
            </a:endParaRPr>
          </a:p>
        </p:txBody>
      </p:sp>
      <p:graphicFrame>
        <p:nvGraphicFramePr>
          <p:cNvPr id="75" name="Object 4"/>
          <p:cNvGraphicFramePr/>
          <p:nvPr/>
        </p:nvGraphicFramePr>
        <p:xfrm>
          <a:off x="765000" y="1933560"/>
          <a:ext cx="7321680" cy="4440240"/>
        </p:xfrm>
        <a:graphic>
          <a:graphicData uri="http://schemas.openxmlformats.org/presentationml/2006/ole">
            <p:oleObj progId="Word.Document.12" r:id="rId1" spid="">
              <p:embed/>
              <p:pic>
                <p:nvPicPr>
                  <p:cNvPr id="76" name="Object 4" descr=""/>
                  <p:cNvPicPr/>
                  <p:nvPr/>
                </p:nvPicPr>
                <p:blipFill>
                  <a:blip r:embed="rId2"/>
                  <a:stretch/>
                </p:blipFill>
                <p:spPr>
                  <a:xfrm>
                    <a:off x="765000" y="1933560"/>
                    <a:ext cx="7321680" cy="4440240"/>
                  </a:xfrm>
                  <a:prstGeom prst="rect">
                    <a:avLst/>
                  </a:prstGeom>
                  <a:noFill/>
                  <a:ln w="0">
                    <a:noFill/>
                  </a:ln>
                </p:spPr>
              </p:pic>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C329417-BC7B-4C94-B0BF-9EBB76386F7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8"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MY" sz="3200" strike="noStrike" u="none">
              <a:solidFill>
                <a:srgbClr val="000000"/>
              </a:solidFill>
              <a:effectLst/>
              <a:uFillTx/>
              <a:latin typeface="Arial"/>
            </a:endParaRPr>
          </a:p>
        </p:txBody>
      </p:sp>
      <p:sp>
        <p:nvSpPr>
          <p:cNvPr id="79" name="Rectangle 4"/>
          <p:cNvSpPr/>
          <p:nvPr/>
        </p:nvSpPr>
        <p:spPr>
          <a:xfrm>
            <a:off x="723960" y="1657440"/>
            <a:ext cx="8077320" cy="3448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Examples of </a:t>
            </a:r>
            <a:r>
              <a:rPr b="1" lang="en-US" sz="2800" strike="noStrike" u="none">
                <a:solidFill>
                  <a:srgbClr val="000000"/>
                </a:solidFill>
                <a:effectLst/>
                <a:uFillTx/>
                <a:latin typeface="Arial"/>
              </a:rPr>
              <a:t>double </a:t>
            </a:r>
            <a:r>
              <a:rPr b="0" lang="en-US" sz="2800" strike="noStrike" u="none">
                <a:solidFill>
                  <a:srgbClr val="000000"/>
                </a:solidFill>
                <a:effectLst/>
                <a:uFillTx/>
                <a:latin typeface="Arial"/>
              </a:rPr>
              <a:t>values in Java :</a:t>
            </a:r>
            <a:endParaRPr b="0" lang="en-MY"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3.14159      7.12     9.0     0.5e001    -16.3e+002</a:t>
            </a:r>
            <a:endParaRPr b="0" lang="en-MY"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i="1" lang="en-US" sz="2800" strike="noStrike" u="none">
                <a:solidFill>
                  <a:srgbClr val="000000"/>
                </a:solidFill>
                <a:effectLst/>
                <a:uFillTx/>
                <a:latin typeface="Arial"/>
              </a:rPr>
              <a:t>e</a:t>
            </a:r>
            <a:r>
              <a:rPr b="0" lang="en-US" sz="2800" strike="noStrike" u="none">
                <a:solidFill>
                  <a:srgbClr val="000000"/>
                </a:solidFill>
                <a:effectLst/>
                <a:uFillTx/>
                <a:latin typeface="Arial"/>
              </a:rPr>
              <a:t> is called the </a:t>
            </a:r>
            <a:r>
              <a:rPr b="0" i="1" lang="en-US" sz="2800" strike="noStrike" u="none">
                <a:solidFill>
                  <a:srgbClr val="000000"/>
                </a:solidFill>
                <a:effectLst/>
                <a:uFillTx/>
                <a:latin typeface="Arial"/>
              </a:rPr>
              <a:t>e-notation</a:t>
            </a:r>
            <a:r>
              <a:rPr b="0" lang="en-US" sz="2800" strike="noStrike" u="none">
                <a:solidFill>
                  <a:srgbClr val="000000"/>
                </a:solidFill>
                <a:effectLst/>
                <a:uFillTx/>
                <a:latin typeface="Arial"/>
              </a:rPr>
              <a:t> in Java; </a:t>
            </a:r>
            <a:br>
              <a:rPr sz="2800"/>
            </a:br>
            <a:r>
              <a:rPr b="0" i="1" lang="en-US" sz="2800" strike="noStrike" u="none">
                <a:solidFill>
                  <a:srgbClr val="cc0000"/>
                </a:solidFill>
                <a:effectLst/>
                <a:uFillTx/>
                <a:latin typeface="Arial"/>
              </a:rPr>
              <a:t>e</a:t>
            </a:r>
            <a:r>
              <a:rPr b="0" lang="en-US" sz="2800" strike="noStrike" u="none">
                <a:solidFill>
                  <a:srgbClr val="000000"/>
                </a:solidFill>
                <a:effectLst/>
                <a:uFillTx/>
                <a:latin typeface="Arial"/>
              </a:rPr>
              <a:t> separates the number from the exponent.</a:t>
            </a:r>
            <a:endParaRPr b="0" lang="en-MY"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2.829281 x 10</a:t>
            </a:r>
            <a:r>
              <a:rPr b="1" lang="en-US" sz="2800" strike="noStrike" u="none" baseline="30000">
                <a:solidFill>
                  <a:srgbClr val="cc0000"/>
                </a:solidFill>
                <a:effectLst/>
                <a:uFillTx/>
                <a:latin typeface="Arial"/>
              </a:rPr>
              <a:t>8  &lt;=&gt; </a:t>
            </a:r>
            <a:r>
              <a:rPr b="1" lang="en-US" sz="2800" strike="noStrike" u="none">
                <a:solidFill>
                  <a:srgbClr val="cc0000"/>
                </a:solidFill>
                <a:effectLst/>
                <a:uFillTx/>
                <a:latin typeface="Arial"/>
              </a:rPr>
              <a:t>2.829281e8</a:t>
            </a:r>
            <a:endParaRPr b="0" lang="en-MY"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 13898121 x 10</a:t>
            </a:r>
            <a:r>
              <a:rPr b="1" lang="en-US" sz="2800" strike="noStrike" u="none" baseline="30000">
                <a:solidFill>
                  <a:srgbClr val="cc0000"/>
                </a:solidFill>
                <a:effectLst/>
                <a:uFillTx/>
                <a:latin typeface="Arial"/>
              </a:rPr>
              <a:t>-15  &lt;=&gt; </a:t>
            </a:r>
            <a:r>
              <a:rPr b="1" lang="en-US" sz="2800" strike="noStrike" u="none">
                <a:solidFill>
                  <a:srgbClr val="cc0000"/>
                </a:solidFill>
                <a:effectLst/>
                <a:uFillTx/>
                <a:latin typeface="Arial"/>
              </a:rPr>
              <a:t>2. 13898121e-15</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28B1E1A-BBEB-4B14-A5D5-A0D74B54740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1"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2" name="Rectangle 3"/>
          <p:cNvSpPr/>
          <p:nvPr/>
        </p:nvSpPr>
        <p:spPr>
          <a:xfrm>
            <a:off x="228600" y="1981080"/>
            <a:ext cx="8686800" cy="28386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Reference types :</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Arrays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value of a reference type variable, is </a:t>
            </a:r>
            <a:r>
              <a:rPr b="1" i="1" lang="en-US" sz="2400" strike="noStrike" u="none">
                <a:solidFill>
                  <a:srgbClr val="cc0000"/>
                </a:solidFill>
                <a:effectLst/>
                <a:uFillTx/>
                <a:latin typeface="Arial"/>
              </a:rPr>
              <a:t>a reference to the actual value or set of values represented by the variable</a:t>
            </a:r>
            <a:r>
              <a:rPr b="1" lang="en-US" sz="2400" strike="noStrike" u="none">
                <a:solidFill>
                  <a:srgbClr val="cc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9D4CA49-2A09-41E5-8C39-A93A0BF89B1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4"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5" name="Rectangle 3"/>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fontScale="62500" lnSpcReduction="19999"/>
          </a:bodyPr>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class references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Classes are the templates for creating objects.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cc0000"/>
                </a:solidFill>
                <a:effectLst/>
                <a:uFillTx/>
                <a:latin typeface="Arial"/>
              </a:rPr>
              <a:t>class A</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variables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constructors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methods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 a = new A( )</a:t>
            </a:r>
            <a:r>
              <a:rPr b="0" lang="en-US" sz="2400" strike="noStrike" u="none">
                <a:solidFill>
                  <a:srgbClr val="000000"/>
                </a:solidFill>
                <a:effectLst/>
                <a:uFillTx/>
                <a:latin typeface="Arial"/>
              </a:rPr>
              <a:t>       a is a reference to an object of class 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64" nodeType="clickEffect" fill="hold">
                      <p:stCondLst>
                        <p:cond delay="indefinite"/>
                      </p:stCondLst>
                      <p:childTnLst>
                        <p:par>
                          <p:cTn id="65" nodeType="withEffect" fill="hold">
                            <p:stCondLst>
                              <p:cond delay="0"/>
                            </p:stCondLst>
                            <p:childTnLst>
                              <p:par>
                                <p:cTn id="66" nodeType="clickEffect" fill="hold" presetClass="entr" presetID="1">
                                  <p:stCondLst>
                                    <p:cond delay="0"/>
                                  </p:stCondLst>
                                  <p:childTnLst>
                                    <p:set>
                                      <p:cBhvr>
                                        <p:cTn id="67" dur="1" fill="hold">
                                          <p:stCondLst>
                                            <p:cond delay="0"/>
                                          </p:stCondLst>
                                        </p:cTn>
                                        <p:tgtEl>
                                          <p:spTgt spid="85">
                                            <p:txEl>
                                              <p:pRg st="3" end="3"/>
                                            </p:txEl>
                                          </p:spTgt>
                                        </p:tgtEl>
                                        <p:attrNameLst>
                                          <p:attrName>style.visibility</p:attrName>
                                        </p:attrNameLst>
                                      </p:cBhvr>
                                      <p:to>
                                        <p:strVal val="visible"/>
                                      </p:to>
                                    </p:set>
                                  </p:childTnLst>
                                </p:cTn>
                              </p:par>
                              <p:par>
                                <p:cTn id="68" nodeType="withEffect" fill="hold" presetClass="entr" presetID="1">
                                  <p:stCondLst>
                                    <p:cond delay="0"/>
                                  </p:stCondLst>
                                  <p:childTnLst>
                                    <p:set>
                                      <p:cBhvr>
                                        <p:cTn id="69" dur="1" fill="hold">
                                          <p:stCondLst>
                                            <p:cond delay="0"/>
                                          </p:stCondLst>
                                        </p:cTn>
                                        <p:tgtEl>
                                          <p:spTgt spid="85">
                                            <p:txEl>
                                              <p:pRg st="4" end="4"/>
                                            </p:txEl>
                                          </p:spTgt>
                                        </p:tgtEl>
                                        <p:attrNameLst>
                                          <p:attrName>style.visibility</p:attrName>
                                        </p:attrNameLst>
                                      </p:cBhvr>
                                      <p:to>
                                        <p:strVal val="visible"/>
                                      </p:to>
                                    </p:set>
                                  </p:childTnLst>
                                </p:cTn>
                              </p:par>
                              <p:par>
                                <p:cTn id="70" nodeType="withEffect" fill="hold" presetClass="entr" presetID="1">
                                  <p:stCondLst>
                                    <p:cond delay="0"/>
                                  </p:stCondLst>
                                  <p:childTnLst>
                                    <p:set>
                                      <p:cBhvr>
                                        <p:cTn id="71" dur="1" fill="hold">
                                          <p:stCondLst>
                                            <p:cond delay="0"/>
                                          </p:stCondLst>
                                        </p:cTn>
                                        <p:tgtEl>
                                          <p:spTgt spid="85">
                                            <p:txEl>
                                              <p:pRg st="5" end="5"/>
                                            </p:txEl>
                                          </p:spTgt>
                                        </p:tgtEl>
                                        <p:attrNameLst>
                                          <p:attrName>style.visibility</p:attrName>
                                        </p:attrNameLst>
                                      </p:cBhvr>
                                      <p:to>
                                        <p:strVal val="visible"/>
                                      </p:to>
                                    </p:set>
                                  </p:childTnLst>
                                </p:cTn>
                              </p:par>
                              <p:par>
                                <p:cTn id="72" nodeType="withEffect" fill="hold" presetClass="entr" presetID="1">
                                  <p:stCondLst>
                                    <p:cond delay="0"/>
                                  </p:stCondLst>
                                  <p:childTnLst>
                                    <p:set>
                                      <p:cBhvr>
                                        <p:cTn id="73" dur="1" fill="hold">
                                          <p:stCondLst>
                                            <p:cond delay="0"/>
                                          </p:stCondLst>
                                        </p:cTn>
                                        <p:tgtEl>
                                          <p:spTgt spid="85">
                                            <p:txEl>
                                              <p:pRg st="6" end="6"/>
                                            </p:txEl>
                                          </p:spTgt>
                                        </p:tgtEl>
                                        <p:attrNameLst>
                                          <p:attrName>style.visibility</p:attrName>
                                        </p:attrNameLst>
                                      </p:cBhvr>
                                      <p:to>
                                        <p:strVal val="visible"/>
                                      </p:to>
                                    </p:set>
                                  </p:childTnLst>
                                </p:cTn>
                              </p:par>
                              <p:par>
                                <p:cTn id="74" nodeType="withEffect" fill="hold" presetClass="entr" presetID="1">
                                  <p:stCondLst>
                                    <p:cond delay="0"/>
                                  </p:stCondLst>
                                  <p:childTnLst>
                                    <p:set>
                                      <p:cBhvr>
                                        <p:cTn id="75" dur="1" fill="hold">
                                          <p:stCondLst>
                                            <p:cond delay="0"/>
                                          </p:stCondLst>
                                        </p:cTn>
                                        <p:tgtEl>
                                          <p:spTgt spid="85">
                                            <p:txEl>
                                              <p:pRg st="7" end="7"/>
                                            </p:txEl>
                                          </p:spTgt>
                                        </p:tgtEl>
                                        <p:attrNameLst>
                                          <p:attrName>style.visibility</p:attrName>
                                        </p:attrNameLst>
                                      </p:cBhvr>
                                      <p:to>
                                        <p:strVal val="visible"/>
                                      </p:to>
                                    </p:set>
                                  </p:childTnLst>
                                </p:cTn>
                              </p:par>
                              <p:par>
                                <p:cTn id="76" nodeType="withEffect" fill="hold" presetClass="entr" presetID="1">
                                  <p:stCondLst>
                                    <p:cond delay="0"/>
                                  </p:stCondLst>
                                  <p:childTnLst>
                                    <p:set>
                                      <p:cBhvr>
                                        <p:cTn id="77"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85">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8D25D2A-9B67-4AE8-AD45-A1E1E08447A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7"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8" name="Rectangle 5"/>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a:bodyPr>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Array references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myArray [ ] = new int [4];</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nodeType="clickEffect" fill="hold">
                      <p:stCondLst>
                        <p:cond delay="indefinite"/>
                      </p:stCondLst>
                      <p:childTnLst>
                        <p:par>
                          <p:cTn id="85" nodeType="withEffect" fill="hold">
                            <p:stCondLst>
                              <p:cond delay="0"/>
                            </p:stCondLst>
                            <p:childTnLst>
                              <p:par>
                                <p:cTn id="86" nodeType="clickEffect" fill="hold" presetClass="entr" presetID="1">
                                  <p:stCondLst>
                                    <p:cond delay="0"/>
                                  </p:stCondLst>
                                  <p:childTnLst>
                                    <p:set>
                                      <p:cBhvr>
                                        <p:cTn id="87" dur="1" fill="hold">
                                          <p:stCondLst>
                                            <p:cond delay="499"/>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8A455F0-08C5-483E-8E08-4D24540075F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0"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91" name="Rectangle 4"/>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What is an operator?</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takes one or more arguments (operands) and produces a new value</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in Java can be </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Unary: operates on a single operand</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Binary: operates on 2 operands</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Ternary: operates on 3 operands</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 Java operator can be further classified in accordance with the scheme as shown in the slide that follows </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8" dur="indefinite" restart="never" nodeType="tmRoot">
          <p:childTnLst>
            <p:seq>
              <p:cTn id="89" dur="indefinite" nodeType="mainSeq">
                <p:childTnLst>
                  <p:par>
                    <p:cTn id="90" nodeType="clickEffect" fill="hold">
                      <p:stCondLst>
                        <p:cond delay="indefinite"/>
                      </p:stCondLst>
                      <p:childTnLst>
                        <p:par>
                          <p:cTn id="91" nodeType="withEffect"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91"/>
                                        </p:tgtEl>
                                        <p:attrNameLst>
                                          <p:attrName>style.visibility</p:attrName>
                                        </p:attrNameLst>
                                      </p:cBhvr>
                                      <p:to>
                                        <p:strVal val="visible"/>
                                      </p:to>
                                    </p:set>
                                    <p:animEffect filter="blinds(horizontal)" transition="in">
                                      <p:cBhvr additive="repl">
                                        <p:cTn id="94"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A8ED367-2ADE-41BE-8FA7-23901163CB7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3"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94" name="Rectangle 3"/>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supports a rich set of operators which can be </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classified into five categories: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Arithmetic operators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Relational operators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3.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Logical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Increment/Decrement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Assignment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nodeType="clickEffect" fill="hold">
                      <p:stCondLst>
                        <p:cond delay="indefinite"/>
                      </p:stCondLst>
                      <p:childTnLst>
                        <p:par>
                          <p:cTn id="98" nodeType="withEffect" fill="hold">
                            <p:stCondLst>
                              <p:cond delay="0"/>
                            </p:stCondLst>
                            <p:childTnLst>
                              <p:par>
                                <p:cTn id="99" nodeType="clickEffect" fill="hold" presetClass="entr" presetID="3" presetSubtype="10">
                                  <p:stCondLst>
                                    <p:cond delay="0"/>
                                  </p:stCondLst>
                                  <p:childTnLst>
                                    <p:set>
                                      <p:cBhvr>
                                        <p:cTn id="100" dur="1" fill="hold">
                                          <p:stCondLst>
                                            <p:cond delay="0"/>
                                          </p:stCondLst>
                                        </p:cTn>
                                        <p:tgtEl>
                                          <p:spTgt spid="94"/>
                                        </p:tgtEl>
                                        <p:attrNameLst>
                                          <p:attrName>style.visibility</p:attrName>
                                        </p:attrNameLst>
                                      </p:cBhvr>
                                      <p:to>
                                        <p:strVal val="visible"/>
                                      </p:to>
                                    </p:set>
                                    <p:animEffect filter="blinds(horizontal)" transition="in">
                                      <p:cBhvr additive="repl">
                                        <p:cTn id="101"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76F398F-C83E-4446-B33D-87383CDC01F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6"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grpSp>
        <p:nvGrpSpPr>
          <p:cNvPr id="97" name="Group 6"/>
          <p:cNvGrpSpPr/>
          <p:nvPr/>
        </p:nvGrpSpPr>
        <p:grpSpPr>
          <a:xfrm>
            <a:off x="457200" y="1542960"/>
            <a:ext cx="8686800" cy="6170760"/>
            <a:chOff x="457200" y="1542960"/>
            <a:chExt cx="8686800" cy="6170760"/>
          </a:xfrm>
        </p:grpSpPr>
        <p:sp>
          <p:nvSpPr>
            <p:cNvPr id="98" name="Rectangle 4"/>
            <p:cNvSpPr/>
            <p:nvPr/>
          </p:nvSpPr>
          <p:spPr>
            <a:xfrm>
              <a:off x="457200" y="1542960"/>
              <a:ext cx="8686800" cy="175248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Arithmetic Operators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language supports the </a:t>
              </a:r>
              <a:r>
                <a:rPr b="0" lang="en-US" sz="2400" strike="noStrike" u="none">
                  <a:solidFill>
                    <a:srgbClr val="cc0000"/>
                  </a:solidFill>
                  <a:effectLst/>
                  <a:uFillTx/>
                  <a:latin typeface="Arial"/>
                </a:rPr>
                <a:t>arithmetic operators</a:t>
              </a:r>
              <a:r>
                <a:rPr b="0" lang="en-US" sz="2400" strike="noStrike" u="none">
                  <a:solidFill>
                    <a:srgbClr val="000000"/>
                  </a:solidFill>
                  <a:effectLst/>
                  <a:uFillTx/>
                  <a:latin typeface="Arial"/>
                </a:rPr>
                <a:t> as listed below for all integer and real numbers :</a:t>
              </a:r>
              <a:endParaRPr b="0" lang="en-MY" sz="2400" strike="noStrike" u="none">
                <a:solidFill>
                  <a:srgbClr val="000000"/>
                </a:solidFill>
                <a:effectLst/>
                <a:uFillTx/>
                <a:latin typeface="Arial"/>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99" name="Object 5"/>
            <p:cNvGraphicFramePr/>
            <p:nvPr/>
          </p:nvGraphicFramePr>
          <p:xfrm>
            <a:off x="493560" y="3065400"/>
            <a:ext cx="8039160" cy="4648320"/>
          </p:xfrm>
          <a:graphic>
            <a:graphicData uri="http://schemas.openxmlformats.org/presentationml/2006/ole">
              <p:oleObj progId="Word.Document.12" r:id="rId1" spid="">
                <p:embed/>
                <p:pic>
                  <p:nvPicPr>
                    <p:cNvPr id="100" name="Object 5" descr=""/>
                    <p:cNvPicPr/>
                    <p:nvPr/>
                  </p:nvPicPr>
                  <p:blipFill>
                    <a:blip r:embed="rId2"/>
                    <a:stretch/>
                  </p:blipFill>
                  <p:spPr>
                    <a:xfrm>
                      <a:off x="493560" y="3065400"/>
                      <a:ext cx="8039160" cy="4648320"/>
                    </a:xfrm>
                    <a:prstGeom prst="rect">
                      <a:avLst/>
                    </a:prstGeom>
                    <a:noFill/>
                    <a:ln w="0">
                      <a:noFill/>
                    </a:ln>
                  </p:spPr>
                </p:pic>
              </p:oleObj>
            </a:graphicData>
          </a:graphic>
        </p:graphicFrame>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E5142D6-78A1-499D-9A8A-1B28FFFDA1C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102"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103" name="Rectangle 6"/>
          <p:cNvSpPr/>
          <p:nvPr/>
        </p:nvSpPr>
        <p:spPr>
          <a:xfrm>
            <a:off x="457200" y="1562040"/>
            <a:ext cx="8381880" cy="175284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Relational</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cc0000"/>
                </a:solidFill>
                <a:effectLst/>
                <a:uFillTx/>
                <a:latin typeface="Arial"/>
              </a:rPr>
              <a:t>relational operator</a:t>
            </a:r>
            <a:r>
              <a:rPr b="0" lang="en-US" sz="2400" strike="noStrike" u="none">
                <a:solidFill>
                  <a:srgbClr val="000000"/>
                </a:solidFill>
                <a:effectLst/>
                <a:uFillTx/>
                <a:latin typeface="Arial"/>
              </a:rPr>
              <a:t> compares 2 values and determines the relationship between them.</a:t>
            </a:r>
            <a:endParaRPr b="0" lang="en-MY" sz="2400" strike="noStrike" u="none">
              <a:solidFill>
                <a:srgbClr val="000000"/>
              </a:solidFill>
              <a:effectLst/>
              <a:uFillTx/>
              <a:latin typeface="Arial"/>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104" name="Object 7"/>
          <p:cNvGraphicFramePr/>
          <p:nvPr/>
        </p:nvGraphicFramePr>
        <p:xfrm>
          <a:off x="457200" y="2971800"/>
          <a:ext cx="8686800" cy="4267080"/>
        </p:xfrm>
        <a:graphic>
          <a:graphicData uri="http://schemas.openxmlformats.org/presentationml/2006/ole">
            <p:oleObj progId="Word.Document.12" r:id="rId1" spid="">
              <p:embed/>
              <p:pic>
                <p:nvPicPr>
                  <p:cNvPr id="105" name="Object 7" descr=""/>
                  <p:cNvPicPr/>
                  <p:nvPr/>
                </p:nvPicPr>
                <p:blipFill>
                  <a:blip r:embed="rId2"/>
                  <a:stretch/>
                </p:blipFill>
                <p:spPr>
                  <a:xfrm>
                    <a:off x="457200" y="2971800"/>
                    <a:ext cx="8686800" cy="4267080"/>
                  </a:xfrm>
                  <a:prstGeom prst="rect">
                    <a:avLst/>
                  </a:prstGeom>
                  <a:noFill/>
                  <a:ln w="0">
                    <a:noFill/>
                  </a:ln>
                </p:spPr>
              </p:pic>
            </p:oleObj>
          </a:graphicData>
        </a:graphic>
      </p:graphicFrame>
      <p:pic>
        <p:nvPicPr>
          <p:cNvPr id="106" name="Ink 1" descr=""/>
          <p:cNvPicPr/>
          <p:nvPr/>
        </p:nvPicPr>
        <p:blipFill>
          <a:blip r:embed="rId3"/>
          <a:stretch/>
        </p:blipFill>
        <p:spPr>
          <a:xfrm>
            <a:off x="855720" y="3433680"/>
            <a:ext cx="25200" cy="208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3C828E4-6BF3-4E1B-AA30-0011AA0C804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8"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9" name="Rectangle 87"/>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7" nodeType="clickEffect" fill="hold">
                      <p:stCondLst>
                        <p:cond delay="indefinite"/>
                      </p:stCondLst>
                      <p:childTnLst>
                        <p:par>
                          <p:cTn id="8" nodeType="withEffect" fill="hold">
                            <p:stCondLst>
                              <p:cond delay="0"/>
                            </p:stCondLst>
                            <p:childTnLst>
                              <p:par>
                                <p:cTn id="9" nodeType="clickEffect" fill="hold" presetClass="entr" presetID="1">
                                  <p:stCondLst>
                                    <p:cond delay="0"/>
                                  </p:stCondLst>
                                  <p:childTnLst>
                                    <p:set>
                                      <p:cBhvr>
                                        <p:cTn id="1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1" nodeType="clickEffect" fill="hold">
                      <p:stCondLst>
                        <p:cond delay="indefinite"/>
                      </p:stCondLst>
                      <p:childTnLst>
                        <p:par>
                          <p:cTn id="12" nodeType="withEffect" fill="hold">
                            <p:stCondLst>
                              <p:cond delay="0"/>
                            </p:stCondLst>
                            <p:childTnLst>
                              <p:par>
                                <p:cTn id="13" nodeType="clickEffect" fill="hold" presetClass="entr" presetID="1">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37DF6AE-32F1-4032-9DE2-23CCA5AF3BF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108"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109" name="Rectangle 5"/>
          <p:cNvSpPr/>
          <p:nvPr/>
        </p:nvSpPr>
        <p:spPr>
          <a:xfrm>
            <a:off x="457200" y="1562040"/>
            <a:ext cx="8686800" cy="11811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Logical Operators</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Relational operators</a:t>
            </a:r>
            <a:r>
              <a:rPr b="0" lang="en-US" sz="2400" strike="noStrike" u="none">
                <a:solidFill>
                  <a:srgbClr val="000000"/>
                </a:solidFill>
                <a:effectLst/>
                <a:uFillTx/>
                <a:latin typeface="Arial"/>
              </a:rPr>
              <a:t> are often used with </a:t>
            </a:r>
            <a:r>
              <a:rPr b="0" lang="en-US" sz="2400" strike="noStrike" u="none">
                <a:solidFill>
                  <a:srgbClr val="cc0000"/>
                </a:solidFill>
                <a:effectLst/>
                <a:uFillTx/>
                <a:latin typeface="Arial"/>
              </a:rPr>
              <a:t>logical operators</a:t>
            </a:r>
            <a:r>
              <a:rPr b="0" lang="en-US" sz="2400" strike="noStrike" u="none">
                <a:solidFill>
                  <a:srgbClr val="000000"/>
                </a:solidFill>
                <a:effectLst/>
                <a:uFillTx/>
                <a:latin typeface="Arial"/>
              </a:rPr>
              <a:t> to construct more complex decision-making expressions.</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pSp>
        <p:nvGrpSpPr>
          <p:cNvPr id="110" name="Group 131"/>
          <p:cNvGrpSpPr/>
          <p:nvPr/>
        </p:nvGrpSpPr>
        <p:grpSpPr>
          <a:xfrm>
            <a:off x="533520" y="3067200"/>
            <a:ext cx="8610480" cy="3295440"/>
            <a:chOff x="533520" y="3067200"/>
            <a:chExt cx="8610480" cy="3295440"/>
          </a:xfrm>
        </p:grpSpPr>
        <p:sp>
          <p:nvSpPr>
            <p:cNvPr id="111" name="AutoShape 130"/>
            <p:cNvSpPr/>
            <p:nvPr/>
          </p:nvSpPr>
          <p:spPr>
            <a:xfrm>
              <a:off x="533520" y="3067200"/>
              <a:ext cx="8610480" cy="3295440"/>
            </a:xfrm>
            <a:prstGeom prst="rect">
              <a:avLst/>
            </a:prstGeom>
            <a:noFill/>
            <a:ln w="0">
              <a:noFill/>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2" name="Rectangle 132"/>
            <p:cNvSpPr/>
            <p:nvPr/>
          </p:nvSpPr>
          <p:spPr>
            <a:xfrm>
              <a:off x="730080" y="3105000"/>
              <a:ext cx="5929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Operator</a:t>
              </a:r>
              <a:endParaRPr b="0" lang="en-MY" sz="1100" strike="noStrike" u="none">
                <a:solidFill>
                  <a:srgbClr val="000000"/>
                </a:solidFill>
                <a:effectLst/>
                <a:uFillTx/>
                <a:latin typeface="Arial"/>
              </a:endParaRPr>
            </a:p>
          </p:txBody>
        </p:sp>
        <p:sp>
          <p:nvSpPr>
            <p:cNvPr id="113" name="Rectangle 133"/>
            <p:cNvSpPr/>
            <p:nvPr/>
          </p:nvSpPr>
          <p:spPr>
            <a:xfrm>
              <a:off x="2282760" y="3105000"/>
              <a:ext cx="25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Use</a:t>
              </a:r>
              <a:endParaRPr b="0" lang="en-MY" sz="1100" strike="noStrike" u="none">
                <a:solidFill>
                  <a:srgbClr val="000000"/>
                </a:solidFill>
                <a:effectLst/>
                <a:uFillTx/>
                <a:latin typeface="Arial"/>
              </a:endParaRPr>
            </a:p>
          </p:txBody>
        </p:sp>
        <p:sp>
          <p:nvSpPr>
            <p:cNvPr id="114" name="Rectangle 134"/>
            <p:cNvSpPr/>
            <p:nvPr/>
          </p:nvSpPr>
          <p:spPr>
            <a:xfrm>
              <a:off x="5025960" y="3105000"/>
              <a:ext cx="771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Description</a:t>
              </a:r>
              <a:endParaRPr b="0" lang="en-MY" sz="1100" strike="noStrike" u="none">
                <a:solidFill>
                  <a:srgbClr val="000000"/>
                </a:solidFill>
                <a:effectLst/>
                <a:uFillTx/>
                <a:latin typeface="Arial"/>
              </a:endParaRPr>
            </a:p>
          </p:txBody>
        </p:sp>
        <p:sp>
          <p:nvSpPr>
            <p:cNvPr id="115" name="Rectangle 135"/>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6" name="Rectangle 136"/>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7" name="Rectangle 137"/>
            <p:cNvSpPr/>
            <p:nvPr/>
          </p:nvSpPr>
          <p:spPr>
            <a:xfrm>
              <a:off x="654120" y="30672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8" name="Rectangle 138"/>
            <p:cNvSpPr/>
            <p:nvPr/>
          </p:nvSpPr>
          <p:spPr>
            <a:xfrm>
              <a:off x="219564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9" name="Rectangle 139"/>
            <p:cNvSpPr/>
            <p:nvPr/>
          </p:nvSpPr>
          <p:spPr>
            <a:xfrm>
              <a:off x="2206800" y="30672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0" name="Rectangle 140"/>
            <p:cNvSpPr/>
            <p:nvPr/>
          </p:nvSpPr>
          <p:spPr>
            <a:xfrm>
              <a:off x="494028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1" name="Rectangle 141"/>
            <p:cNvSpPr/>
            <p:nvPr/>
          </p:nvSpPr>
          <p:spPr>
            <a:xfrm>
              <a:off x="4951440" y="30672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2" name="Rectangle 142"/>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3" name="Rectangle 143"/>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4" name="Rectangle 144"/>
            <p:cNvSpPr/>
            <p:nvPr/>
          </p:nvSpPr>
          <p:spPr>
            <a:xfrm>
              <a:off x="64296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5" name="Rectangle 145"/>
            <p:cNvSpPr/>
            <p:nvPr/>
          </p:nvSpPr>
          <p:spPr>
            <a:xfrm>
              <a:off x="219564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6" name="Rectangle 146"/>
            <p:cNvSpPr/>
            <p:nvPr/>
          </p:nvSpPr>
          <p:spPr>
            <a:xfrm>
              <a:off x="494028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7" name="Rectangle 147"/>
            <p:cNvSpPr/>
            <p:nvPr/>
          </p:nvSpPr>
          <p:spPr>
            <a:xfrm>
              <a:off x="864540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8" name="Rectangle 148"/>
            <p:cNvSpPr/>
            <p:nvPr/>
          </p:nvSpPr>
          <p:spPr>
            <a:xfrm>
              <a:off x="731880" y="3376800"/>
              <a:ext cx="2034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&amp;&amp;</a:t>
              </a:r>
              <a:endParaRPr b="0" lang="en-MY" sz="1100" strike="noStrike" u="none">
                <a:solidFill>
                  <a:srgbClr val="000000"/>
                </a:solidFill>
                <a:effectLst/>
                <a:uFillTx/>
                <a:latin typeface="Arial"/>
              </a:endParaRPr>
            </a:p>
          </p:txBody>
        </p:sp>
        <p:sp>
          <p:nvSpPr>
            <p:cNvPr id="129" name="Rectangle 149"/>
            <p:cNvSpPr/>
            <p:nvPr/>
          </p:nvSpPr>
          <p:spPr>
            <a:xfrm>
              <a:off x="2281320" y="3376800"/>
              <a:ext cx="7336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&amp;&amp; op2</a:t>
              </a:r>
              <a:endParaRPr b="0" lang="en-MY" sz="1100" strike="noStrike" u="none">
                <a:solidFill>
                  <a:srgbClr val="000000"/>
                </a:solidFill>
                <a:effectLst/>
                <a:uFillTx/>
                <a:latin typeface="Arial"/>
              </a:endParaRPr>
            </a:p>
          </p:txBody>
        </p:sp>
        <p:sp>
          <p:nvSpPr>
            <p:cNvPr id="130" name="Rectangle 150"/>
            <p:cNvSpPr/>
            <p:nvPr/>
          </p:nvSpPr>
          <p:spPr>
            <a:xfrm>
              <a:off x="5021640" y="3298680"/>
              <a:ext cx="1653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a:t>
              </a:r>
              <a:endParaRPr b="0" lang="en-MY" sz="1100" strike="noStrike" u="none">
                <a:solidFill>
                  <a:srgbClr val="000000"/>
                </a:solidFill>
                <a:effectLst/>
                <a:uFillTx/>
                <a:latin typeface="Arial"/>
              </a:endParaRPr>
            </a:p>
          </p:txBody>
        </p:sp>
        <p:sp>
          <p:nvSpPr>
            <p:cNvPr id="131" name="Rectangle 151"/>
            <p:cNvSpPr/>
            <p:nvPr/>
          </p:nvSpPr>
          <p:spPr>
            <a:xfrm>
              <a:off x="5027400" y="34545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MY" sz="1100" strike="noStrike" u="none">
                <a:solidFill>
                  <a:srgbClr val="000000"/>
                </a:solidFill>
                <a:effectLst/>
                <a:uFillTx/>
                <a:latin typeface="Arial"/>
              </a:endParaRPr>
            </a:p>
          </p:txBody>
        </p:sp>
        <p:sp>
          <p:nvSpPr>
            <p:cNvPr id="132" name="Rectangle 152"/>
            <p:cNvSpPr/>
            <p:nvPr/>
          </p:nvSpPr>
          <p:spPr>
            <a:xfrm>
              <a:off x="6203520" y="34545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MY" sz="1100" strike="noStrike" u="none">
                <a:solidFill>
                  <a:srgbClr val="000000"/>
                </a:solidFill>
                <a:effectLst/>
                <a:uFillTx/>
                <a:latin typeface="Arial"/>
              </a:endParaRPr>
            </a:p>
          </p:txBody>
        </p:sp>
        <p:sp>
          <p:nvSpPr>
            <p:cNvPr id="133" name="Rectangle 153"/>
            <p:cNvSpPr/>
            <p:nvPr/>
          </p:nvSpPr>
          <p:spPr>
            <a:xfrm>
              <a:off x="64296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4" name="Rectangle 154"/>
            <p:cNvSpPr/>
            <p:nvPr/>
          </p:nvSpPr>
          <p:spPr>
            <a:xfrm>
              <a:off x="654120" y="329112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5" name="Rectangle 155"/>
            <p:cNvSpPr/>
            <p:nvPr/>
          </p:nvSpPr>
          <p:spPr>
            <a:xfrm>
              <a:off x="219564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6" name="Rectangle 156"/>
            <p:cNvSpPr/>
            <p:nvPr/>
          </p:nvSpPr>
          <p:spPr>
            <a:xfrm>
              <a:off x="2206800" y="329112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7" name="Rectangle 157"/>
            <p:cNvSpPr/>
            <p:nvPr/>
          </p:nvSpPr>
          <p:spPr>
            <a:xfrm>
              <a:off x="494028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8" name="Rectangle 158"/>
            <p:cNvSpPr/>
            <p:nvPr/>
          </p:nvSpPr>
          <p:spPr>
            <a:xfrm>
              <a:off x="4951440" y="329112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9" name="Rectangle 159"/>
            <p:cNvSpPr/>
            <p:nvPr/>
          </p:nvSpPr>
          <p:spPr>
            <a:xfrm>
              <a:off x="864540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0" name="Rectangle 160"/>
            <p:cNvSpPr/>
            <p:nvPr/>
          </p:nvSpPr>
          <p:spPr>
            <a:xfrm>
              <a:off x="64296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1" name="Rectangle 161"/>
            <p:cNvSpPr/>
            <p:nvPr/>
          </p:nvSpPr>
          <p:spPr>
            <a:xfrm>
              <a:off x="219564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2" name="Rectangle 162"/>
            <p:cNvSpPr/>
            <p:nvPr/>
          </p:nvSpPr>
          <p:spPr>
            <a:xfrm>
              <a:off x="494028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3" name="Rectangle 163"/>
            <p:cNvSpPr/>
            <p:nvPr/>
          </p:nvSpPr>
          <p:spPr>
            <a:xfrm>
              <a:off x="864540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4" name="Rectangle 164"/>
            <p:cNvSpPr/>
            <p:nvPr/>
          </p:nvSpPr>
          <p:spPr>
            <a:xfrm>
              <a:off x="731880" y="3693960"/>
              <a:ext cx="7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45" name="Rectangle 165"/>
            <p:cNvSpPr/>
            <p:nvPr/>
          </p:nvSpPr>
          <p:spPr>
            <a:xfrm>
              <a:off x="2281320" y="3693960"/>
              <a:ext cx="61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MY" sz="1100" strike="noStrike" u="none">
                <a:solidFill>
                  <a:srgbClr val="000000"/>
                </a:solidFill>
                <a:effectLst/>
                <a:uFillTx/>
                <a:latin typeface="Arial"/>
              </a:endParaRPr>
            </a:p>
          </p:txBody>
        </p:sp>
        <p:sp>
          <p:nvSpPr>
            <p:cNvPr id="146" name="Rectangle 166"/>
            <p:cNvSpPr/>
            <p:nvPr/>
          </p:nvSpPr>
          <p:spPr>
            <a:xfrm>
              <a:off x="5022000" y="3616200"/>
              <a:ext cx="1746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a:t>
              </a:r>
              <a:endParaRPr b="0" lang="en-MY" sz="1100" strike="noStrike" u="none">
                <a:solidFill>
                  <a:srgbClr val="000000"/>
                </a:solidFill>
                <a:effectLst/>
                <a:uFillTx/>
                <a:latin typeface="Arial"/>
              </a:endParaRPr>
            </a:p>
          </p:txBody>
        </p:sp>
        <p:sp>
          <p:nvSpPr>
            <p:cNvPr id="147" name="Rectangle 167"/>
            <p:cNvSpPr/>
            <p:nvPr/>
          </p:nvSpPr>
          <p:spPr>
            <a:xfrm>
              <a:off x="5027400" y="37731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MY" sz="1100" strike="noStrike" u="none">
                <a:solidFill>
                  <a:srgbClr val="000000"/>
                </a:solidFill>
                <a:effectLst/>
                <a:uFillTx/>
                <a:latin typeface="Arial"/>
              </a:endParaRPr>
            </a:p>
          </p:txBody>
        </p:sp>
        <p:sp>
          <p:nvSpPr>
            <p:cNvPr id="148" name="Rectangle 168"/>
            <p:cNvSpPr/>
            <p:nvPr/>
          </p:nvSpPr>
          <p:spPr>
            <a:xfrm>
              <a:off x="6203520" y="37731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MY" sz="1100" strike="noStrike" u="none">
                <a:solidFill>
                  <a:srgbClr val="000000"/>
                </a:solidFill>
                <a:effectLst/>
                <a:uFillTx/>
                <a:latin typeface="Arial"/>
              </a:endParaRPr>
            </a:p>
          </p:txBody>
        </p:sp>
        <p:sp>
          <p:nvSpPr>
            <p:cNvPr id="149" name="Rectangle 169"/>
            <p:cNvSpPr/>
            <p:nvPr/>
          </p:nvSpPr>
          <p:spPr>
            <a:xfrm>
              <a:off x="64296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0" name="Rectangle 170"/>
            <p:cNvSpPr/>
            <p:nvPr/>
          </p:nvSpPr>
          <p:spPr>
            <a:xfrm>
              <a:off x="654120" y="36086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1" name="Rectangle 171"/>
            <p:cNvSpPr/>
            <p:nvPr/>
          </p:nvSpPr>
          <p:spPr>
            <a:xfrm>
              <a:off x="219564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2" name="Rectangle 172"/>
            <p:cNvSpPr/>
            <p:nvPr/>
          </p:nvSpPr>
          <p:spPr>
            <a:xfrm>
              <a:off x="2206800" y="36086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3" name="Rectangle 173"/>
            <p:cNvSpPr/>
            <p:nvPr/>
          </p:nvSpPr>
          <p:spPr>
            <a:xfrm>
              <a:off x="494028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4" name="Rectangle 174"/>
            <p:cNvSpPr/>
            <p:nvPr/>
          </p:nvSpPr>
          <p:spPr>
            <a:xfrm>
              <a:off x="4951440" y="36086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5" name="Rectangle 175"/>
            <p:cNvSpPr/>
            <p:nvPr/>
          </p:nvSpPr>
          <p:spPr>
            <a:xfrm>
              <a:off x="864540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6" name="Rectangle 176"/>
            <p:cNvSpPr/>
            <p:nvPr/>
          </p:nvSpPr>
          <p:spPr>
            <a:xfrm>
              <a:off x="64296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7" name="Rectangle 177"/>
            <p:cNvSpPr/>
            <p:nvPr/>
          </p:nvSpPr>
          <p:spPr>
            <a:xfrm>
              <a:off x="219564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8" name="Rectangle 178"/>
            <p:cNvSpPr/>
            <p:nvPr/>
          </p:nvSpPr>
          <p:spPr>
            <a:xfrm>
              <a:off x="494028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9" name="Rectangle 179"/>
            <p:cNvSpPr/>
            <p:nvPr/>
          </p:nvSpPr>
          <p:spPr>
            <a:xfrm>
              <a:off x="864540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0" name="Rectangle 180"/>
            <p:cNvSpPr/>
            <p:nvPr/>
          </p:nvSpPr>
          <p:spPr>
            <a:xfrm>
              <a:off x="731160" y="3980880"/>
              <a:ext cx="47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61" name="Rectangle 181"/>
            <p:cNvSpPr/>
            <p:nvPr/>
          </p:nvSpPr>
          <p:spPr>
            <a:xfrm>
              <a:off x="2281320" y="3980880"/>
              <a:ext cx="234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op</a:t>
              </a:r>
              <a:endParaRPr b="0" lang="en-MY" sz="1100" strike="noStrike" u="none">
                <a:solidFill>
                  <a:srgbClr val="000000"/>
                </a:solidFill>
                <a:effectLst/>
                <a:uFillTx/>
                <a:latin typeface="Arial"/>
              </a:endParaRPr>
            </a:p>
          </p:txBody>
        </p:sp>
        <p:sp>
          <p:nvSpPr>
            <p:cNvPr id="162" name="Rectangle 182"/>
            <p:cNvSpPr/>
            <p:nvPr/>
          </p:nvSpPr>
          <p:spPr>
            <a:xfrm>
              <a:off x="5025960" y="3980880"/>
              <a:ext cx="6321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 is false</a:t>
              </a:r>
              <a:endParaRPr b="0" lang="en-MY" sz="1100" strike="noStrike" u="none">
                <a:solidFill>
                  <a:srgbClr val="000000"/>
                </a:solidFill>
                <a:effectLst/>
                <a:uFillTx/>
                <a:latin typeface="Arial"/>
              </a:endParaRPr>
            </a:p>
          </p:txBody>
        </p:sp>
        <p:sp>
          <p:nvSpPr>
            <p:cNvPr id="163" name="Rectangle 183"/>
            <p:cNvSpPr/>
            <p:nvPr/>
          </p:nvSpPr>
          <p:spPr>
            <a:xfrm>
              <a:off x="64296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4" name="Rectangle 184"/>
            <p:cNvSpPr/>
            <p:nvPr/>
          </p:nvSpPr>
          <p:spPr>
            <a:xfrm>
              <a:off x="654120" y="39276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5" name="Rectangle 185"/>
            <p:cNvSpPr/>
            <p:nvPr/>
          </p:nvSpPr>
          <p:spPr>
            <a:xfrm>
              <a:off x="219564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6" name="Rectangle 186"/>
            <p:cNvSpPr/>
            <p:nvPr/>
          </p:nvSpPr>
          <p:spPr>
            <a:xfrm>
              <a:off x="2206800" y="39276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7" name="Rectangle 187"/>
            <p:cNvSpPr/>
            <p:nvPr/>
          </p:nvSpPr>
          <p:spPr>
            <a:xfrm>
              <a:off x="494028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8" name="Rectangle 188"/>
            <p:cNvSpPr/>
            <p:nvPr/>
          </p:nvSpPr>
          <p:spPr>
            <a:xfrm>
              <a:off x="4951440" y="39276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9" name="Rectangle 189"/>
            <p:cNvSpPr/>
            <p:nvPr/>
          </p:nvSpPr>
          <p:spPr>
            <a:xfrm>
              <a:off x="864540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0" name="Rectangle 190"/>
            <p:cNvSpPr/>
            <p:nvPr/>
          </p:nvSpPr>
          <p:spPr>
            <a:xfrm>
              <a:off x="64296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1" name="Rectangle 191"/>
            <p:cNvSpPr/>
            <p:nvPr/>
          </p:nvSpPr>
          <p:spPr>
            <a:xfrm>
              <a:off x="219564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2" name="Rectangle 192"/>
            <p:cNvSpPr/>
            <p:nvPr/>
          </p:nvSpPr>
          <p:spPr>
            <a:xfrm>
              <a:off x="494028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3" name="Rectangle 193"/>
            <p:cNvSpPr/>
            <p:nvPr/>
          </p:nvSpPr>
          <p:spPr>
            <a:xfrm>
              <a:off x="864540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4" name="Rectangle 194"/>
            <p:cNvSpPr/>
            <p:nvPr/>
          </p:nvSpPr>
          <p:spPr>
            <a:xfrm>
              <a:off x="731880" y="4267440"/>
              <a:ext cx="1018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t>
              </a:r>
              <a:endParaRPr b="0" lang="en-MY" sz="1100" strike="noStrike" u="none">
                <a:solidFill>
                  <a:srgbClr val="000000"/>
                </a:solidFill>
                <a:effectLst/>
                <a:uFillTx/>
                <a:latin typeface="Arial"/>
              </a:endParaRPr>
            </a:p>
          </p:txBody>
        </p:sp>
        <p:sp>
          <p:nvSpPr>
            <p:cNvPr id="175" name="Rectangle 195"/>
            <p:cNvSpPr/>
            <p:nvPr/>
          </p:nvSpPr>
          <p:spPr>
            <a:xfrm>
              <a:off x="2280960" y="4267440"/>
              <a:ext cx="640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 op2</a:t>
              </a:r>
              <a:endParaRPr b="0" lang="en-MY" sz="1100" strike="noStrike" u="none">
                <a:solidFill>
                  <a:srgbClr val="000000"/>
                </a:solidFill>
                <a:effectLst/>
                <a:uFillTx/>
                <a:latin typeface="Arial"/>
              </a:endParaRPr>
            </a:p>
          </p:txBody>
        </p:sp>
        <p:sp>
          <p:nvSpPr>
            <p:cNvPr id="176" name="Rectangle 196"/>
            <p:cNvSpPr/>
            <p:nvPr/>
          </p:nvSpPr>
          <p:spPr>
            <a:xfrm>
              <a:off x="5021280" y="4189680"/>
              <a:ext cx="1692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 </a:t>
              </a:r>
              <a:endParaRPr b="0" lang="en-MY" sz="1100" strike="noStrike" u="none">
                <a:solidFill>
                  <a:srgbClr val="000000"/>
                </a:solidFill>
                <a:effectLst/>
                <a:uFillTx/>
                <a:latin typeface="Arial"/>
              </a:endParaRPr>
            </a:p>
          </p:txBody>
        </p:sp>
        <p:sp>
          <p:nvSpPr>
            <p:cNvPr id="177" name="Rectangle 197"/>
            <p:cNvSpPr/>
            <p:nvPr/>
          </p:nvSpPr>
          <p:spPr>
            <a:xfrm>
              <a:off x="7607160" y="418968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MY" sz="1100" strike="noStrike" u="none">
                <a:solidFill>
                  <a:srgbClr val="000000"/>
                </a:solidFill>
                <a:effectLst/>
                <a:uFillTx/>
                <a:latin typeface="Arial"/>
              </a:endParaRPr>
            </a:p>
          </p:txBody>
        </p:sp>
        <p:sp>
          <p:nvSpPr>
            <p:cNvPr id="178" name="Rectangle 198"/>
            <p:cNvSpPr/>
            <p:nvPr/>
          </p:nvSpPr>
          <p:spPr>
            <a:xfrm>
              <a:off x="5025960" y="434556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MY" sz="1100" strike="noStrike" u="none">
                <a:solidFill>
                  <a:srgbClr val="000000"/>
                </a:solidFill>
                <a:effectLst/>
                <a:uFillTx/>
                <a:latin typeface="Arial"/>
              </a:endParaRPr>
            </a:p>
          </p:txBody>
        </p:sp>
        <p:sp>
          <p:nvSpPr>
            <p:cNvPr id="179" name="Rectangle 199"/>
            <p:cNvSpPr/>
            <p:nvPr/>
          </p:nvSpPr>
          <p:spPr>
            <a:xfrm>
              <a:off x="64296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0" name="Rectangle 200"/>
            <p:cNvSpPr/>
            <p:nvPr/>
          </p:nvSpPr>
          <p:spPr>
            <a:xfrm>
              <a:off x="654120" y="418212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1" name="Rectangle 201"/>
            <p:cNvSpPr/>
            <p:nvPr/>
          </p:nvSpPr>
          <p:spPr>
            <a:xfrm>
              <a:off x="219564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2" name="Rectangle 202"/>
            <p:cNvSpPr/>
            <p:nvPr/>
          </p:nvSpPr>
          <p:spPr>
            <a:xfrm>
              <a:off x="2206800" y="418212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3" name="Rectangle 203"/>
            <p:cNvSpPr/>
            <p:nvPr/>
          </p:nvSpPr>
          <p:spPr>
            <a:xfrm>
              <a:off x="494028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4" name="Rectangle 204"/>
            <p:cNvSpPr/>
            <p:nvPr/>
          </p:nvSpPr>
          <p:spPr>
            <a:xfrm>
              <a:off x="4951440" y="418212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5" name="Rectangle 205"/>
            <p:cNvSpPr/>
            <p:nvPr/>
          </p:nvSpPr>
          <p:spPr>
            <a:xfrm>
              <a:off x="864540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6" name="Rectangle 206"/>
            <p:cNvSpPr/>
            <p:nvPr/>
          </p:nvSpPr>
          <p:spPr>
            <a:xfrm>
              <a:off x="64296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7" name="Rectangle 207"/>
            <p:cNvSpPr/>
            <p:nvPr/>
          </p:nvSpPr>
          <p:spPr>
            <a:xfrm>
              <a:off x="219564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8" name="Rectangle 208"/>
            <p:cNvSpPr/>
            <p:nvPr/>
          </p:nvSpPr>
          <p:spPr>
            <a:xfrm>
              <a:off x="494028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9" name="Rectangle 209"/>
            <p:cNvSpPr/>
            <p:nvPr/>
          </p:nvSpPr>
          <p:spPr>
            <a:xfrm>
              <a:off x="864540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0" name="Rectangle 210"/>
            <p:cNvSpPr/>
            <p:nvPr/>
          </p:nvSpPr>
          <p:spPr>
            <a:xfrm>
              <a:off x="731880" y="4584960"/>
              <a:ext cx="399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91" name="Rectangle 211"/>
            <p:cNvSpPr/>
            <p:nvPr/>
          </p:nvSpPr>
          <p:spPr>
            <a:xfrm>
              <a:off x="2281320" y="4584960"/>
              <a:ext cx="582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MY" sz="1100" strike="noStrike" u="none">
                <a:solidFill>
                  <a:srgbClr val="000000"/>
                </a:solidFill>
                <a:effectLst/>
                <a:uFillTx/>
                <a:latin typeface="Arial"/>
              </a:endParaRPr>
            </a:p>
          </p:txBody>
        </p:sp>
        <p:sp>
          <p:nvSpPr>
            <p:cNvPr id="192" name="Rectangle 212"/>
            <p:cNvSpPr/>
            <p:nvPr/>
          </p:nvSpPr>
          <p:spPr>
            <a:xfrm>
              <a:off x="5021640" y="4506840"/>
              <a:ext cx="1785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 </a:t>
              </a:r>
              <a:endParaRPr b="0" lang="en-MY" sz="1100" strike="noStrike" u="none">
                <a:solidFill>
                  <a:srgbClr val="000000"/>
                </a:solidFill>
                <a:effectLst/>
                <a:uFillTx/>
                <a:latin typeface="Arial"/>
              </a:endParaRPr>
            </a:p>
          </p:txBody>
        </p:sp>
        <p:sp>
          <p:nvSpPr>
            <p:cNvPr id="193" name="Rectangle 213"/>
            <p:cNvSpPr/>
            <p:nvPr/>
          </p:nvSpPr>
          <p:spPr>
            <a:xfrm>
              <a:off x="7746840" y="450684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MY" sz="1100" strike="noStrike" u="none">
                <a:solidFill>
                  <a:srgbClr val="000000"/>
                </a:solidFill>
                <a:effectLst/>
                <a:uFillTx/>
                <a:latin typeface="Arial"/>
              </a:endParaRPr>
            </a:p>
          </p:txBody>
        </p:sp>
        <p:sp>
          <p:nvSpPr>
            <p:cNvPr id="194" name="Rectangle 214"/>
            <p:cNvSpPr/>
            <p:nvPr/>
          </p:nvSpPr>
          <p:spPr>
            <a:xfrm>
              <a:off x="5025960" y="466272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MY" sz="1100" strike="noStrike" u="none">
                <a:solidFill>
                  <a:srgbClr val="000000"/>
                </a:solidFill>
                <a:effectLst/>
                <a:uFillTx/>
                <a:latin typeface="Arial"/>
              </a:endParaRPr>
            </a:p>
          </p:txBody>
        </p:sp>
        <p:sp>
          <p:nvSpPr>
            <p:cNvPr id="195" name="Rectangle 215"/>
            <p:cNvSpPr/>
            <p:nvPr/>
          </p:nvSpPr>
          <p:spPr>
            <a:xfrm>
              <a:off x="64296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6" name="Rectangle 216"/>
            <p:cNvSpPr/>
            <p:nvPr/>
          </p:nvSpPr>
          <p:spPr>
            <a:xfrm>
              <a:off x="654120" y="449928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7" name="Rectangle 217"/>
            <p:cNvSpPr/>
            <p:nvPr/>
          </p:nvSpPr>
          <p:spPr>
            <a:xfrm>
              <a:off x="219564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8" name="Rectangle 218"/>
            <p:cNvSpPr/>
            <p:nvPr/>
          </p:nvSpPr>
          <p:spPr>
            <a:xfrm>
              <a:off x="2206800" y="449928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9" name="Rectangle 219"/>
            <p:cNvSpPr/>
            <p:nvPr/>
          </p:nvSpPr>
          <p:spPr>
            <a:xfrm>
              <a:off x="494028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0" name="Rectangle 220"/>
            <p:cNvSpPr/>
            <p:nvPr/>
          </p:nvSpPr>
          <p:spPr>
            <a:xfrm>
              <a:off x="4951440" y="449928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1" name="Rectangle 221"/>
            <p:cNvSpPr/>
            <p:nvPr/>
          </p:nvSpPr>
          <p:spPr>
            <a:xfrm>
              <a:off x="864540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2" name="Rectangle 222"/>
            <p:cNvSpPr/>
            <p:nvPr/>
          </p:nvSpPr>
          <p:spPr>
            <a:xfrm>
              <a:off x="64296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3" name="Rectangle 223"/>
            <p:cNvSpPr/>
            <p:nvPr/>
          </p:nvSpPr>
          <p:spPr>
            <a:xfrm>
              <a:off x="219564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4" name="Rectangle 224"/>
            <p:cNvSpPr/>
            <p:nvPr/>
          </p:nvSpPr>
          <p:spPr>
            <a:xfrm>
              <a:off x="494028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5" name="Rectangle 225"/>
            <p:cNvSpPr/>
            <p:nvPr/>
          </p:nvSpPr>
          <p:spPr>
            <a:xfrm>
              <a:off x="864540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6" name="Rectangle 226"/>
            <p:cNvSpPr/>
            <p:nvPr/>
          </p:nvSpPr>
          <p:spPr>
            <a:xfrm>
              <a:off x="731160" y="5059440"/>
              <a:ext cx="133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207" name="Rectangle 227"/>
            <p:cNvSpPr/>
            <p:nvPr/>
          </p:nvSpPr>
          <p:spPr>
            <a:xfrm>
              <a:off x="2278800" y="5059440"/>
              <a:ext cx="1419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expression ? op1 : op2</a:t>
              </a:r>
              <a:endParaRPr b="0" lang="en-MY" sz="1100" strike="noStrike" u="none">
                <a:solidFill>
                  <a:srgbClr val="000000"/>
                </a:solidFill>
                <a:effectLst/>
                <a:uFillTx/>
                <a:latin typeface="Arial"/>
              </a:endParaRPr>
            </a:p>
          </p:txBody>
        </p:sp>
        <p:sp>
          <p:nvSpPr>
            <p:cNvPr id="208" name="Rectangle 228"/>
            <p:cNvSpPr/>
            <p:nvPr/>
          </p:nvSpPr>
          <p:spPr>
            <a:xfrm>
              <a:off x="5023800" y="4825800"/>
              <a:ext cx="1162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Shorthand for and </a:t>
              </a:r>
              <a:endParaRPr b="0" lang="en-MY" sz="1100" strike="noStrike" u="none">
                <a:solidFill>
                  <a:srgbClr val="000000"/>
                </a:solidFill>
                <a:effectLst/>
                <a:uFillTx/>
                <a:latin typeface="Arial"/>
              </a:endParaRPr>
            </a:p>
          </p:txBody>
        </p:sp>
        <p:sp>
          <p:nvSpPr>
            <p:cNvPr id="209" name="Rectangle 229"/>
            <p:cNvSpPr/>
            <p:nvPr/>
          </p:nvSpPr>
          <p:spPr>
            <a:xfrm>
              <a:off x="6793200" y="4825800"/>
              <a:ext cx="1107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100" strike="noStrike" u="none">
                  <a:solidFill>
                    <a:srgbClr val="000000"/>
                  </a:solidFill>
                  <a:effectLst/>
                  <a:uFillTx/>
                  <a:latin typeface="Arial"/>
                </a:rPr>
                <a:t>if-else statement</a:t>
              </a:r>
              <a:endParaRPr b="0" lang="en-MY" sz="1100" strike="noStrike" u="none">
                <a:solidFill>
                  <a:srgbClr val="000000"/>
                </a:solidFill>
                <a:effectLst/>
                <a:uFillTx/>
                <a:latin typeface="Arial"/>
              </a:endParaRPr>
            </a:p>
          </p:txBody>
        </p:sp>
        <p:sp>
          <p:nvSpPr>
            <p:cNvPr id="210" name="Rectangle 230"/>
            <p:cNvSpPr/>
            <p:nvPr/>
          </p:nvSpPr>
          <p:spPr>
            <a:xfrm>
              <a:off x="5021640" y="4981680"/>
              <a:ext cx="2315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The ?: operator evaluates expression</a:t>
              </a:r>
              <a:endParaRPr b="0" lang="en-MY" sz="1100" strike="noStrike" u="none">
                <a:solidFill>
                  <a:srgbClr val="000000"/>
                </a:solidFill>
                <a:effectLst/>
                <a:uFillTx/>
                <a:latin typeface="Arial"/>
              </a:endParaRPr>
            </a:p>
          </p:txBody>
        </p:sp>
        <p:sp>
          <p:nvSpPr>
            <p:cNvPr id="211" name="Rectangle 231"/>
            <p:cNvSpPr/>
            <p:nvPr/>
          </p:nvSpPr>
          <p:spPr>
            <a:xfrm>
              <a:off x="5020200" y="5135760"/>
              <a:ext cx="223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and returns op1 if it’s true and op2 if</a:t>
              </a:r>
              <a:endParaRPr b="0" lang="en-MY" sz="1100" strike="noStrike" u="none">
                <a:solidFill>
                  <a:srgbClr val="000000"/>
                </a:solidFill>
                <a:effectLst/>
                <a:uFillTx/>
                <a:latin typeface="Arial"/>
              </a:endParaRPr>
            </a:p>
          </p:txBody>
        </p:sp>
        <p:sp>
          <p:nvSpPr>
            <p:cNvPr id="212" name="Rectangle 232"/>
            <p:cNvSpPr/>
            <p:nvPr/>
          </p:nvSpPr>
          <p:spPr>
            <a:xfrm>
              <a:off x="5026680" y="5291280"/>
              <a:ext cx="5072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it’s false</a:t>
              </a:r>
              <a:endParaRPr b="0" lang="en-MY" sz="1100" strike="noStrike" u="none">
                <a:solidFill>
                  <a:srgbClr val="000000"/>
                </a:solidFill>
                <a:effectLst/>
                <a:uFillTx/>
                <a:latin typeface="Arial"/>
              </a:endParaRPr>
            </a:p>
          </p:txBody>
        </p:sp>
        <p:sp>
          <p:nvSpPr>
            <p:cNvPr id="213" name="Rectangle 233"/>
            <p:cNvSpPr/>
            <p:nvPr/>
          </p:nvSpPr>
          <p:spPr>
            <a:xfrm>
              <a:off x="64296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4" name="Rectangle 234"/>
            <p:cNvSpPr/>
            <p:nvPr/>
          </p:nvSpPr>
          <p:spPr>
            <a:xfrm>
              <a:off x="654120" y="48182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5" name="Rectangle 235"/>
            <p:cNvSpPr/>
            <p:nvPr/>
          </p:nvSpPr>
          <p:spPr>
            <a:xfrm>
              <a:off x="219564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6" name="Rectangle 236"/>
            <p:cNvSpPr/>
            <p:nvPr/>
          </p:nvSpPr>
          <p:spPr>
            <a:xfrm>
              <a:off x="2206800" y="48182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7" name="Rectangle 237"/>
            <p:cNvSpPr/>
            <p:nvPr/>
          </p:nvSpPr>
          <p:spPr>
            <a:xfrm>
              <a:off x="494028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8" name="Rectangle 238"/>
            <p:cNvSpPr/>
            <p:nvPr/>
          </p:nvSpPr>
          <p:spPr>
            <a:xfrm>
              <a:off x="4951440" y="48182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9" name="Rectangle 239"/>
            <p:cNvSpPr/>
            <p:nvPr/>
          </p:nvSpPr>
          <p:spPr>
            <a:xfrm>
              <a:off x="864540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0" name="Rectangle 240"/>
            <p:cNvSpPr/>
            <p:nvPr/>
          </p:nvSpPr>
          <p:spPr>
            <a:xfrm>
              <a:off x="64296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1" name="Rectangle 241"/>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2" name="Rectangle 242"/>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3" name="Rectangle 243"/>
            <p:cNvSpPr/>
            <p:nvPr/>
          </p:nvSpPr>
          <p:spPr>
            <a:xfrm>
              <a:off x="654120" y="544824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4" name="Rectangle 244"/>
            <p:cNvSpPr/>
            <p:nvPr/>
          </p:nvSpPr>
          <p:spPr>
            <a:xfrm>
              <a:off x="219564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5" name="Rectangle 245"/>
            <p:cNvSpPr/>
            <p:nvPr/>
          </p:nvSpPr>
          <p:spPr>
            <a:xfrm>
              <a:off x="219564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6" name="Rectangle 246"/>
            <p:cNvSpPr/>
            <p:nvPr/>
          </p:nvSpPr>
          <p:spPr>
            <a:xfrm>
              <a:off x="2206800" y="544824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7" name="Rectangle 247"/>
            <p:cNvSpPr/>
            <p:nvPr/>
          </p:nvSpPr>
          <p:spPr>
            <a:xfrm>
              <a:off x="494028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8" name="Rectangle 248"/>
            <p:cNvSpPr/>
            <p:nvPr/>
          </p:nvSpPr>
          <p:spPr>
            <a:xfrm>
              <a:off x="494028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9" name="Rectangle 249"/>
            <p:cNvSpPr/>
            <p:nvPr/>
          </p:nvSpPr>
          <p:spPr>
            <a:xfrm>
              <a:off x="4951440" y="544824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0" name="Rectangle 250"/>
            <p:cNvSpPr/>
            <p:nvPr/>
          </p:nvSpPr>
          <p:spPr>
            <a:xfrm>
              <a:off x="864540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1" name="Rectangle 251"/>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2" name="Rectangle 252"/>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pic>
        <p:nvPicPr>
          <p:cNvPr id="233" name="Ink 42331" descr=""/>
          <p:cNvPicPr/>
          <p:nvPr/>
        </p:nvPicPr>
        <p:blipFill>
          <a:blip r:embed="rId1"/>
          <a:stretch/>
        </p:blipFill>
        <p:spPr>
          <a:xfrm>
            <a:off x="2557440" y="6049800"/>
            <a:ext cx="19080" cy="1908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AF9642C-62E5-4760-BE4F-4A6A81BA976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35"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236" name="Rectangle 3"/>
          <p:cNvSpPr/>
          <p:nvPr/>
        </p:nvSpPr>
        <p:spPr>
          <a:xfrm>
            <a:off x="457200" y="1447920"/>
            <a:ext cx="8686800" cy="2057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Increment/decrement Operators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237" name="Text Box 4"/>
          <p:cNvSpPr/>
          <p:nvPr/>
        </p:nvSpPr>
        <p:spPr>
          <a:xfrm>
            <a:off x="552600" y="2362320"/>
            <a:ext cx="7867440" cy="26845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increase value by 1</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decrease value by 1</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    OR   ++i</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k- -    OR   - -k</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6A13F65-D056-4841-BA39-96830A0E432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39"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240" name="Rectangle 3"/>
          <p:cNvSpPr/>
          <p:nvPr/>
        </p:nvSpPr>
        <p:spPr>
          <a:xfrm>
            <a:off x="457200" y="1467000"/>
            <a:ext cx="8686800" cy="129528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Assignment Operators</a:t>
            </a:r>
            <a:endParaRPr b="0" lang="en-MY" sz="24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Assignment operators</a:t>
            </a:r>
            <a:r>
              <a:rPr b="0" lang="en-US" sz="2800" strike="noStrike" u="none">
                <a:solidFill>
                  <a:srgbClr val="000000"/>
                </a:solidFill>
                <a:effectLst/>
                <a:uFillTx/>
                <a:latin typeface="Arial"/>
              </a:rPr>
              <a:t> are used to assign one value to another.  Listed below are the basic assignment operators (=) as well as the shortcut assignment operators.</a:t>
            </a:r>
            <a:endParaRPr b="0" lang="en-MY" sz="28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241" name="Object 4"/>
          <p:cNvGraphicFramePr/>
          <p:nvPr/>
        </p:nvGraphicFramePr>
        <p:xfrm>
          <a:off x="399960" y="3772080"/>
          <a:ext cx="9144000" cy="3809880"/>
        </p:xfrm>
        <a:graphic>
          <a:graphicData uri="http://schemas.openxmlformats.org/presentationml/2006/ole">
            <p:oleObj progId="Word.Document.12" r:id="rId1" spid="">
              <p:embed/>
              <p:pic>
                <p:nvPicPr>
                  <p:cNvPr id="242" name="Object 4" descr=""/>
                  <p:cNvPicPr/>
                  <p:nvPr/>
                </p:nvPicPr>
                <p:blipFill>
                  <a:blip r:embed="rId2"/>
                  <a:stretch/>
                </p:blipFill>
                <p:spPr>
                  <a:xfrm>
                    <a:off x="399960" y="3772080"/>
                    <a:ext cx="9144000" cy="3809880"/>
                  </a:xfrm>
                  <a:prstGeom prst="rect">
                    <a:avLst/>
                  </a:prstGeom>
                  <a:noFill/>
                  <a:ln w="0">
                    <a:noFill/>
                  </a:ln>
                </p:spPr>
              </p:pic>
            </p:oleObj>
          </a:graphicData>
        </a:graphic>
      </p:graphicFrame>
      <p:pic>
        <p:nvPicPr>
          <p:cNvPr id="243" name="Ink 7" descr=""/>
          <p:cNvPicPr/>
          <p:nvPr/>
        </p:nvPicPr>
        <p:blipFill>
          <a:blip r:embed="rId3"/>
          <a:stretch/>
        </p:blipFill>
        <p:spPr>
          <a:xfrm>
            <a:off x="6610320" y="5924520"/>
            <a:ext cx="47520" cy="4608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A6905C7-B42E-40EC-B26E-E0BB52576DA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45"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46" name="Rectangle 5"/>
          <p:cNvSpPr/>
          <p:nvPr/>
        </p:nvSpPr>
        <p:spPr>
          <a:xfrm>
            <a:off x="127080" y="1722600"/>
            <a:ext cx="9112320" cy="472428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Definition</a:t>
            </a:r>
            <a:r>
              <a:rPr b="0" lang="en-US" sz="2400" strike="noStrike" u="none">
                <a:solidFill>
                  <a:srgbClr val="000000"/>
                </a:solidFill>
                <a:effectLst/>
                <a:uFillTx/>
                <a:latin typeface="Arial"/>
              </a:rPr>
              <a:t> : </a:t>
            </a:r>
            <a:r>
              <a:rPr b="0" i="1" lang="en-US" sz="2400" strike="noStrike" u="none">
                <a:solidFill>
                  <a:srgbClr val="000000"/>
                </a:solidFill>
                <a:effectLst/>
                <a:uFillTx/>
                <a:latin typeface="Arial"/>
              </a:rPr>
              <a:t>An expression is </a:t>
            </a:r>
            <a:r>
              <a:rPr b="1" i="1" lang="en-US" sz="2400" strike="noStrike" u="none">
                <a:solidFill>
                  <a:srgbClr val="cc0000"/>
                </a:solidFill>
                <a:effectLst/>
                <a:uFillTx/>
                <a:latin typeface="Arial"/>
              </a:rPr>
              <a:t>a series of variables,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cc0000"/>
                </a:solidFill>
                <a:effectLst/>
                <a:uFillTx/>
                <a:latin typeface="Arial"/>
              </a:rPr>
              <a:t>operators and method calls</a:t>
            </a:r>
            <a:r>
              <a:rPr b="0" i="1" lang="en-US" sz="2400" strike="noStrike" u="none">
                <a:solidFill>
                  <a:srgbClr val="000000"/>
                </a:solidFill>
                <a:effectLst/>
                <a:uFillTx/>
                <a:latin typeface="Arial"/>
              </a:rPr>
              <a:t> (constructed according to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the syntax of the language) that evaluates to a single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value.</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 perform the work of a Java program.</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Expressions are used to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compute  (eg. </a:t>
            </a:r>
            <a:r>
              <a:rPr b="0" lang="en-US" sz="2400" strike="noStrike" u="none">
                <a:solidFill>
                  <a:srgbClr val="cc0000"/>
                </a:solidFill>
                <a:effectLst/>
                <a:uFillTx/>
                <a:latin typeface="Arial"/>
              </a:rPr>
              <a:t>totalPrice = productCost + shippingCost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assign values to variables (eg. </a:t>
            </a:r>
            <a:r>
              <a:rPr b="0" lang="en-US" sz="2400" strike="noStrike" u="none">
                <a:solidFill>
                  <a:srgbClr val="cc0000"/>
                </a:solidFill>
                <a:effectLst/>
                <a:uFillTx/>
                <a:latin typeface="Arial"/>
              </a:rPr>
              <a:t>count = 10</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to help control the execution flow of a program </a:t>
            </a:r>
            <a:endParaRPr b="0" lang="en-MY"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(eg   </a:t>
            </a:r>
            <a:r>
              <a:rPr b="0" lang="en-US" sz="2400" strike="noStrike" u="none">
                <a:solidFill>
                  <a:srgbClr val="cc0000"/>
                </a:solidFill>
                <a:effectLst/>
                <a:uFillTx/>
                <a:latin typeface="Arial"/>
              </a:rPr>
              <a:t>while (count &lt;10)   count++;</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2" marL="1143000" indent="-228600">
              <a:spcBef>
                <a:spcPts val="60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799"/>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3200" strike="noStrike" u="none">
              <a:solidFill>
                <a:srgbClr val="000000"/>
              </a:solidFill>
              <a:effectLst/>
              <a:uFillTx/>
              <a:latin typeface="Arial"/>
            </a:endParaRPr>
          </a:p>
        </p:txBody>
      </p:sp>
      <p:pic>
        <p:nvPicPr>
          <p:cNvPr id="247" name="Ink 33" descr=""/>
          <p:cNvPicPr/>
          <p:nvPr/>
        </p:nvPicPr>
        <p:blipFill>
          <a:blip r:embed="rId1"/>
          <a:stretch/>
        </p:blipFill>
        <p:spPr>
          <a:xfrm>
            <a:off x="9212400" y="1728720"/>
            <a:ext cx="36360" cy="4752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4B5F10A-67FE-4F7B-9233-35B48B14349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49"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50" name="Rectangle 4"/>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Basically, there are 2 types of expressions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Expression with operators</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t>
            </a: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eg.</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temperature = 98;</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total = (count + 10)* 25 / 4; </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count++;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E7A8A2A-2061-4FD1-8A64-E08C39023FE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2"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53" name="Rectangle 3"/>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Method call expression</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r>
              <a:rPr b="0" lang="en-US" sz="2400" strike="noStrike" u="none">
                <a:solidFill>
                  <a:srgbClr val="cc0000"/>
                </a:solidFill>
                <a:effectLst/>
                <a:uFillTx/>
                <a:latin typeface="Arial"/>
              </a:rPr>
              <a:t>keyboard.nextInt()</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cc0000"/>
                </a:solidFill>
                <a:effectLst/>
                <a:uFillTx/>
                <a:latin typeface="Arial"/>
              </a:rPr>
              <a:t>Integer.parseInt()</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method(function) call evaluates to the return value of the method.</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return data type of a method expression call is the same as the data type of the return value of that method.</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B0FAB40-6B15-442D-B06B-89D77DF9D27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5" name="Text Box 2"/>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256" name="Text Box 3"/>
          <p:cNvSpPr/>
          <p:nvPr/>
        </p:nvSpPr>
        <p:spPr>
          <a:xfrm>
            <a:off x="876240" y="1843200"/>
            <a:ext cx="6927840" cy="3020040"/>
          </a:xfrm>
          <a:prstGeom prst="rect">
            <a:avLst/>
          </a:prstGeom>
          <a:noFill/>
          <a:ln w="0">
            <a:noFill/>
          </a:ln>
        </p:spPr>
        <p:style>
          <a:lnRef idx="0"/>
          <a:fillRef idx="0"/>
          <a:effectRef idx="0"/>
          <a:fontRef idx="minor"/>
        </p:style>
        <p:txBody>
          <a:bodyPr lIns="90000" rIns="90000" tIns="46800" bIns="46800" anchor="t">
            <a:spAutoFit/>
          </a:bodyPr>
          <a:p>
            <a:pPr marL="361800" indent="-361800">
              <a:buClr>
                <a:srgbClr val="000000"/>
              </a:buClr>
              <a:buFont typeface="Arial"/>
              <a:buAutoNum type="arabicPeriod"/>
              <a:tabLst>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an expression that returns the solution for the general form of the quadratic equation as shown below</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ax</a:t>
            </a:r>
            <a:r>
              <a:rPr b="0" lang="en-US" sz="2400" strike="noStrike" u="none" baseline="30000">
                <a:solidFill>
                  <a:srgbClr val="000000"/>
                </a:solidFill>
                <a:effectLst/>
                <a:uFillTx/>
                <a:latin typeface="Arial"/>
              </a:rPr>
              <a:t>2</a:t>
            </a:r>
            <a:r>
              <a:rPr b="0" lang="en-US" sz="2400" strike="noStrike" u="none">
                <a:solidFill>
                  <a:srgbClr val="000000"/>
                </a:solidFill>
                <a:effectLst/>
                <a:uFillTx/>
                <a:latin typeface="Arial"/>
              </a:rPr>
              <a:t> + bx + c = 0</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257" name="Picture 1" descr=""/>
          <p:cNvPicPr/>
          <p:nvPr/>
        </p:nvPicPr>
        <p:blipFill>
          <a:blip r:embed="rId1"/>
          <a:srcRect l="62814" t="37235" r="9584" b="42218"/>
          <a:stretch/>
        </p:blipFill>
        <p:spPr>
          <a:xfrm>
            <a:off x="1339920" y="3990960"/>
            <a:ext cx="2525760" cy="1055880"/>
          </a:xfrm>
          <a:prstGeom prst="rect">
            <a:avLst/>
          </a:prstGeom>
          <a:noFill/>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378290A-F644-473D-9CDF-5534A72D00A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260" name="Text Box 3"/>
          <p:cNvSpPr/>
          <p:nvPr/>
        </p:nvSpPr>
        <p:spPr>
          <a:xfrm>
            <a:off x="514440" y="1843200"/>
            <a:ext cx="8346960" cy="411732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We are going to work together to write some more Java programs that we can test in the lab.</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Write a Java program to display the lines:</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first line.</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second line.</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Write a Java program to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Assign the value 45.35 to the float variable price, 10 to the integer variable units and calculate and display the total value of price * units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nodeType="clickEffect" fill="hold">
                      <p:stCondLst>
                        <p:cond delay="indefinite"/>
                      </p:stCondLst>
                      <p:childTnLst>
                        <p:par>
                          <p:cTn id="105" nodeType="withEffect" fill="hold">
                            <p:stCondLst>
                              <p:cond delay="0"/>
                            </p:stCondLst>
                            <p:childTnLst>
                              <p:par>
                                <p:cTn id="106" nodeType="clickEffect" fill="hold" presetClass="entr" presetID="1">
                                  <p:stCondLst>
                                    <p:cond delay="0"/>
                                  </p:stCondLst>
                                  <p:childTnLst>
                                    <p:set>
                                      <p:cBhvr>
                                        <p:cTn id="107"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108" nodeType="clickEffect" fill="hold">
                      <p:stCondLst>
                        <p:cond delay="indefinite"/>
                      </p:stCondLst>
                      <p:childTnLst>
                        <p:par>
                          <p:cTn id="109" nodeType="withEffect" fill="hold">
                            <p:stCondLst>
                              <p:cond delay="0"/>
                            </p:stCondLst>
                            <p:childTnLst>
                              <p:par>
                                <p:cTn id="110" nodeType="clickEffect" fill="hold" presetClass="entr" presetID="1">
                                  <p:stCondLst>
                                    <p:cond delay="0"/>
                                  </p:stCondLst>
                                  <p:childTnLst>
                                    <p:set>
                                      <p:cBhvr>
                                        <p:cTn id="111"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2" nodeType="clickEffect" fill="hold">
                      <p:stCondLst>
                        <p:cond delay="indefinite"/>
                      </p:stCondLst>
                      <p:childTnLst>
                        <p:par>
                          <p:cTn id="113" nodeType="withEffect" fill="hold">
                            <p:stCondLst>
                              <p:cond delay="0"/>
                            </p:stCondLst>
                            <p:childTnLst>
                              <p:par>
                                <p:cTn id="114" nodeType="clickEffect" fill="hold" presetClass="entr" presetID="1">
                                  <p:stCondLst>
                                    <p:cond delay="0"/>
                                  </p:stCondLst>
                                  <p:childTnLst>
                                    <p:set>
                                      <p:cBhvr>
                                        <p:cTn id="115"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16" nodeType="clickEffect" fill="hold">
                      <p:stCondLst>
                        <p:cond delay="indefinite"/>
                      </p:stCondLst>
                      <p:childTnLst>
                        <p:par>
                          <p:cTn id="117" nodeType="withEffect" fill="hold">
                            <p:stCondLst>
                              <p:cond delay="0"/>
                            </p:stCondLst>
                            <p:childTnLst>
                              <p:par>
                                <p:cTn id="118" nodeType="clickEffect" fill="hold" presetClass="entr" presetID="1">
                                  <p:stCondLst>
                                    <p:cond delay="0"/>
                                  </p:stCondLst>
                                  <p:childTnLst>
                                    <p:set>
                                      <p:cBhvr>
                                        <p:cTn id="119"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120" nodeType="clickEffect" fill="hold">
                      <p:stCondLst>
                        <p:cond delay="indefinite"/>
                      </p:stCondLst>
                      <p:childTnLst>
                        <p:par>
                          <p:cTn id="121" nodeType="withEffect" fill="hold">
                            <p:stCondLst>
                              <p:cond delay="0"/>
                            </p:stCondLst>
                            <p:childTnLst>
                              <p:par>
                                <p:cTn id="122" nodeType="clickEffect" fill="hold" presetClass="entr" presetID="1">
                                  <p:stCondLst>
                                    <p:cond delay="0"/>
                                  </p:stCondLst>
                                  <p:childTnLst>
                                    <p:set>
                                      <p:cBhvr>
                                        <p:cTn id="123"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124" nodeType="clickEffect" fill="hold">
                      <p:stCondLst>
                        <p:cond delay="indefinite"/>
                      </p:stCondLst>
                      <p:childTnLst>
                        <p:par>
                          <p:cTn id="125" nodeType="withEffect" fill="hold">
                            <p:stCondLst>
                              <p:cond delay="0"/>
                            </p:stCondLst>
                            <p:childTnLst>
                              <p:par>
                                <p:cTn id="126" nodeType="clickEffect" fill="hold" presetClass="entr" presetID="1">
                                  <p:stCondLst>
                                    <p:cond delay="0"/>
                                  </p:stCondLst>
                                  <p:childTnLst>
                                    <p:set>
                                      <p:cBhvr>
                                        <p:cTn id="127"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A59BA5D-B53C-4DB8-A4A4-5E8CCA365C9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2" name="Text Box 2"/>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63" name="Rectangle 3"/>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602CA60-7335-409E-BAD7-680479A5DBD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5"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266"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C7D4293-66C2-4F24-8BA2-6FA731A06F1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31"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2" name="Rectangle 11"/>
          <p:cNvSpPr/>
          <p:nvPr/>
        </p:nvSpPr>
        <p:spPr>
          <a:xfrm>
            <a:off x="635040" y="1619280"/>
            <a:ext cx="8077320" cy="3011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Define and differentiate the various data types in Java</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Use operators in Java programs and subsequently write expressions that make up a Java program</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F783A96-62AF-4CD9-8F61-72D7F33183A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269" name="Rectangle 4"/>
          <p:cNvSpPr/>
          <p:nvPr/>
        </p:nvSpPr>
        <p:spPr>
          <a:xfrm>
            <a:off x="1332000" y="2114640"/>
            <a:ext cx="6592680" cy="28573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Conditional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If… else construct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Nested if…else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Switch…. Case</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Break and continue statements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DBA4621-F1C9-49CD-B9CE-70293AA68EB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34"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35" name="Text Box 7"/>
          <p:cNvSpPr/>
          <p:nvPr/>
        </p:nvSpPr>
        <p:spPr>
          <a:xfrm>
            <a:off x="1428840" y="2190600"/>
            <a:ext cx="54864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temperature;  // The Fahrenheit temperature</a:t>
            </a:r>
            <a:endParaRPr b="0" lang="en-MY" sz="2400" strike="noStrike" u="none">
              <a:solidFill>
                <a:srgbClr val="000000"/>
              </a:solidFill>
              <a:effectLst/>
              <a:uFillTx/>
              <a:latin typeface="Arial"/>
            </a:endParaRPr>
          </a:p>
        </p:txBody>
      </p:sp>
      <p:sp>
        <p:nvSpPr>
          <p:cNvPr id="36" name="Text Box 8"/>
          <p:cNvSpPr/>
          <p:nvPr/>
        </p:nvSpPr>
        <p:spPr>
          <a:xfrm>
            <a:off x="743040" y="1752480"/>
            <a:ext cx="7848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Times New Roman"/>
              </a:rPr>
              <a:t>Variables</a:t>
            </a:r>
            <a:endParaRPr b="0" lang="en-MY" sz="2400" strike="noStrike" u="none">
              <a:solidFill>
                <a:srgbClr val="000000"/>
              </a:solidFill>
              <a:effectLst/>
              <a:uFillTx/>
              <a:latin typeface="Arial"/>
            </a:endParaRPr>
          </a:p>
        </p:txBody>
      </p:sp>
      <p:grpSp>
        <p:nvGrpSpPr>
          <p:cNvPr id="37" name="Group 9"/>
          <p:cNvGrpSpPr/>
          <p:nvPr/>
        </p:nvGrpSpPr>
        <p:grpSpPr>
          <a:xfrm>
            <a:off x="3714840" y="3409560"/>
            <a:ext cx="1218960" cy="1067040"/>
            <a:chOff x="3714840" y="3409560"/>
            <a:chExt cx="1218960" cy="1067040"/>
          </a:xfrm>
        </p:grpSpPr>
        <p:sp>
          <p:nvSpPr>
            <p:cNvPr id="38" name="Line 10"/>
            <p:cNvSpPr/>
            <p:nvPr/>
          </p:nvSpPr>
          <p:spPr>
            <a:xfrm>
              <a:off x="3714840" y="340992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9" name="Line 11"/>
            <p:cNvSpPr/>
            <p:nvPr/>
          </p:nvSpPr>
          <p:spPr>
            <a:xfrm>
              <a:off x="3714840" y="4476600"/>
              <a:ext cx="121896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40" name="Line 12"/>
            <p:cNvSpPr/>
            <p:nvPr/>
          </p:nvSpPr>
          <p:spPr>
            <a:xfrm flipV="1">
              <a:off x="4933800" y="340956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41" name="Text Box 13"/>
            <p:cNvSpPr/>
            <p:nvPr/>
          </p:nvSpPr>
          <p:spPr>
            <a:xfrm>
              <a:off x="4095720" y="3714480"/>
              <a:ext cx="5328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32</a:t>
              </a:r>
              <a:endParaRPr b="0" lang="en-MY" sz="2400" strike="noStrike" u="none">
                <a:solidFill>
                  <a:srgbClr val="000000"/>
                </a:solidFill>
                <a:effectLst/>
                <a:uFillTx/>
                <a:latin typeface="Arial"/>
              </a:endParaRPr>
            </a:p>
          </p:txBody>
        </p:sp>
      </p:grpSp>
      <p:sp>
        <p:nvSpPr>
          <p:cNvPr id="42" name="Text Box 14"/>
          <p:cNvSpPr/>
          <p:nvPr/>
        </p:nvSpPr>
        <p:spPr>
          <a:xfrm>
            <a:off x="3486240" y="4476600"/>
            <a:ext cx="2133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temperature</a:t>
            </a:r>
            <a:endParaRPr b="0" lang="en-MY" sz="2400" strike="noStrike" u="none">
              <a:solidFill>
                <a:srgbClr val="000000"/>
              </a:solidFill>
              <a:effectLst/>
              <a:uFillTx/>
              <a:latin typeface="Arial"/>
            </a:endParaRPr>
          </a:p>
        </p:txBody>
      </p:sp>
      <p:sp>
        <p:nvSpPr>
          <p:cNvPr id="43" name="Text Box 15"/>
          <p:cNvSpPr/>
          <p:nvPr/>
        </p:nvSpPr>
        <p:spPr>
          <a:xfrm>
            <a:off x="819000" y="2860560"/>
            <a:ext cx="66294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Think of variable like a container for a value :</a:t>
            </a:r>
            <a:endParaRPr b="0" lang="en-MY" sz="2400" strike="noStrike" u="none">
              <a:solidFill>
                <a:srgbClr val="000000"/>
              </a:solidFill>
              <a:effectLst/>
              <a:uFillTx/>
              <a:latin typeface="Arial"/>
            </a:endParaRPr>
          </a:p>
        </p:txBody>
      </p:sp>
      <p:sp>
        <p:nvSpPr>
          <p:cNvPr id="44" name="Text Box 16"/>
          <p:cNvSpPr/>
          <p:nvPr/>
        </p:nvSpPr>
        <p:spPr>
          <a:xfrm>
            <a:off x="1428840" y="5010120"/>
            <a:ext cx="754380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Times New Roman"/>
              </a:rPr>
              <a:t>temperature = 32;    // temperature contains the value 32</a:t>
            </a:r>
            <a:endParaRPr b="0" lang="en-MY" sz="2000" strike="noStrike" u="none">
              <a:solidFill>
                <a:srgbClr val="000000"/>
              </a:solidFill>
              <a:effectLst/>
              <a:uFillTx/>
              <a:latin typeface="Arial"/>
            </a:endParaRPr>
          </a:p>
        </p:txBody>
      </p:sp>
      <p:sp>
        <p:nvSpPr>
          <p:cNvPr id="45" name="Text Box 17"/>
          <p:cNvSpPr/>
          <p:nvPr/>
        </p:nvSpPr>
        <p:spPr>
          <a:xfrm>
            <a:off x="895320" y="5603760"/>
            <a:ext cx="716292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The above is an </a:t>
            </a:r>
            <a:r>
              <a:rPr b="1" lang="en-US" sz="2400" strike="noStrike" u="none">
                <a:solidFill>
                  <a:srgbClr val="cc0000"/>
                </a:solidFill>
                <a:effectLst/>
                <a:uFillTx/>
                <a:latin typeface="Times New Roman"/>
              </a:rPr>
              <a:t>assignment statement</a:t>
            </a:r>
            <a:r>
              <a:rPr b="1" lang="en-US" sz="2400" strike="noStrike" u="none">
                <a:solidFill>
                  <a:srgbClr val="000000"/>
                </a:solidFill>
                <a:effectLst/>
                <a:uFillTx/>
                <a:latin typeface="Times New Roman"/>
              </a:rPr>
              <a:t> and “=“ is the </a:t>
            </a:r>
            <a:r>
              <a:rPr b="1" lang="en-US" sz="2400" strike="noStrike" u="none">
                <a:solidFill>
                  <a:srgbClr val="cc0000"/>
                </a:solidFill>
                <a:effectLst/>
                <a:uFillTx/>
                <a:latin typeface="Times New Roman"/>
              </a:rPr>
              <a:t>assignment operator.</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E3C6D99-9AEA-45D2-84DA-7D57CEEB739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47"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48" name="Text Box 14"/>
          <p:cNvSpPr/>
          <p:nvPr/>
        </p:nvSpPr>
        <p:spPr>
          <a:xfrm>
            <a:off x="419040" y="1644480"/>
            <a:ext cx="8191440" cy="48488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To declare &gt; 1 variable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int fahrTemp, centTemp;</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is the </a:t>
            </a:r>
            <a:r>
              <a:rPr b="1" lang="en-US" sz="2400" strike="noStrike" u="none">
                <a:solidFill>
                  <a:srgbClr val="cc0000"/>
                </a:solidFill>
                <a:effectLst/>
                <a:uFillTx/>
                <a:latin typeface="Times New Roman"/>
              </a:rPr>
              <a:t>type name</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Legal variable name must consists of a letter (upper- or lowercase) followed by any number (including zero) of letters &amp; digits.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Illegal variable names</a:t>
            </a:r>
            <a:r>
              <a:rPr b="1" lang="en-US" sz="2400" strike="noStrike" u="none">
                <a:solidFill>
                  <a:srgbClr val="000000"/>
                </a:solidFill>
                <a:effectLst/>
                <a:uFillTx/>
                <a:latin typeface="Times New Roman"/>
              </a:rPr>
              <a:t> : 4.7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Legal variable names</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temperature    TEMP23  T    $temp_1    T$$1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EBFB859-2F3B-4E79-B03E-E546C9746C6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0"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51" name="Text Box 4"/>
          <p:cNvSpPr/>
          <p:nvPr/>
        </p:nvSpPr>
        <p:spPr>
          <a:xfrm>
            <a:off x="2133720" y="2813040"/>
            <a:ext cx="4591080" cy="30200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cause Java to give the error</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Undefined variable; temp</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Times New Roman"/>
              </a:rPr>
              <a:t>To declare a </a:t>
            </a:r>
            <a:r>
              <a:rPr b="1" lang="en-US" sz="2400" strike="noStrike" u="sng">
                <a:solidFill>
                  <a:srgbClr val="cc0000"/>
                </a:solidFill>
                <a:effectLst/>
                <a:uFillTx/>
                <a:latin typeface="Times New Roman"/>
              </a:rPr>
              <a:t>constant value</a:t>
            </a:r>
            <a:r>
              <a:rPr b="1" lang="en-US" sz="2400" strike="noStrike" u="sng">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      final</a:t>
            </a:r>
            <a:r>
              <a:rPr b="1" lang="en-US" sz="2400" strike="noStrike" u="none">
                <a:solidFill>
                  <a:srgbClr val="000000"/>
                </a:solidFill>
                <a:effectLst/>
                <a:uFillTx/>
                <a:latin typeface="Times New Roman"/>
              </a:rPr>
              <a:t>  double PI = 3.14159;</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5"/>
          <p:cNvSpPr/>
          <p:nvPr/>
        </p:nvSpPr>
        <p:spPr>
          <a:xfrm>
            <a:off x="2133720" y="1771560"/>
            <a:ext cx="5400720" cy="10159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a:t>
            </a:r>
            <a:endParaRPr b="0" lang="en-MY"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temp=3;</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nodeType="clickEffect" fill="hold">
                      <p:stCondLst>
                        <p:cond delay="indefinite"/>
                      </p:stCondLst>
                      <p:childTnLst>
                        <p:par>
                          <p:cTn id="28" nodeType="withEffect" fill="hold">
                            <p:stCondLst>
                              <p:cond delay="0"/>
                            </p:stCondLst>
                            <p:childTnLst>
                              <p:par>
                                <p:cTn id="29" nodeType="clickEffect" fill="hold" presetClass="entr" presetID="22" presetSubtype="1">
                                  <p:stCondLst>
                                    <p:cond delay="0"/>
                                  </p:stCondLst>
                                  <p:childTnLst>
                                    <p:set>
                                      <p:cBhvr>
                                        <p:cTn id="30" dur="1" fill="hold">
                                          <p:stCondLst>
                                            <p:cond delay="0"/>
                                          </p:stCondLst>
                                        </p:cTn>
                                        <p:tgtEl>
                                          <p:spTgt spid="51"/>
                                        </p:tgtEl>
                                        <p:attrNameLst>
                                          <p:attrName>style.visibility</p:attrName>
                                        </p:attrNameLst>
                                      </p:cBhvr>
                                      <p:to>
                                        <p:strVal val="visible"/>
                                      </p:to>
                                    </p:set>
                                    <p:animEffect filter="wipe(up)" transition="in">
                                      <p:cBhvr additive="repl">
                                        <p:cTn id="31" dur="5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5FEB975-92D1-4BEC-AD2A-90C96DE0FA1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4" name="Text Box 2"/>
          <p:cNvSpPr/>
          <p:nvPr/>
        </p:nvSpPr>
        <p:spPr>
          <a:xfrm>
            <a:off x="1715760" y="411120"/>
            <a:ext cx="382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Scope of Variables</a:t>
            </a:r>
            <a:endParaRPr b="0" lang="en-MY" sz="3200" strike="noStrike" u="none">
              <a:solidFill>
                <a:srgbClr val="000000"/>
              </a:solidFill>
              <a:effectLst/>
              <a:uFillTx/>
              <a:latin typeface="Arial"/>
            </a:endParaRPr>
          </a:p>
        </p:txBody>
      </p:sp>
      <p:sp>
        <p:nvSpPr>
          <p:cNvPr id="55" name="Rectangle 5"/>
          <p:cNvSpPr/>
          <p:nvPr/>
        </p:nvSpPr>
        <p:spPr>
          <a:xfrm>
            <a:off x="209520" y="1790640"/>
            <a:ext cx="85917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variable's scope is the block of code within which the variable is accessible and determines when the variable is created and destroyed. The location of the variable declaration within your program establishes its scope and places it into one of these 4 categories: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Member variable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Local variable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Method parameter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Exception-handler</a:t>
            </a:r>
            <a:endParaRPr b="0" lang="en-MY"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parameter </a:t>
            </a:r>
            <a:endParaRPr b="0" lang="en-MY" sz="2400" strike="noStrike" u="none">
              <a:solidFill>
                <a:srgbClr val="000000"/>
              </a:solidFill>
              <a:effectLst/>
              <a:uFillTx/>
              <a:latin typeface="Arial"/>
            </a:endParaRPr>
          </a:p>
        </p:txBody>
      </p:sp>
      <p:pic>
        <p:nvPicPr>
          <p:cNvPr id="56" name="Picture 6" descr="9parts"/>
          <p:cNvPicPr/>
          <p:nvPr/>
        </p:nvPicPr>
        <p:blipFill>
          <a:blip r:embed="rId1"/>
          <a:stretch/>
        </p:blipFill>
        <p:spPr>
          <a:xfrm>
            <a:off x="4305240" y="3405240"/>
            <a:ext cx="4311720" cy="29862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44B50CC-8D2B-45DD-8C74-E98EA6F0244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8" name="Text Box 2"/>
          <p:cNvSpPr/>
          <p:nvPr/>
        </p:nvSpPr>
        <p:spPr>
          <a:xfrm>
            <a:off x="1718640" y="411120"/>
            <a:ext cx="21254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Keywords</a:t>
            </a:r>
            <a:endParaRPr b="0" lang="en-MY" sz="3200" strike="noStrike" u="none">
              <a:solidFill>
                <a:srgbClr val="000000"/>
              </a:solidFill>
              <a:effectLst/>
              <a:uFillTx/>
              <a:latin typeface="Arial"/>
            </a:endParaRPr>
          </a:p>
        </p:txBody>
      </p:sp>
      <p:sp>
        <p:nvSpPr>
          <p:cNvPr id="59" name="Rectangle 5"/>
          <p:cNvSpPr/>
          <p:nvPr/>
        </p:nvSpPr>
        <p:spPr>
          <a:xfrm>
            <a:off x="533520" y="1771560"/>
            <a:ext cx="8229600" cy="16002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Keywords </a:t>
            </a:r>
            <a:r>
              <a:rPr b="0" lang="en-US" sz="2400" strike="noStrike" u="none">
                <a:solidFill>
                  <a:srgbClr val="000000"/>
                </a:solidFill>
                <a:effectLst/>
                <a:uFillTx/>
                <a:latin typeface="Arial"/>
              </a:rPr>
              <a:t>~ words that may seems to be legal variable names but they are not because they are reserved by the language for special uses.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of Keywords in Java  : </a:t>
            </a:r>
            <a:endParaRPr b="0" lang="en-MY" sz="2400" strike="noStrike" u="none">
              <a:solidFill>
                <a:srgbClr val="000000"/>
              </a:solidFill>
              <a:effectLst/>
              <a:uFillTx/>
              <a:latin typeface="Arial"/>
            </a:endParaRPr>
          </a:p>
        </p:txBody>
      </p:sp>
      <p:sp>
        <p:nvSpPr>
          <p:cNvPr id="60" name="Rectangle 6"/>
          <p:cNvSpPr/>
          <p:nvPr/>
        </p:nvSpPr>
        <p:spPr>
          <a:xfrm>
            <a:off x="1219320" y="3676680"/>
            <a:ext cx="7162560" cy="259092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61" name="Text Box 7"/>
          <p:cNvSpPr/>
          <p:nvPr/>
        </p:nvSpPr>
        <p:spPr>
          <a:xfrm>
            <a:off x="129528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abstract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catch</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finally</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if</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interface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outer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return</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this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var</a:t>
            </a:r>
            <a:endParaRPr b="0" lang="en-MY" sz="1400" strike="noStrike" u="none">
              <a:solidFill>
                <a:srgbClr val="000000"/>
              </a:solidFill>
              <a:effectLst/>
              <a:uFillTx/>
              <a:latin typeface="Arial"/>
            </a:endParaRPr>
          </a:p>
        </p:txBody>
      </p:sp>
      <p:sp>
        <p:nvSpPr>
          <p:cNvPr id="62" name="Text Box 8"/>
          <p:cNvSpPr/>
          <p:nvPr/>
        </p:nvSpPr>
        <p:spPr>
          <a:xfrm>
            <a:off x="2438280" y="3852720"/>
            <a:ext cx="11430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boolean char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double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float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implements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long</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package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short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void</a:t>
            </a:r>
            <a:endParaRPr b="0" lang="en-MY" sz="1400" strike="noStrike" u="none">
              <a:solidFill>
                <a:srgbClr val="000000"/>
              </a:solidFill>
              <a:effectLst/>
              <a:uFillTx/>
              <a:latin typeface="Arial"/>
            </a:endParaRPr>
          </a:p>
        </p:txBody>
      </p:sp>
      <p:sp>
        <p:nvSpPr>
          <p:cNvPr id="63" name="Text Box 9"/>
          <p:cNvSpPr/>
          <p:nvPr/>
        </p:nvSpPr>
        <p:spPr>
          <a:xfrm>
            <a:off x="3657600" y="385272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break</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class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else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for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import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native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private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static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volatile</a:t>
            </a:r>
            <a:endParaRPr b="0" lang="en-MY" sz="1400" strike="noStrike" u="none">
              <a:solidFill>
                <a:srgbClr val="000000"/>
              </a:solidFill>
              <a:effectLst/>
              <a:uFillTx/>
              <a:latin typeface="Arial"/>
            </a:endParaRPr>
          </a:p>
        </p:txBody>
      </p:sp>
      <p:sp>
        <p:nvSpPr>
          <p:cNvPr id="64" name="Text Box 10"/>
          <p:cNvSpPr/>
          <p:nvPr/>
        </p:nvSpPr>
        <p:spPr>
          <a:xfrm>
            <a:off x="480060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byte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extends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future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inner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new</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protected</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sure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transient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while</a:t>
            </a:r>
            <a:endParaRPr b="0" lang="en-MY" sz="1400" strike="noStrike" u="none">
              <a:solidFill>
                <a:srgbClr val="000000"/>
              </a:solidFill>
              <a:effectLst/>
              <a:uFillTx/>
              <a:latin typeface="Arial"/>
            </a:endParaRPr>
          </a:p>
        </p:txBody>
      </p:sp>
      <p:sp>
        <p:nvSpPr>
          <p:cNvPr id="65" name="Text Box 11"/>
          <p:cNvSpPr/>
          <p:nvPr/>
        </p:nvSpPr>
        <p:spPr>
          <a:xfrm>
            <a:off x="5943600" y="3828960"/>
            <a:ext cx="9907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continue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false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generic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instanceof</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null</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public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switch</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true</a:t>
            </a:r>
            <a:endParaRPr b="0" lang="en-MY" sz="1400" strike="noStrike" u="none">
              <a:solidFill>
                <a:srgbClr val="000000"/>
              </a:solidFill>
              <a:effectLst/>
              <a:uFillTx/>
              <a:latin typeface="Arial"/>
            </a:endParaRPr>
          </a:p>
        </p:txBody>
      </p:sp>
      <p:sp>
        <p:nvSpPr>
          <p:cNvPr id="66" name="Text Box 12"/>
          <p:cNvSpPr/>
          <p:nvPr/>
        </p:nvSpPr>
        <p:spPr>
          <a:xfrm>
            <a:off x="7086600" y="3828960"/>
            <a:ext cx="12193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default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goto</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operator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synchronized</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try</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A321B3C-AE15-4820-A6B8-6BB6C208D2C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68"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MY" sz="3200" strike="noStrike" u="none">
              <a:solidFill>
                <a:srgbClr val="000000"/>
              </a:solidFill>
              <a:effectLst/>
              <a:uFillTx/>
              <a:latin typeface="Arial"/>
            </a:endParaRPr>
          </a:p>
        </p:txBody>
      </p:sp>
      <p:sp>
        <p:nvSpPr>
          <p:cNvPr id="69" name="Rectangle 4"/>
          <p:cNvSpPr/>
          <p:nvPr/>
        </p:nvSpPr>
        <p:spPr>
          <a:xfrm>
            <a:off x="1028880" y="2228760"/>
            <a:ext cx="7315200" cy="53341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All </a:t>
            </a:r>
            <a:r>
              <a:rPr b="1" lang="en-US" sz="2400" strike="noStrike" u="none">
                <a:solidFill>
                  <a:srgbClr val="333399"/>
                </a:solidFill>
                <a:effectLst/>
                <a:uFillTx/>
                <a:latin typeface="Arial"/>
              </a:rPr>
              <a:t>variables</a:t>
            </a:r>
            <a:r>
              <a:rPr b="1" lang="en-US" sz="2400" strike="noStrike" u="none">
                <a:solidFill>
                  <a:srgbClr val="000000"/>
                </a:solidFill>
                <a:effectLst/>
                <a:uFillTx/>
                <a:latin typeface="Arial"/>
              </a:rPr>
              <a:t> must have a </a:t>
            </a:r>
            <a:r>
              <a:rPr b="1" lang="en-US" sz="2400" strike="noStrike" u="none">
                <a:solidFill>
                  <a:srgbClr val="333399"/>
                </a:solidFill>
                <a:effectLst/>
                <a:uFillTx/>
                <a:latin typeface="Arial"/>
              </a:rPr>
              <a:t>data type</a:t>
            </a:r>
            <a:r>
              <a:rPr b="1" lang="en-US" sz="2400" strike="noStrike" u="none">
                <a:solidFill>
                  <a:srgbClr val="000000"/>
                </a:solidFill>
                <a:effectLst/>
                <a:uFillTx/>
                <a:latin typeface="Arial"/>
              </a:rPr>
              <a:t> and must be initialized.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Eg.       int  count=3;</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or</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count;</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count=3;</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4379</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2024-07-15T13:30:58Z</dcterms:modified>
  <cp:revision>184</cp:revision>
  <dc:subject/>
  <dc:title>Multimedia Technology</dc:title>
</cp:coreProperties>
</file>