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336" r:id="rId3"/>
    <p:sldId id="258" r:id="rId4"/>
    <p:sldId id="331" r:id="rId5"/>
    <p:sldId id="259" r:id="rId6"/>
    <p:sldId id="31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311" r:id="rId15"/>
    <p:sldId id="267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327" r:id="rId27"/>
    <p:sldId id="284" r:id="rId28"/>
    <p:sldId id="286" r:id="rId29"/>
    <p:sldId id="287" r:id="rId30"/>
    <p:sldId id="288" r:id="rId31"/>
    <p:sldId id="292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20" r:id="rId48"/>
    <p:sldId id="332" r:id="rId49"/>
    <p:sldId id="333" r:id="rId50"/>
    <p:sldId id="321" r:id="rId51"/>
    <p:sldId id="334" r:id="rId52"/>
    <p:sldId id="328" r:id="rId53"/>
    <p:sldId id="318" r:id="rId54"/>
    <p:sldId id="330" r:id="rId55"/>
    <p:sldId id="335" r:id="rId5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2F92"/>
    <a:srgbClr val="CE161E"/>
    <a:srgbClr val="F16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78616" autoAdjust="0"/>
  </p:normalViewPr>
  <p:slideViewPr>
    <p:cSldViewPr snapToGrid="0" snapToObjects="1" showGuides="1">
      <p:cViewPr varScale="1">
        <p:scale>
          <a:sx n="87" d="100"/>
          <a:sy n="87" d="100"/>
        </p:scale>
        <p:origin x="-2152" y="-112"/>
      </p:cViewPr>
      <p:guideLst>
        <p:guide orient="horz" pos="2366"/>
        <p:guide pos="901"/>
      </p:guideLst>
    </p:cSldViewPr>
  </p:slideViewPr>
  <p:outlineViewPr>
    <p:cViewPr>
      <p:scale>
        <a:sx n="33" d="100"/>
        <a:sy n="33" d="100"/>
      </p:scale>
      <p:origin x="0" y="177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639F1-F2F2-7D4E-A380-513FFD22707E}" type="datetimeFigureOut">
              <a:rPr lang="de-DE" smtClean="0"/>
              <a:t>22.08.15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8C2C5-03CC-7D41-A90A-B8562B99BD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0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F7A2A-77EE-5B4A-A549-00A5D4B6C316}" type="datetimeFigureOut">
              <a:rPr lang="de-DE" smtClean="0"/>
              <a:t>21.08.15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8AF07-5E70-1544-BC4B-95E61D8F4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44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AF07-5E70-1544-BC4B-95E61D8F4A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0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Echo-Client programmieren</a:t>
            </a:r>
          </a:p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r>
              <a:rPr lang="de-DE" baseline="0" dirty="0" smtClean="0"/>
              <a:t> programmieren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06DB5-10A6-4394-BAAC-480B62DCE426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3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noProof="0" smtClean="0"/>
              <a:t>Mastertitelformat bearbeiten</a:t>
            </a:r>
            <a:endParaRPr lang="de-DE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0D94-1F4C-0F44-8F8D-E67F4B7E56D1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Shape 9"/>
          <p:cNvSpPr/>
          <p:nvPr userDrawn="1"/>
        </p:nvSpPr>
        <p:spPr>
          <a:xfrm>
            <a:off x="5216822" y="3691925"/>
            <a:ext cx="721800" cy="102899"/>
          </a:xfrm>
          <a:prstGeom prst="rect">
            <a:avLst/>
          </a:prstGeom>
          <a:solidFill>
            <a:srgbClr val="F1642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0"/>
          <p:cNvSpPr/>
          <p:nvPr userDrawn="1"/>
        </p:nvSpPr>
        <p:spPr>
          <a:xfrm>
            <a:off x="5938436" y="3691925"/>
            <a:ext cx="721800" cy="102899"/>
          </a:xfrm>
          <a:prstGeom prst="rect">
            <a:avLst/>
          </a:prstGeom>
          <a:solidFill>
            <a:srgbClr val="B42F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2"/>
          <p:cNvSpPr/>
          <p:nvPr userDrawn="1"/>
        </p:nvSpPr>
        <p:spPr>
          <a:xfrm>
            <a:off x="0" y="3691925"/>
            <a:ext cx="5216699" cy="102899"/>
          </a:xfrm>
          <a:prstGeom prst="rect">
            <a:avLst/>
          </a:prstGeom>
          <a:solidFill>
            <a:srgbClr val="CE161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49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BB2E-0815-C54A-AF97-390F3E0EDFD9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8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073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AFB1-8B3C-A041-BD9D-0D85CC6B5F8A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8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9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F3C6-0C2B-DE40-8F1A-B3A742B03B82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10" name="Gruppierung 9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11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802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525217"/>
            <a:ext cx="7772400" cy="707886"/>
          </a:xfrm>
        </p:spPr>
        <p:txBody>
          <a:bodyPr anchor="t">
            <a:spAutoFit/>
          </a:bodyPr>
          <a:lstStyle>
            <a:lvl1pPr algn="l">
              <a:defRPr sz="4000" b="1" cap="all"/>
            </a:lvl1pPr>
          </a:lstStyle>
          <a:p>
            <a:r>
              <a:rPr lang="de-DE" dirty="0" smtClean="0"/>
              <a:t>Mastertitelformat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4253784"/>
            <a:ext cx="7772400" cy="400110"/>
          </a:xfrm>
        </p:spPr>
        <p:txBody>
          <a:bodyPr anchor="t" anchorCtr="0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C66-00A6-BE41-AFC5-AE5D336680DC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8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Textfeld 10"/>
          <p:cNvSpPr txBox="1"/>
          <p:nvPr userDrawn="1"/>
        </p:nvSpPr>
        <p:spPr>
          <a:xfrm>
            <a:off x="850348" y="5080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883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DBB9-D97C-864D-B40C-CBAC9725B81D}" type="datetime1">
              <a:rPr lang="de-DE" smtClean="0"/>
              <a:t>21.08.15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9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946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D79A-7511-8043-B640-06C4181EF0BD}" type="datetime1">
              <a:rPr lang="de-DE" smtClean="0"/>
              <a:t>21.08.15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10" name="Gruppierung 9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11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540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7BC-EE33-584C-B0A1-19A34CBDA4F8}" type="datetime1">
              <a:rPr lang="de-DE" smtClean="0"/>
              <a:t>21.08.15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7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262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E145-F2D3-8F41-A3B2-2134EA3A29FA}" type="datetime1">
              <a:rPr lang="de-DE" smtClean="0"/>
              <a:t>21.08.15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5" name="Gruppierung 4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6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4894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1974-30F2-0745-9AD1-4C845AD3C466}" type="datetime1">
              <a:rPr lang="de-DE" smtClean="0"/>
              <a:t>21.08.15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9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19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6B22-6AD3-094B-AF49-A81245D78A4E}" type="datetime1">
              <a:rPr lang="de-DE" smtClean="0"/>
              <a:t>21.08.15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9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589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8F321-A749-A54D-A23B-26BFC1966ACB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et.nguyen@fh-koeln.de" TargetMode="External"/><Relationship Id="rId4" Type="http://schemas.openxmlformats.org/officeDocument/2006/relationships/hyperlink" Target="https://das.fh-koeln.d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6" Type="http://schemas.openxmlformats.org/officeDocument/2006/relationships/image" Target="../media/image9.png"/><Relationship Id="rId7" Type="http://schemas.openxmlformats.org/officeDocument/2006/relationships/hyperlink" Target="http://www.w3.org/TR/websockets/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6" Type="http://schemas.openxmlformats.org/officeDocument/2006/relationships/image" Target="../media/image9.png"/><Relationship Id="rId7" Type="http://schemas.openxmlformats.org/officeDocument/2006/relationships/hyperlink" Target="http://www.w3.org/TR/websockets/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6" Type="http://schemas.openxmlformats.org/officeDocument/2006/relationships/image" Target="../media/image9.png"/><Relationship Id="rId7" Type="http://schemas.openxmlformats.org/officeDocument/2006/relationships/hyperlink" Target="http://tools.ietf.org/html/rfc6455" TargetMode="External"/><Relationship Id="rId8" Type="http://schemas.openxmlformats.org/officeDocument/2006/relationships/hyperlink" Target="http://www.w3.org/TR/websockets/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ebsocket101.org" TargetMode="External"/><Relationship Id="rId4" Type="http://schemas.openxmlformats.org/officeDocument/2006/relationships/hyperlink" Target="http://www.hanser-fachbuch.de/buch/WebSockets/9783446443716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caniuse.com/" TargetMode="External"/><Relationship Id="rId3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ebSocket101/WebSocket_Workshop_Froscon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pi/" TargetMode="External"/><Relationship Id="rId4" Type="http://schemas.openxmlformats.org/officeDocument/2006/relationships/hyperlink" Target="http://nodemanual.org/lates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nodeguide.com/" TargetMode="External"/><Relationship Id="rId4" Type="http://schemas.openxmlformats.org/officeDocument/2006/relationships/hyperlink" Target="http://www.nodebeginner.org/" TargetMode="External"/><Relationship Id="rId5" Type="http://schemas.openxmlformats.org/officeDocument/2006/relationships/hyperlink" Target="http://nodetut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manual.org/latest/nodejs_dev_guide/index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ebSocket101/WebSocket_Workshop_Froscon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orlize/WebSocket-Node/wiki/Documentation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orlize/WebSocket-Node/wiki/Documentation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XMLHttpRequ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 err="1" smtClean="0"/>
              <a:t>WebSocket</a:t>
            </a:r>
            <a:r>
              <a:rPr lang="de-DE" noProof="0" dirty="0" smtClean="0"/>
              <a:t> Workshop 2.0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Security Group</a:t>
            </a:r>
            <a:endParaRPr lang="de-DE" noProof="0" dirty="0" smtClean="0"/>
          </a:p>
          <a:p>
            <a:r>
              <a:rPr lang="de-DE" dirty="0" smtClean="0"/>
              <a:t>22</a:t>
            </a:r>
            <a:r>
              <a:rPr lang="de-DE" noProof="0" dirty="0" smtClean="0"/>
              <a:t>. August 2015</a:t>
            </a:r>
          </a:p>
          <a:p>
            <a:r>
              <a:rPr lang="de-DE" noProof="0" dirty="0" err="1" smtClean="0"/>
              <a:t>Hoai</a:t>
            </a:r>
            <a:r>
              <a:rPr lang="de-DE" noProof="0" dirty="0" smtClean="0"/>
              <a:t> Viet Nguyen</a:t>
            </a:r>
          </a:p>
          <a:p>
            <a:r>
              <a:rPr lang="de-DE" dirty="0" smtClean="0">
                <a:hlinkClick r:id="rId3"/>
              </a:rPr>
              <a:t>viet.nguyen@fh-koeln.de</a:t>
            </a:r>
            <a:endParaRPr lang="de-DE" dirty="0" smtClean="0"/>
          </a:p>
          <a:p>
            <a:r>
              <a:rPr lang="de-DE" noProof="0" dirty="0" smtClean="0">
                <a:hlinkClick r:id="rId4"/>
              </a:rPr>
              <a:t>https://das.fh-koeln.de</a:t>
            </a:r>
            <a:endParaRPr lang="de-DE" noProof="0" dirty="0" smtClean="0"/>
          </a:p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6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XHR-Zugriff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 HTTP-Request wird vom Browser durch den Aufruf der XHR-API via JavaScript ausgelöst</a:t>
            </a:r>
          </a:p>
          <a:p>
            <a:r>
              <a:rPr lang="de-DE" dirty="0" smtClean="0"/>
              <a:t>Der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Seiteninhalt</a:t>
            </a:r>
            <a:r>
              <a:rPr lang="de-DE" dirty="0" smtClean="0"/>
              <a:t> wird mit der empfangenen Ressource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selektiv</a:t>
            </a:r>
            <a:r>
              <a:rPr lang="de-DE" dirty="0" smtClean="0"/>
              <a:t> neu ausgefüllt</a:t>
            </a:r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983" y="1731700"/>
            <a:ext cx="1101326" cy="101339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80" y="1722218"/>
            <a:ext cx="1246302" cy="1032354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>
            <a:off x="6444208" y="209701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6444208" y="231304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639025" y="1352886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 Client</a:t>
            </a:r>
            <a:endParaRPr lang="de-DE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7279465" y="1362368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 Applikation</a:t>
            </a:r>
            <a:endParaRPr lang="de-DE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4499992" y="1715874"/>
            <a:ext cx="116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>
                <a:latin typeface="Bauhaus 93" pitchFamily="82" charset="0"/>
              </a:rPr>
              <a:t>ABC</a:t>
            </a:r>
            <a:endParaRPr lang="de-DE" sz="2400" b="1" dirty="0">
              <a:latin typeface="Bauhaus 93" pitchFamily="82" charset="0"/>
            </a:endParaRP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273" y="1731502"/>
            <a:ext cx="1101326" cy="1013390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6116562" y="1802552"/>
            <a:ext cx="270506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1400" b="1" dirty="0" err="1" smtClean="0"/>
              <a:t>Javascript</a:t>
            </a:r>
            <a:endParaRPr lang="de-DE" sz="1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5131282" y="1715676"/>
            <a:ext cx="116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>
                <a:latin typeface="Bauhaus 93" pitchFamily="82" charset="0"/>
              </a:rPr>
              <a:t>ABC</a:t>
            </a:r>
            <a:endParaRPr lang="de-DE" sz="2400" b="1" dirty="0">
              <a:latin typeface="Bauhaus 93" pitchFamily="82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195125" y="2144852"/>
            <a:ext cx="1053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rPr>
              <a:t>DEF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itchFamily="8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43" y="2174014"/>
            <a:ext cx="400825" cy="383456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0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Erlaubt die Entwicklung von Web-Anwendungen mit einer höheren Interaktivität</a:t>
            </a:r>
          </a:p>
          <a:p>
            <a:endParaRPr lang="de-DE" dirty="0" smtClean="0"/>
          </a:p>
          <a:p>
            <a:r>
              <a:rPr lang="de-DE" dirty="0" smtClean="0"/>
              <a:t>Daten können asynchron nachgeladen und in die dargestellte Seite integriert werden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Einschränkungen / Nachteile</a:t>
            </a:r>
          </a:p>
          <a:p>
            <a:pPr lvl="1"/>
            <a:r>
              <a:rPr lang="de-DE" dirty="0" smtClean="0"/>
              <a:t>Request geht immer vom Client aus</a:t>
            </a:r>
          </a:p>
          <a:p>
            <a:pPr lvl="1"/>
            <a:r>
              <a:rPr lang="de-DE" dirty="0" smtClean="0"/>
              <a:t>Meldungen können nicht vom Server ausgehen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73" y="404664"/>
            <a:ext cx="1293966" cy="1296144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Polling</a:t>
            </a:r>
            <a:r>
              <a:rPr lang="de-DE" dirty="0" smtClean="0"/>
              <a:t>-Methode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Polling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Long </a:t>
            </a:r>
            <a:r>
              <a:rPr lang="de-DE" dirty="0" err="1" smtClean="0"/>
              <a:t>Polling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411760" y="1772816"/>
            <a:ext cx="5904656" cy="216024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Server</a:t>
            </a:r>
            <a:endParaRPr lang="de-DE" b="1" dirty="0"/>
          </a:p>
        </p:txBody>
      </p:sp>
      <p:sp>
        <p:nvSpPr>
          <p:cNvPr id="7" name="Rechteck 6"/>
          <p:cNvSpPr/>
          <p:nvPr/>
        </p:nvSpPr>
        <p:spPr>
          <a:xfrm>
            <a:off x="2411760" y="3212976"/>
            <a:ext cx="5904656" cy="289958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Client</a:t>
            </a:r>
            <a:endParaRPr lang="de-DE" b="1" dirty="0"/>
          </a:p>
        </p:txBody>
      </p:sp>
      <p:sp>
        <p:nvSpPr>
          <p:cNvPr id="8" name="Rechteck 7"/>
          <p:cNvSpPr/>
          <p:nvPr/>
        </p:nvSpPr>
        <p:spPr>
          <a:xfrm>
            <a:off x="2555776" y="3190674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131840" y="3191515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winkelte Verbindung 10"/>
          <p:cNvCxnSpPr>
            <a:stCxn id="8" idx="0"/>
            <a:endCxn id="9" idx="0"/>
          </p:cNvCxnSpPr>
          <p:nvPr/>
        </p:nvCxnSpPr>
        <p:spPr>
          <a:xfrm rot="16200000" flipH="1">
            <a:off x="2951399" y="2903062"/>
            <a:ext cx="841" cy="576064"/>
          </a:xfrm>
          <a:prstGeom prst="bentConnector3">
            <a:avLst>
              <a:gd name="adj1" fmla="val -139445422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067944" y="3190675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4644008" y="3191516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winkelte Verbindung 16"/>
          <p:cNvCxnSpPr>
            <a:stCxn id="15" idx="0"/>
            <a:endCxn id="16" idx="0"/>
          </p:cNvCxnSpPr>
          <p:nvPr/>
        </p:nvCxnSpPr>
        <p:spPr>
          <a:xfrm rot="16200000" flipH="1">
            <a:off x="4463567" y="2903063"/>
            <a:ext cx="841" cy="576064"/>
          </a:xfrm>
          <a:prstGeom prst="bentConnector3">
            <a:avLst>
              <a:gd name="adj1" fmla="val -140329132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5580112" y="3189961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156176" y="3190802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winkelte Verbindung 26"/>
          <p:cNvCxnSpPr>
            <a:stCxn id="25" idx="0"/>
            <a:endCxn id="26" idx="0"/>
          </p:cNvCxnSpPr>
          <p:nvPr/>
        </p:nvCxnSpPr>
        <p:spPr>
          <a:xfrm rot="16200000" flipH="1">
            <a:off x="5975735" y="2902349"/>
            <a:ext cx="841" cy="576064"/>
          </a:xfrm>
          <a:prstGeom prst="bentConnector3">
            <a:avLst>
              <a:gd name="adj1" fmla="val -139445422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7092280" y="3198109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7668344" y="3198950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winkelte Verbindung 29"/>
          <p:cNvCxnSpPr>
            <a:stCxn id="28" idx="0"/>
            <a:endCxn id="29" idx="0"/>
          </p:cNvCxnSpPr>
          <p:nvPr/>
        </p:nvCxnSpPr>
        <p:spPr>
          <a:xfrm rot="16200000" flipH="1">
            <a:off x="7487903" y="2910497"/>
            <a:ext cx="841" cy="576064"/>
          </a:xfrm>
          <a:prstGeom prst="bentConnector3">
            <a:avLst>
              <a:gd name="adj1" fmla="val -140329132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eschweifte Klammer rechts 30"/>
          <p:cNvSpPr/>
          <p:nvPr/>
        </p:nvSpPr>
        <p:spPr>
          <a:xfrm rot="5400000">
            <a:off x="3617892" y="3124892"/>
            <a:ext cx="180019" cy="93610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893062" y="3645024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Polling</a:t>
            </a:r>
            <a:r>
              <a:rPr lang="de-DE" dirty="0" smtClean="0"/>
              <a:t> Intervall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2411760" y="4626242"/>
            <a:ext cx="5904656" cy="216024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Server</a:t>
            </a:r>
            <a:endParaRPr lang="de-DE" b="1" dirty="0"/>
          </a:p>
        </p:txBody>
      </p:sp>
      <p:sp>
        <p:nvSpPr>
          <p:cNvPr id="34" name="Rechteck 33"/>
          <p:cNvSpPr/>
          <p:nvPr/>
        </p:nvSpPr>
        <p:spPr>
          <a:xfrm>
            <a:off x="2411760" y="6093296"/>
            <a:ext cx="5904656" cy="216024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Client</a:t>
            </a:r>
            <a:endParaRPr lang="de-DE" b="1" dirty="0"/>
          </a:p>
        </p:txBody>
      </p:sp>
      <p:sp>
        <p:nvSpPr>
          <p:cNvPr id="35" name="Rechteck 34"/>
          <p:cNvSpPr/>
          <p:nvPr/>
        </p:nvSpPr>
        <p:spPr>
          <a:xfrm>
            <a:off x="2555776" y="6070994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131840" y="6071835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203848" y="6070995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4355976" y="6071836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winkelte Verbindung 39"/>
          <p:cNvCxnSpPr>
            <a:stCxn id="38" idx="0"/>
            <a:endCxn id="39" idx="0"/>
          </p:cNvCxnSpPr>
          <p:nvPr/>
        </p:nvCxnSpPr>
        <p:spPr>
          <a:xfrm rot="16200000" flipH="1">
            <a:off x="3887503" y="5495351"/>
            <a:ext cx="841" cy="1152128"/>
          </a:xfrm>
          <a:prstGeom prst="bentConnector3">
            <a:avLst>
              <a:gd name="adj1" fmla="val -140329489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427984" y="6070281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6156176" y="6071122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winkelte Verbindung 42"/>
          <p:cNvCxnSpPr>
            <a:stCxn id="41" idx="0"/>
            <a:endCxn id="42" idx="0"/>
          </p:cNvCxnSpPr>
          <p:nvPr/>
        </p:nvCxnSpPr>
        <p:spPr>
          <a:xfrm rot="16200000" flipH="1">
            <a:off x="5399671" y="5206605"/>
            <a:ext cx="841" cy="1728192"/>
          </a:xfrm>
          <a:prstGeom prst="bentConnector3">
            <a:avLst>
              <a:gd name="adj1" fmla="val -140329608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6228184" y="6078429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6804248" y="6079270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winkelte Verbindung 45"/>
          <p:cNvCxnSpPr>
            <a:stCxn id="44" idx="0"/>
            <a:endCxn id="45" idx="0"/>
          </p:cNvCxnSpPr>
          <p:nvPr/>
        </p:nvCxnSpPr>
        <p:spPr>
          <a:xfrm rot="16200000" flipH="1">
            <a:off x="6623807" y="5790817"/>
            <a:ext cx="841" cy="576064"/>
          </a:xfrm>
          <a:prstGeom prst="bentConnector3">
            <a:avLst>
              <a:gd name="adj1" fmla="val -141213436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35" idx="0"/>
            <a:endCxn id="36" idx="0"/>
          </p:cNvCxnSpPr>
          <p:nvPr/>
        </p:nvCxnSpPr>
        <p:spPr>
          <a:xfrm rot="16200000" flipH="1">
            <a:off x="2951399" y="5783382"/>
            <a:ext cx="841" cy="576064"/>
          </a:xfrm>
          <a:prstGeom prst="bentConnector3">
            <a:avLst>
              <a:gd name="adj1" fmla="val -140329370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6876256" y="6082149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7452320" y="6082990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winkelte Verbindung 50"/>
          <p:cNvCxnSpPr>
            <a:stCxn id="49" idx="0"/>
            <a:endCxn id="50" idx="0"/>
          </p:cNvCxnSpPr>
          <p:nvPr/>
        </p:nvCxnSpPr>
        <p:spPr>
          <a:xfrm rot="16200000" flipH="1">
            <a:off x="7271879" y="5794537"/>
            <a:ext cx="841" cy="576064"/>
          </a:xfrm>
          <a:prstGeom prst="bentConnector3">
            <a:avLst>
              <a:gd name="adj1" fmla="val -141213436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7452320" y="6078428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7524328" y="6081307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8100392" y="6082148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winkelte Verbindung 63"/>
          <p:cNvCxnSpPr>
            <a:stCxn id="62" idx="0"/>
            <a:endCxn id="63" idx="0"/>
          </p:cNvCxnSpPr>
          <p:nvPr/>
        </p:nvCxnSpPr>
        <p:spPr>
          <a:xfrm rot="16200000" flipH="1">
            <a:off x="7919951" y="5793695"/>
            <a:ext cx="841" cy="576064"/>
          </a:xfrm>
          <a:prstGeom prst="bentConnector3">
            <a:avLst>
              <a:gd name="adj1" fmla="val -141213436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0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Erlaubt die zeitnahe Benachrichtigung des Clients über Änderungen (meist der Daten) in der </a:t>
            </a:r>
            <a:r>
              <a:rPr lang="de-DE" dirty="0" err="1" smtClean="0"/>
              <a:t>Webapp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Einschränkungen / Nachteile</a:t>
            </a:r>
          </a:p>
          <a:p>
            <a:pPr lvl="1"/>
            <a:r>
              <a:rPr lang="de-DE" dirty="0" err="1" smtClean="0"/>
              <a:t>Tradeoff</a:t>
            </a:r>
            <a:r>
              <a:rPr lang="de-DE" dirty="0" smtClean="0"/>
              <a:t> zwischen Ressourcenbedarf</a:t>
            </a:r>
            <a:r>
              <a:rPr lang="de-DE" dirty="0"/>
              <a:t> </a:t>
            </a:r>
            <a:r>
              <a:rPr lang="de-DE" dirty="0" smtClean="0"/>
              <a:t>und Latenz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73" y="404664"/>
            <a:ext cx="1293966" cy="1296144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1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Warum </a:t>
            </a:r>
            <a:r>
              <a:rPr lang="de-DE" dirty="0" err="1" smtClean="0"/>
              <a:t>Websockets</a:t>
            </a:r>
            <a:r>
              <a:rPr lang="de-DE" dirty="0" smtClean="0"/>
              <a:t>?</a:t>
            </a:r>
          </a:p>
          <a:p>
            <a:r>
              <a:rPr lang="de-DE" b="1" dirty="0" smtClean="0"/>
              <a:t>Einführung</a:t>
            </a:r>
          </a:p>
          <a:p>
            <a:pPr lvl="1"/>
            <a:r>
              <a:rPr lang="de-DE" b="1" dirty="0" smtClean="0"/>
              <a:t>Wie </a:t>
            </a:r>
            <a:r>
              <a:rPr lang="de-DE" b="1" dirty="0" err="1" smtClean="0"/>
              <a:t>WebSockets</a:t>
            </a:r>
            <a:r>
              <a:rPr lang="de-DE" b="1" dirty="0" smtClean="0"/>
              <a:t>?</a:t>
            </a:r>
          </a:p>
          <a:p>
            <a:pPr lvl="1"/>
            <a:r>
              <a:rPr lang="de-DE" b="1" dirty="0" smtClean="0"/>
              <a:t>Echo-</a:t>
            </a:r>
            <a:r>
              <a:rPr lang="de-DE" b="1" dirty="0" err="1" smtClean="0"/>
              <a:t>Beipsiel</a:t>
            </a:r>
            <a:endParaRPr lang="de-DE" b="1" dirty="0" smtClean="0"/>
          </a:p>
          <a:p>
            <a:r>
              <a:rPr lang="de-DE" dirty="0" smtClean="0"/>
              <a:t>Hands-on</a:t>
            </a:r>
          </a:p>
          <a:p>
            <a:pPr lvl="1"/>
            <a:r>
              <a:rPr lang="de-DE" dirty="0" smtClean="0"/>
              <a:t>Umfangreiches Projekt</a:t>
            </a:r>
          </a:p>
          <a:p>
            <a:pPr lvl="2"/>
            <a:r>
              <a:rPr lang="de-DE" dirty="0" smtClean="0"/>
              <a:t>Live-Ticker</a:t>
            </a:r>
          </a:p>
          <a:p>
            <a:pPr lvl="2"/>
            <a:r>
              <a:rPr lang="de-DE" dirty="0" smtClean="0"/>
              <a:t>Fernsteuerung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4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4716016" y="2996952"/>
            <a:ext cx="4032448" cy="1584176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Offene</a:t>
            </a:r>
          </a:p>
          <a:p>
            <a:pPr algn="ctr"/>
            <a:r>
              <a:rPr lang="de-DE" dirty="0" err="1" smtClean="0"/>
              <a:t>WebSocket</a:t>
            </a:r>
            <a:r>
              <a:rPr lang="de-DE" dirty="0" smtClean="0"/>
              <a:t> Verbindung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WebSockets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Bidirektionale Kommunikation</a:t>
            </a:r>
          </a:p>
          <a:p>
            <a:r>
              <a:rPr lang="de-DE" dirty="0" smtClean="0"/>
              <a:t>TCP-Socket</a:t>
            </a:r>
          </a:p>
          <a:p>
            <a:r>
              <a:rPr lang="de-DE" dirty="0" smtClean="0"/>
              <a:t>Einfaches Programmiermodell</a:t>
            </a:r>
          </a:p>
          <a:p>
            <a:r>
              <a:rPr lang="de-DE" dirty="0"/>
              <a:t>I</a:t>
            </a:r>
            <a:r>
              <a:rPr lang="de-DE" dirty="0" smtClean="0"/>
              <a:t>m </a:t>
            </a:r>
            <a:r>
              <a:rPr lang="de-DE" dirty="0"/>
              <a:t>Vergleich zu den bis dato verfügbaren </a:t>
            </a:r>
            <a:r>
              <a:rPr lang="de-DE" dirty="0" smtClean="0"/>
              <a:t>Technologien</a:t>
            </a:r>
            <a:endParaRPr lang="de-DE" dirty="0"/>
          </a:p>
          <a:p>
            <a:pPr lvl="1"/>
            <a:r>
              <a:rPr lang="de-DE" dirty="0" smtClean="0"/>
              <a:t>Ressourcenschonend</a:t>
            </a:r>
          </a:p>
          <a:p>
            <a:pPr lvl="1"/>
            <a:r>
              <a:rPr lang="de-DE" dirty="0" smtClean="0"/>
              <a:t>Geringe Latenz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39" y="267095"/>
            <a:ext cx="1721746" cy="172174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572000" y="2708920"/>
            <a:ext cx="4320480" cy="36004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Server</a:t>
            </a:r>
            <a:endParaRPr lang="de-DE" b="1" dirty="0"/>
          </a:p>
        </p:txBody>
      </p:sp>
      <p:sp>
        <p:nvSpPr>
          <p:cNvPr id="9" name="Rechteck 8"/>
          <p:cNvSpPr/>
          <p:nvPr/>
        </p:nvSpPr>
        <p:spPr>
          <a:xfrm>
            <a:off x="4572000" y="4509120"/>
            <a:ext cx="4340185" cy="36004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Client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1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3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 nach unten 16"/>
          <p:cNvSpPr/>
          <p:nvPr/>
        </p:nvSpPr>
        <p:spPr>
          <a:xfrm>
            <a:off x="1331640" y="2724596"/>
            <a:ext cx="792088" cy="992436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 nach unten 16"/>
          <p:cNvSpPr/>
          <p:nvPr/>
        </p:nvSpPr>
        <p:spPr>
          <a:xfrm>
            <a:off x="1331640" y="2724596"/>
            <a:ext cx="792088" cy="992436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1043608" y="5301208"/>
            <a:ext cx="359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The </a:t>
            </a:r>
            <a:r>
              <a:rPr lang="de-DE" b="1" dirty="0" err="1"/>
              <a:t>WebSocket</a:t>
            </a:r>
            <a:r>
              <a:rPr lang="de-DE" b="1" dirty="0"/>
              <a:t> </a:t>
            </a:r>
            <a:r>
              <a:rPr lang="de-DE" b="1" dirty="0" smtClean="0"/>
              <a:t>API</a:t>
            </a:r>
          </a:p>
          <a:p>
            <a:r>
              <a:rPr lang="de-DE" dirty="0">
                <a:hlinkClick r:id="rId7"/>
              </a:rPr>
              <a:t>http://www.w3.org/TR/websockets/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9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 nach unten 16"/>
          <p:cNvSpPr/>
          <p:nvPr/>
        </p:nvSpPr>
        <p:spPr>
          <a:xfrm>
            <a:off x="1331640" y="2724596"/>
            <a:ext cx="792088" cy="992436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Nach oben gebogener Pfeil 17"/>
          <p:cNvSpPr/>
          <p:nvPr/>
        </p:nvSpPr>
        <p:spPr>
          <a:xfrm rot="10800000">
            <a:off x="4187896" y="2636911"/>
            <a:ext cx="2112295" cy="1080120"/>
          </a:xfrm>
          <a:prstGeom prst="bentUpArrow">
            <a:avLst>
              <a:gd name="adj1" fmla="val 34960"/>
              <a:gd name="adj2" fmla="val 36827"/>
              <a:gd name="adj3" fmla="val 37450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1043608" y="5301208"/>
            <a:ext cx="359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The </a:t>
            </a:r>
            <a:r>
              <a:rPr lang="de-DE" b="1" dirty="0" err="1"/>
              <a:t>WebSocket</a:t>
            </a:r>
            <a:r>
              <a:rPr lang="de-DE" b="1" dirty="0"/>
              <a:t> </a:t>
            </a:r>
            <a:r>
              <a:rPr lang="de-DE" b="1" dirty="0" smtClean="0"/>
              <a:t>API</a:t>
            </a:r>
          </a:p>
          <a:p>
            <a:r>
              <a:rPr lang="de-DE" dirty="0">
                <a:hlinkClick r:id="rId7"/>
              </a:rPr>
              <a:t>http://www.w3.org/TR/websockets/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26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 uns</a:t>
            </a:r>
            <a:endParaRPr lang="de-DE" dirty="0"/>
          </a:p>
        </p:txBody>
      </p:sp>
      <p:pic>
        <p:nvPicPr>
          <p:cNvPr id="5" name="Inhaltsplatzhalter 4" descr="Bildschirmfoto 2015-08-22 um 11.39.27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85" b="-42785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0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 nach unten 16"/>
          <p:cNvSpPr/>
          <p:nvPr/>
        </p:nvSpPr>
        <p:spPr>
          <a:xfrm>
            <a:off x="1331640" y="2724596"/>
            <a:ext cx="792088" cy="992436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Nach oben gebogener Pfeil 17"/>
          <p:cNvSpPr/>
          <p:nvPr/>
        </p:nvSpPr>
        <p:spPr>
          <a:xfrm rot="10800000">
            <a:off x="4187896" y="2636911"/>
            <a:ext cx="2112295" cy="1080120"/>
          </a:xfrm>
          <a:prstGeom prst="bentUpArrow">
            <a:avLst>
              <a:gd name="adj1" fmla="val 34960"/>
              <a:gd name="adj2" fmla="val 36827"/>
              <a:gd name="adj3" fmla="val 37450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 rot="2681426">
            <a:off x="2852330" y="4048118"/>
            <a:ext cx="3506153" cy="64633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r>
              <a:rPr lang="de-DE" b="1" dirty="0" smtClean="0"/>
              <a:t>RFC 6455: The </a:t>
            </a:r>
            <a:r>
              <a:rPr lang="de-DE" b="1" dirty="0" err="1" smtClean="0"/>
              <a:t>WebSocket</a:t>
            </a:r>
            <a:r>
              <a:rPr lang="de-DE" b="1" dirty="0" smtClean="0"/>
              <a:t> Protocol</a:t>
            </a:r>
            <a:endParaRPr lang="de-DE" b="1" dirty="0" smtClean="0">
              <a:hlinkClick r:id="rId7"/>
            </a:endParaRPr>
          </a:p>
          <a:p>
            <a:r>
              <a:rPr lang="de-DE" dirty="0" smtClean="0">
                <a:hlinkClick r:id="rId7"/>
              </a:rPr>
              <a:t>http</a:t>
            </a:r>
            <a:r>
              <a:rPr lang="de-DE" dirty="0">
                <a:hlinkClick r:id="rId7"/>
              </a:rPr>
              <a:t>://tools.ietf.org/html/rfc6455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043608" y="5301208"/>
            <a:ext cx="359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The </a:t>
            </a:r>
            <a:r>
              <a:rPr lang="de-DE" b="1" dirty="0" err="1"/>
              <a:t>WebSocket</a:t>
            </a:r>
            <a:r>
              <a:rPr lang="de-DE" b="1" dirty="0"/>
              <a:t> </a:t>
            </a:r>
            <a:r>
              <a:rPr lang="de-DE" b="1" dirty="0" smtClean="0"/>
              <a:t>API</a:t>
            </a:r>
          </a:p>
          <a:p>
            <a:r>
              <a:rPr lang="de-DE" dirty="0">
                <a:hlinkClick r:id="rId8"/>
              </a:rPr>
              <a:t>http://www.w3.org/TR/websockets/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7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4000" b="1" dirty="0" smtClean="0"/>
              <a:t>Verbindungsaufbau</a:t>
            </a:r>
            <a:endParaRPr lang="de-DE" sz="4000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17" name="Pfeil nach links und rechts 16"/>
          <p:cNvSpPr/>
          <p:nvPr/>
        </p:nvSpPr>
        <p:spPr>
          <a:xfrm>
            <a:off x="2987824" y="3789040"/>
            <a:ext cx="3096344" cy="720080"/>
          </a:xfrm>
          <a:prstGeom prst="leftRightArrow">
            <a:avLst>
              <a:gd name="adj1" fmla="val 50000"/>
              <a:gd name="adj2" fmla="val 8734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/>
              <a:t>WebSocket</a:t>
            </a:r>
            <a:endParaRPr 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3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/>
          <p:cNvSpPr/>
          <p:nvPr/>
        </p:nvSpPr>
        <p:spPr>
          <a:xfrm>
            <a:off x="2321532" y="5302461"/>
            <a:ext cx="4470684" cy="5847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Verbindungsaufbau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798694" y="3537101"/>
            <a:ext cx="3533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-Service adressieren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de-DE" dirty="0" smtClean="0"/>
              <a:t>Unverschlüsselt, Standard-Port 80</a:t>
            </a:r>
            <a:br>
              <a:rPr lang="de-DE" dirty="0" smtClean="0"/>
            </a:br>
            <a:r>
              <a:rPr lang="de-DE" b="1" dirty="0" smtClean="0">
                <a:latin typeface="Consolas" pitchFamily="49" charset="0"/>
                <a:cs typeface="Consolas" pitchFamily="49" charset="0"/>
              </a:rPr>
              <a:t>ws://echo.example.com/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de-DE" dirty="0" smtClean="0"/>
              <a:t>Verschlüsselt, Standard-Port 443</a:t>
            </a:r>
            <a:br>
              <a:rPr lang="de-DE" dirty="0" smtClean="0"/>
            </a:br>
            <a:r>
              <a:rPr lang="de-DE" b="1" dirty="0" smtClean="0">
                <a:latin typeface="Consolas" pitchFamily="49" charset="0"/>
                <a:cs typeface="Consolas" pitchFamily="49" charset="0"/>
              </a:rPr>
              <a:t>wss://echo.example.com/</a:t>
            </a:r>
            <a:endParaRPr lang="de-DE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321532" y="5302461"/>
            <a:ext cx="449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scheme://host:port/path</a:t>
            </a:r>
            <a:endParaRPr lang="de-DE" sz="3200" b="1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4238854" y="2708920"/>
            <a:ext cx="657364" cy="707886"/>
            <a:chOff x="4355976" y="3009888"/>
            <a:chExt cx="369332" cy="397717"/>
          </a:xfrm>
        </p:grpSpPr>
        <p:sp>
          <p:nvSpPr>
            <p:cNvPr id="14" name="Ellipse 13"/>
            <p:cNvSpPr/>
            <p:nvPr/>
          </p:nvSpPr>
          <p:spPr>
            <a:xfrm>
              <a:off x="4355976" y="3026472"/>
              <a:ext cx="369332" cy="3693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00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389650" y="3009888"/>
              <a:ext cx="274871" cy="397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000" b="1" dirty="0" smtClean="0">
                  <a:solidFill>
                    <a:schemeClr val="bg1"/>
                  </a:solidFill>
                  <a:latin typeface="Arial Rounded MT Bold" pitchFamily="34" charset="0"/>
                  <a:cs typeface="Aharoni" pitchFamily="2" charset="-79"/>
                </a:rPr>
                <a:t>1</a:t>
              </a:r>
              <a:endParaRPr lang="de-DE" sz="4000" b="1" dirty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endParaRP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8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Verbindungsaufbau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486672" y="3537101"/>
            <a:ext cx="4160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-Objekt erzeugen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de-DE" dirty="0" err="1" smtClean="0"/>
              <a:t>Konstruktor</a:t>
            </a:r>
            <a:r>
              <a:rPr lang="de-DE" dirty="0" smtClean="0"/>
              <a:t> der W3C </a:t>
            </a:r>
            <a:r>
              <a:rPr lang="de-DE" dirty="0" err="1" smtClean="0"/>
              <a:t>Javascript</a:t>
            </a:r>
            <a:r>
              <a:rPr lang="de-DE" dirty="0" smtClean="0"/>
              <a:t>-API</a:t>
            </a:r>
            <a:r>
              <a:rPr lang="de-DE" dirty="0"/>
              <a:t/>
            </a:r>
            <a:br>
              <a:rPr lang="de-DE" dirty="0"/>
            </a:b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ws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WebSocket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de-DE" b="1" dirty="0" smtClean="0">
                <a:latin typeface="Consolas" pitchFamily="49" charset="0"/>
                <a:cs typeface="Consolas" pitchFamily="49" charset="0"/>
              </a:rPr>
            </a:br>
            <a:r>
              <a:rPr lang="de-DE" b="1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ws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://echo.websocket.org/");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4238854" y="2708920"/>
            <a:ext cx="657364" cy="707886"/>
            <a:chOff x="4355976" y="3009888"/>
            <a:chExt cx="369332" cy="397717"/>
          </a:xfrm>
        </p:grpSpPr>
        <p:sp>
          <p:nvSpPr>
            <p:cNvPr id="14" name="Ellipse 13"/>
            <p:cNvSpPr/>
            <p:nvPr/>
          </p:nvSpPr>
          <p:spPr>
            <a:xfrm>
              <a:off x="4355976" y="3026472"/>
              <a:ext cx="369332" cy="3693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00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389650" y="3009888"/>
              <a:ext cx="274871" cy="397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chemeClr val="bg1"/>
                  </a:solidFill>
                  <a:latin typeface="Arial Rounded MT Bold" pitchFamily="34" charset="0"/>
                  <a:cs typeface="Aharoni" pitchFamily="2" charset="-79"/>
                </a:rPr>
                <a:t>2</a:t>
              </a: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7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/>
        </p:nvSpPr>
        <p:spPr>
          <a:xfrm>
            <a:off x="1403648" y="3918535"/>
            <a:ext cx="633670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GET /chat HTTP/1.1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example.com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Upgrade: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websocket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Connection: Upgrade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Sec-WebSocket-Key: dGhlIHNhbXBsZSBub25jZQ==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Sec-WebSocket-Origin: http://example.com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Sec-WebSocket-Version: 6</a:t>
            </a:r>
          </a:p>
        </p:txBody>
      </p:sp>
      <p:sp>
        <p:nvSpPr>
          <p:cNvPr id="20" name="Rechteck 19"/>
          <p:cNvSpPr/>
          <p:nvPr/>
        </p:nvSpPr>
        <p:spPr>
          <a:xfrm>
            <a:off x="1403648" y="4566607"/>
            <a:ext cx="6336704" cy="1598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Opening</a:t>
            </a:r>
            <a:r>
              <a:rPr lang="de-DE" dirty="0" smtClean="0"/>
              <a:t> Handshake</a:t>
            </a:r>
            <a:endParaRPr lang="de-DE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424561" y="2363640"/>
            <a:ext cx="42356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4263460" y="199832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 rot="19994581">
            <a:off x="3775244" y="2702391"/>
            <a:ext cx="1223156" cy="1229835"/>
          </a:xfrm>
          <a:custGeom>
            <a:avLst/>
            <a:gdLst>
              <a:gd name="connsiteX0" fmla="*/ 1003610 w 1003610"/>
              <a:gd name="connsiteY0" fmla="*/ 0 h 646967"/>
              <a:gd name="connsiteX1" fmla="*/ 988741 w 1003610"/>
              <a:gd name="connsiteY1" fmla="*/ 37171 h 646967"/>
              <a:gd name="connsiteX2" fmla="*/ 981307 w 1003610"/>
              <a:gd name="connsiteY2" fmla="*/ 59473 h 646967"/>
              <a:gd name="connsiteX3" fmla="*/ 936702 w 1003610"/>
              <a:gd name="connsiteY3" fmla="*/ 118947 h 646967"/>
              <a:gd name="connsiteX4" fmla="*/ 914400 w 1003610"/>
              <a:gd name="connsiteY4" fmla="*/ 163551 h 646967"/>
              <a:gd name="connsiteX5" fmla="*/ 899532 w 1003610"/>
              <a:gd name="connsiteY5" fmla="*/ 178420 h 646967"/>
              <a:gd name="connsiteX6" fmla="*/ 847493 w 1003610"/>
              <a:gd name="connsiteY6" fmla="*/ 237893 h 646967"/>
              <a:gd name="connsiteX7" fmla="*/ 817756 w 1003610"/>
              <a:gd name="connsiteY7" fmla="*/ 275064 h 646967"/>
              <a:gd name="connsiteX8" fmla="*/ 795454 w 1003610"/>
              <a:gd name="connsiteY8" fmla="*/ 289932 h 646967"/>
              <a:gd name="connsiteX9" fmla="*/ 780585 w 1003610"/>
              <a:gd name="connsiteY9" fmla="*/ 304800 h 646967"/>
              <a:gd name="connsiteX10" fmla="*/ 758283 w 1003610"/>
              <a:gd name="connsiteY10" fmla="*/ 319668 h 646967"/>
              <a:gd name="connsiteX11" fmla="*/ 728546 w 1003610"/>
              <a:gd name="connsiteY11" fmla="*/ 349405 h 646967"/>
              <a:gd name="connsiteX12" fmla="*/ 706244 w 1003610"/>
              <a:gd name="connsiteY12" fmla="*/ 364273 h 646967"/>
              <a:gd name="connsiteX13" fmla="*/ 691376 w 1003610"/>
              <a:gd name="connsiteY13" fmla="*/ 379142 h 646967"/>
              <a:gd name="connsiteX14" fmla="*/ 669073 w 1003610"/>
              <a:gd name="connsiteY14" fmla="*/ 386576 h 646967"/>
              <a:gd name="connsiteX15" fmla="*/ 631902 w 1003610"/>
              <a:gd name="connsiteY15" fmla="*/ 416312 h 646967"/>
              <a:gd name="connsiteX16" fmla="*/ 617034 w 1003610"/>
              <a:gd name="connsiteY16" fmla="*/ 431181 h 646967"/>
              <a:gd name="connsiteX17" fmla="*/ 594732 w 1003610"/>
              <a:gd name="connsiteY17" fmla="*/ 446049 h 646967"/>
              <a:gd name="connsiteX18" fmla="*/ 542693 w 1003610"/>
              <a:gd name="connsiteY18" fmla="*/ 460917 h 646967"/>
              <a:gd name="connsiteX19" fmla="*/ 483219 w 1003610"/>
              <a:gd name="connsiteY19" fmla="*/ 490654 h 646967"/>
              <a:gd name="connsiteX20" fmla="*/ 423746 w 1003610"/>
              <a:gd name="connsiteY20" fmla="*/ 520390 h 646967"/>
              <a:gd name="connsiteX21" fmla="*/ 401444 w 1003610"/>
              <a:gd name="connsiteY21" fmla="*/ 527825 h 646967"/>
              <a:gd name="connsiteX22" fmla="*/ 379141 w 1003610"/>
              <a:gd name="connsiteY22" fmla="*/ 542693 h 646967"/>
              <a:gd name="connsiteX23" fmla="*/ 356839 w 1003610"/>
              <a:gd name="connsiteY23" fmla="*/ 550127 h 646967"/>
              <a:gd name="connsiteX24" fmla="*/ 334537 w 1003610"/>
              <a:gd name="connsiteY24" fmla="*/ 564995 h 646967"/>
              <a:gd name="connsiteX25" fmla="*/ 282498 w 1003610"/>
              <a:gd name="connsiteY25" fmla="*/ 579864 h 646967"/>
              <a:gd name="connsiteX26" fmla="*/ 260195 w 1003610"/>
              <a:gd name="connsiteY26" fmla="*/ 587298 h 646967"/>
              <a:gd name="connsiteX27" fmla="*/ 178419 w 1003610"/>
              <a:gd name="connsiteY27" fmla="*/ 609600 h 646967"/>
              <a:gd name="connsiteX28" fmla="*/ 156117 w 1003610"/>
              <a:gd name="connsiteY28" fmla="*/ 624468 h 646967"/>
              <a:gd name="connsiteX29" fmla="*/ 96644 w 1003610"/>
              <a:gd name="connsiteY29" fmla="*/ 639337 h 646967"/>
              <a:gd name="connsiteX30" fmla="*/ 0 w 1003610"/>
              <a:gd name="connsiteY30" fmla="*/ 646771 h 64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3610" h="646967">
                <a:moveTo>
                  <a:pt x="1003610" y="0"/>
                </a:moveTo>
                <a:cubicBezTo>
                  <a:pt x="998654" y="12390"/>
                  <a:pt x="993427" y="24676"/>
                  <a:pt x="988741" y="37171"/>
                </a:cubicBezTo>
                <a:cubicBezTo>
                  <a:pt x="985989" y="44508"/>
                  <a:pt x="985113" y="52623"/>
                  <a:pt x="981307" y="59473"/>
                </a:cubicBezTo>
                <a:cubicBezTo>
                  <a:pt x="960291" y="97302"/>
                  <a:pt x="959261" y="96388"/>
                  <a:pt x="936702" y="118947"/>
                </a:cubicBezTo>
                <a:cubicBezTo>
                  <a:pt x="928850" y="142503"/>
                  <a:pt x="930870" y="142963"/>
                  <a:pt x="914400" y="163551"/>
                </a:cubicBezTo>
                <a:cubicBezTo>
                  <a:pt x="910022" y="169024"/>
                  <a:pt x="903737" y="172813"/>
                  <a:pt x="899532" y="178420"/>
                </a:cubicBezTo>
                <a:cubicBezTo>
                  <a:pt x="856168" y="236240"/>
                  <a:pt x="888999" y="210222"/>
                  <a:pt x="847493" y="237893"/>
                </a:cubicBezTo>
                <a:cubicBezTo>
                  <a:pt x="836455" y="254449"/>
                  <a:pt x="832886" y="262959"/>
                  <a:pt x="817756" y="275064"/>
                </a:cubicBezTo>
                <a:cubicBezTo>
                  <a:pt x="810779" y="280645"/>
                  <a:pt x="802431" y="284351"/>
                  <a:pt x="795454" y="289932"/>
                </a:cubicBezTo>
                <a:cubicBezTo>
                  <a:pt x="789981" y="294310"/>
                  <a:pt x="786058" y="300422"/>
                  <a:pt x="780585" y="304800"/>
                </a:cubicBezTo>
                <a:cubicBezTo>
                  <a:pt x="773608" y="310381"/>
                  <a:pt x="765067" y="313853"/>
                  <a:pt x="758283" y="319668"/>
                </a:cubicBezTo>
                <a:cubicBezTo>
                  <a:pt x="747640" y="328791"/>
                  <a:pt x="740210" y="341629"/>
                  <a:pt x="728546" y="349405"/>
                </a:cubicBezTo>
                <a:cubicBezTo>
                  <a:pt x="721112" y="354361"/>
                  <a:pt x="713221" y="358692"/>
                  <a:pt x="706244" y="364273"/>
                </a:cubicBezTo>
                <a:cubicBezTo>
                  <a:pt x="700771" y="368652"/>
                  <a:pt x="697386" y="375536"/>
                  <a:pt x="691376" y="379142"/>
                </a:cubicBezTo>
                <a:cubicBezTo>
                  <a:pt x="684656" y="383174"/>
                  <a:pt x="676507" y="384098"/>
                  <a:pt x="669073" y="386576"/>
                </a:cubicBezTo>
                <a:cubicBezTo>
                  <a:pt x="639459" y="430997"/>
                  <a:pt x="671802" y="392372"/>
                  <a:pt x="631902" y="416312"/>
                </a:cubicBezTo>
                <a:cubicBezTo>
                  <a:pt x="625892" y="419918"/>
                  <a:pt x="622507" y="426802"/>
                  <a:pt x="617034" y="431181"/>
                </a:cubicBezTo>
                <a:cubicBezTo>
                  <a:pt x="610057" y="436762"/>
                  <a:pt x="602723" y="442053"/>
                  <a:pt x="594732" y="446049"/>
                </a:cubicBezTo>
                <a:cubicBezTo>
                  <a:pt x="584068" y="451381"/>
                  <a:pt x="552219" y="458535"/>
                  <a:pt x="542693" y="460917"/>
                </a:cubicBezTo>
                <a:cubicBezTo>
                  <a:pt x="509101" y="494509"/>
                  <a:pt x="551558" y="456485"/>
                  <a:pt x="483219" y="490654"/>
                </a:cubicBezTo>
                <a:cubicBezTo>
                  <a:pt x="463395" y="500566"/>
                  <a:pt x="444773" y="513380"/>
                  <a:pt x="423746" y="520390"/>
                </a:cubicBezTo>
                <a:cubicBezTo>
                  <a:pt x="416312" y="522868"/>
                  <a:pt x="408453" y="524320"/>
                  <a:pt x="401444" y="527825"/>
                </a:cubicBezTo>
                <a:cubicBezTo>
                  <a:pt x="393452" y="531821"/>
                  <a:pt x="387133" y="538697"/>
                  <a:pt x="379141" y="542693"/>
                </a:cubicBezTo>
                <a:cubicBezTo>
                  <a:pt x="372132" y="546197"/>
                  <a:pt x="363848" y="546623"/>
                  <a:pt x="356839" y="550127"/>
                </a:cubicBezTo>
                <a:cubicBezTo>
                  <a:pt x="348848" y="554123"/>
                  <a:pt x="342528" y="560999"/>
                  <a:pt x="334537" y="564995"/>
                </a:cubicBezTo>
                <a:cubicBezTo>
                  <a:pt x="322659" y="570934"/>
                  <a:pt x="293606" y="576690"/>
                  <a:pt x="282498" y="579864"/>
                </a:cubicBezTo>
                <a:cubicBezTo>
                  <a:pt x="274963" y="582017"/>
                  <a:pt x="267755" y="585236"/>
                  <a:pt x="260195" y="587298"/>
                </a:cubicBezTo>
                <a:cubicBezTo>
                  <a:pt x="167966" y="612451"/>
                  <a:pt x="229754" y="592489"/>
                  <a:pt x="178419" y="609600"/>
                </a:cubicBezTo>
                <a:cubicBezTo>
                  <a:pt x="170985" y="614556"/>
                  <a:pt x="164108" y="620472"/>
                  <a:pt x="156117" y="624468"/>
                </a:cubicBezTo>
                <a:cubicBezTo>
                  <a:pt x="141750" y="631652"/>
                  <a:pt x="109375" y="637215"/>
                  <a:pt x="96644" y="639337"/>
                </a:cubicBezTo>
                <a:cubicBezTo>
                  <a:pt x="39423" y="648874"/>
                  <a:pt x="54035" y="646771"/>
                  <a:pt x="0" y="646771"/>
                </a:cubicBezTo>
              </a:path>
            </a:pathLst>
          </a:custGeom>
          <a:noFill/>
          <a:ln w="12700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00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Opening</a:t>
            </a:r>
            <a:r>
              <a:rPr lang="de-DE" dirty="0" smtClean="0"/>
              <a:t> Handshake</a:t>
            </a:r>
            <a:endParaRPr lang="de-DE" dirty="0"/>
          </a:p>
        </p:txBody>
      </p:sp>
      <p:sp>
        <p:nvSpPr>
          <p:cNvPr id="6" name="Rectangle 4"/>
          <p:cNvSpPr/>
          <p:nvPr/>
        </p:nvSpPr>
        <p:spPr>
          <a:xfrm>
            <a:off x="971600" y="4390072"/>
            <a:ext cx="7200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HTTP/1.1 101 Switching Protocols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Upgrade: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websocket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Connection: Upgrade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Sec-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WebSocket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-Accept: s3pPLMBiTxaQ9kYGzzhZRbK+xOo=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2424562" y="2780928"/>
            <a:ext cx="42356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995053" y="2780928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Response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reihandform 14"/>
          <p:cNvSpPr/>
          <p:nvPr/>
        </p:nvSpPr>
        <p:spPr>
          <a:xfrm rot="15347605">
            <a:off x="4313576" y="3494952"/>
            <a:ext cx="1316763" cy="557561"/>
          </a:xfrm>
          <a:custGeom>
            <a:avLst/>
            <a:gdLst>
              <a:gd name="connsiteX0" fmla="*/ 1219200 w 1219200"/>
              <a:gd name="connsiteY0" fmla="*/ 0 h 557561"/>
              <a:gd name="connsiteX1" fmla="*/ 1137425 w 1219200"/>
              <a:gd name="connsiteY1" fmla="*/ 52039 h 557561"/>
              <a:gd name="connsiteX2" fmla="*/ 1100254 w 1219200"/>
              <a:gd name="connsiteY2" fmla="*/ 74342 h 557561"/>
              <a:gd name="connsiteX3" fmla="*/ 1055649 w 1219200"/>
              <a:gd name="connsiteY3" fmla="*/ 111512 h 557561"/>
              <a:gd name="connsiteX4" fmla="*/ 1033347 w 1219200"/>
              <a:gd name="connsiteY4" fmla="*/ 118947 h 557561"/>
              <a:gd name="connsiteX5" fmla="*/ 996176 w 1219200"/>
              <a:gd name="connsiteY5" fmla="*/ 141249 h 557561"/>
              <a:gd name="connsiteX6" fmla="*/ 951571 w 1219200"/>
              <a:gd name="connsiteY6" fmla="*/ 170986 h 557561"/>
              <a:gd name="connsiteX7" fmla="*/ 929268 w 1219200"/>
              <a:gd name="connsiteY7" fmla="*/ 185854 h 557561"/>
              <a:gd name="connsiteX8" fmla="*/ 906966 w 1219200"/>
              <a:gd name="connsiteY8" fmla="*/ 193288 h 557561"/>
              <a:gd name="connsiteX9" fmla="*/ 869795 w 1219200"/>
              <a:gd name="connsiteY9" fmla="*/ 230459 h 557561"/>
              <a:gd name="connsiteX10" fmla="*/ 825190 w 1219200"/>
              <a:gd name="connsiteY10" fmla="*/ 252761 h 557561"/>
              <a:gd name="connsiteX11" fmla="*/ 810322 w 1219200"/>
              <a:gd name="connsiteY11" fmla="*/ 267630 h 557561"/>
              <a:gd name="connsiteX12" fmla="*/ 780586 w 1219200"/>
              <a:gd name="connsiteY12" fmla="*/ 275064 h 557561"/>
              <a:gd name="connsiteX13" fmla="*/ 758283 w 1219200"/>
              <a:gd name="connsiteY13" fmla="*/ 282498 h 557561"/>
              <a:gd name="connsiteX14" fmla="*/ 676507 w 1219200"/>
              <a:gd name="connsiteY14" fmla="*/ 327103 h 557561"/>
              <a:gd name="connsiteX15" fmla="*/ 646771 w 1219200"/>
              <a:gd name="connsiteY15" fmla="*/ 334537 h 557561"/>
              <a:gd name="connsiteX16" fmla="*/ 594732 w 1219200"/>
              <a:gd name="connsiteY16" fmla="*/ 364273 h 557561"/>
              <a:gd name="connsiteX17" fmla="*/ 550127 w 1219200"/>
              <a:gd name="connsiteY17" fmla="*/ 379142 h 557561"/>
              <a:gd name="connsiteX18" fmla="*/ 527825 w 1219200"/>
              <a:gd name="connsiteY18" fmla="*/ 386576 h 557561"/>
              <a:gd name="connsiteX19" fmla="*/ 490654 w 1219200"/>
              <a:gd name="connsiteY19" fmla="*/ 408878 h 557561"/>
              <a:gd name="connsiteX20" fmla="*/ 468351 w 1219200"/>
              <a:gd name="connsiteY20" fmla="*/ 423747 h 557561"/>
              <a:gd name="connsiteX21" fmla="*/ 446049 w 1219200"/>
              <a:gd name="connsiteY21" fmla="*/ 431181 h 557561"/>
              <a:gd name="connsiteX22" fmla="*/ 423747 w 1219200"/>
              <a:gd name="connsiteY22" fmla="*/ 446049 h 557561"/>
              <a:gd name="connsiteX23" fmla="*/ 379142 w 1219200"/>
              <a:gd name="connsiteY23" fmla="*/ 460917 h 557561"/>
              <a:gd name="connsiteX24" fmla="*/ 356839 w 1219200"/>
              <a:gd name="connsiteY24" fmla="*/ 468351 h 557561"/>
              <a:gd name="connsiteX25" fmla="*/ 334537 w 1219200"/>
              <a:gd name="connsiteY25" fmla="*/ 483220 h 557561"/>
              <a:gd name="connsiteX26" fmla="*/ 297366 w 1219200"/>
              <a:gd name="connsiteY26" fmla="*/ 490654 h 557561"/>
              <a:gd name="connsiteX27" fmla="*/ 267629 w 1219200"/>
              <a:gd name="connsiteY27" fmla="*/ 498088 h 557561"/>
              <a:gd name="connsiteX28" fmla="*/ 215590 w 1219200"/>
              <a:gd name="connsiteY28" fmla="*/ 505522 h 557561"/>
              <a:gd name="connsiteX29" fmla="*/ 185854 w 1219200"/>
              <a:gd name="connsiteY29" fmla="*/ 512956 h 557561"/>
              <a:gd name="connsiteX30" fmla="*/ 126381 w 1219200"/>
              <a:gd name="connsiteY30" fmla="*/ 520390 h 557561"/>
              <a:gd name="connsiteX31" fmla="*/ 74342 w 1219200"/>
              <a:gd name="connsiteY31" fmla="*/ 535259 h 557561"/>
              <a:gd name="connsiteX32" fmla="*/ 52039 w 1219200"/>
              <a:gd name="connsiteY32" fmla="*/ 542693 h 557561"/>
              <a:gd name="connsiteX33" fmla="*/ 22303 w 1219200"/>
              <a:gd name="connsiteY33" fmla="*/ 550127 h 557561"/>
              <a:gd name="connsiteX34" fmla="*/ 0 w 1219200"/>
              <a:gd name="connsiteY34" fmla="*/ 557561 h 55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" h="557561">
                <a:moveTo>
                  <a:pt x="1219200" y="0"/>
                </a:moveTo>
                <a:cubicBezTo>
                  <a:pt x="1204866" y="8601"/>
                  <a:pt x="1146862" y="42602"/>
                  <a:pt x="1137425" y="52039"/>
                </a:cubicBezTo>
                <a:cubicBezTo>
                  <a:pt x="1117015" y="72449"/>
                  <a:pt x="1129206" y="64691"/>
                  <a:pt x="1100254" y="74342"/>
                </a:cubicBezTo>
                <a:cubicBezTo>
                  <a:pt x="1083812" y="90783"/>
                  <a:pt x="1076349" y="101162"/>
                  <a:pt x="1055649" y="111512"/>
                </a:cubicBezTo>
                <a:cubicBezTo>
                  <a:pt x="1048640" y="115017"/>
                  <a:pt x="1040781" y="116469"/>
                  <a:pt x="1033347" y="118947"/>
                </a:cubicBezTo>
                <a:cubicBezTo>
                  <a:pt x="999986" y="152305"/>
                  <a:pt x="1039606" y="117121"/>
                  <a:pt x="996176" y="141249"/>
                </a:cubicBezTo>
                <a:cubicBezTo>
                  <a:pt x="980555" y="149927"/>
                  <a:pt x="966439" y="161074"/>
                  <a:pt x="951571" y="170986"/>
                </a:cubicBezTo>
                <a:cubicBezTo>
                  <a:pt x="944137" y="175942"/>
                  <a:pt x="937744" y="183029"/>
                  <a:pt x="929268" y="185854"/>
                </a:cubicBezTo>
                <a:lnTo>
                  <a:pt x="906966" y="193288"/>
                </a:lnTo>
                <a:cubicBezTo>
                  <a:pt x="894576" y="205678"/>
                  <a:pt x="886418" y="224918"/>
                  <a:pt x="869795" y="230459"/>
                </a:cubicBezTo>
                <a:cubicBezTo>
                  <a:pt x="846241" y="238310"/>
                  <a:pt x="845776" y="236292"/>
                  <a:pt x="825190" y="252761"/>
                </a:cubicBezTo>
                <a:cubicBezTo>
                  <a:pt x="819717" y="257140"/>
                  <a:pt x="816591" y="264495"/>
                  <a:pt x="810322" y="267630"/>
                </a:cubicBezTo>
                <a:cubicBezTo>
                  <a:pt x="801184" y="272199"/>
                  <a:pt x="790410" y="272257"/>
                  <a:pt x="780586" y="275064"/>
                </a:cubicBezTo>
                <a:cubicBezTo>
                  <a:pt x="773051" y="277217"/>
                  <a:pt x="765717" y="280020"/>
                  <a:pt x="758283" y="282498"/>
                </a:cubicBezTo>
                <a:cubicBezTo>
                  <a:pt x="733856" y="298783"/>
                  <a:pt x="703493" y="320356"/>
                  <a:pt x="676507" y="327103"/>
                </a:cubicBezTo>
                <a:cubicBezTo>
                  <a:pt x="666595" y="329581"/>
                  <a:pt x="656338" y="330950"/>
                  <a:pt x="646771" y="334537"/>
                </a:cubicBezTo>
                <a:cubicBezTo>
                  <a:pt x="551843" y="370134"/>
                  <a:pt x="672370" y="329767"/>
                  <a:pt x="594732" y="364273"/>
                </a:cubicBezTo>
                <a:cubicBezTo>
                  <a:pt x="580410" y="370638"/>
                  <a:pt x="564995" y="374186"/>
                  <a:pt x="550127" y="379142"/>
                </a:cubicBezTo>
                <a:lnTo>
                  <a:pt x="527825" y="386576"/>
                </a:lnTo>
                <a:cubicBezTo>
                  <a:pt x="498781" y="415618"/>
                  <a:pt x="529258" y="389576"/>
                  <a:pt x="490654" y="408878"/>
                </a:cubicBezTo>
                <a:cubicBezTo>
                  <a:pt x="482662" y="412874"/>
                  <a:pt x="476343" y="419751"/>
                  <a:pt x="468351" y="423747"/>
                </a:cubicBezTo>
                <a:cubicBezTo>
                  <a:pt x="461342" y="427251"/>
                  <a:pt x="453058" y="427677"/>
                  <a:pt x="446049" y="431181"/>
                </a:cubicBezTo>
                <a:cubicBezTo>
                  <a:pt x="438058" y="435177"/>
                  <a:pt x="431912" y="442420"/>
                  <a:pt x="423747" y="446049"/>
                </a:cubicBezTo>
                <a:cubicBezTo>
                  <a:pt x="409425" y="452414"/>
                  <a:pt x="394010" y="455961"/>
                  <a:pt x="379142" y="460917"/>
                </a:cubicBezTo>
                <a:lnTo>
                  <a:pt x="356839" y="468351"/>
                </a:lnTo>
                <a:cubicBezTo>
                  <a:pt x="349405" y="473307"/>
                  <a:pt x="342903" y="480083"/>
                  <a:pt x="334537" y="483220"/>
                </a:cubicBezTo>
                <a:cubicBezTo>
                  <a:pt x="322706" y="487657"/>
                  <a:pt x="309701" y="487913"/>
                  <a:pt x="297366" y="490654"/>
                </a:cubicBezTo>
                <a:cubicBezTo>
                  <a:pt x="287392" y="492870"/>
                  <a:pt x="277682" y="496260"/>
                  <a:pt x="267629" y="498088"/>
                </a:cubicBezTo>
                <a:cubicBezTo>
                  <a:pt x="250389" y="501222"/>
                  <a:pt x="232830" y="502388"/>
                  <a:pt x="215590" y="505522"/>
                </a:cubicBezTo>
                <a:cubicBezTo>
                  <a:pt x="205538" y="507350"/>
                  <a:pt x="195932" y="511276"/>
                  <a:pt x="185854" y="512956"/>
                </a:cubicBezTo>
                <a:cubicBezTo>
                  <a:pt x="166147" y="516240"/>
                  <a:pt x="146205" y="517912"/>
                  <a:pt x="126381" y="520390"/>
                </a:cubicBezTo>
                <a:cubicBezTo>
                  <a:pt x="72925" y="538210"/>
                  <a:pt x="139659" y="516597"/>
                  <a:pt x="74342" y="535259"/>
                </a:cubicBezTo>
                <a:cubicBezTo>
                  <a:pt x="66807" y="537412"/>
                  <a:pt x="59574" y="540540"/>
                  <a:pt x="52039" y="542693"/>
                </a:cubicBezTo>
                <a:cubicBezTo>
                  <a:pt x="42215" y="545500"/>
                  <a:pt x="32127" y="547320"/>
                  <a:pt x="22303" y="550127"/>
                </a:cubicBezTo>
                <a:cubicBezTo>
                  <a:pt x="14768" y="552280"/>
                  <a:pt x="0" y="557561"/>
                  <a:pt x="0" y="557561"/>
                </a:cubicBezTo>
              </a:path>
            </a:pathLst>
          </a:custGeom>
          <a:noFill/>
          <a:ln w="12700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2424561" y="2363640"/>
            <a:ext cx="42356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263460" y="199832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5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Opening</a:t>
            </a:r>
            <a:r>
              <a:rPr lang="de-DE" dirty="0" smtClean="0"/>
              <a:t> Handshake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Erfolgreich abgeschlossen </a:t>
            </a:r>
            <a:r>
              <a:rPr lang="de-DE" dirty="0" smtClean="0">
                <a:sym typeface="Wingdings" pitchFamily="2" charset="2"/>
              </a:rPr>
              <a:t> </a:t>
            </a:r>
            <a:r>
              <a:rPr lang="de-DE" dirty="0" err="1" smtClean="0"/>
              <a:t>WebSocket</a:t>
            </a:r>
            <a:r>
              <a:rPr lang="de-DE" dirty="0" smtClean="0"/>
              <a:t> aufgebaut</a:t>
            </a:r>
          </a:p>
          <a:p>
            <a:r>
              <a:rPr lang="de-DE" dirty="0" smtClean="0"/>
              <a:t>Aus Sicht der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marL="355600" lvl="1" indent="0">
              <a:buNone/>
            </a:pPr>
            <a:r>
              <a:rPr lang="de-DE" sz="2400" b="1" dirty="0" err="1" smtClean="0">
                <a:latin typeface="Consolas" pitchFamily="49" charset="0"/>
                <a:cs typeface="Consolas" pitchFamily="49" charset="0"/>
              </a:rPr>
              <a:t>ws.onopen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2400" b="1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55600" lvl="1" indent="0">
              <a:buNone/>
            </a:pPr>
            <a:r>
              <a:rPr lang="de-DE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 console.log("</a:t>
            </a:r>
            <a:r>
              <a:rPr lang="de-DE" sz="2400" b="1" dirty="0" err="1" smtClean="0">
                <a:latin typeface="Consolas" pitchFamily="49" charset="0"/>
                <a:cs typeface="Consolas" pitchFamily="49" charset="0"/>
              </a:rPr>
              <a:t>WebSocket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 aufgebaut mit: " + ws.URL);</a:t>
            </a:r>
          </a:p>
          <a:p>
            <a:pPr marL="355600" lvl="1" indent="0">
              <a:buNone/>
            </a:pPr>
            <a:r>
              <a:rPr lang="de-DE" sz="2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7596336" y="6611000"/>
            <a:ext cx="1090464" cy="177800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2424562" y="2780928"/>
            <a:ext cx="42356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995053" y="2780928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Response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2424561" y="2363640"/>
            <a:ext cx="42356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263460" y="199832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5805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4000" b="1" dirty="0" smtClean="0"/>
              <a:t>Datenaustausch</a:t>
            </a:r>
            <a:endParaRPr lang="de-DE" sz="4000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17" name="Pfeil nach links und rechts 16"/>
          <p:cNvSpPr/>
          <p:nvPr/>
        </p:nvSpPr>
        <p:spPr>
          <a:xfrm>
            <a:off x="2987824" y="3789040"/>
            <a:ext cx="3096344" cy="720080"/>
          </a:xfrm>
          <a:prstGeom prst="leftRightArrow">
            <a:avLst>
              <a:gd name="adj1" fmla="val 50000"/>
              <a:gd name="adj2" fmla="val 8734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/>
              <a:t>WebSocket</a:t>
            </a:r>
            <a:endParaRPr 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5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Datenframes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Textdaten-Frames</a:t>
            </a:r>
          </a:p>
          <a:p>
            <a:pPr lvl="1"/>
            <a:r>
              <a:rPr lang="de-DE" dirty="0" smtClean="0"/>
              <a:t>Sequenz aus UTF-8 kodierten Zeichen</a:t>
            </a:r>
          </a:p>
          <a:p>
            <a:r>
              <a:rPr lang="de-DE" dirty="0" smtClean="0"/>
              <a:t>Binärdaten-Frames</a:t>
            </a:r>
          </a:p>
          <a:p>
            <a:pPr lvl="1"/>
            <a:r>
              <a:rPr lang="de-DE" dirty="0" smtClean="0"/>
              <a:t>Sequenz aus Bytes</a:t>
            </a:r>
          </a:p>
          <a:p>
            <a:pPr lvl="1"/>
            <a:endParaRPr lang="de-DE" dirty="0"/>
          </a:p>
          <a:p>
            <a:r>
              <a:rPr lang="de-DE" dirty="0" smtClean="0"/>
              <a:t>Framegröße praktisch unbegrenzt</a:t>
            </a:r>
          </a:p>
          <a:p>
            <a:pPr lvl="1"/>
            <a:r>
              <a:rPr lang="de-DE" dirty="0" smtClean="0"/>
              <a:t>Maximale Länge der Nutzdaten in einem </a:t>
            </a:r>
            <a:r>
              <a:rPr lang="de-DE" dirty="0" err="1" smtClean="0"/>
              <a:t>WebSocket</a:t>
            </a:r>
            <a:r>
              <a:rPr lang="de-DE" dirty="0" smtClean="0"/>
              <a:t>-Frame: 2</a:t>
            </a:r>
            <a:r>
              <a:rPr lang="de-DE" baseline="30000" dirty="0" smtClean="0"/>
              <a:t>64</a:t>
            </a:r>
            <a:r>
              <a:rPr lang="de-DE" dirty="0" smtClean="0"/>
              <a:t> – 1 Bytes (</a:t>
            </a:r>
            <a:r>
              <a:rPr lang="de-DE" dirty="0" err="1" smtClean="0"/>
              <a:t>Exabyte</a:t>
            </a:r>
            <a:r>
              <a:rPr lang="de-DE" dirty="0"/>
              <a:t>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63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senden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 Sicht der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lvl="1"/>
            <a:r>
              <a:rPr lang="de-DE" dirty="0" smtClean="0"/>
              <a:t>Textdaten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send(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DOMString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Binärdaten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send(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Blob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send(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ArrayBuffer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send(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ArayBufferView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de-DE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1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Buch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rcRect l="-78321" r="-78321"/>
          <a:stretch>
            <a:fillRect/>
          </a:stretch>
        </p:blipFill>
        <p:spPr>
          <a:xfrm>
            <a:off x="2009422" y="1600201"/>
            <a:ext cx="5130800" cy="2821742"/>
          </a:xfrm>
        </p:spPr>
      </p:pic>
      <p:sp>
        <p:nvSpPr>
          <p:cNvPr id="10" name="Textfeld 9"/>
          <p:cNvSpPr txBox="1"/>
          <p:nvPr/>
        </p:nvSpPr>
        <p:spPr>
          <a:xfrm>
            <a:off x="1538729" y="4910667"/>
            <a:ext cx="6387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400" dirty="0" err="1" smtClean="0"/>
              <a:t>WebSockets</a:t>
            </a:r>
            <a:r>
              <a:rPr lang="de-DE" sz="1400" dirty="0" smtClean="0"/>
              <a:t> – Moderne HTML5-Echtzeitanwendungen entwickeln</a:t>
            </a:r>
          </a:p>
          <a:p>
            <a:pPr marL="285750" indent="-285750">
              <a:buFont typeface="Arial"/>
              <a:buChar char="•"/>
            </a:pPr>
            <a:r>
              <a:rPr lang="de-DE" sz="1400" dirty="0" smtClean="0">
                <a:hlinkClick r:id="rId3"/>
              </a:rPr>
              <a:t>http://websocket101.org</a:t>
            </a:r>
            <a:endParaRPr lang="de-DE" sz="1400" dirty="0"/>
          </a:p>
          <a:p>
            <a:pPr marL="285750" indent="-285750">
              <a:buFont typeface="Arial"/>
              <a:buChar char="•"/>
            </a:pPr>
            <a:r>
              <a:rPr lang="de-DE" sz="1400" dirty="0">
                <a:hlinkClick r:id="rId4"/>
              </a:rPr>
              <a:t>http://www.hanser-fachbuch.de/buch/WebSockets/</a:t>
            </a:r>
            <a:r>
              <a:rPr lang="de-DE" sz="1400" dirty="0" smtClean="0">
                <a:hlinkClick r:id="rId4"/>
              </a:rPr>
              <a:t>9783446443716</a:t>
            </a:r>
            <a:endParaRPr lang="de-DE" sz="14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empfangen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 Sicht der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lvl="1"/>
            <a:r>
              <a:rPr lang="de-DE" dirty="0" smtClean="0"/>
              <a:t>Textdaten empfangen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ws.onmessage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message.data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=== "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someCommand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") {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doSpecificAction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  //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Ignore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unknown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command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message</a:t>
            </a:r>
            <a:endParaRPr lang="de-DE" sz="2000" b="1" dirty="0" smtClean="0">
              <a:latin typeface="Consolas" pitchFamily="49" charset="0"/>
              <a:cs typeface="Consolas" pitchFamily="49" charset="0"/>
            </a:endParaRP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723900" lvl="2" indent="0">
              <a:buNone/>
            </a:pP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};</a:t>
            </a:r>
            <a:endParaRPr lang="de-DE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13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Verbindung schließen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Aus Sicht der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lvl="1"/>
            <a:r>
              <a:rPr lang="de-DE" dirty="0" smtClean="0"/>
              <a:t>Man selbst schließt den </a:t>
            </a:r>
            <a:r>
              <a:rPr lang="de-DE" dirty="0" err="1" smtClean="0"/>
              <a:t>WebSocket</a:t>
            </a:r>
            <a:endParaRPr lang="de-DE" dirty="0" smtClean="0"/>
          </a:p>
          <a:p>
            <a:pPr marL="723900" lvl="2" indent="0">
              <a:buNone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23900" lvl="2" indent="0">
              <a:buNone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unsigned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short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code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unsigned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short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code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DOMString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reason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Die Gegenstelle hat den </a:t>
            </a:r>
            <a:r>
              <a:rPr lang="de-DE" dirty="0" err="1" smtClean="0"/>
              <a:t>WebSocket</a:t>
            </a:r>
            <a:r>
              <a:rPr lang="de-DE" dirty="0" smtClean="0"/>
              <a:t> geschlossen</a:t>
            </a:r>
          </a:p>
          <a:p>
            <a:pPr marL="723900" lvl="2" indent="0">
              <a:buNone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ws.onclose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event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23900" lvl="2" indent="0">
              <a:buNone/>
            </a:pPr>
            <a:r>
              <a:rPr lang="de-DE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event.wasClean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23900" lvl="2" indent="0">
              <a:buNone/>
            </a:pPr>
            <a:r>
              <a:rPr lang="de-DE" b="1" dirty="0" smtClean="0">
                <a:latin typeface="Consolas" pitchFamily="49" charset="0"/>
                <a:cs typeface="Consolas" pitchFamily="49" charset="0"/>
              </a:rPr>
              <a:t>    console.log("WS-Fehlercode: " +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event.code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console.log("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WS-Fehlergrund: 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" +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event.reason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b="1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723900" lvl="2" indent="0">
              <a:buNone/>
            </a:pPr>
            <a:r>
              <a:rPr lang="de-DE" b="1" dirty="0" smtClean="0">
                <a:latin typeface="Consolas" pitchFamily="49" charset="0"/>
                <a:cs typeface="Consolas" pitchFamily="49" charset="0"/>
              </a:rPr>
              <a:t>};</a:t>
            </a:r>
            <a:endParaRPr lang="de-DE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Browserunterstützung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85056" y="5016145"/>
            <a:ext cx="2290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Quelle: </a:t>
            </a:r>
            <a:r>
              <a:rPr lang="de-DE" sz="1200" dirty="0" smtClean="0">
                <a:hlinkClick r:id="rId2"/>
              </a:rPr>
              <a:t>http://www.caniuse.com/</a:t>
            </a:r>
            <a:endParaRPr lang="de-DE" sz="1200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2713"/>
            <a:ext cx="9144000" cy="3347293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3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Server-seitige</a:t>
            </a:r>
            <a:br>
              <a:rPr lang="de-DE" dirty="0" smtClean="0"/>
            </a:br>
            <a:r>
              <a:rPr lang="de-DE" dirty="0" err="1" smtClean="0"/>
              <a:t>WebSocket</a:t>
            </a:r>
            <a:r>
              <a:rPr lang="de-DE" dirty="0" smtClean="0"/>
              <a:t>-Frameworks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291220"/>
              </p:ext>
            </p:extLst>
          </p:nvPr>
        </p:nvGraphicFramePr>
        <p:xfrm>
          <a:off x="457200" y="1600200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Sprache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WebSocket-Node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WebSocket.io</a:t>
                      </a:r>
                      <a:r>
                        <a:rPr lang="de-DE" dirty="0" smtClean="0"/>
                        <a:t>, </a:t>
                      </a:r>
                      <a:r>
                        <a:rPr lang="de-DE" b="1" dirty="0" err="1" smtClean="0"/>
                        <a:t>Engine.io</a:t>
                      </a:r>
                      <a:r>
                        <a:rPr lang="de-DE" b="1" dirty="0" smtClean="0"/>
                        <a:t>,</a:t>
                      </a:r>
                      <a:r>
                        <a:rPr lang="de-DE" b="1" baseline="0" dirty="0" smtClean="0"/>
                        <a:t> </a:t>
                      </a:r>
                      <a:r>
                        <a:rPr lang="de-DE" b="1" baseline="0" dirty="0" err="1" smtClean="0"/>
                        <a:t>Socket.io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JavaScript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Node.js</a:t>
                      </a:r>
                      <a:r>
                        <a:rPr lang="de-DE" baseline="0" dirty="0" smtClean="0"/>
                        <a:t>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Play!</a:t>
                      </a:r>
                      <a:r>
                        <a:rPr lang="de-DE" b="0" baseline="0" dirty="0" smtClean="0"/>
                        <a:t> Framework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Java, Scala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Vert.x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JavaScript,</a:t>
                      </a:r>
                      <a:r>
                        <a:rPr lang="de-DE" baseline="0" dirty="0" smtClean="0"/>
                        <a:t> Java, Ruby, Groovy, Python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Kaazing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Event-</a:t>
                      </a:r>
                      <a:r>
                        <a:rPr lang="de-DE" b="0" dirty="0" err="1" smtClean="0"/>
                        <a:t>Machine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Ruby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Autobahn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Python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libwebsockets</a:t>
                      </a:r>
                      <a:r>
                        <a:rPr lang="de-DE" dirty="0" smtClean="0">
                          <a:effectLst/>
                        </a:rPr>
                        <a:t> 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C++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JSR 356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</a:t>
                      </a:r>
                      <a:r>
                        <a:rPr lang="de-DE" baseline="0" dirty="0" smtClean="0"/>
                        <a:t> EE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...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Erste eigene</a:t>
            </a:r>
            <a:br>
              <a:rPr lang="de-DE" dirty="0" smtClean="0"/>
            </a:br>
            <a:r>
              <a:rPr lang="de-DE" dirty="0" err="1" smtClean="0"/>
              <a:t>WebSocket</a:t>
            </a:r>
            <a:r>
              <a:rPr lang="de-DE" dirty="0" smtClean="0"/>
              <a:t>-basierte Anwendung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 Echo-Anwendung</a:t>
            </a:r>
          </a:p>
          <a:p>
            <a:pPr lvl="1"/>
            <a:r>
              <a:rPr lang="de-DE" dirty="0" smtClean="0"/>
              <a:t>Server antwortet genau das, was Client zuvor in der Anfrage an den Server geschickt hat</a:t>
            </a:r>
          </a:p>
          <a:p>
            <a:endParaRPr lang="de-DE" dirty="0"/>
          </a:p>
          <a:p>
            <a:r>
              <a:rPr lang="de-DE" dirty="0" smtClean="0"/>
              <a:t>Codefragment wird vorgegeben und soll um </a:t>
            </a:r>
            <a:r>
              <a:rPr lang="de-DE" dirty="0" err="1" smtClean="0"/>
              <a:t>WebSocket</a:t>
            </a:r>
            <a:r>
              <a:rPr lang="de-DE" dirty="0" smtClean="0"/>
              <a:t>-Bestandteile ergänzt werden</a:t>
            </a:r>
          </a:p>
          <a:p>
            <a:pPr lvl="1"/>
            <a:r>
              <a:rPr lang="de-DE" dirty="0" smtClean="0"/>
              <a:t>Client: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lvl="1"/>
            <a:r>
              <a:rPr lang="de-DE" dirty="0" smtClean="0"/>
              <a:t>Server: Node.js mit Websocket-Paket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Echo-Server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2700146" y="2351760"/>
            <a:ext cx="3658961" cy="4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2700146" y="2579375"/>
            <a:ext cx="3658961" cy="5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498295" y="1987074"/>
            <a:ext cx="38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GET /index.html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0292" y="2584653"/>
            <a:ext cx="385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index.html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5" name="Zylinder 14"/>
          <p:cNvSpPr/>
          <p:nvPr/>
        </p:nvSpPr>
        <p:spPr>
          <a:xfrm rot="16200000">
            <a:off x="4303628" y="2384271"/>
            <a:ext cx="506694" cy="3316234"/>
          </a:xfrm>
          <a:prstGeom prst="can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de-DE" b="1" dirty="0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2699792" y="3216488"/>
            <a:ext cx="36593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2699792" y="3448749"/>
            <a:ext cx="36593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4" idx="1"/>
          </p:cNvCxnSpPr>
          <p:nvPr/>
        </p:nvCxnSpPr>
        <p:spPr>
          <a:xfrm flipH="1">
            <a:off x="2699792" y="4180761"/>
            <a:ext cx="562087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3261879" y="4108753"/>
            <a:ext cx="360923" cy="144016"/>
          </a:xfrm>
          <a:prstGeom prst="round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bgerundetes Rechteck 27"/>
          <p:cNvSpPr/>
          <p:nvPr/>
        </p:nvSpPr>
        <p:spPr>
          <a:xfrm>
            <a:off x="5423002" y="3837813"/>
            <a:ext cx="360923" cy="144016"/>
          </a:xfrm>
          <a:prstGeom prst="round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2699793" y="3151789"/>
            <a:ext cx="365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Opening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smtClean="0">
                <a:solidFill>
                  <a:schemeClr val="accent1"/>
                </a:solidFill>
              </a:rPr>
              <a:t>Handshake</a:t>
            </a:r>
            <a:endParaRPr lang="de-DE" b="1" dirty="0">
              <a:solidFill>
                <a:schemeClr val="accent1"/>
              </a:solidFill>
            </a:endParaRPr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35" name="Textfeld 34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8" name="Gekrümmte Verbindung 37"/>
          <p:cNvCxnSpPr>
            <a:stCxn id="28" idx="3"/>
            <a:endCxn id="24" idx="3"/>
          </p:cNvCxnSpPr>
          <p:nvPr/>
        </p:nvCxnSpPr>
        <p:spPr>
          <a:xfrm flipH="1">
            <a:off x="3622802" y="3909821"/>
            <a:ext cx="2161123" cy="270940"/>
          </a:xfrm>
          <a:prstGeom prst="curvedConnector3">
            <a:avLst>
              <a:gd name="adj1" fmla="val -28001"/>
            </a:avLst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endCxn id="28" idx="1"/>
          </p:cNvCxnSpPr>
          <p:nvPr/>
        </p:nvCxnSpPr>
        <p:spPr>
          <a:xfrm flipV="1">
            <a:off x="2699792" y="3909821"/>
            <a:ext cx="2723210" cy="715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6718793" y="3882753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Echo-Service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1081202" y="3874495"/>
            <a:ext cx="125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Echo-Client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Echo-Server -- Codefragment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 </a:t>
            </a:r>
            <a:r>
              <a:rPr lang="de-DE" dirty="0" err="1" smtClean="0"/>
              <a:t>Github</a:t>
            </a:r>
            <a:r>
              <a:rPr lang="de-DE" dirty="0" smtClean="0"/>
              <a:t> unter:</a:t>
            </a:r>
          </a:p>
          <a:p>
            <a:pPr marL="0" lvl="1" indent="0">
              <a:buClr>
                <a:srgbClr val="8C8C8C"/>
              </a:buClr>
              <a:buSzPct val="80000"/>
              <a:buNone/>
            </a:pPr>
            <a:r>
              <a:rPr lang="de-DE" sz="2200" dirty="0">
                <a:hlinkClick r:id="rId2"/>
              </a:rPr>
              <a:t>https://github.com/WebSocket101/WebSocket_Workshop_Froscon</a:t>
            </a:r>
            <a:endParaRPr lang="de-DE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7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Node.js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Serverseitiges event-basiertes JavaScript-Framework für Netzwerkanwendungen</a:t>
            </a:r>
          </a:p>
          <a:p>
            <a:r>
              <a:rPr lang="de-DE" dirty="0" smtClean="0"/>
              <a:t>Basiert auf der JavaScript-Engine V8 von Google</a:t>
            </a:r>
          </a:p>
          <a:p>
            <a:r>
              <a:rPr lang="de-DE" dirty="0"/>
              <a:t>Homepage: </a:t>
            </a:r>
            <a:r>
              <a:rPr lang="de-DE" dirty="0">
                <a:hlinkClick r:id="rId2"/>
              </a:rPr>
              <a:t>http://nodejs.org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/>
              <a:t>Dokumentation: </a:t>
            </a:r>
            <a:r>
              <a:rPr lang="de-DE" dirty="0">
                <a:hlinkClick r:id="rId3"/>
              </a:rPr>
              <a:t>http://nodejs.org/api</a:t>
            </a:r>
            <a:r>
              <a:rPr lang="de-DE" dirty="0" smtClean="0">
                <a:hlinkClick r:id="rId3"/>
              </a:rPr>
              <a:t>/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http://nodemanual.org/latest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8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Node.js</a:t>
            </a:r>
            <a:r>
              <a:rPr lang="de-DE" dirty="0" smtClean="0"/>
              <a:t> </a:t>
            </a:r>
            <a:r>
              <a:rPr lang="de-DE" dirty="0" err="1" smtClean="0"/>
              <a:t>Tutorials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http://nodemanual.org/latest/nodejs_dev_guide/</a:t>
            </a:r>
            <a:r>
              <a:rPr lang="de-DE" dirty="0" smtClean="0">
                <a:hlinkClick r:id="rId2"/>
              </a:rPr>
              <a:t>index.html</a:t>
            </a:r>
            <a:endParaRPr lang="de-DE" dirty="0" smtClean="0"/>
          </a:p>
          <a:p>
            <a:r>
              <a:rPr lang="de-DE" dirty="0">
                <a:hlinkClick r:id="rId3"/>
              </a:rPr>
              <a:t>http://nodeguide.com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r>
              <a:rPr lang="de-DE" dirty="0">
                <a:hlinkClick r:id="rId4"/>
              </a:rPr>
              <a:t>http://www.nodebeginner.org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r>
              <a:rPr lang="de-DE" dirty="0">
                <a:hlinkClick r:id="rId5"/>
              </a:rPr>
              <a:t>http://nodetuts.com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0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</a:t>
            </a:r>
            <a:r>
              <a:rPr lang="de-DE" dirty="0" err="1" smtClean="0"/>
              <a:t>Node.js</a:t>
            </a:r>
            <a:r>
              <a:rPr lang="de-DE" dirty="0" smtClean="0"/>
              <a:t> (Webserver)</a:t>
            </a:r>
            <a:endParaRPr lang="de-DE" dirty="0"/>
          </a:p>
        </p:txBody>
      </p:sp>
      <p:sp useBgFill="1">
        <p:nvSpPr>
          <p:cNvPr id="12" name="Rechteck 11"/>
          <p:cNvSpPr/>
          <p:nvPr/>
        </p:nvSpPr>
        <p:spPr>
          <a:xfrm>
            <a:off x="539552" y="1268760"/>
            <a:ext cx="8064896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//Modul für HTTP-Funktionen z.B. erzeugen </a:t>
            </a:r>
            <a:r>
              <a:rPr lang="de-DE" sz="1200">
                <a:solidFill>
                  <a:srgbClr val="3F7F5F"/>
                </a:solidFill>
                <a:latin typeface="Monaco"/>
              </a:rPr>
              <a:t>eines </a:t>
            </a:r>
            <a:r>
              <a:rPr lang="de-DE" sz="1200" smtClean="0">
                <a:solidFill>
                  <a:srgbClr val="3F7F5F"/>
                </a:solidFill>
                <a:latin typeface="Monaco"/>
              </a:rPr>
              <a:t>Webservers</a:t>
            </a:r>
            <a:endParaRPr lang="de-DE" sz="1200" dirty="0">
              <a:solidFill>
                <a:srgbClr val="3F7F5F"/>
              </a:solidFill>
              <a:latin typeface="Monaco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http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"http"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//Modul für File-System Operationen z.B. reinladen von Dateien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fs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200" b="1" dirty="0" err="1">
                <a:solidFill>
                  <a:srgbClr val="2A00FF"/>
                </a:solidFill>
                <a:latin typeface="Monaco"/>
              </a:rPr>
              <a:t>fs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//Modul für Parsen und Auflösen von URLs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url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200" b="1" dirty="0" err="1">
                <a:solidFill>
                  <a:srgbClr val="2A00FF"/>
                </a:solidFill>
                <a:latin typeface="Monaco"/>
              </a:rPr>
              <a:t>url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de-DE" sz="1200" dirty="0">
              <a:latin typeface="Monaco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httpServer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http.createServer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req,res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de-DE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purl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url.parse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req.url,</a:t>
            </a:r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true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de-DE" sz="1200" dirty="0">
              <a:latin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purl.pathname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== </a:t>
            </a:r>
            <a:r>
              <a:rPr lang="en-US" sz="1200" b="1" dirty="0">
                <a:solidFill>
                  <a:srgbClr val="2A00FF"/>
                </a:solidFill>
                <a:latin typeface="Monaco"/>
              </a:rPr>
              <a:t>"/"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endParaRPr lang="en-US" sz="1200" dirty="0">
              <a:latin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fs.readFile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(__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dirname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+</a:t>
            </a:r>
            <a:r>
              <a:rPr lang="en-US" sz="1200" dirty="0">
                <a:solidFill>
                  <a:srgbClr val="2A00FF"/>
                </a:solidFill>
                <a:latin typeface="Monaco"/>
              </a:rPr>
              <a:t>"/</a:t>
            </a:r>
            <a:r>
              <a:rPr lang="en-US" sz="1200" dirty="0" err="1">
                <a:solidFill>
                  <a:srgbClr val="2A00FF"/>
                </a:solidFill>
                <a:latin typeface="Monaco"/>
              </a:rPr>
              <a:t>index.html"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,</a:t>
            </a:r>
            <a:r>
              <a:rPr lang="en-US" sz="12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err,data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(err){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res.writeHead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(500);</a:t>
            </a:r>
          </a:p>
          <a:p>
            <a:r>
              <a:rPr lang="is-IS" sz="12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is-IS" sz="12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is-IS" sz="1200" b="1" dirty="0">
                <a:solidFill>
                  <a:srgbClr val="000000"/>
                </a:solidFill>
                <a:latin typeface="Monaco"/>
              </a:rPr>
              <a:t> res.end(</a:t>
            </a:r>
            <a:r>
              <a:rPr lang="is-IS" sz="1200" b="1" dirty="0">
                <a:solidFill>
                  <a:srgbClr val="2A00FF"/>
                </a:solidFill>
                <a:latin typeface="Monaco"/>
              </a:rPr>
              <a:t>"Error"</a:t>
            </a:r>
            <a:r>
              <a:rPr lang="is-IS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is-IS" sz="1200" dirty="0">
                <a:solidFill>
                  <a:srgbClr val="000000"/>
                </a:solidFill>
                <a:latin typeface="Monaco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res.writeHead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(200);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(data);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});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res.writeHead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(404);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Monaco"/>
              </a:rPr>
              <a:t>"File not found"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1200" dirty="0">
              <a:latin typeface="Monaco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onaco"/>
              </a:rPr>
              <a:t>httpServer.listen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(3000);</a:t>
            </a:r>
            <a:endParaRPr lang="de-DE" sz="1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9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Folien und Code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7596336" y="6611000"/>
            <a:ext cx="1090464" cy="177800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lvl="1" indent="-273050">
              <a:buClr>
                <a:srgbClr val="8C8C8C"/>
              </a:buClr>
              <a:buSzPct val="80000"/>
              <a:buFont typeface="Wingdings 2" pitchFamily="18" charset="2"/>
              <a:buChar char=""/>
            </a:pPr>
            <a:r>
              <a:rPr lang="de-DE" dirty="0" smtClean="0"/>
              <a:t>Auf </a:t>
            </a:r>
            <a:r>
              <a:rPr lang="de-DE" dirty="0" err="1" smtClean="0"/>
              <a:t>Github</a:t>
            </a:r>
            <a:r>
              <a:rPr lang="de-DE" dirty="0" smtClean="0"/>
              <a:t>: </a:t>
            </a:r>
          </a:p>
          <a:p>
            <a:pPr marL="0" lvl="1" indent="0">
              <a:buClr>
                <a:srgbClr val="8C8C8C"/>
              </a:buClr>
              <a:buSzPct val="80000"/>
              <a:buNone/>
            </a:pPr>
            <a:r>
              <a:rPr lang="de-DE" sz="2200" dirty="0" smtClean="0">
                <a:hlinkClick r:id="rId2"/>
              </a:rPr>
              <a:t>https</a:t>
            </a:r>
            <a:r>
              <a:rPr lang="de-DE" sz="2200" dirty="0">
                <a:hlinkClick r:id="rId2"/>
              </a:rPr>
              <a:t>://github.com/WebSocket101/</a:t>
            </a:r>
            <a:r>
              <a:rPr lang="de-DE" sz="2200" dirty="0" smtClean="0">
                <a:hlinkClick r:id="rId2"/>
              </a:rPr>
              <a:t>WebSocket_Workshop_Froscon</a:t>
            </a:r>
            <a:endParaRPr lang="de-DE" sz="2200" dirty="0" smtClean="0"/>
          </a:p>
          <a:p>
            <a:pPr marL="0" lvl="1" indent="0">
              <a:buClr>
                <a:srgbClr val="8C8C8C"/>
              </a:buClr>
              <a:buSzPct val="8000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784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 in </a:t>
            </a:r>
            <a:r>
              <a:rPr lang="de-DE" dirty="0" err="1" smtClean="0"/>
              <a:t>Node.js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Node.js</a:t>
            </a:r>
            <a:r>
              <a:rPr lang="de-DE" dirty="0" smtClean="0"/>
              <a:t> enthält interne und externe Module</a:t>
            </a:r>
          </a:p>
          <a:p>
            <a:r>
              <a:rPr lang="de-DE" dirty="0" smtClean="0"/>
              <a:t>Externe Module können mit </a:t>
            </a:r>
            <a:r>
              <a:rPr lang="de-DE" dirty="0" err="1" smtClean="0"/>
              <a:t>Node</a:t>
            </a:r>
            <a:r>
              <a:rPr lang="de-DE" dirty="0" smtClean="0"/>
              <a:t>-Paketmanager (</a:t>
            </a:r>
            <a:r>
              <a:rPr lang="de-DE" dirty="0" err="1" smtClean="0"/>
              <a:t>npm</a:t>
            </a:r>
            <a:r>
              <a:rPr lang="de-DE" dirty="0" smtClean="0"/>
              <a:t>) nachinstalliert werden</a:t>
            </a:r>
          </a:p>
          <a:p>
            <a:r>
              <a:rPr lang="de-DE" dirty="0" err="1" smtClean="0"/>
              <a:t>z.B</a:t>
            </a:r>
            <a:r>
              <a:rPr lang="de-DE" dirty="0" smtClean="0"/>
              <a:t>: </a:t>
            </a:r>
            <a:r>
              <a:rPr lang="de-DE" b="1" dirty="0" err="1" smtClean="0"/>
              <a:t>npm</a:t>
            </a:r>
            <a:r>
              <a:rPr lang="de-DE" b="1" dirty="0" smtClean="0"/>
              <a:t> </a:t>
            </a:r>
            <a:r>
              <a:rPr lang="de-DE" b="1" dirty="0" err="1" smtClean="0"/>
              <a:t>install</a:t>
            </a:r>
            <a:r>
              <a:rPr lang="de-DE" dirty="0" smtClean="0"/>
              <a:t> </a:t>
            </a:r>
            <a:r>
              <a:rPr lang="de-DE" i="1" dirty="0" err="1" smtClean="0"/>
              <a:t>modulename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xterne Module für Workshop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WebSocket-Node</a:t>
            </a:r>
            <a:endParaRPr lang="de-DE" dirty="0"/>
          </a:p>
          <a:p>
            <a:pPr lvl="1"/>
            <a:r>
              <a:rPr lang="de-DE" dirty="0" err="1" smtClean="0"/>
              <a:t>WebSocket</a:t>
            </a:r>
            <a:r>
              <a:rPr lang="de-DE" dirty="0" smtClean="0"/>
              <a:t>-Modul für </a:t>
            </a:r>
            <a:r>
              <a:rPr lang="de-DE" dirty="0" err="1" smtClean="0"/>
              <a:t>Node.js</a:t>
            </a:r>
            <a:endParaRPr lang="de-DE" dirty="0" smtClean="0"/>
          </a:p>
          <a:p>
            <a:pPr lvl="1"/>
            <a:r>
              <a:rPr lang="de-DE" dirty="0" smtClean="0"/>
              <a:t>Dokumentation: </a:t>
            </a:r>
            <a:r>
              <a:rPr lang="de-DE" dirty="0" smtClean="0">
                <a:hlinkClick r:id="rId2"/>
              </a:rPr>
              <a:t>https://github.com/Worlize/WebSocket-Node/wiki/Documentation</a:t>
            </a:r>
            <a:endParaRPr lang="de-DE" dirty="0" smtClean="0"/>
          </a:p>
          <a:p>
            <a:pPr lvl="1"/>
            <a:r>
              <a:rPr lang="de-DE" dirty="0" smtClean="0"/>
              <a:t>Installation: </a:t>
            </a:r>
            <a:r>
              <a:rPr lang="de-DE" b="1" dirty="0" err="1" smtClean="0"/>
              <a:t>npm</a:t>
            </a:r>
            <a:r>
              <a:rPr lang="de-DE" b="1" dirty="0" smtClean="0"/>
              <a:t> </a:t>
            </a:r>
            <a:r>
              <a:rPr lang="de-DE" b="1" dirty="0" err="1" smtClean="0"/>
              <a:t>install</a:t>
            </a:r>
            <a:endParaRPr lang="de-DE" dirty="0" smtClean="0"/>
          </a:p>
          <a:p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</a:t>
            </a:r>
            <a:r>
              <a:rPr lang="de-DE" dirty="0" err="1" smtClean="0"/>
              <a:t>WebSocket-Node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1556792"/>
            <a:ext cx="84969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http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"http"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"websocket"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).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server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de-DE" sz="1400" dirty="0">
              <a:solidFill>
                <a:srgbClr val="000000"/>
              </a:solidFill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httpServer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createServer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req,res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){...});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wsServer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httpServer:httpServer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autoAcceptConnections: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false</a:t>
            </a:r>
            <a:endParaRPr lang="de-DE" sz="1400" b="1" dirty="0">
              <a:solidFill>
                <a:srgbClr val="7F0055"/>
              </a:solidFill>
              <a:latin typeface="Monaco"/>
            </a:endParaRP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wsServer.on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request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req.accept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message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message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close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()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httpServer.listen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(3000);</a:t>
            </a: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0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</a:t>
            </a:r>
            <a:r>
              <a:rPr lang="de-DE" dirty="0" err="1" smtClean="0"/>
              <a:t>WebSocket-Node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1556792"/>
            <a:ext cx="84969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http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"http"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"websocket"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).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de-DE" sz="1400" dirty="0">
              <a:solidFill>
                <a:srgbClr val="000000"/>
              </a:solidFill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httpServer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createServer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req,res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){...});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wsServer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{</a:t>
            </a:r>
            <a:endParaRPr lang="de-DE" sz="1400" b="1" dirty="0">
              <a:solidFill>
                <a:srgbClr val="000000"/>
              </a:solidFill>
              <a:latin typeface="Monaco"/>
            </a:endParaRP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httpServer:httpServer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autoAcceptConnections: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false</a:t>
            </a:r>
            <a:endParaRPr lang="de-DE" sz="1400" b="1" dirty="0">
              <a:solidFill>
                <a:srgbClr val="7F0055"/>
              </a:solidFill>
              <a:latin typeface="Monaco"/>
            </a:endParaRP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wsServer.on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request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u="sng" dirty="0" err="1">
                <a:solidFill>
                  <a:srgbClr val="000000"/>
                </a:solidFill>
                <a:latin typeface="Monaco"/>
              </a:rPr>
              <a:t>connection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req.accept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message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message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close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()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httpServer.listen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(3000);</a:t>
            </a:r>
            <a:endParaRPr lang="de-DE" sz="1400" dirty="0"/>
          </a:p>
        </p:txBody>
      </p:sp>
      <p:sp>
        <p:nvSpPr>
          <p:cNvPr id="8" name="Freihandform 7"/>
          <p:cNvSpPr/>
          <p:nvPr/>
        </p:nvSpPr>
        <p:spPr>
          <a:xfrm rot="21304693">
            <a:off x="1989638" y="3000481"/>
            <a:ext cx="3707619" cy="2464319"/>
          </a:xfrm>
          <a:custGeom>
            <a:avLst/>
            <a:gdLst>
              <a:gd name="connsiteX0" fmla="*/ 0 w 3943684"/>
              <a:gd name="connsiteY0" fmla="*/ 588308 h 1804834"/>
              <a:gd name="connsiteX1" fmla="*/ 173789 w 3943684"/>
              <a:gd name="connsiteY1" fmla="*/ 548202 h 1804834"/>
              <a:gd name="connsiteX2" fmla="*/ 227263 w 3943684"/>
              <a:gd name="connsiteY2" fmla="*/ 521466 h 1804834"/>
              <a:gd name="connsiteX3" fmla="*/ 347579 w 3943684"/>
              <a:gd name="connsiteY3" fmla="*/ 467992 h 1804834"/>
              <a:gd name="connsiteX4" fmla="*/ 414421 w 3943684"/>
              <a:gd name="connsiteY4" fmla="*/ 427887 h 1804834"/>
              <a:gd name="connsiteX5" fmla="*/ 467894 w 3943684"/>
              <a:gd name="connsiteY5" fmla="*/ 414518 h 1804834"/>
              <a:gd name="connsiteX6" fmla="*/ 601579 w 3943684"/>
              <a:gd name="connsiteY6" fmla="*/ 347676 h 1804834"/>
              <a:gd name="connsiteX7" fmla="*/ 681789 w 3943684"/>
              <a:gd name="connsiteY7" fmla="*/ 320939 h 1804834"/>
              <a:gd name="connsiteX8" fmla="*/ 721894 w 3943684"/>
              <a:gd name="connsiteY8" fmla="*/ 307571 h 1804834"/>
              <a:gd name="connsiteX9" fmla="*/ 788737 w 3943684"/>
              <a:gd name="connsiteY9" fmla="*/ 280834 h 1804834"/>
              <a:gd name="connsiteX10" fmla="*/ 828842 w 3943684"/>
              <a:gd name="connsiteY10" fmla="*/ 267466 h 1804834"/>
              <a:gd name="connsiteX11" fmla="*/ 882316 w 3943684"/>
              <a:gd name="connsiteY11" fmla="*/ 240729 h 1804834"/>
              <a:gd name="connsiteX12" fmla="*/ 975894 w 3943684"/>
              <a:gd name="connsiteY12" fmla="*/ 213992 h 1804834"/>
              <a:gd name="connsiteX13" fmla="*/ 1069473 w 3943684"/>
              <a:gd name="connsiteY13" fmla="*/ 187255 h 1804834"/>
              <a:gd name="connsiteX14" fmla="*/ 1163052 w 3943684"/>
              <a:gd name="connsiteY14" fmla="*/ 147150 h 1804834"/>
              <a:gd name="connsiteX15" fmla="*/ 1256631 w 3943684"/>
              <a:gd name="connsiteY15" fmla="*/ 120413 h 1804834"/>
              <a:gd name="connsiteX16" fmla="*/ 1296737 w 3943684"/>
              <a:gd name="connsiteY16" fmla="*/ 107045 h 1804834"/>
              <a:gd name="connsiteX17" fmla="*/ 1483894 w 3943684"/>
              <a:gd name="connsiteY17" fmla="*/ 66939 h 1804834"/>
              <a:gd name="connsiteX18" fmla="*/ 1644316 w 3943684"/>
              <a:gd name="connsiteY18" fmla="*/ 26834 h 1804834"/>
              <a:gd name="connsiteX19" fmla="*/ 1871579 w 3943684"/>
              <a:gd name="connsiteY19" fmla="*/ 97 h 1804834"/>
              <a:gd name="connsiteX20" fmla="*/ 2820737 w 3943684"/>
              <a:gd name="connsiteY20" fmla="*/ 13466 h 1804834"/>
              <a:gd name="connsiteX21" fmla="*/ 2914316 w 3943684"/>
              <a:gd name="connsiteY21" fmla="*/ 80308 h 1804834"/>
              <a:gd name="connsiteX22" fmla="*/ 2941052 w 3943684"/>
              <a:gd name="connsiteY22" fmla="*/ 133781 h 1804834"/>
              <a:gd name="connsiteX23" fmla="*/ 2994526 w 3943684"/>
              <a:gd name="connsiteY23" fmla="*/ 173887 h 1804834"/>
              <a:gd name="connsiteX24" fmla="*/ 3048000 w 3943684"/>
              <a:gd name="connsiteY24" fmla="*/ 227360 h 1804834"/>
              <a:gd name="connsiteX25" fmla="*/ 3074737 w 3943684"/>
              <a:gd name="connsiteY25" fmla="*/ 267466 h 1804834"/>
              <a:gd name="connsiteX26" fmla="*/ 3141579 w 3943684"/>
              <a:gd name="connsiteY26" fmla="*/ 307571 h 1804834"/>
              <a:gd name="connsiteX27" fmla="*/ 3221789 w 3943684"/>
              <a:gd name="connsiteY27" fmla="*/ 401150 h 1804834"/>
              <a:gd name="connsiteX28" fmla="*/ 3328737 w 3943684"/>
              <a:gd name="connsiteY28" fmla="*/ 494729 h 1804834"/>
              <a:gd name="connsiteX29" fmla="*/ 3475789 w 3943684"/>
              <a:gd name="connsiteY29" fmla="*/ 708624 h 1804834"/>
              <a:gd name="connsiteX30" fmla="*/ 3515894 w 3943684"/>
              <a:gd name="connsiteY30" fmla="*/ 762097 h 1804834"/>
              <a:gd name="connsiteX31" fmla="*/ 3556000 w 3943684"/>
              <a:gd name="connsiteY31" fmla="*/ 869045 h 1804834"/>
              <a:gd name="connsiteX32" fmla="*/ 3569368 w 3943684"/>
              <a:gd name="connsiteY32" fmla="*/ 909150 h 1804834"/>
              <a:gd name="connsiteX33" fmla="*/ 3662947 w 3943684"/>
              <a:gd name="connsiteY33" fmla="*/ 1042834 h 1804834"/>
              <a:gd name="connsiteX34" fmla="*/ 3689684 w 3943684"/>
              <a:gd name="connsiteY34" fmla="*/ 1123045 h 1804834"/>
              <a:gd name="connsiteX35" fmla="*/ 3703052 w 3943684"/>
              <a:gd name="connsiteY35" fmla="*/ 1163150 h 1804834"/>
              <a:gd name="connsiteX36" fmla="*/ 3729789 w 3943684"/>
              <a:gd name="connsiteY36" fmla="*/ 1203255 h 1804834"/>
              <a:gd name="connsiteX37" fmla="*/ 3743158 w 3943684"/>
              <a:gd name="connsiteY37" fmla="*/ 1270097 h 1804834"/>
              <a:gd name="connsiteX38" fmla="*/ 3756526 w 3943684"/>
              <a:gd name="connsiteY38" fmla="*/ 1350308 h 1804834"/>
              <a:gd name="connsiteX39" fmla="*/ 3810000 w 3943684"/>
              <a:gd name="connsiteY39" fmla="*/ 1430518 h 1804834"/>
              <a:gd name="connsiteX40" fmla="*/ 3836737 w 3943684"/>
              <a:gd name="connsiteY40" fmla="*/ 1470624 h 1804834"/>
              <a:gd name="connsiteX41" fmla="*/ 3850105 w 3943684"/>
              <a:gd name="connsiteY41" fmla="*/ 1510729 h 1804834"/>
              <a:gd name="connsiteX42" fmla="*/ 3863473 w 3943684"/>
              <a:gd name="connsiteY42" fmla="*/ 1590939 h 1804834"/>
              <a:gd name="connsiteX43" fmla="*/ 3890210 w 3943684"/>
              <a:gd name="connsiteY43" fmla="*/ 1631045 h 1804834"/>
              <a:gd name="connsiteX44" fmla="*/ 3903579 w 3943684"/>
              <a:gd name="connsiteY44" fmla="*/ 1684518 h 1804834"/>
              <a:gd name="connsiteX45" fmla="*/ 3916947 w 3943684"/>
              <a:gd name="connsiteY45" fmla="*/ 1724624 h 1804834"/>
              <a:gd name="connsiteX46" fmla="*/ 3943684 w 3943684"/>
              <a:gd name="connsiteY46" fmla="*/ 1804834 h 180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943684" h="1804834">
                <a:moveTo>
                  <a:pt x="0" y="588308"/>
                </a:moveTo>
                <a:cubicBezTo>
                  <a:pt x="35704" y="581167"/>
                  <a:pt x="125240" y="569009"/>
                  <a:pt x="173789" y="548202"/>
                </a:cubicBezTo>
                <a:cubicBezTo>
                  <a:pt x="192106" y="540352"/>
                  <a:pt x="209052" y="529560"/>
                  <a:pt x="227263" y="521466"/>
                </a:cubicBezTo>
                <a:cubicBezTo>
                  <a:pt x="301623" y="488418"/>
                  <a:pt x="281764" y="504556"/>
                  <a:pt x="347579" y="467992"/>
                </a:cubicBezTo>
                <a:cubicBezTo>
                  <a:pt x="370293" y="455373"/>
                  <a:pt x="390677" y="438440"/>
                  <a:pt x="414421" y="427887"/>
                </a:cubicBezTo>
                <a:cubicBezTo>
                  <a:pt x="431210" y="420425"/>
                  <a:pt x="451007" y="421755"/>
                  <a:pt x="467894" y="414518"/>
                </a:cubicBezTo>
                <a:cubicBezTo>
                  <a:pt x="513687" y="394892"/>
                  <a:pt x="554314" y="363431"/>
                  <a:pt x="601579" y="347676"/>
                </a:cubicBezTo>
                <a:lnTo>
                  <a:pt x="681789" y="320939"/>
                </a:lnTo>
                <a:cubicBezTo>
                  <a:pt x="695157" y="316483"/>
                  <a:pt x="708810" y="312804"/>
                  <a:pt x="721894" y="307571"/>
                </a:cubicBezTo>
                <a:cubicBezTo>
                  <a:pt x="744175" y="298659"/>
                  <a:pt x="766268" y="289260"/>
                  <a:pt x="788737" y="280834"/>
                </a:cubicBezTo>
                <a:cubicBezTo>
                  <a:pt x="801931" y="275886"/>
                  <a:pt x="815890" y="273017"/>
                  <a:pt x="828842" y="267466"/>
                </a:cubicBezTo>
                <a:cubicBezTo>
                  <a:pt x="847159" y="259616"/>
                  <a:pt x="863999" y="248579"/>
                  <a:pt x="882316" y="240729"/>
                </a:cubicBezTo>
                <a:cubicBezTo>
                  <a:pt x="912207" y="227918"/>
                  <a:pt x="944793" y="222474"/>
                  <a:pt x="975894" y="213992"/>
                </a:cubicBezTo>
                <a:cubicBezTo>
                  <a:pt x="1007192" y="205456"/>
                  <a:pt x="1038922" y="198166"/>
                  <a:pt x="1069473" y="187255"/>
                </a:cubicBezTo>
                <a:cubicBezTo>
                  <a:pt x="1101433" y="175841"/>
                  <a:pt x="1131542" y="159754"/>
                  <a:pt x="1163052" y="147150"/>
                </a:cubicBezTo>
                <a:cubicBezTo>
                  <a:pt x="1203122" y="131122"/>
                  <a:pt x="1212259" y="133090"/>
                  <a:pt x="1256631" y="120413"/>
                </a:cubicBezTo>
                <a:cubicBezTo>
                  <a:pt x="1270181" y="116542"/>
                  <a:pt x="1283006" y="110214"/>
                  <a:pt x="1296737" y="107045"/>
                </a:cubicBezTo>
                <a:cubicBezTo>
                  <a:pt x="1341616" y="96688"/>
                  <a:pt x="1429522" y="83251"/>
                  <a:pt x="1483894" y="66939"/>
                </a:cubicBezTo>
                <a:cubicBezTo>
                  <a:pt x="1616294" y="27218"/>
                  <a:pt x="1510843" y="49079"/>
                  <a:pt x="1644316" y="26834"/>
                </a:cubicBezTo>
                <a:cubicBezTo>
                  <a:pt x="1734042" y="-3074"/>
                  <a:pt x="1713486" y="97"/>
                  <a:pt x="1871579" y="97"/>
                </a:cubicBezTo>
                <a:cubicBezTo>
                  <a:pt x="2187996" y="97"/>
                  <a:pt x="2504351" y="9010"/>
                  <a:pt x="2820737" y="13466"/>
                </a:cubicBezTo>
                <a:cubicBezTo>
                  <a:pt x="2865731" y="35962"/>
                  <a:pt x="2884206" y="38154"/>
                  <a:pt x="2914316" y="80308"/>
                </a:cubicBezTo>
                <a:cubicBezTo>
                  <a:pt x="2925899" y="96524"/>
                  <a:pt x="2928083" y="118650"/>
                  <a:pt x="2941052" y="133781"/>
                </a:cubicBezTo>
                <a:cubicBezTo>
                  <a:pt x="2955552" y="150698"/>
                  <a:pt x="2977758" y="159215"/>
                  <a:pt x="2994526" y="173887"/>
                </a:cubicBezTo>
                <a:cubicBezTo>
                  <a:pt x="3013497" y="190486"/>
                  <a:pt x="3031595" y="208221"/>
                  <a:pt x="3048000" y="227360"/>
                </a:cubicBezTo>
                <a:cubicBezTo>
                  <a:pt x="3058456" y="239559"/>
                  <a:pt x="3062538" y="257010"/>
                  <a:pt x="3074737" y="267466"/>
                </a:cubicBezTo>
                <a:cubicBezTo>
                  <a:pt x="3094465" y="284376"/>
                  <a:pt x="3122353" y="290093"/>
                  <a:pt x="3141579" y="307571"/>
                </a:cubicBezTo>
                <a:cubicBezTo>
                  <a:pt x="3171978" y="335207"/>
                  <a:pt x="3192739" y="372100"/>
                  <a:pt x="3221789" y="401150"/>
                </a:cubicBezTo>
                <a:cubicBezTo>
                  <a:pt x="3255284" y="434645"/>
                  <a:pt x="3298568" y="458209"/>
                  <a:pt x="3328737" y="494729"/>
                </a:cubicBezTo>
                <a:cubicBezTo>
                  <a:pt x="3383842" y="561435"/>
                  <a:pt x="3423875" y="639406"/>
                  <a:pt x="3475789" y="708624"/>
                </a:cubicBezTo>
                <a:lnTo>
                  <a:pt x="3515894" y="762097"/>
                </a:lnTo>
                <a:cubicBezTo>
                  <a:pt x="3541688" y="891059"/>
                  <a:pt x="3510102" y="777247"/>
                  <a:pt x="3556000" y="869045"/>
                </a:cubicBezTo>
                <a:cubicBezTo>
                  <a:pt x="3562302" y="881649"/>
                  <a:pt x="3562377" y="896915"/>
                  <a:pt x="3569368" y="909150"/>
                </a:cubicBezTo>
                <a:cubicBezTo>
                  <a:pt x="3593770" y="951854"/>
                  <a:pt x="3647566" y="996692"/>
                  <a:pt x="3662947" y="1042834"/>
                </a:cubicBezTo>
                <a:lnTo>
                  <a:pt x="3689684" y="1123045"/>
                </a:lnTo>
                <a:cubicBezTo>
                  <a:pt x="3694140" y="1136413"/>
                  <a:pt x="3695235" y="1151425"/>
                  <a:pt x="3703052" y="1163150"/>
                </a:cubicBezTo>
                <a:lnTo>
                  <a:pt x="3729789" y="1203255"/>
                </a:lnTo>
                <a:cubicBezTo>
                  <a:pt x="3734245" y="1225536"/>
                  <a:pt x="3739093" y="1247742"/>
                  <a:pt x="3743158" y="1270097"/>
                </a:cubicBezTo>
                <a:cubicBezTo>
                  <a:pt x="3748007" y="1296766"/>
                  <a:pt x="3746101" y="1325287"/>
                  <a:pt x="3756526" y="1350308"/>
                </a:cubicBezTo>
                <a:cubicBezTo>
                  <a:pt x="3768885" y="1379970"/>
                  <a:pt x="3792175" y="1403781"/>
                  <a:pt x="3810000" y="1430518"/>
                </a:cubicBezTo>
                <a:lnTo>
                  <a:pt x="3836737" y="1470624"/>
                </a:lnTo>
                <a:cubicBezTo>
                  <a:pt x="3841193" y="1483992"/>
                  <a:pt x="3847048" y="1496973"/>
                  <a:pt x="3850105" y="1510729"/>
                </a:cubicBezTo>
                <a:cubicBezTo>
                  <a:pt x="3855985" y="1537189"/>
                  <a:pt x="3854902" y="1565224"/>
                  <a:pt x="3863473" y="1590939"/>
                </a:cubicBezTo>
                <a:cubicBezTo>
                  <a:pt x="3868554" y="1606182"/>
                  <a:pt x="3881298" y="1617676"/>
                  <a:pt x="3890210" y="1631045"/>
                </a:cubicBezTo>
                <a:cubicBezTo>
                  <a:pt x="3894666" y="1648869"/>
                  <a:pt x="3898532" y="1666852"/>
                  <a:pt x="3903579" y="1684518"/>
                </a:cubicBezTo>
                <a:cubicBezTo>
                  <a:pt x="3907450" y="1698068"/>
                  <a:pt x="3913076" y="1711074"/>
                  <a:pt x="3916947" y="1724624"/>
                </a:cubicBezTo>
                <a:cubicBezTo>
                  <a:pt x="3937993" y="1798284"/>
                  <a:pt x="3919247" y="1755958"/>
                  <a:pt x="3943684" y="1804834"/>
                </a:cubicBezTo>
              </a:path>
            </a:pathLst>
          </a:custGeom>
          <a:ln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427984" y="522920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WebSocketConnection</a:t>
            </a:r>
            <a:r>
              <a:rPr lang="de-DE" b="1" dirty="0" smtClean="0"/>
              <a:t>-Objekt</a:t>
            </a:r>
            <a:endParaRPr lang="de-DE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WebSocketConnection</a:t>
            </a:r>
            <a:r>
              <a:rPr lang="de-DE" dirty="0" smtClean="0"/>
              <a:t>-Objekt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Methoden:</a:t>
            </a:r>
          </a:p>
          <a:p>
            <a:pPr lvl="1"/>
            <a:r>
              <a:rPr lang="de-DE" dirty="0" err="1" smtClean="0"/>
              <a:t>sendUTF</a:t>
            </a:r>
            <a:r>
              <a:rPr lang="de-DE" dirty="0" smtClean="0"/>
              <a:t>( </a:t>
            </a:r>
            <a:r>
              <a:rPr lang="de-DE" dirty="0" err="1" smtClean="0"/>
              <a:t>string</a:t>
            </a:r>
            <a:r>
              <a:rPr lang="de-DE" dirty="0" smtClean="0"/>
              <a:t> )</a:t>
            </a:r>
          </a:p>
          <a:p>
            <a:pPr lvl="1"/>
            <a:r>
              <a:rPr lang="de-DE" dirty="0" err="1" smtClean="0"/>
              <a:t>sendBytes</a:t>
            </a:r>
            <a:r>
              <a:rPr lang="de-DE" dirty="0" smtClean="0"/>
              <a:t>( </a:t>
            </a:r>
            <a:r>
              <a:rPr lang="de-DE" dirty="0" err="1" smtClean="0"/>
              <a:t>buffer</a:t>
            </a:r>
            <a:r>
              <a:rPr lang="de-DE" dirty="0" smtClean="0"/>
              <a:t> )</a:t>
            </a:r>
          </a:p>
          <a:p>
            <a:pPr lvl="1"/>
            <a:r>
              <a:rPr lang="de-DE" dirty="0" smtClean="0"/>
              <a:t>send (</a:t>
            </a:r>
            <a:r>
              <a:rPr lang="de-DE" dirty="0" err="1" smtClean="0"/>
              <a:t>string</a:t>
            </a:r>
            <a:r>
              <a:rPr lang="de-DE" dirty="0" smtClean="0"/>
              <a:t> oder </a:t>
            </a:r>
            <a:r>
              <a:rPr lang="de-DE" dirty="0" err="1" smtClean="0"/>
              <a:t>buffer</a:t>
            </a:r>
            <a:r>
              <a:rPr lang="de-DE" dirty="0" smtClean="0"/>
              <a:t> )</a:t>
            </a:r>
          </a:p>
          <a:p>
            <a:pPr lvl="1"/>
            <a:r>
              <a:rPr lang="de-DE" dirty="0" err="1" smtClean="0"/>
              <a:t>close</a:t>
            </a:r>
            <a:r>
              <a:rPr lang="de-DE" dirty="0" smtClean="0"/>
              <a:t> ()</a:t>
            </a:r>
          </a:p>
          <a:p>
            <a:pPr lvl="1"/>
            <a:r>
              <a:rPr lang="de-DE" dirty="0"/>
              <a:t>o</a:t>
            </a:r>
            <a:r>
              <a:rPr lang="de-DE" dirty="0" smtClean="0"/>
              <a:t>n(“</a:t>
            </a:r>
            <a:r>
              <a:rPr lang="de-DE" dirty="0" err="1" smtClean="0"/>
              <a:t>event</a:t>
            </a:r>
            <a:r>
              <a:rPr lang="de-DE" dirty="0" smtClean="0"/>
              <a:t>“,</a:t>
            </a:r>
            <a:r>
              <a:rPr lang="de-DE" dirty="0" err="1" smtClean="0"/>
              <a:t>callback</a:t>
            </a:r>
            <a:r>
              <a:rPr lang="de-DE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3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</a:t>
            </a:r>
            <a:r>
              <a:rPr lang="de-DE" dirty="0" err="1" smtClean="0"/>
              <a:t>WebSocket-Node</a:t>
            </a:r>
            <a:endParaRPr lang="de-DE" dirty="0"/>
          </a:p>
        </p:txBody>
      </p:sp>
      <p:sp>
        <p:nvSpPr>
          <p:cNvPr id="8" name="Freihandform 7"/>
          <p:cNvSpPr/>
          <p:nvPr/>
        </p:nvSpPr>
        <p:spPr>
          <a:xfrm rot="21357006">
            <a:off x="4630030" y="3391305"/>
            <a:ext cx="1148017" cy="2088232"/>
          </a:xfrm>
          <a:custGeom>
            <a:avLst/>
            <a:gdLst>
              <a:gd name="connsiteX0" fmla="*/ 0 w 3943684"/>
              <a:gd name="connsiteY0" fmla="*/ 588308 h 1804834"/>
              <a:gd name="connsiteX1" fmla="*/ 173789 w 3943684"/>
              <a:gd name="connsiteY1" fmla="*/ 548202 h 1804834"/>
              <a:gd name="connsiteX2" fmla="*/ 227263 w 3943684"/>
              <a:gd name="connsiteY2" fmla="*/ 521466 h 1804834"/>
              <a:gd name="connsiteX3" fmla="*/ 347579 w 3943684"/>
              <a:gd name="connsiteY3" fmla="*/ 467992 h 1804834"/>
              <a:gd name="connsiteX4" fmla="*/ 414421 w 3943684"/>
              <a:gd name="connsiteY4" fmla="*/ 427887 h 1804834"/>
              <a:gd name="connsiteX5" fmla="*/ 467894 w 3943684"/>
              <a:gd name="connsiteY5" fmla="*/ 414518 h 1804834"/>
              <a:gd name="connsiteX6" fmla="*/ 601579 w 3943684"/>
              <a:gd name="connsiteY6" fmla="*/ 347676 h 1804834"/>
              <a:gd name="connsiteX7" fmla="*/ 681789 w 3943684"/>
              <a:gd name="connsiteY7" fmla="*/ 320939 h 1804834"/>
              <a:gd name="connsiteX8" fmla="*/ 721894 w 3943684"/>
              <a:gd name="connsiteY8" fmla="*/ 307571 h 1804834"/>
              <a:gd name="connsiteX9" fmla="*/ 788737 w 3943684"/>
              <a:gd name="connsiteY9" fmla="*/ 280834 h 1804834"/>
              <a:gd name="connsiteX10" fmla="*/ 828842 w 3943684"/>
              <a:gd name="connsiteY10" fmla="*/ 267466 h 1804834"/>
              <a:gd name="connsiteX11" fmla="*/ 882316 w 3943684"/>
              <a:gd name="connsiteY11" fmla="*/ 240729 h 1804834"/>
              <a:gd name="connsiteX12" fmla="*/ 975894 w 3943684"/>
              <a:gd name="connsiteY12" fmla="*/ 213992 h 1804834"/>
              <a:gd name="connsiteX13" fmla="*/ 1069473 w 3943684"/>
              <a:gd name="connsiteY13" fmla="*/ 187255 h 1804834"/>
              <a:gd name="connsiteX14" fmla="*/ 1163052 w 3943684"/>
              <a:gd name="connsiteY14" fmla="*/ 147150 h 1804834"/>
              <a:gd name="connsiteX15" fmla="*/ 1256631 w 3943684"/>
              <a:gd name="connsiteY15" fmla="*/ 120413 h 1804834"/>
              <a:gd name="connsiteX16" fmla="*/ 1296737 w 3943684"/>
              <a:gd name="connsiteY16" fmla="*/ 107045 h 1804834"/>
              <a:gd name="connsiteX17" fmla="*/ 1483894 w 3943684"/>
              <a:gd name="connsiteY17" fmla="*/ 66939 h 1804834"/>
              <a:gd name="connsiteX18" fmla="*/ 1644316 w 3943684"/>
              <a:gd name="connsiteY18" fmla="*/ 26834 h 1804834"/>
              <a:gd name="connsiteX19" fmla="*/ 1871579 w 3943684"/>
              <a:gd name="connsiteY19" fmla="*/ 97 h 1804834"/>
              <a:gd name="connsiteX20" fmla="*/ 2820737 w 3943684"/>
              <a:gd name="connsiteY20" fmla="*/ 13466 h 1804834"/>
              <a:gd name="connsiteX21" fmla="*/ 2914316 w 3943684"/>
              <a:gd name="connsiteY21" fmla="*/ 80308 h 1804834"/>
              <a:gd name="connsiteX22" fmla="*/ 2941052 w 3943684"/>
              <a:gd name="connsiteY22" fmla="*/ 133781 h 1804834"/>
              <a:gd name="connsiteX23" fmla="*/ 2994526 w 3943684"/>
              <a:gd name="connsiteY23" fmla="*/ 173887 h 1804834"/>
              <a:gd name="connsiteX24" fmla="*/ 3048000 w 3943684"/>
              <a:gd name="connsiteY24" fmla="*/ 227360 h 1804834"/>
              <a:gd name="connsiteX25" fmla="*/ 3074737 w 3943684"/>
              <a:gd name="connsiteY25" fmla="*/ 267466 h 1804834"/>
              <a:gd name="connsiteX26" fmla="*/ 3141579 w 3943684"/>
              <a:gd name="connsiteY26" fmla="*/ 307571 h 1804834"/>
              <a:gd name="connsiteX27" fmla="*/ 3221789 w 3943684"/>
              <a:gd name="connsiteY27" fmla="*/ 401150 h 1804834"/>
              <a:gd name="connsiteX28" fmla="*/ 3328737 w 3943684"/>
              <a:gd name="connsiteY28" fmla="*/ 494729 h 1804834"/>
              <a:gd name="connsiteX29" fmla="*/ 3475789 w 3943684"/>
              <a:gd name="connsiteY29" fmla="*/ 708624 h 1804834"/>
              <a:gd name="connsiteX30" fmla="*/ 3515894 w 3943684"/>
              <a:gd name="connsiteY30" fmla="*/ 762097 h 1804834"/>
              <a:gd name="connsiteX31" fmla="*/ 3556000 w 3943684"/>
              <a:gd name="connsiteY31" fmla="*/ 869045 h 1804834"/>
              <a:gd name="connsiteX32" fmla="*/ 3569368 w 3943684"/>
              <a:gd name="connsiteY32" fmla="*/ 909150 h 1804834"/>
              <a:gd name="connsiteX33" fmla="*/ 3662947 w 3943684"/>
              <a:gd name="connsiteY33" fmla="*/ 1042834 h 1804834"/>
              <a:gd name="connsiteX34" fmla="*/ 3689684 w 3943684"/>
              <a:gd name="connsiteY34" fmla="*/ 1123045 h 1804834"/>
              <a:gd name="connsiteX35" fmla="*/ 3703052 w 3943684"/>
              <a:gd name="connsiteY35" fmla="*/ 1163150 h 1804834"/>
              <a:gd name="connsiteX36" fmla="*/ 3729789 w 3943684"/>
              <a:gd name="connsiteY36" fmla="*/ 1203255 h 1804834"/>
              <a:gd name="connsiteX37" fmla="*/ 3743158 w 3943684"/>
              <a:gd name="connsiteY37" fmla="*/ 1270097 h 1804834"/>
              <a:gd name="connsiteX38" fmla="*/ 3756526 w 3943684"/>
              <a:gd name="connsiteY38" fmla="*/ 1350308 h 1804834"/>
              <a:gd name="connsiteX39" fmla="*/ 3810000 w 3943684"/>
              <a:gd name="connsiteY39" fmla="*/ 1430518 h 1804834"/>
              <a:gd name="connsiteX40" fmla="*/ 3836737 w 3943684"/>
              <a:gd name="connsiteY40" fmla="*/ 1470624 h 1804834"/>
              <a:gd name="connsiteX41" fmla="*/ 3850105 w 3943684"/>
              <a:gd name="connsiteY41" fmla="*/ 1510729 h 1804834"/>
              <a:gd name="connsiteX42" fmla="*/ 3863473 w 3943684"/>
              <a:gd name="connsiteY42" fmla="*/ 1590939 h 1804834"/>
              <a:gd name="connsiteX43" fmla="*/ 3890210 w 3943684"/>
              <a:gd name="connsiteY43" fmla="*/ 1631045 h 1804834"/>
              <a:gd name="connsiteX44" fmla="*/ 3903579 w 3943684"/>
              <a:gd name="connsiteY44" fmla="*/ 1684518 h 1804834"/>
              <a:gd name="connsiteX45" fmla="*/ 3916947 w 3943684"/>
              <a:gd name="connsiteY45" fmla="*/ 1724624 h 1804834"/>
              <a:gd name="connsiteX46" fmla="*/ 3943684 w 3943684"/>
              <a:gd name="connsiteY46" fmla="*/ 1804834 h 180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943684" h="1804834">
                <a:moveTo>
                  <a:pt x="0" y="588308"/>
                </a:moveTo>
                <a:cubicBezTo>
                  <a:pt x="35704" y="581167"/>
                  <a:pt x="125240" y="569009"/>
                  <a:pt x="173789" y="548202"/>
                </a:cubicBezTo>
                <a:cubicBezTo>
                  <a:pt x="192106" y="540352"/>
                  <a:pt x="209052" y="529560"/>
                  <a:pt x="227263" y="521466"/>
                </a:cubicBezTo>
                <a:cubicBezTo>
                  <a:pt x="301623" y="488418"/>
                  <a:pt x="281764" y="504556"/>
                  <a:pt x="347579" y="467992"/>
                </a:cubicBezTo>
                <a:cubicBezTo>
                  <a:pt x="370293" y="455373"/>
                  <a:pt x="390677" y="438440"/>
                  <a:pt x="414421" y="427887"/>
                </a:cubicBezTo>
                <a:cubicBezTo>
                  <a:pt x="431210" y="420425"/>
                  <a:pt x="451007" y="421755"/>
                  <a:pt x="467894" y="414518"/>
                </a:cubicBezTo>
                <a:cubicBezTo>
                  <a:pt x="513687" y="394892"/>
                  <a:pt x="554314" y="363431"/>
                  <a:pt x="601579" y="347676"/>
                </a:cubicBezTo>
                <a:lnTo>
                  <a:pt x="681789" y="320939"/>
                </a:lnTo>
                <a:cubicBezTo>
                  <a:pt x="695157" y="316483"/>
                  <a:pt x="708810" y="312804"/>
                  <a:pt x="721894" y="307571"/>
                </a:cubicBezTo>
                <a:cubicBezTo>
                  <a:pt x="744175" y="298659"/>
                  <a:pt x="766268" y="289260"/>
                  <a:pt x="788737" y="280834"/>
                </a:cubicBezTo>
                <a:cubicBezTo>
                  <a:pt x="801931" y="275886"/>
                  <a:pt x="815890" y="273017"/>
                  <a:pt x="828842" y="267466"/>
                </a:cubicBezTo>
                <a:cubicBezTo>
                  <a:pt x="847159" y="259616"/>
                  <a:pt x="863999" y="248579"/>
                  <a:pt x="882316" y="240729"/>
                </a:cubicBezTo>
                <a:cubicBezTo>
                  <a:pt x="912207" y="227918"/>
                  <a:pt x="944793" y="222474"/>
                  <a:pt x="975894" y="213992"/>
                </a:cubicBezTo>
                <a:cubicBezTo>
                  <a:pt x="1007192" y="205456"/>
                  <a:pt x="1038922" y="198166"/>
                  <a:pt x="1069473" y="187255"/>
                </a:cubicBezTo>
                <a:cubicBezTo>
                  <a:pt x="1101433" y="175841"/>
                  <a:pt x="1131542" y="159754"/>
                  <a:pt x="1163052" y="147150"/>
                </a:cubicBezTo>
                <a:cubicBezTo>
                  <a:pt x="1203122" y="131122"/>
                  <a:pt x="1212259" y="133090"/>
                  <a:pt x="1256631" y="120413"/>
                </a:cubicBezTo>
                <a:cubicBezTo>
                  <a:pt x="1270181" y="116542"/>
                  <a:pt x="1283006" y="110214"/>
                  <a:pt x="1296737" y="107045"/>
                </a:cubicBezTo>
                <a:cubicBezTo>
                  <a:pt x="1341616" y="96688"/>
                  <a:pt x="1429522" y="83251"/>
                  <a:pt x="1483894" y="66939"/>
                </a:cubicBezTo>
                <a:cubicBezTo>
                  <a:pt x="1616294" y="27218"/>
                  <a:pt x="1510843" y="49079"/>
                  <a:pt x="1644316" y="26834"/>
                </a:cubicBezTo>
                <a:cubicBezTo>
                  <a:pt x="1734042" y="-3074"/>
                  <a:pt x="1713486" y="97"/>
                  <a:pt x="1871579" y="97"/>
                </a:cubicBezTo>
                <a:cubicBezTo>
                  <a:pt x="2187996" y="97"/>
                  <a:pt x="2504351" y="9010"/>
                  <a:pt x="2820737" y="13466"/>
                </a:cubicBezTo>
                <a:cubicBezTo>
                  <a:pt x="2865731" y="35962"/>
                  <a:pt x="2884206" y="38154"/>
                  <a:pt x="2914316" y="80308"/>
                </a:cubicBezTo>
                <a:cubicBezTo>
                  <a:pt x="2925899" y="96524"/>
                  <a:pt x="2928083" y="118650"/>
                  <a:pt x="2941052" y="133781"/>
                </a:cubicBezTo>
                <a:cubicBezTo>
                  <a:pt x="2955552" y="150698"/>
                  <a:pt x="2977758" y="159215"/>
                  <a:pt x="2994526" y="173887"/>
                </a:cubicBezTo>
                <a:cubicBezTo>
                  <a:pt x="3013497" y="190486"/>
                  <a:pt x="3031595" y="208221"/>
                  <a:pt x="3048000" y="227360"/>
                </a:cubicBezTo>
                <a:cubicBezTo>
                  <a:pt x="3058456" y="239559"/>
                  <a:pt x="3062538" y="257010"/>
                  <a:pt x="3074737" y="267466"/>
                </a:cubicBezTo>
                <a:cubicBezTo>
                  <a:pt x="3094465" y="284376"/>
                  <a:pt x="3122353" y="290093"/>
                  <a:pt x="3141579" y="307571"/>
                </a:cubicBezTo>
                <a:cubicBezTo>
                  <a:pt x="3171978" y="335207"/>
                  <a:pt x="3192739" y="372100"/>
                  <a:pt x="3221789" y="401150"/>
                </a:cubicBezTo>
                <a:cubicBezTo>
                  <a:pt x="3255284" y="434645"/>
                  <a:pt x="3298568" y="458209"/>
                  <a:pt x="3328737" y="494729"/>
                </a:cubicBezTo>
                <a:cubicBezTo>
                  <a:pt x="3383842" y="561435"/>
                  <a:pt x="3423875" y="639406"/>
                  <a:pt x="3475789" y="708624"/>
                </a:cubicBezTo>
                <a:lnTo>
                  <a:pt x="3515894" y="762097"/>
                </a:lnTo>
                <a:cubicBezTo>
                  <a:pt x="3541688" y="891059"/>
                  <a:pt x="3510102" y="777247"/>
                  <a:pt x="3556000" y="869045"/>
                </a:cubicBezTo>
                <a:cubicBezTo>
                  <a:pt x="3562302" y="881649"/>
                  <a:pt x="3562377" y="896915"/>
                  <a:pt x="3569368" y="909150"/>
                </a:cubicBezTo>
                <a:cubicBezTo>
                  <a:pt x="3593770" y="951854"/>
                  <a:pt x="3647566" y="996692"/>
                  <a:pt x="3662947" y="1042834"/>
                </a:cubicBezTo>
                <a:lnTo>
                  <a:pt x="3689684" y="1123045"/>
                </a:lnTo>
                <a:cubicBezTo>
                  <a:pt x="3694140" y="1136413"/>
                  <a:pt x="3695235" y="1151425"/>
                  <a:pt x="3703052" y="1163150"/>
                </a:cubicBezTo>
                <a:lnTo>
                  <a:pt x="3729789" y="1203255"/>
                </a:lnTo>
                <a:cubicBezTo>
                  <a:pt x="3734245" y="1225536"/>
                  <a:pt x="3739093" y="1247742"/>
                  <a:pt x="3743158" y="1270097"/>
                </a:cubicBezTo>
                <a:cubicBezTo>
                  <a:pt x="3748007" y="1296766"/>
                  <a:pt x="3746101" y="1325287"/>
                  <a:pt x="3756526" y="1350308"/>
                </a:cubicBezTo>
                <a:cubicBezTo>
                  <a:pt x="3768885" y="1379970"/>
                  <a:pt x="3792175" y="1403781"/>
                  <a:pt x="3810000" y="1430518"/>
                </a:cubicBezTo>
                <a:lnTo>
                  <a:pt x="3836737" y="1470624"/>
                </a:lnTo>
                <a:cubicBezTo>
                  <a:pt x="3841193" y="1483992"/>
                  <a:pt x="3847048" y="1496973"/>
                  <a:pt x="3850105" y="1510729"/>
                </a:cubicBezTo>
                <a:cubicBezTo>
                  <a:pt x="3855985" y="1537189"/>
                  <a:pt x="3854902" y="1565224"/>
                  <a:pt x="3863473" y="1590939"/>
                </a:cubicBezTo>
                <a:cubicBezTo>
                  <a:pt x="3868554" y="1606182"/>
                  <a:pt x="3881298" y="1617676"/>
                  <a:pt x="3890210" y="1631045"/>
                </a:cubicBezTo>
                <a:cubicBezTo>
                  <a:pt x="3894666" y="1648869"/>
                  <a:pt x="3898532" y="1666852"/>
                  <a:pt x="3903579" y="1684518"/>
                </a:cubicBezTo>
                <a:cubicBezTo>
                  <a:pt x="3907450" y="1698068"/>
                  <a:pt x="3913076" y="1711074"/>
                  <a:pt x="3916947" y="1724624"/>
                </a:cubicBezTo>
                <a:cubicBezTo>
                  <a:pt x="3937993" y="1798284"/>
                  <a:pt x="3919247" y="1755958"/>
                  <a:pt x="3943684" y="1804834"/>
                </a:cubicBezTo>
              </a:path>
            </a:pathLst>
          </a:custGeom>
          <a:ln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004048" y="54452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Message-Objekt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95536" y="1556792"/>
            <a:ext cx="84969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http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"http"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"websocket"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).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de-DE" sz="1400" dirty="0">
              <a:solidFill>
                <a:srgbClr val="000000"/>
              </a:solidFill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httpServer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createServer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req,res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){...});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wsServer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httpServer:httpServer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autoAcceptConnections: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false</a:t>
            </a:r>
            <a:endParaRPr lang="de-DE" sz="1400" b="1" dirty="0">
              <a:solidFill>
                <a:srgbClr val="7F0055"/>
              </a:solidFill>
              <a:latin typeface="Monaco"/>
            </a:endParaRP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wsServer.on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request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req.accept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message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u="sng" dirty="0" err="1">
                <a:solidFill>
                  <a:srgbClr val="000000"/>
                </a:solidFill>
                <a:latin typeface="Monaco"/>
              </a:rPr>
              <a:t>message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close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()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httpServer.listen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(3000);</a:t>
            </a: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1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Message-Objekt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24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de-DE" sz="1200" dirty="0" err="1">
                <a:solidFill>
                  <a:srgbClr val="3F7F5F"/>
                </a:solidFill>
                <a:latin typeface="Monaco"/>
              </a:rPr>
              <a:t>For</a:t>
            </a:r>
            <a:r>
              <a:rPr lang="de-DE" sz="1200" dirty="0">
                <a:solidFill>
                  <a:srgbClr val="3F7F5F"/>
                </a:solidFill>
                <a:latin typeface="Monaco"/>
              </a:rPr>
              <a:t> Text Frames:</a:t>
            </a:r>
          </a:p>
          <a:p>
            <a:r>
              <a:rPr lang="de-DE" sz="12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type: 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"utf8"</a:t>
            </a:r>
            <a:r>
              <a:rPr lang="nb-NO" sz="12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utf8Data: 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"A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string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containing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the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received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message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."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nb-NO" sz="1200" dirty="0">
              <a:latin typeface="Monaco"/>
            </a:endParaRPr>
          </a:p>
          <a:p>
            <a:r>
              <a:rPr lang="nb-NO" sz="1200" dirty="0">
                <a:solidFill>
                  <a:srgbClr val="3F7F5F"/>
                </a:solidFill>
                <a:latin typeface="Monaco"/>
              </a:rPr>
              <a:t>// For </a:t>
            </a:r>
            <a:r>
              <a:rPr lang="nb-NO" sz="1200" dirty="0" err="1">
                <a:solidFill>
                  <a:srgbClr val="3F7F5F"/>
                </a:solidFill>
                <a:latin typeface="Monaco"/>
              </a:rPr>
              <a:t>Binary</a:t>
            </a:r>
            <a:r>
              <a:rPr lang="nb-NO" sz="1200" dirty="0">
                <a:solidFill>
                  <a:srgbClr val="3F7F5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3F7F5F"/>
                </a:solidFill>
                <a:latin typeface="Monaco"/>
              </a:rPr>
              <a:t>Frames</a:t>
            </a:r>
            <a:r>
              <a:rPr lang="nb-NO" sz="1200" dirty="0">
                <a:solidFill>
                  <a:srgbClr val="3F7F5F"/>
                </a:solidFill>
                <a:latin typeface="Monaco"/>
              </a:rPr>
              <a:t>: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type: </a:t>
            </a:r>
            <a:r>
              <a:rPr lang="en-US" sz="1200" dirty="0">
                <a:solidFill>
                  <a:srgbClr val="2A00FF"/>
                </a:solidFill>
                <a:latin typeface="Monaco"/>
              </a:rPr>
              <a:t>"binary"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binaryData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binaryDataBuffer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3F7F5F"/>
                </a:solidFill>
                <a:latin typeface="Monaco"/>
              </a:rPr>
              <a:t>// a Buffer object containing the binary message </a:t>
            </a:r>
            <a:r>
              <a:rPr lang="en-US" sz="1200" u="sng" dirty="0">
                <a:solidFill>
                  <a:srgbClr val="3F7F5F"/>
                </a:solidFill>
                <a:latin typeface="Monaco"/>
              </a:rPr>
              <a:t>payload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}</a:t>
            </a:r>
            <a:endParaRPr lang="de-DE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323528" y="3861048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Quelle: </a:t>
            </a:r>
            <a:r>
              <a:rPr lang="de-DE" b="1" dirty="0" smtClean="0">
                <a:hlinkClick r:id="rId2"/>
              </a:rPr>
              <a:t>https</a:t>
            </a:r>
            <a:r>
              <a:rPr lang="de-DE" b="1" dirty="0">
                <a:hlinkClick r:id="rId2"/>
              </a:rPr>
              <a:t>://</a:t>
            </a:r>
            <a:r>
              <a:rPr lang="de-DE" b="1" dirty="0" err="1">
                <a:hlinkClick r:id="rId2"/>
              </a:rPr>
              <a:t>github.com</a:t>
            </a:r>
            <a:r>
              <a:rPr lang="de-DE" b="1" dirty="0">
                <a:hlinkClick r:id="rId2"/>
              </a:rPr>
              <a:t>/</a:t>
            </a:r>
            <a:r>
              <a:rPr lang="de-DE" b="1" dirty="0" err="1">
                <a:hlinkClick r:id="rId2"/>
              </a:rPr>
              <a:t>Worlize</a:t>
            </a:r>
            <a:r>
              <a:rPr lang="de-DE" b="1" dirty="0">
                <a:hlinkClick r:id="rId2"/>
              </a:rPr>
              <a:t>/</a:t>
            </a:r>
            <a:r>
              <a:rPr lang="de-DE" b="1" dirty="0" err="1">
                <a:hlinkClick r:id="rId2"/>
              </a:rPr>
              <a:t>WebSocket-Node</a:t>
            </a:r>
            <a:r>
              <a:rPr lang="de-DE" b="1" dirty="0">
                <a:hlinkClick r:id="rId2"/>
              </a:rPr>
              <a:t>/</a:t>
            </a:r>
            <a:r>
              <a:rPr lang="de-DE" b="1" dirty="0" err="1">
                <a:hlinkClick r:id="rId2"/>
              </a:rPr>
              <a:t>wiki</a:t>
            </a:r>
            <a:r>
              <a:rPr lang="de-DE" b="1" dirty="0">
                <a:hlinkClick r:id="rId2"/>
              </a:rPr>
              <a:t>/</a:t>
            </a:r>
            <a:r>
              <a:rPr lang="de-DE" b="1" dirty="0" err="1" smtClean="0">
                <a:hlinkClick r:id="rId2"/>
              </a:rPr>
              <a:t>Documentation</a:t>
            </a:r>
            <a:endParaRPr lang="de-DE" b="1" dirty="0" smtClean="0"/>
          </a:p>
          <a:p>
            <a:endParaRPr lang="de-DE" b="1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1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Warum </a:t>
            </a:r>
            <a:r>
              <a:rPr lang="de-DE" dirty="0" err="1" smtClean="0"/>
              <a:t>Websockets</a:t>
            </a:r>
            <a:r>
              <a:rPr lang="de-DE" dirty="0" smtClean="0"/>
              <a:t>?</a:t>
            </a:r>
          </a:p>
          <a:p>
            <a:r>
              <a:rPr lang="de-DE" dirty="0" smtClean="0"/>
              <a:t>Einführung</a:t>
            </a:r>
          </a:p>
          <a:p>
            <a:pPr lvl="1"/>
            <a:r>
              <a:rPr lang="de-DE" dirty="0" smtClean="0"/>
              <a:t>Wie </a:t>
            </a:r>
            <a:r>
              <a:rPr lang="de-DE" dirty="0" err="1" smtClean="0"/>
              <a:t>WebSockets</a:t>
            </a:r>
            <a:r>
              <a:rPr lang="de-DE" dirty="0" smtClean="0"/>
              <a:t>? Was steht zur Verfügung?</a:t>
            </a:r>
          </a:p>
          <a:p>
            <a:pPr lvl="1"/>
            <a:r>
              <a:rPr lang="de-DE" dirty="0" smtClean="0"/>
              <a:t>Echo-</a:t>
            </a:r>
            <a:r>
              <a:rPr lang="de-DE" dirty="0" err="1" smtClean="0"/>
              <a:t>Beipsiel</a:t>
            </a:r>
            <a:endParaRPr lang="de-DE" dirty="0" smtClean="0"/>
          </a:p>
          <a:p>
            <a:r>
              <a:rPr lang="de-DE" b="1" dirty="0" smtClean="0"/>
              <a:t>Hands-on</a:t>
            </a:r>
          </a:p>
          <a:p>
            <a:pPr lvl="1"/>
            <a:r>
              <a:rPr lang="de-DE" b="1" dirty="0" smtClean="0"/>
              <a:t>Umfangreiches Projekt</a:t>
            </a:r>
          </a:p>
          <a:p>
            <a:pPr lvl="2"/>
            <a:r>
              <a:rPr lang="de-DE" b="1" dirty="0" smtClean="0"/>
              <a:t>Live-Ticker</a:t>
            </a:r>
          </a:p>
          <a:p>
            <a:pPr lvl="2"/>
            <a:r>
              <a:rPr lang="de-DE" b="1" dirty="0" smtClean="0"/>
              <a:t>Fernsteuerung</a:t>
            </a:r>
            <a:endParaRPr lang="de-DE" b="1" dirty="0" smtClean="0"/>
          </a:p>
          <a:p>
            <a:pPr lvl="2"/>
            <a:endParaRPr lang="de-DE" b="1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Live-Ticker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48</a:t>
            </a:fld>
            <a:endParaRPr lang="en-US"/>
          </a:p>
        </p:txBody>
      </p:sp>
      <p:sp>
        <p:nvSpPr>
          <p:cNvPr id="5" name="Shape 65"/>
          <p:cNvSpPr/>
          <p:nvPr/>
        </p:nvSpPr>
        <p:spPr>
          <a:xfrm>
            <a:off x="3628061" y="4396999"/>
            <a:ext cx="177736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lang="de-DE" dirty="0" smtClean="0"/>
              <a:t>Live-Ticker-Server</a:t>
            </a:r>
            <a:endParaRPr dirty="0"/>
          </a:p>
        </p:txBody>
      </p:sp>
      <p:pic>
        <p:nvPicPr>
          <p:cNvPr id="6" name="Picture 2" descr="C:\Users\Pelego\Desktop\simple-server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6600" y="2981181"/>
            <a:ext cx="800289" cy="1393096"/>
          </a:xfrm>
          <a:prstGeom prst="rect">
            <a:avLst/>
          </a:prstGeom>
          <a:noFill/>
        </p:spPr>
      </p:pic>
      <p:pic>
        <p:nvPicPr>
          <p:cNvPr id="7" name="Picture 2" descr="D:\WS_Buch\Lizenzen\clker\plasma-tv-hi_cle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1394" y="2952959"/>
            <a:ext cx="1853570" cy="1269515"/>
          </a:xfrm>
          <a:prstGeom prst="rect">
            <a:avLst/>
          </a:prstGeom>
          <a:noFill/>
        </p:spPr>
      </p:pic>
      <p:sp>
        <p:nvSpPr>
          <p:cNvPr id="8" name="Shape 65"/>
          <p:cNvSpPr/>
          <p:nvPr/>
        </p:nvSpPr>
        <p:spPr>
          <a:xfrm>
            <a:off x="6890848" y="4436025"/>
            <a:ext cx="98320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lang="de-DE" dirty="0" smtClean="0"/>
              <a:t>/</a:t>
            </a:r>
            <a:r>
              <a:rPr lang="de-DE" dirty="0" err="1" smtClean="0"/>
              <a:t>reporter</a:t>
            </a:r>
            <a:endParaRPr dirty="0"/>
          </a:p>
        </p:txBody>
      </p:sp>
      <p:pic>
        <p:nvPicPr>
          <p:cNvPr id="9" name="Picture 2" descr="D:\WS_Buch\Lizenzen\clker\plasma-tv-hi_cle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461" y="1688631"/>
            <a:ext cx="1853570" cy="1269515"/>
          </a:xfrm>
          <a:prstGeom prst="rect">
            <a:avLst/>
          </a:prstGeom>
          <a:noFill/>
        </p:spPr>
      </p:pic>
      <p:pic>
        <p:nvPicPr>
          <p:cNvPr id="11" name="Picture 2" descr="D:\WS_Buch\Lizenzen\clker\13652249391214039740Smartphone.svg.hi_black_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8894" y="3336430"/>
            <a:ext cx="810227" cy="1440160"/>
          </a:xfrm>
          <a:prstGeom prst="rect">
            <a:avLst/>
          </a:prstGeom>
          <a:noFill/>
        </p:spPr>
      </p:pic>
      <p:pic>
        <p:nvPicPr>
          <p:cNvPr id="12" name="Picture 2" descr="D:\WS_Buch\Lizenzen\clker\plasma-tv-hi_cle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461" y="5086835"/>
            <a:ext cx="1853570" cy="1269515"/>
          </a:xfrm>
          <a:prstGeom prst="rect">
            <a:avLst/>
          </a:prstGeom>
          <a:noFill/>
        </p:spPr>
      </p:pic>
      <p:cxnSp>
        <p:nvCxnSpPr>
          <p:cNvPr id="14" name="Gerade Verbindung mit Pfeil 13"/>
          <p:cNvCxnSpPr>
            <a:stCxn id="7" idx="1"/>
          </p:cNvCxnSpPr>
          <p:nvPr/>
        </p:nvCxnSpPr>
        <p:spPr>
          <a:xfrm flipH="1">
            <a:off x="4916889" y="3587717"/>
            <a:ext cx="15045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" idx="1"/>
          </p:cNvCxnSpPr>
          <p:nvPr/>
        </p:nvCxnSpPr>
        <p:spPr>
          <a:xfrm flipH="1" flipV="1">
            <a:off x="2670032" y="2343117"/>
            <a:ext cx="1446568" cy="1334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6" idx="1"/>
          </p:cNvCxnSpPr>
          <p:nvPr/>
        </p:nvCxnSpPr>
        <p:spPr>
          <a:xfrm flipH="1">
            <a:off x="2099148" y="3677729"/>
            <a:ext cx="2017452" cy="260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6" idx="1"/>
            <a:endCxn id="12" idx="3"/>
          </p:cNvCxnSpPr>
          <p:nvPr/>
        </p:nvCxnSpPr>
        <p:spPr>
          <a:xfrm flipH="1">
            <a:off x="2670031" y="3677729"/>
            <a:ext cx="1446569" cy="2043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13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Kommunikationsmuster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Reporter verschickt Live-Ticker-Nachrichten</a:t>
            </a:r>
          </a:p>
          <a:p>
            <a:r>
              <a:rPr lang="de-DE" dirty="0" smtClean="0"/>
              <a:t>Live-Ticker-Nachricht wird an alle Zuhörer weitergeleitet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7596336" y="6611000"/>
            <a:ext cx="1090464" cy="177800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761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Warum </a:t>
            </a:r>
            <a:r>
              <a:rPr lang="de-DE" dirty="0" err="1" smtClean="0"/>
              <a:t>Websockets</a:t>
            </a:r>
            <a:r>
              <a:rPr lang="de-DE" dirty="0" smtClean="0"/>
              <a:t>?</a:t>
            </a:r>
          </a:p>
          <a:p>
            <a:r>
              <a:rPr lang="de-DE" dirty="0" smtClean="0"/>
              <a:t>Einführung</a:t>
            </a:r>
          </a:p>
          <a:p>
            <a:pPr lvl="1"/>
            <a:r>
              <a:rPr lang="de-DE" dirty="0" smtClean="0"/>
              <a:t>Wie </a:t>
            </a:r>
            <a:r>
              <a:rPr lang="de-DE" dirty="0" err="1" smtClean="0"/>
              <a:t>WebSockets</a:t>
            </a:r>
            <a:r>
              <a:rPr lang="de-DE" dirty="0" smtClean="0"/>
              <a:t>? Was steht zur Verfügung?</a:t>
            </a:r>
          </a:p>
          <a:p>
            <a:pPr lvl="1"/>
            <a:r>
              <a:rPr lang="de-DE" dirty="0" smtClean="0"/>
              <a:t>Echo-</a:t>
            </a:r>
            <a:r>
              <a:rPr lang="de-DE" dirty="0" err="1" smtClean="0"/>
              <a:t>Beipsiel</a:t>
            </a:r>
            <a:endParaRPr lang="de-DE" dirty="0" smtClean="0"/>
          </a:p>
          <a:p>
            <a:r>
              <a:rPr lang="de-DE" dirty="0" smtClean="0"/>
              <a:t>Hands-on</a:t>
            </a:r>
          </a:p>
          <a:p>
            <a:pPr lvl="1"/>
            <a:r>
              <a:rPr lang="de-DE" dirty="0" smtClean="0"/>
              <a:t>Umfangreiches Projekt</a:t>
            </a:r>
          </a:p>
          <a:p>
            <a:pPr lvl="2"/>
            <a:r>
              <a:rPr lang="de-DE" dirty="0" smtClean="0"/>
              <a:t>Live-Ticker</a:t>
            </a:r>
          </a:p>
          <a:p>
            <a:pPr lvl="2"/>
            <a:r>
              <a:rPr lang="de-DE" dirty="0" smtClean="0"/>
              <a:t>Fernsteuerung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9533" y="-176914"/>
            <a:ext cx="8229600" cy="1143000"/>
          </a:xfrm>
        </p:spPr>
        <p:txBody>
          <a:bodyPr/>
          <a:lstStyle/>
          <a:p>
            <a:r>
              <a:rPr lang="de-DE" dirty="0" err="1" smtClean="0"/>
              <a:t>WebSocket</a:t>
            </a:r>
            <a:r>
              <a:rPr lang="de-DE" dirty="0" err="1" smtClean="0"/>
              <a:t>-based</a:t>
            </a:r>
            <a:r>
              <a:rPr lang="de-DE" dirty="0" smtClean="0"/>
              <a:t> Remote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482645" y="6356350"/>
            <a:ext cx="2133600" cy="365125"/>
          </a:xfrm>
        </p:spPr>
        <p:txBody>
          <a:bodyPr/>
          <a:lstStyle/>
          <a:p>
            <a:fld id="{39E521E7-45CD-AB42-A13A-3EF26A62B09A}" type="slidenum">
              <a:rPr lang="en-US" smtClean="0"/>
              <a:t>50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550329" y="3537568"/>
            <a:ext cx="2340000" cy="320471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50329" y="4257648"/>
            <a:ext cx="2340000" cy="230425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1" name="Picture 2" descr="D:\WS_Buch\Lizenzen\clker\13652249391214039740Smartphone.svg.hi_black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06" y="4617688"/>
            <a:ext cx="810227" cy="1440160"/>
          </a:xfrm>
          <a:prstGeom prst="rect">
            <a:avLst/>
          </a:prstGeom>
          <a:noFill/>
        </p:spPr>
      </p:pic>
      <p:pic>
        <p:nvPicPr>
          <p:cNvPr id="12" name="droppedImage.tiff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590639" y="4296333"/>
            <a:ext cx="2088232" cy="173323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49"/>
          <p:cNvSpPr/>
          <p:nvPr/>
        </p:nvSpPr>
        <p:spPr>
          <a:xfrm flipH="1" flipV="1">
            <a:off x="2170247" y="5230376"/>
            <a:ext cx="4392488" cy="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50"/>
          <p:cNvSpPr/>
          <p:nvPr/>
        </p:nvSpPr>
        <p:spPr>
          <a:xfrm>
            <a:off x="2962337" y="2278048"/>
            <a:ext cx="4210372" cy="222374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51"/>
          <p:cNvSpPr/>
          <p:nvPr/>
        </p:nvSpPr>
        <p:spPr>
          <a:xfrm flipH="1">
            <a:off x="1666192" y="2638088"/>
            <a:ext cx="0" cy="180020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stealth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49"/>
          <p:cNvSpPr/>
          <p:nvPr/>
        </p:nvSpPr>
        <p:spPr>
          <a:xfrm flipV="1">
            <a:off x="2170247" y="5806440"/>
            <a:ext cx="4392488" cy="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50"/>
          <p:cNvSpPr/>
          <p:nvPr/>
        </p:nvSpPr>
        <p:spPr>
          <a:xfrm rot="5400000" flipH="1">
            <a:off x="3587227" y="886716"/>
            <a:ext cx="2283048" cy="4244032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Shape 78"/>
          <p:cNvSpPr/>
          <p:nvPr/>
        </p:nvSpPr>
        <p:spPr>
          <a:xfrm rot="20034527">
            <a:off x="3220670" y="4044394"/>
            <a:ext cx="8079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B51A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E32400"/>
                </a:solidFill>
              </a:rPr>
              <a:t>Events</a:t>
            </a:r>
          </a:p>
        </p:txBody>
      </p:sp>
      <p:sp>
        <p:nvSpPr>
          <p:cNvPr id="19" name="Shape 51"/>
          <p:cNvSpPr/>
          <p:nvPr/>
        </p:nvSpPr>
        <p:spPr>
          <a:xfrm flipH="1">
            <a:off x="2242257" y="2497501"/>
            <a:ext cx="4680519" cy="2228819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" name="Shape 51"/>
          <p:cNvSpPr/>
          <p:nvPr/>
        </p:nvSpPr>
        <p:spPr>
          <a:xfrm>
            <a:off x="2818321" y="1701984"/>
            <a:ext cx="4104456" cy="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Shape 51"/>
          <p:cNvSpPr/>
          <p:nvPr/>
        </p:nvSpPr>
        <p:spPr>
          <a:xfrm flipH="1">
            <a:off x="3322887" y="4148708"/>
            <a:ext cx="783024" cy="373981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" name="Shape 78"/>
          <p:cNvSpPr/>
          <p:nvPr/>
        </p:nvSpPr>
        <p:spPr>
          <a:xfrm>
            <a:off x="3695010" y="1178381"/>
            <a:ext cx="8079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B51A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E32400"/>
                </a:solidFill>
              </a:rPr>
              <a:t>Events</a:t>
            </a:r>
          </a:p>
        </p:txBody>
      </p:sp>
      <p:sp>
        <p:nvSpPr>
          <p:cNvPr id="23" name="Shape 51"/>
          <p:cNvSpPr/>
          <p:nvPr/>
        </p:nvSpPr>
        <p:spPr>
          <a:xfrm>
            <a:off x="3610409" y="1495485"/>
            <a:ext cx="864095" cy="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" name="Shape 66"/>
          <p:cNvSpPr/>
          <p:nvPr/>
        </p:nvSpPr>
        <p:spPr>
          <a:xfrm>
            <a:off x="6892701" y="6008562"/>
            <a:ext cx="121828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 err="1"/>
              <a:t>Webserver</a:t>
            </a:r>
            <a:endParaRPr dirty="0"/>
          </a:p>
        </p:txBody>
      </p:sp>
      <p:sp>
        <p:nvSpPr>
          <p:cNvPr id="32" name="Shape 65"/>
          <p:cNvSpPr/>
          <p:nvPr/>
        </p:nvSpPr>
        <p:spPr>
          <a:xfrm>
            <a:off x="6769806" y="2624186"/>
            <a:ext cx="144911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/>
              <a:t>Event-Server</a:t>
            </a:r>
          </a:p>
        </p:txBody>
      </p:sp>
      <p:sp>
        <p:nvSpPr>
          <p:cNvPr id="33" name="Rechteck 32"/>
          <p:cNvSpPr/>
          <p:nvPr/>
        </p:nvSpPr>
        <p:spPr>
          <a:xfrm>
            <a:off x="6217768" y="909896"/>
            <a:ext cx="2484000" cy="5580000"/>
          </a:xfrm>
          <a:prstGeom prst="rect">
            <a:avLst/>
          </a:prstGeom>
          <a:noFill/>
          <a:ln w="508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34" name="Picture 2" descr="D:\WS_Buch\Lizenzen\clker\plasma-tv-hi_cle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727" y="1161304"/>
            <a:ext cx="1853570" cy="1269515"/>
          </a:xfrm>
          <a:prstGeom prst="rect">
            <a:avLst/>
          </a:prstGeom>
          <a:noFill/>
        </p:spPr>
      </p:pic>
      <p:pic>
        <p:nvPicPr>
          <p:cNvPr id="35" name="Picture 2" descr="C:\Users\Pelego\Desktop\simple-server-h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58592" y="1208368"/>
            <a:ext cx="800289" cy="1393096"/>
          </a:xfrm>
          <a:prstGeom prst="rect">
            <a:avLst/>
          </a:prstGeom>
          <a:noFill/>
        </p:spPr>
      </p:pic>
      <p:pic>
        <p:nvPicPr>
          <p:cNvPr id="36" name="Picture 2" descr="D:\WS_Buch\Lizenzen\clker\pointer-finger-h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886642" y="4785481"/>
            <a:ext cx="755774" cy="1068880"/>
          </a:xfrm>
          <a:prstGeom prst="rect">
            <a:avLst/>
          </a:prstGeom>
          <a:noFill/>
        </p:spPr>
      </p:pic>
      <p:grpSp>
        <p:nvGrpSpPr>
          <p:cNvPr id="37" name="Gruppieren 40"/>
          <p:cNvGrpSpPr/>
          <p:nvPr/>
        </p:nvGrpSpPr>
        <p:grpSpPr>
          <a:xfrm>
            <a:off x="4114465" y="1377328"/>
            <a:ext cx="1535408" cy="995362"/>
            <a:chOff x="3852168" y="1980580"/>
            <a:chExt cx="1535408" cy="995362"/>
          </a:xfrm>
        </p:grpSpPr>
        <p:pic>
          <p:nvPicPr>
            <p:cNvPr id="38" name="Picture 3" descr="C:\Users\Pelego\Desktop\1258662140461877526jean_victor_balin_cloud.svg.hi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2168" y="1980580"/>
              <a:ext cx="1524000" cy="995362"/>
            </a:xfrm>
            <a:prstGeom prst="rect">
              <a:avLst/>
            </a:prstGeom>
            <a:noFill/>
          </p:spPr>
        </p:pic>
        <p:sp>
          <p:nvSpPr>
            <p:cNvPr id="39" name="Shape 78"/>
            <p:cNvSpPr/>
            <p:nvPr/>
          </p:nvSpPr>
          <p:spPr>
            <a:xfrm>
              <a:off x="3875408" y="2283192"/>
              <a:ext cx="1512168" cy="3565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>
                  <a:solidFill>
                    <a:srgbClr val="B51A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de-DE" sz="1650" dirty="0" smtClean="0">
                  <a:solidFill>
                    <a:schemeClr val="tx1"/>
                  </a:solidFill>
                </a:rPr>
                <a:t>Internet</a:t>
              </a:r>
              <a:endParaRPr sz="16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ieren 45"/>
          <p:cNvGrpSpPr/>
          <p:nvPr/>
        </p:nvGrpSpPr>
        <p:grpSpPr>
          <a:xfrm>
            <a:off x="3394385" y="5049736"/>
            <a:ext cx="1535408" cy="995362"/>
            <a:chOff x="3852168" y="1980580"/>
            <a:chExt cx="1535408" cy="995362"/>
          </a:xfrm>
        </p:grpSpPr>
        <p:pic>
          <p:nvPicPr>
            <p:cNvPr id="41" name="Picture 3" descr="C:\Users\Pelego\Desktop\1258662140461877526jean_victor_balin_cloud.svg.hi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2168" y="1980580"/>
              <a:ext cx="1524000" cy="995362"/>
            </a:xfrm>
            <a:prstGeom prst="rect">
              <a:avLst/>
            </a:prstGeom>
            <a:noFill/>
          </p:spPr>
        </p:pic>
        <p:sp>
          <p:nvSpPr>
            <p:cNvPr id="42" name="Shape 78"/>
            <p:cNvSpPr/>
            <p:nvPr/>
          </p:nvSpPr>
          <p:spPr>
            <a:xfrm>
              <a:off x="3875408" y="2283192"/>
              <a:ext cx="1512168" cy="3565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>
                  <a:solidFill>
                    <a:srgbClr val="B51A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de-DE" sz="1650" dirty="0" smtClean="0">
                  <a:solidFill>
                    <a:schemeClr val="tx1"/>
                  </a:solidFill>
                </a:rPr>
                <a:t>Internet</a:t>
              </a:r>
              <a:endParaRPr sz="16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21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510" y="-174477"/>
            <a:ext cx="8229600" cy="1143000"/>
          </a:xfrm>
        </p:spPr>
        <p:txBody>
          <a:bodyPr>
            <a:normAutofit/>
          </a:bodyPr>
          <a:lstStyle/>
          <a:p>
            <a:r>
              <a:rPr lang="de-DE" sz="3600" dirty="0" err="1" smtClean="0"/>
              <a:t>WebSocket-Based</a:t>
            </a:r>
            <a:r>
              <a:rPr lang="de-DE" sz="3600" dirty="0" smtClean="0"/>
              <a:t> Remote Controller</a:t>
            </a:r>
            <a:endParaRPr lang="de-DE" sz="3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51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11932" y="3489642"/>
            <a:ext cx="2340000" cy="320471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1932" y="4209722"/>
            <a:ext cx="2340000" cy="230425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7" name="Picture 2" descr="D:\WS_Buch\Lizenzen\clker\13652249391214039740Smartphone.svg.hi_black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609" y="4569762"/>
            <a:ext cx="810227" cy="1440160"/>
          </a:xfrm>
          <a:prstGeom prst="rect">
            <a:avLst/>
          </a:prstGeom>
          <a:noFill/>
        </p:spPr>
      </p:pic>
      <p:pic>
        <p:nvPicPr>
          <p:cNvPr id="8" name="droppedImage.tiff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452242" y="4248407"/>
            <a:ext cx="2088232" cy="173323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49"/>
          <p:cNvSpPr/>
          <p:nvPr/>
        </p:nvSpPr>
        <p:spPr>
          <a:xfrm flipH="1" flipV="1">
            <a:off x="2031850" y="5182450"/>
            <a:ext cx="4392488" cy="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50"/>
          <p:cNvSpPr/>
          <p:nvPr/>
        </p:nvSpPr>
        <p:spPr>
          <a:xfrm>
            <a:off x="2823940" y="2230122"/>
            <a:ext cx="4210372" cy="222374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51"/>
          <p:cNvSpPr/>
          <p:nvPr/>
        </p:nvSpPr>
        <p:spPr>
          <a:xfrm flipH="1">
            <a:off x="1527795" y="2590162"/>
            <a:ext cx="0" cy="180020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stealth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49"/>
          <p:cNvSpPr/>
          <p:nvPr/>
        </p:nvSpPr>
        <p:spPr>
          <a:xfrm flipV="1">
            <a:off x="2031850" y="5758514"/>
            <a:ext cx="4392488" cy="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50"/>
          <p:cNvSpPr/>
          <p:nvPr/>
        </p:nvSpPr>
        <p:spPr>
          <a:xfrm rot="5400000" flipH="1">
            <a:off x="3448830" y="838790"/>
            <a:ext cx="2283048" cy="4244032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78"/>
          <p:cNvSpPr/>
          <p:nvPr/>
        </p:nvSpPr>
        <p:spPr>
          <a:xfrm rot="20034527">
            <a:off x="3082273" y="3996468"/>
            <a:ext cx="8079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B51A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E32400"/>
                </a:solidFill>
              </a:rPr>
              <a:t>Events</a:t>
            </a:r>
          </a:p>
        </p:txBody>
      </p:sp>
      <p:sp>
        <p:nvSpPr>
          <p:cNvPr id="15" name="Shape 51"/>
          <p:cNvSpPr/>
          <p:nvPr/>
        </p:nvSpPr>
        <p:spPr>
          <a:xfrm flipH="1">
            <a:off x="2103860" y="2449575"/>
            <a:ext cx="4680519" cy="2228819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51"/>
          <p:cNvSpPr/>
          <p:nvPr/>
        </p:nvSpPr>
        <p:spPr>
          <a:xfrm>
            <a:off x="2679924" y="1654058"/>
            <a:ext cx="4104456" cy="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51"/>
          <p:cNvSpPr/>
          <p:nvPr/>
        </p:nvSpPr>
        <p:spPr>
          <a:xfrm flipH="1">
            <a:off x="3184490" y="4100782"/>
            <a:ext cx="783024" cy="373981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Shape 78"/>
          <p:cNvSpPr/>
          <p:nvPr/>
        </p:nvSpPr>
        <p:spPr>
          <a:xfrm>
            <a:off x="3556613" y="1130455"/>
            <a:ext cx="8079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B51A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E32400"/>
                </a:solidFill>
              </a:rPr>
              <a:t>Events</a:t>
            </a:r>
          </a:p>
        </p:txBody>
      </p:sp>
      <p:sp>
        <p:nvSpPr>
          <p:cNvPr id="19" name="Shape 51"/>
          <p:cNvSpPr/>
          <p:nvPr/>
        </p:nvSpPr>
        <p:spPr>
          <a:xfrm>
            <a:off x="3472012" y="1447559"/>
            <a:ext cx="864095" cy="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" name="Shape 52"/>
          <p:cNvSpPr/>
          <p:nvPr/>
        </p:nvSpPr>
        <p:spPr>
          <a:xfrm>
            <a:off x="2955255" y="1798074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 dirty="0"/>
              <a:t>1</a:t>
            </a:r>
          </a:p>
        </p:txBody>
      </p:sp>
      <p:sp>
        <p:nvSpPr>
          <p:cNvPr id="21" name="Shape 52"/>
          <p:cNvSpPr/>
          <p:nvPr/>
        </p:nvSpPr>
        <p:spPr>
          <a:xfrm>
            <a:off x="5632251" y="3814299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2</a:t>
            </a:r>
            <a:endParaRPr sz="2000" dirty="0"/>
          </a:p>
        </p:txBody>
      </p:sp>
      <p:sp>
        <p:nvSpPr>
          <p:cNvPr id="22" name="Shape 52"/>
          <p:cNvSpPr/>
          <p:nvPr/>
        </p:nvSpPr>
        <p:spPr>
          <a:xfrm>
            <a:off x="2604079" y="4771614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3</a:t>
            </a:r>
            <a:endParaRPr sz="2000" dirty="0"/>
          </a:p>
        </p:txBody>
      </p:sp>
      <p:sp>
        <p:nvSpPr>
          <p:cNvPr id="23" name="Shape 52"/>
          <p:cNvSpPr/>
          <p:nvPr/>
        </p:nvSpPr>
        <p:spPr>
          <a:xfrm>
            <a:off x="5531007" y="5343957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4</a:t>
            </a:r>
            <a:endParaRPr sz="2000" dirty="0"/>
          </a:p>
        </p:txBody>
      </p:sp>
      <p:sp>
        <p:nvSpPr>
          <p:cNvPr id="24" name="Shape 52"/>
          <p:cNvSpPr/>
          <p:nvPr/>
        </p:nvSpPr>
        <p:spPr>
          <a:xfrm>
            <a:off x="519684" y="5542494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5</a:t>
            </a:r>
            <a:endParaRPr sz="2000" dirty="0"/>
          </a:p>
        </p:txBody>
      </p:sp>
      <p:sp>
        <p:nvSpPr>
          <p:cNvPr id="25" name="Shape 52"/>
          <p:cNvSpPr/>
          <p:nvPr/>
        </p:nvSpPr>
        <p:spPr>
          <a:xfrm>
            <a:off x="2434663" y="4055726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6</a:t>
            </a:r>
            <a:endParaRPr sz="2000" dirty="0"/>
          </a:p>
        </p:txBody>
      </p:sp>
      <p:sp>
        <p:nvSpPr>
          <p:cNvPr id="26" name="Shape 52"/>
          <p:cNvSpPr/>
          <p:nvPr/>
        </p:nvSpPr>
        <p:spPr>
          <a:xfrm>
            <a:off x="5704260" y="1243693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7</a:t>
            </a:r>
            <a:endParaRPr sz="2000" dirty="0"/>
          </a:p>
        </p:txBody>
      </p:sp>
      <p:sp>
        <p:nvSpPr>
          <p:cNvPr id="27" name="Shape 66"/>
          <p:cNvSpPr/>
          <p:nvPr/>
        </p:nvSpPr>
        <p:spPr>
          <a:xfrm>
            <a:off x="6754304" y="5960636"/>
            <a:ext cx="121828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 err="1"/>
              <a:t>Webserver</a:t>
            </a:r>
            <a:endParaRPr dirty="0"/>
          </a:p>
        </p:txBody>
      </p:sp>
      <p:sp>
        <p:nvSpPr>
          <p:cNvPr id="28" name="Shape 65"/>
          <p:cNvSpPr/>
          <p:nvPr/>
        </p:nvSpPr>
        <p:spPr>
          <a:xfrm>
            <a:off x="6631409" y="2576260"/>
            <a:ext cx="144911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/>
              <a:t>Event-Server</a:t>
            </a:r>
          </a:p>
        </p:txBody>
      </p:sp>
      <p:sp>
        <p:nvSpPr>
          <p:cNvPr id="29" name="Rechteck 28"/>
          <p:cNvSpPr/>
          <p:nvPr/>
        </p:nvSpPr>
        <p:spPr>
          <a:xfrm>
            <a:off x="6079371" y="861970"/>
            <a:ext cx="2484000" cy="5580000"/>
          </a:xfrm>
          <a:prstGeom prst="rect">
            <a:avLst/>
          </a:prstGeom>
          <a:noFill/>
          <a:ln w="508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30" name="Picture 2" descr="D:\WS_Buch\Lizenzen\clker\plasma-tv-hi_cle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330" y="1113378"/>
            <a:ext cx="1853570" cy="1269515"/>
          </a:xfrm>
          <a:prstGeom prst="rect">
            <a:avLst/>
          </a:prstGeom>
          <a:noFill/>
        </p:spPr>
      </p:pic>
      <p:pic>
        <p:nvPicPr>
          <p:cNvPr id="31" name="Picture 2" descr="C:\Users\Pelego\Desktop\simple-server-h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195" y="1160442"/>
            <a:ext cx="800289" cy="1393096"/>
          </a:xfrm>
          <a:prstGeom prst="rect">
            <a:avLst/>
          </a:prstGeom>
          <a:noFill/>
        </p:spPr>
      </p:pic>
      <p:pic>
        <p:nvPicPr>
          <p:cNvPr id="32" name="Picture 2" descr="D:\WS_Buch\Lizenzen\clker\pointer-finger-h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748245" y="4737555"/>
            <a:ext cx="755774" cy="1068880"/>
          </a:xfrm>
          <a:prstGeom prst="rect">
            <a:avLst/>
          </a:prstGeom>
          <a:noFill/>
        </p:spPr>
      </p:pic>
      <p:grpSp>
        <p:nvGrpSpPr>
          <p:cNvPr id="33" name="Gruppieren 40"/>
          <p:cNvGrpSpPr/>
          <p:nvPr/>
        </p:nvGrpSpPr>
        <p:grpSpPr>
          <a:xfrm>
            <a:off x="3976068" y="1329402"/>
            <a:ext cx="1535408" cy="995362"/>
            <a:chOff x="3852168" y="1980580"/>
            <a:chExt cx="1535408" cy="995362"/>
          </a:xfrm>
        </p:grpSpPr>
        <p:pic>
          <p:nvPicPr>
            <p:cNvPr id="34" name="Picture 3" descr="C:\Users\Pelego\Desktop\1258662140461877526jean_victor_balin_cloud.svg.hi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2168" y="1980580"/>
              <a:ext cx="1524000" cy="995362"/>
            </a:xfrm>
            <a:prstGeom prst="rect">
              <a:avLst/>
            </a:prstGeom>
            <a:noFill/>
          </p:spPr>
        </p:pic>
        <p:sp>
          <p:nvSpPr>
            <p:cNvPr id="35" name="Shape 78"/>
            <p:cNvSpPr/>
            <p:nvPr/>
          </p:nvSpPr>
          <p:spPr>
            <a:xfrm>
              <a:off x="3875408" y="2283192"/>
              <a:ext cx="1512168" cy="3565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>
                  <a:solidFill>
                    <a:srgbClr val="B51A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de-DE" sz="1650" dirty="0" smtClean="0">
                  <a:solidFill>
                    <a:schemeClr val="tx1"/>
                  </a:solidFill>
                </a:rPr>
                <a:t>Internet</a:t>
              </a:r>
              <a:endParaRPr sz="16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uppieren 45"/>
          <p:cNvGrpSpPr/>
          <p:nvPr/>
        </p:nvGrpSpPr>
        <p:grpSpPr>
          <a:xfrm>
            <a:off x="3255988" y="5001810"/>
            <a:ext cx="1535408" cy="995362"/>
            <a:chOff x="3852168" y="1980580"/>
            <a:chExt cx="1535408" cy="995362"/>
          </a:xfrm>
        </p:grpSpPr>
        <p:pic>
          <p:nvPicPr>
            <p:cNvPr id="37" name="Picture 3" descr="C:\Users\Pelego\Desktop\1258662140461877526jean_victor_balin_cloud.svg.hi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2168" y="1980580"/>
              <a:ext cx="1524000" cy="995362"/>
            </a:xfrm>
            <a:prstGeom prst="rect">
              <a:avLst/>
            </a:prstGeom>
            <a:noFill/>
          </p:spPr>
        </p:pic>
        <p:sp>
          <p:nvSpPr>
            <p:cNvPr id="38" name="Shape 78"/>
            <p:cNvSpPr/>
            <p:nvPr/>
          </p:nvSpPr>
          <p:spPr>
            <a:xfrm>
              <a:off x="3875408" y="2283192"/>
              <a:ext cx="1512168" cy="3565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>
                  <a:solidFill>
                    <a:srgbClr val="B51A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de-DE" sz="1650" dirty="0" smtClean="0">
                  <a:solidFill>
                    <a:schemeClr val="tx1"/>
                  </a:solidFill>
                </a:rPr>
                <a:t>Internet</a:t>
              </a:r>
              <a:endParaRPr sz="16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95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9533" y="-176914"/>
            <a:ext cx="8229600" cy="1143000"/>
          </a:xfrm>
        </p:spPr>
        <p:txBody>
          <a:bodyPr>
            <a:normAutofit/>
          </a:bodyPr>
          <a:lstStyle/>
          <a:p>
            <a:r>
              <a:rPr lang="de-DE" sz="3200" dirty="0" smtClean="0"/>
              <a:t>Websocket-</a:t>
            </a:r>
            <a:r>
              <a:rPr lang="de-DE" sz="3200" dirty="0" err="1" smtClean="0"/>
              <a:t>based</a:t>
            </a:r>
            <a:r>
              <a:rPr lang="de-DE" sz="3200" dirty="0" smtClean="0"/>
              <a:t> Remote </a:t>
            </a:r>
            <a:r>
              <a:rPr lang="de-DE" sz="3200" dirty="0" err="1" smtClean="0"/>
              <a:t>Control</a:t>
            </a:r>
            <a:r>
              <a:rPr lang="de-DE" sz="3200" dirty="0" smtClean="0"/>
              <a:t> - </a:t>
            </a:r>
            <a:r>
              <a:rPr lang="de-DE" sz="3200" dirty="0" smtClean="0"/>
              <a:t>First </a:t>
            </a:r>
            <a:r>
              <a:rPr lang="de-DE" sz="3200" dirty="0" err="1" smtClean="0"/>
              <a:t>step</a:t>
            </a:r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482645" y="6356350"/>
            <a:ext cx="2133600" cy="365125"/>
          </a:xfrm>
        </p:spPr>
        <p:txBody>
          <a:bodyPr/>
          <a:lstStyle/>
          <a:p>
            <a:fld id="{39E521E7-45CD-AB42-A13A-3EF26A62B09A}" type="slidenum">
              <a:rPr lang="en-US" smtClean="0"/>
              <a:t>52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550329" y="3537568"/>
            <a:ext cx="2340000" cy="320471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50329" y="4257648"/>
            <a:ext cx="2340000" cy="230425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1" name="Picture 2" descr="D:\WS_Buch\Lizenzen\clker\13652249391214039740Smartphone.svg.hi_black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06" y="4617688"/>
            <a:ext cx="810227" cy="1440160"/>
          </a:xfrm>
          <a:prstGeom prst="rect">
            <a:avLst/>
          </a:prstGeom>
          <a:noFill/>
        </p:spPr>
      </p:pic>
      <p:pic>
        <p:nvPicPr>
          <p:cNvPr id="12" name="droppedImage.tiff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590639" y="4296333"/>
            <a:ext cx="2088232" cy="1733232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51"/>
          <p:cNvSpPr/>
          <p:nvPr/>
        </p:nvSpPr>
        <p:spPr>
          <a:xfrm flipH="1">
            <a:off x="1666192" y="2638088"/>
            <a:ext cx="0" cy="180020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none"/>
            <a:tailEnd type="arrow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" name="Shape 51"/>
          <p:cNvSpPr/>
          <p:nvPr/>
        </p:nvSpPr>
        <p:spPr>
          <a:xfrm flipH="1">
            <a:off x="2242257" y="2497501"/>
            <a:ext cx="4680519" cy="2228819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" name="Shape 51"/>
          <p:cNvSpPr/>
          <p:nvPr/>
        </p:nvSpPr>
        <p:spPr>
          <a:xfrm>
            <a:off x="2818321" y="1701984"/>
            <a:ext cx="4104456" cy="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" name="Shape 66"/>
          <p:cNvSpPr/>
          <p:nvPr/>
        </p:nvSpPr>
        <p:spPr>
          <a:xfrm>
            <a:off x="6892701" y="6008562"/>
            <a:ext cx="121828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 err="1"/>
              <a:t>Webserver</a:t>
            </a:r>
            <a:endParaRPr dirty="0"/>
          </a:p>
        </p:txBody>
      </p:sp>
      <p:sp>
        <p:nvSpPr>
          <p:cNvPr id="32" name="Shape 65"/>
          <p:cNvSpPr/>
          <p:nvPr/>
        </p:nvSpPr>
        <p:spPr>
          <a:xfrm>
            <a:off x="6769806" y="2624186"/>
            <a:ext cx="144911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/>
              <a:t>Event-Server</a:t>
            </a:r>
          </a:p>
        </p:txBody>
      </p:sp>
      <p:sp>
        <p:nvSpPr>
          <p:cNvPr id="33" name="Rechteck 32"/>
          <p:cNvSpPr/>
          <p:nvPr/>
        </p:nvSpPr>
        <p:spPr>
          <a:xfrm>
            <a:off x="6217768" y="909896"/>
            <a:ext cx="2484000" cy="5580000"/>
          </a:xfrm>
          <a:prstGeom prst="rect">
            <a:avLst/>
          </a:prstGeom>
          <a:noFill/>
          <a:ln w="508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34" name="Picture 2" descr="D:\WS_Buch\Lizenzen\clker\plasma-tv-hi_cle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727" y="1161304"/>
            <a:ext cx="1853570" cy="1269515"/>
          </a:xfrm>
          <a:prstGeom prst="rect">
            <a:avLst/>
          </a:prstGeom>
          <a:noFill/>
        </p:spPr>
      </p:pic>
      <p:pic>
        <p:nvPicPr>
          <p:cNvPr id="35" name="Picture 2" descr="C:\Users\Pelego\Desktop\simple-server-h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58592" y="1208368"/>
            <a:ext cx="800289" cy="1393096"/>
          </a:xfrm>
          <a:prstGeom prst="rect">
            <a:avLst/>
          </a:prstGeom>
          <a:noFill/>
        </p:spPr>
      </p:pic>
      <p:pic>
        <p:nvPicPr>
          <p:cNvPr id="36" name="Picture 2" descr="D:\WS_Buch\Lizenzen\clker\pointer-finger-h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886642" y="4785481"/>
            <a:ext cx="755774" cy="1068880"/>
          </a:xfrm>
          <a:prstGeom prst="rect">
            <a:avLst/>
          </a:prstGeom>
          <a:noFill/>
        </p:spPr>
      </p:pic>
      <p:grpSp>
        <p:nvGrpSpPr>
          <p:cNvPr id="37" name="Gruppieren 40"/>
          <p:cNvGrpSpPr/>
          <p:nvPr/>
        </p:nvGrpSpPr>
        <p:grpSpPr>
          <a:xfrm>
            <a:off x="4114465" y="1377328"/>
            <a:ext cx="1535408" cy="995362"/>
            <a:chOff x="3852168" y="1980580"/>
            <a:chExt cx="1535408" cy="995362"/>
          </a:xfrm>
        </p:grpSpPr>
        <p:pic>
          <p:nvPicPr>
            <p:cNvPr id="38" name="Picture 3" descr="C:\Users\Pelego\Desktop\1258662140461877526jean_victor_balin_cloud.svg.hi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2168" y="1980580"/>
              <a:ext cx="1524000" cy="995362"/>
            </a:xfrm>
            <a:prstGeom prst="rect">
              <a:avLst/>
            </a:prstGeom>
            <a:noFill/>
          </p:spPr>
        </p:pic>
        <p:sp>
          <p:nvSpPr>
            <p:cNvPr id="39" name="Shape 78"/>
            <p:cNvSpPr/>
            <p:nvPr/>
          </p:nvSpPr>
          <p:spPr>
            <a:xfrm>
              <a:off x="3875408" y="2283192"/>
              <a:ext cx="1512168" cy="3565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>
                  <a:solidFill>
                    <a:srgbClr val="B51A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de-DE" sz="1650" dirty="0" smtClean="0">
                  <a:solidFill>
                    <a:schemeClr val="tx1"/>
                  </a:solidFill>
                </a:rPr>
                <a:t>Internet</a:t>
              </a:r>
              <a:endParaRPr sz="165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Shape 52"/>
          <p:cNvSpPr/>
          <p:nvPr/>
        </p:nvSpPr>
        <p:spPr>
          <a:xfrm>
            <a:off x="232048" y="3164029"/>
            <a:ext cx="131436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Session-</a:t>
            </a:r>
            <a:r>
              <a:rPr lang="de-DE" sz="2000" dirty="0" err="1" smtClean="0"/>
              <a:t>Id</a:t>
            </a:r>
            <a:endParaRPr sz="2000" dirty="0"/>
          </a:p>
        </p:txBody>
      </p:sp>
      <p:sp>
        <p:nvSpPr>
          <p:cNvPr id="44" name="Shape 52"/>
          <p:cNvSpPr/>
          <p:nvPr/>
        </p:nvSpPr>
        <p:spPr>
          <a:xfrm>
            <a:off x="3480524" y="1107694"/>
            <a:ext cx="131436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Session-</a:t>
            </a:r>
            <a:r>
              <a:rPr lang="de-DE" sz="2000" dirty="0" err="1" smtClean="0"/>
              <a:t>Id</a:t>
            </a:r>
            <a:endParaRPr sz="2000" dirty="0"/>
          </a:p>
        </p:txBody>
      </p:sp>
      <p:sp>
        <p:nvSpPr>
          <p:cNvPr id="45" name="Shape 52"/>
          <p:cNvSpPr/>
          <p:nvPr/>
        </p:nvSpPr>
        <p:spPr>
          <a:xfrm>
            <a:off x="3037829" y="3316429"/>
            <a:ext cx="131436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Session-</a:t>
            </a:r>
            <a:r>
              <a:rPr lang="de-DE" sz="2000" dirty="0" err="1" smtClean="0"/>
              <a:t>Id</a:t>
            </a:r>
            <a:endParaRPr sz="2000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9131" y="1312879"/>
            <a:ext cx="734121" cy="73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8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43" grpId="0" animBg="1"/>
      <p:bldP spid="44" grpId="0" animBg="1"/>
      <p:bldP spid="4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Kommunikationsmuster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Verschicken von JSON-Objekten</a:t>
            </a:r>
          </a:p>
          <a:p>
            <a:r>
              <a:rPr lang="de-DE" dirty="0" smtClean="0"/>
              <a:t>JSON-Objekt besitz verschiedene Eigenschaften</a:t>
            </a:r>
          </a:p>
          <a:p>
            <a:r>
              <a:rPr lang="de-DE" dirty="0" smtClean="0"/>
              <a:t>Die Eigenschaft type ist immer vorhanden</a:t>
            </a:r>
          </a:p>
          <a:p>
            <a:pPr lvl="1"/>
            <a:r>
              <a:rPr lang="de-DE" dirty="0" smtClean="0"/>
              <a:t>Durch type kann die zusteuernde App prüfen, was gemacht werden soll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7596336" y="6611000"/>
            <a:ext cx="1090464" cy="177800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27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Event-Objekt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rgbClr val="3F7F5F"/>
                </a:solidFill>
                <a:latin typeface="Monaco"/>
              </a:rPr>
              <a:t>// Type </a:t>
            </a:r>
            <a:r>
              <a:rPr lang="de-DE" sz="1200" dirty="0" err="1" smtClean="0">
                <a:solidFill>
                  <a:srgbClr val="3F7F5F"/>
                </a:solidFill>
                <a:latin typeface="Monaco"/>
              </a:rPr>
              <a:t>sid</a:t>
            </a:r>
            <a:r>
              <a:rPr lang="de-DE" sz="1200" dirty="0" smtClean="0">
                <a:solidFill>
                  <a:srgbClr val="3F7F5F"/>
                </a:solidFill>
                <a:latin typeface="Monaco"/>
              </a:rPr>
              <a:t>:</a:t>
            </a:r>
          </a:p>
          <a:p>
            <a:r>
              <a:rPr lang="de-DE" sz="1200" dirty="0" smtClean="0">
                <a:solidFill>
                  <a:srgbClr val="000000"/>
                </a:solidFill>
                <a:latin typeface="Monaco"/>
              </a:rPr>
              <a:t>{</a:t>
            </a:r>
            <a:endParaRPr lang="de-DE" sz="1200" dirty="0">
              <a:solidFill>
                <a:srgbClr val="000000"/>
              </a:solidFill>
              <a:latin typeface="Monaco"/>
            </a:endParaRP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type: 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”sid”</a:t>
            </a:r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,</a:t>
            </a:r>
            <a:endParaRPr lang="nb-NO" sz="1200" dirty="0">
              <a:solidFill>
                <a:srgbClr val="000000"/>
              </a:solidFill>
              <a:latin typeface="Monaco"/>
            </a:endParaRP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sid: </a:t>
            </a:r>
            <a:r>
              <a:rPr lang="nb-NO" sz="1200" dirty="0" err="1" smtClean="0">
                <a:solidFill>
                  <a:srgbClr val="000000"/>
                </a:solidFill>
                <a:latin typeface="Monaco"/>
              </a:rPr>
              <a:t>session_id</a:t>
            </a:r>
            <a:endParaRPr lang="nb-NO" sz="1200" dirty="0" smtClean="0">
              <a:solidFill>
                <a:srgbClr val="000000"/>
              </a:solidFill>
              <a:latin typeface="Monaco"/>
            </a:endParaRPr>
          </a:p>
          <a:p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nb-NO" sz="1200" dirty="0">
              <a:solidFill>
                <a:srgbClr val="000000"/>
              </a:solidFill>
              <a:latin typeface="Monaco"/>
            </a:endParaRPr>
          </a:p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de-DE" sz="1200" dirty="0" smtClean="0">
                <a:solidFill>
                  <a:srgbClr val="3F7F5F"/>
                </a:solidFill>
                <a:latin typeface="Monaco"/>
              </a:rPr>
              <a:t>Type </a:t>
            </a:r>
            <a:r>
              <a:rPr lang="de-DE" sz="1200" dirty="0" err="1" smtClean="0">
                <a:solidFill>
                  <a:srgbClr val="3F7F5F"/>
                </a:solidFill>
                <a:latin typeface="Monaco"/>
              </a:rPr>
              <a:t>cmd</a:t>
            </a:r>
            <a:r>
              <a:rPr lang="de-DE" sz="1200" dirty="0" smtClean="0">
                <a:solidFill>
                  <a:srgbClr val="3F7F5F"/>
                </a:solidFill>
                <a:latin typeface="Monaco"/>
              </a:rPr>
              <a:t>:</a:t>
            </a:r>
            <a:endParaRPr lang="de-DE" sz="1200" dirty="0">
              <a:solidFill>
                <a:srgbClr val="3F7F5F"/>
              </a:solidFill>
              <a:latin typeface="Monaco"/>
            </a:endParaRPr>
          </a:p>
          <a:p>
            <a:r>
              <a:rPr lang="de-DE" sz="12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type: 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c</a:t>
            </a:r>
            <a:r>
              <a:rPr lang="nb-NO" sz="1200" dirty="0" err="1" smtClean="0">
                <a:solidFill>
                  <a:srgbClr val="2A00FF"/>
                </a:solidFill>
                <a:latin typeface="Monaco"/>
              </a:rPr>
              <a:t>md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</a:t>
            </a:r>
            <a:r>
              <a:rPr lang="nb-NO" sz="12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sid</a:t>
            </a:r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</a:t>
            </a:r>
            <a:r>
              <a:rPr lang="nb-NO" sz="1200" dirty="0" err="1" smtClean="0">
                <a:solidFill>
                  <a:srgbClr val="2A00FF"/>
                </a:solidFill>
                <a:latin typeface="Monaco"/>
              </a:rPr>
              <a:t>right|left|up|down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</a:t>
            </a:r>
            <a:endParaRPr lang="nb-NO" sz="1200" dirty="0" smtClean="0">
              <a:solidFill>
                <a:srgbClr val="000000"/>
              </a:solidFill>
              <a:latin typeface="Monaco"/>
            </a:endParaRPr>
          </a:p>
          <a:p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}</a:t>
            </a:r>
            <a:endParaRPr lang="nb-NO" sz="1200" dirty="0">
              <a:solidFill>
                <a:srgbClr val="000000"/>
              </a:solidFill>
              <a:latin typeface="Monaco"/>
            </a:endParaRPr>
          </a:p>
          <a:p>
            <a:endParaRPr lang="nb-NO" sz="1200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4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4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smtClean="0"/>
              <a:t>Motivation</a:t>
            </a:r>
          </a:p>
          <a:p>
            <a:pPr lvl="1"/>
            <a:r>
              <a:rPr lang="de-DE" b="1" dirty="0" smtClean="0"/>
              <a:t>Warum </a:t>
            </a:r>
            <a:r>
              <a:rPr lang="de-DE" b="1" dirty="0" err="1" smtClean="0"/>
              <a:t>Websockets</a:t>
            </a:r>
            <a:r>
              <a:rPr lang="de-DE" b="1" dirty="0" smtClean="0"/>
              <a:t>?</a:t>
            </a:r>
          </a:p>
          <a:p>
            <a:r>
              <a:rPr lang="de-DE" dirty="0" smtClean="0"/>
              <a:t>Einführung</a:t>
            </a:r>
          </a:p>
          <a:p>
            <a:pPr lvl="1"/>
            <a:r>
              <a:rPr lang="de-DE" dirty="0" smtClean="0"/>
              <a:t>Wie </a:t>
            </a:r>
            <a:r>
              <a:rPr lang="de-DE" dirty="0" err="1" smtClean="0"/>
              <a:t>WebSockets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Echo-</a:t>
            </a:r>
            <a:r>
              <a:rPr lang="de-DE" dirty="0" err="1" smtClean="0"/>
              <a:t>Beipsiel</a:t>
            </a:r>
            <a:endParaRPr lang="de-DE" dirty="0" smtClean="0"/>
          </a:p>
          <a:p>
            <a:r>
              <a:rPr lang="de-DE" dirty="0" smtClean="0"/>
              <a:t>Hands-on</a:t>
            </a:r>
          </a:p>
          <a:p>
            <a:pPr lvl="1"/>
            <a:r>
              <a:rPr lang="de-DE" dirty="0" smtClean="0"/>
              <a:t>Umfangreiches Projekt</a:t>
            </a:r>
          </a:p>
          <a:p>
            <a:pPr lvl="2"/>
            <a:r>
              <a:rPr lang="de-DE" dirty="0" smtClean="0"/>
              <a:t>Live-Ticker</a:t>
            </a:r>
          </a:p>
          <a:p>
            <a:pPr lvl="2"/>
            <a:r>
              <a:rPr lang="de-DE" dirty="0" smtClean="0"/>
              <a:t>Fernsteuerung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 Zugriff per Request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Ein HTTP-Request wird vom Browser durch</a:t>
            </a:r>
          </a:p>
          <a:p>
            <a:pPr lvl="1"/>
            <a:r>
              <a:rPr lang="de-DE" dirty="0" smtClean="0"/>
              <a:t>die Eingabe einer URL in der Adresszeile,</a:t>
            </a:r>
          </a:p>
          <a:p>
            <a:pPr lvl="1"/>
            <a:r>
              <a:rPr lang="de-DE" dirty="0" smtClean="0"/>
              <a:t>das Klicken eines Links oder</a:t>
            </a:r>
          </a:p>
          <a:p>
            <a:pPr lvl="1"/>
            <a:r>
              <a:rPr lang="de-DE" dirty="0" smtClean="0"/>
              <a:t>das Abschicken eines Formulars</a:t>
            </a:r>
          </a:p>
          <a:p>
            <a:pPr marL="268288" indent="-268288">
              <a:buNone/>
            </a:pPr>
            <a:r>
              <a:rPr lang="de-DE" dirty="0"/>
              <a:t>	</a:t>
            </a:r>
            <a:r>
              <a:rPr lang="de-DE" dirty="0" smtClean="0"/>
              <a:t>ausgelöst.</a:t>
            </a:r>
          </a:p>
          <a:p>
            <a:r>
              <a:rPr lang="de-DE" dirty="0" smtClean="0"/>
              <a:t>Der gesamte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Fensterinhalt</a:t>
            </a:r>
            <a:r>
              <a:rPr lang="de-DE" dirty="0" smtClean="0"/>
              <a:t> wird mit der Darstellung der empfangenen Ressource neu ausgefüllt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22" y="1731700"/>
            <a:ext cx="1101326" cy="101339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80" y="1722218"/>
            <a:ext cx="1246302" cy="1032354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>
            <a:off x="6012160" y="209701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6012160" y="231304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639025" y="1352886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 Client</a:t>
            </a:r>
            <a:endParaRPr lang="de-DE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7279465" y="1362368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 Applikation</a:t>
            </a:r>
            <a:endParaRPr lang="de-DE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6454760" y="172768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887940" y="1638230"/>
            <a:ext cx="731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smtClean="0">
                <a:latin typeface="Bauhaus 93" pitchFamily="82" charset="0"/>
              </a:rPr>
              <a:t>A</a:t>
            </a:r>
            <a:endParaRPr lang="de-DE" sz="4800" b="1" dirty="0">
              <a:latin typeface="Bauhaus 93" pitchFamily="82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21" y="2826197"/>
            <a:ext cx="1101326" cy="1013390"/>
          </a:xfrm>
          <a:prstGeom prst="rect">
            <a:avLst/>
          </a:prstGeom>
        </p:spPr>
      </p:pic>
      <p:sp>
        <p:nvSpPr>
          <p:cNvPr id="43" name="Textfeld 42"/>
          <p:cNvSpPr txBox="1"/>
          <p:nvPr/>
        </p:nvSpPr>
        <p:spPr>
          <a:xfrm>
            <a:off x="4887939" y="2732727"/>
            <a:ext cx="731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smtClean="0">
                <a:latin typeface="Bauhaus 93" pitchFamily="82" charset="0"/>
              </a:rPr>
              <a:t>B</a:t>
            </a:r>
            <a:endParaRPr lang="de-DE" sz="4800" b="1" dirty="0">
              <a:latin typeface="Bauhaus 93" pitchFamily="82" charset="0"/>
            </a:endParaRPr>
          </a:p>
        </p:txBody>
      </p:sp>
      <p:sp>
        <p:nvSpPr>
          <p:cNvPr id="27" name="Nach rechts gekrümmter Pfeil 26"/>
          <p:cNvSpPr/>
          <p:nvPr/>
        </p:nvSpPr>
        <p:spPr>
          <a:xfrm>
            <a:off x="4499992" y="2661515"/>
            <a:ext cx="288032" cy="36004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8" name="Grafik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22" y="4035956"/>
            <a:ext cx="1101326" cy="1013390"/>
          </a:xfrm>
          <a:prstGeom prst="rect">
            <a:avLst/>
          </a:prstGeom>
        </p:spPr>
      </p:pic>
      <p:pic>
        <p:nvPicPr>
          <p:cNvPr id="49" name="Grafik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80" y="4026474"/>
            <a:ext cx="1246302" cy="1032354"/>
          </a:xfrm>
          <a:prstGeom prst="rect">
            <a:avLst/>
          </a:prstGeom>
        </p:spPr>
      </p:pic>
      <p:cxnSp>
        <p:nvCxnSpPr>
          <p:cNvPr id="50" name="Gerade Verbindung mit Pfeil 49"/>
          <p:cNvCxnSpPr/>
          <p:nvPr/>
        </p:nvCxnSpPr>
        <p:spPr>
          <a:xfrm>
            <a:off x="6012160" y="440127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>
            <a:off x="6012160" y="461729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6454760" y="403194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4887939" y="3942486"/>
            <a:ext cx="731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smtClean="0">
                <a:latin typeface="Bauhaus 93" pitchFamily="82" charset="0"/>
              </a:rPr>
              <a:t>B</a:t>
            </a:r>
            <a:endParaRPr lang="de-DE" sz="4800" b="1" dirty="0">
              <a:latin typeface="Bauhaus 93" pitchFamily="82" charset="0"/>
            </a:endParaRPr>
          </a:p>
        </p:txBody>
      </p:sp>
      <p:pic>
        <p:nvPicPr>
          <p:cNvPr id="56" name="Grafik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21" y="5130453"/>
            <a:ext cx="1101326" cy="1013390"/>
          </a:xfrm>
          <a:prstGeom prst="rect">
            <a:avLst/>
          </a:prstGeom>
        </p:spPr>
      </p:pic>
      <p:sp>
        <p:nvSpPr>
          <p:cNvPr id="57" name="Textfeld 56"/>
          <p:cNvSpPr txBox="1"/>
          <p:nvPr/>
        </p:nvSpPr>
        <p:spPr>
          <a:xfrm>
            <a:off x="4814201" y="5036983"/>
            <a:ext cx="878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smtClean="0">
                <a:latin typeface="Bauhaus 93" pitchFamily="82" charset="0"/>
              </a:rPr>
              <a:t>C</a:t>
            </a:r>
            <a:endParaRPr lang="de-DE" sz="4800" b="1" dirty="0">
              <a:latin typeface="Bauhaus 93" pitchFamily="82" charset="0"/>
            </a:endParaRPr>
          </a:p>
        </p:txBody>
      </p:sp>
      <p:sp>
        <p:nvSpPr>
          <p:cNvPr id="58" name="Nach rechts gekrümmter Pfeil 57"/>
          <p:cNvSpPr/>
          <p:nvPr/>
        </p:nvSpPr>
        <p:spPr>
          <a:xfrm>
            <a:off x="4499992" y="4965771"/>
            <a:ext cx="288032" cy="36004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210778" y="5743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Standardmechanismen des Browsers</a:t>
            </a:r>
          </a:p>
          <a:p>
            <a:pPr lvl="1"/>
            <a:r>
              <a:rPr lang="de-DE" dirty="0" smtClean="0"/>
              <a:t>Kann jeder Browser</a:t>
            </a:r>
          </a:p>
          <a:p>
            <a:pPr lvl="1"/>
            <a:r>
              <a:rPr lang="de-DE" dirty="0" smtClean="0"/>
              <a:t>Lässt sich ohne weiteres nutzen</a:t>
            </a:r>
          </a:p>
          <a:p>
            <a:pPr lvl="1"/>
            <a:endParaRPr lang="de-DE" dirty="0"/>
          </a:p>
          <a:p>
            <a:r>
              <a:rPr lang="de-DE" dirty="0" smtClean="0"/>
              <a:t>Einschränkungen / Nachteile</a:t>
            </a:r>
          </a:p>
          <a:p>
            <a:pPr lvl="1"/>
            <a:r>
              <a:rPr lang="de-DE" dirty="0" smtClean="0"/>
              <a:t>Nur ganze Seite kann angefragt werden, auch wenn nur Teile sich  geändert haben</a:t>
            </a:r>
          </a:p>
          <a:p>
            <a:pPr lvl="1"/>
            <a:r>
              <a:rPr lang="de-DE" dirty="0" smtClean="0"/>
              <a:t>Geringe Interaktivität</a:t>
            </a:r>
          </a:p>
          <a:p>
            <a:pPr lvl="1"/>
            <a:r>
              <a:rPr lang="de-DE" dirty="0" smtClean="0"/>
              <a:t>Hoher Ressourcenbedarf, wenn sich nur geringe Änderungen ergeben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73" y="404664"/>
            <a:ext cx="1293966" cy="1296144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XMLHttpRequest</a:t>
            </a:r>
            <a:r>
              <a:rPr lang="de-DE" dirty="0" smtClean="0"/>
              <a:t> (XHR)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Ursprüngliche Idee von Microsoft (1999)</a:t>
            </a:r>
          </a:p>
          <a:p>
            <a:r>
              <a:rPr lang="de-DE" dirty="0" smtClean="0"/>
              <a:t>Vom W3C als Standard vorgeschlagen</a:t>
            </a:r>
          </a:p>
          <a:p>
            <a:pPr lvl="1"/>
            <a:r>
              <a:rPr lang="de-DE" dirty="0">
                <a:hlinkClick r:id="rId2"/>
              </a:rPr>
              <a:t>http://www.w3.org/TR/XMLHttpRequest</a:t>
            </a:r>
            <a:r>
              <a:rPr lang="de-DE" dirty="0" smtClean="0">
                <a:hlinkClick r:id="rId2"/>
              </a:rPr>
              <a:t>/</a:t>
            </a:r>
            <a:endParaRPr lang="de-DE" dirty="0"/>
          </a:p>
          <a:p>
            <a:r>
              <a:rPr lang="de-DE" dirty="0" smtClean="0"/>
              <a:t>(Mittlerweile) Bestandteil aller gängiger Browser</a:t>
            </a:r>
          </a:p>
          <a:p>
            <a:r>
              <a:rPr lang="de-DE" dirty="0" smtClean="0"/>
              <a:t>XHR kann über eine API verwendet und im Browser via JavaScript, JScript und VBScript angesprochen werden</a:t>
            </a:r>
          </a:p>
          <a:p>
            <a:r>
              <a:rPr lang="de-DE" dirty="0" smtClean="0"/>
              <a:t>Ermöglicht den Transfer von beliebigen Daten über HTTP</a:t>
            </a:r>
          </a:p>
          <a:p>
            <a:pPr lvl="1"/>
            <a:r>
              <a:rPr lang="de-DE" dirty="0" smtClean="0"/>
              <a:t>Ausgangspunkt z.B. JavaScript-Funktion</a:t>
            </a:r>
          </a:p>
          <a:p>
            <a:pPr lvl="1"/>
            <a:r>
              <a:rPr lang="de-DE" dirty="0" smtClean="0"/>
              <a:t>Antwort kommt zur aufrufenden JavaScript-Funktion zurück</a:t>
            </a:r>
          </a:p>
          <a:p>
            <a:pPr lvl="1"/>
            <a:r>
              <a:rPr lang="de-DE" dirty="0" smtClean="0"/>
              <a:t>Alle HTTP-Methoden werden unterstützt (u.a. GET, POST, DELETE, HEAD)</a:t>
            </a:r>
          </a:p>
          <a:p>
            <a:r>
              <a:rPr lang="de-DE" dirty="0" smtClean="0"/>
              <a:t>Grundlage für AJAX-Technik (</a:t>
            </a:r>
            <a:r>
              <a:rPr lang="de-DE" b="1" dirty="0" err="1" smtClean="0"/>
              <a:t>A</a:t>
            </a:r>
            <a:r>
              <a:rPr lang="de-DE" dirty="0" err="1" smtClean="0"/>
              <a:t>synchronous</a:t>
            </a:r>
            <a:r>
              <a:rPr lang="de-DE" dirty="0" smtClean="0"/>
              <a:t> </a:t>
            </a:r>
            <a:r>
              <a:rPr lang="de-DE" b="1" dirty="0" smtClean="0"/>
              <a:t>J</a:t>
            </a:r>
            <a:r>
              <a:rPr lang="de-DE" dirty="0" smtClean="0"/>
              <a:t>avaScript </a:t>
            </a:r>
            <a:r>
              <a:rPr lang="de-DE" b="1" dirty="0" err="1" smtClean="0"/>
              <a:t>a</a:t>
            </a:r>
            <a:r>
              <a:rPr lang="de-DE" dirty="0" err="1" smtClean="0"/>
              <a:t>nd</a:t>
            </a:r>
            <a:r>
              <a:rPr lang="de-DE" dirty="0" smtClean="0"/>
              <a:t> </a:t>
            </a:r>
            <a:r>
              <a:rPr lang="de-DE" b="1" dirty="0" smtClean="0"/>
              <a:t>X</a:t>
            </a:r>
            <a:r>
              <a:rPr lang="de-DE" dirty="0" smtClean="0"/>
              <a:t>ML)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2123</Words>
  <Application>Microsoft Macintosh PowerPoint</Application>
  <PresentationFormat>Bildschirmpräsentation (4:3)</PresentationFormat>
  <Paragraphs>535</Paragraphs>
  <Slides>55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56" baseType="lpstr">
      <vt:lpstr>Office-Design</vt:lpstr>
      <vt:lpstr>WebSocket Workshop 2.0</vt:lpstr>
      <vt:lpstr>Über uns</vt:lpstr>
      <vt:lpstr>Buch</vt:lpstr>
      <vt:lpstr>Folien und Code</vt:lpstr>
      <vt:lpstr>Agenda</vt:lpstr>
      <vt:lpstr>Agenda</vt:lpstr>
      <vt:lpstr>Standard Zugriff per Request</vt:lpstr>
      <vt:lpstr>Bewertung</vt:lpstr>
      <vt:lpstr>XMLHttpRequest (XHR)</vt:lpstr>
      <vt:lpstr>XHR-Zugriff</vt:lpstr>
      <vt:lpstr>Bewertung</vt:lpstr>
      <vt:lpstr>Polling-Methode</vt:lpstr>
      <vt:lpstr>Bewertung</vt:lpstr>
      <vt:lpstr>Agenda</vt:lpstr>
      <vt:lpstr>WebSockets</vt:lpstr>
      <vt:lpstr>WebSocket Spezifikationen</vt:lpstr>
      <vt:lpstr>WebSocket Spezifikationen</vt:lpstr>
      <vt:lpstr>WebSocket Spezifikationen</vt:lpstr>
      <vt:lpstr>WebSocket Spezifikationen</vt:lpstr>
      <vt:lpstr>WebSocket Spezifikationen</vt:lpstr>
      <vt:lpstr>PowerPoint-Präsentation</vt:lpstr>
      <vt:lpstr>Verbindungsaufbau</vt:lpstr>
      <vt:lpstr>Verbindungsaufbau</vt:lpstr>
      <vt:lpstr>Opening Handshake</vt:lpstr>
      <vt:lpstr>Opening Handshake</vt:lpstr>
      <vt:lpstr>Opening Handshake</vt:lpstr>
      <vt:lpstr>PowerPoint-Präsentation</vt:lpstr>
      <vt:lpstr>Datenframes</vt:lpstr>
      <vt:lpstr>Daten senden</vt:lpstr>
      <vt:lpstr>Daten empfangen</vt:lpstr>
      <vt:lpstr>Verbindung schließen</vt:lpstr>
      <vt:lpstr>Browserunterstützung</vt:lpstr>
      <vt:lpstr>Server-seitige WebSocket-Frameworks</vt:lpstr>
      <vt:lpstr>Erste eigene WebSocket-basierte Anwendung</vt:lpstr>
      <vt:lpstr>Echo-Server</vt:lpstr>
      <vt:lpstr>Echo-Server -- Codefragment</vt:lpstr>
      <vt:lpstr>Node.js</vt:lpstr>
      <vt:lpstr>Node.js Tutorials</vt:lpstr>
      <vt:lpstr>Einführung Node.js (Webserver)</vt:lpstr>
      <vt:lpstr>Module in Node.js</vt:lpstr>
      <vt:lpstr>Externe Module für Workshop</vt:lpstr>
      <vt:lpstr>Einführung in WebSocket-Node</vt:lpstr>
      <vt:lpstr>Einführung in WebSocket-Node</vt:lpstr>
      <vt:lpstr>WebSocketConnection-Objekt</vt:lpstr>
      <vt:lpstr>Einführung in WebSocket-Node</vt:lpstr>
      <vt:lpstr>Message-Objekt</vt:lpstr>
      <vt:lpstr>Agenda</vt:lpstr>
      <vt:lpstr>Live-Ticker</vt:lpstr>
      <vt:lpstr>Kommunikationsmuster</vt:lpstr>
      <vt:lpstr>WebSocket-based Remote Control</vt:lpstr>
      <vt:lpstr>WebSocket-Based Remote Controller</vt:lpstr>
      <vt:lpstr>Websocket-based Remote Control - First step</vt:lpstr>
      <vt:lpstr>Kommunikationsmuster</vt:lpstr>
      <vt:lpstr>Event-Objekt</vt:lpstr>
      <vt:lpstr>Ende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FHK</dc:creator>
  <cp:lastModifiedBy>FHK</cp:lastModifiedBy>
  <cp:revision>402</cp:revision>
  <dcterms:created xsi:type="dcterms:W3CDTF">2015-06-21T14:27:17Z</dcterms:created>
  <dcterms:modified xsi:type="dcterms:W3CDTF">2015-08-22T09:40:02Z</dcterms:modified>
</cp:coreProperties>
</file>