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5" roundtripDataSignature="AMtx7mi0kzivzuayPqu5SgEltQNa8P7/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a7aedb19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a7aedb19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a7aedb19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a7aedb19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1"/>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1"/>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0"/>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0"/>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1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13"/>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17"/>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8"/>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18"/>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18"/>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8"/>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9"/>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pnas.org/doi/10.1073/pnas.1517384113#tab-contributors" TargetMode="External"/><Relationship Id="rId4" Type="http://schemas.openxmlformats.org/officeDocument/2006/relationships/hyperlink" Target="https://www.pnas.org/doi/10.1073/pnas.1517384113#tab-contributors" TargetMode="External"/><Relationship Id="rId5" Type="http://schemas.openxmlformats.org/officeDocument/2006/relationships/hyperlink" Target="https://www.researchgate.net/publication/364237665_Knowledge-informed_data-driven_modeling_for_sparse_identification_of_governing_equations_for_microbial_inactivation_processes_in_fo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esearchgate.net/publication/364237665_Knowledge-informed_data-driven_modeling_for_sparse_identification_of_governing_equations_for_microbial_inactivation_processes_in_food" TargetMode="External"/><Relationship Id="rId4" Type="http://schemas.openxmlformats.org/officeDocument/2006/relationships/image" Target="../media/image8.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58" name="Shape 58"/>
        <p:cNvGrpSpPr/>
        <p:nvPr/>
      </p:nvGrpSpPr>
      <p:grpSpPr>
        <a:xfrm>
          <a:off x="0" y="0"/>
          <a:ext cx="0" cy="0"/>
          <a:chOff x="0" y="0"/>
          <a:chExt cx="0" cy="0"/>
        </a:xfrm>
      </p:grpSpPr>
      <p:sp>
        <p:nvSpPr>
          <p:cNvPr id="59" name="Google Shape;59;p1"/>
          <p:cNvSpPr txBox="1"/>
          <p:nvPr/>
        </p:nvSpPr>
        <p:spPr>
          <a:xfrm>
            <a:off x="1209450" y="726700"/>
            <a:ext cx="7414800" cy="1569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B6D7A8"/>
                </a:solidFill>
                <a:latin typeface="Proxima Nova"/>
                <a:ea typeface="Proxima Nova"/>
                <a:cs typeface="Proxima Nova"/>
                <a:sym typeface="Proxima Nova"/>
              </a:rPr>
              <a:t>Paper : Discovering governing equations from data by sparse identification of nonlinear dynamical systems</a:t>
            </a:r>
            <a:endParaRPr b="1" i="0" sz="3400" u="none" cap="none" strike="noStrike">
              <a:solidFill>
                <a:schemeClr val="lt1"/>
              </a:solidFill>
              <a:latin typeface="Proxima Nova"/>
              <a:ea typeface="Proxima Nova"/>
              <a:cs typeface="Proxima Nova"/>
              <a:sym typeface="Proxima Nova"/>
            </a:endParaRPr>
          </a:p>
        </p:txBody>
      </p:sp>
      <p:sp>
        <p:nvSpPr>
          <p:cNvPr id="60" name="Google Shape;60;p1"/>
          <p:cNvSpPr txBox="1"/>
          <p:nvPr/>
        </p:nvSpPr>
        <p:spPr>
          <a:xfrm>
            <a:off x="941250" y="3530325"/>
            <a:ext cx="7581300" cy="1062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1"/>
                </a:solidFill>
                <a:latin typeface="Proxima Nova"/>
                <a:ea typeface="Proxima Nova"/>
                <a:cs typeface="Proxima Nova"/>
                <a:sym typeface="Proxima Nova"/>
              </a:rPr>
              <a:t>                                                                         Reviewed BY-</a:t>
            </a:r>
            <a:endParaRPr b="0" i="0" sz="19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1"/>
                </a:solidFill>
                <a:latin typeface="Proxima Nova"/>
                <a:ea typeface="Proxima Nova"/>
                <a:cs typeface="Proxima Nova"/>
                <a:sym typeface="Proxima Nova"/>
              </a:rPr>
              <a:t>                                                                                      Suraj</a:t>
            </a:r>
            <a:r>
              <a:rPr lang="en" sz="1900">
                <a:solidFill>
                  <a:schemeClr val="lt1"/>
                </a:solidFill>
                <a:latin typeface="Proxima Nova"/>
                <a:ea typeface="Proxima Nova"/>
                <a:cs typeface="Proxima Nova"/>
                <a:sym typeface="Proxima Nova"/>
              </a:rPr>
              <a:t> Ahirwar</a:t>
            </a:r>
            <a:endParaRPr b="0" i="0" sz="16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1"/>
                </a:solidFill>
                <a:latin typeface="Proxima Nova"/>
                <a:ea typeface="Proxima Nova"/>
                <a:cs typeface="Proxima Nova"/>
                <a:sym typeface="Proxima Nova"/>
              </a:rPr>
              <a:t>                                                                                        </a:t>
            </a:r>
            <a:endParaRPr b="0" i="0" sz="1600" u="none" cap="none" strike="noStrike">
              <a:solidFill>
                <a:schemeClr val="lt1"/>
              </a:solidFill>
              <a:latin typeface="Proxima Nova"/>
              <a:ea typeface="Proxima Nova"/>
              <a:cs typeface="Proxima Nova"/>
              <a:sym typeface="Proxima Nova"/>
            </a:endParaRPr>
          </a:p>
        </p:txBody>
      </p:sp>
      <p:sp>
        <p:nvSpPr>
          <p:cNvPr id="61" name="Google Shape;61;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5a7aedb198_0_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42" name="Google Shape;142;g25a7aedb198_0_54"/>
          <p:cNvSpPr txBox="1"/>
          <p:nvPr>
            <p:ph type="title"/>
          </p:nvPr>
        </p:nvSpPr>
        <p:spPr>
          <a:xfrm>
            <a:off x="478850" y="247525"/>
            <a:ext cx="4581600" cy="49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020">
                <a:latin typeface="Times New Roman"/>
                <a:ea typeface="Times New Roman"/>
                <a:cs typeface="Times New Roman"/>
                <a:sym typeface="Times New Roman"/>
              </a:rPr>
              <a:t>Conclusion</a:t>
            </a:r>
            <a:r>
              <a:rPr b="1" lang="en" sz="2020">
                <a:latin typeface="Times New Roman"/>
                <a:ea typeface="Times New Roman"/>
                <a:cs typeface="Times New Roman"/>
                <a:sym typeface="Times New Roman"/>
              </a:rPr>
              <a:t>:</a:t>
            </a:r>
            <a:endParaRPr b="1" sz="2020">
              <a:latin typeface="Times New Roman"/>
              <a:ea typeface="Times New Roman"/>
              <a:cs typeface="Times New Roman"/>
              <a:sym typeface="Times New Roman"/>
            </a:endParaRPr>
          </a:p>
        </p:txBody>
      </p:sp>
      <p:sp>
        <p:nvSpPr>
          <p:cNvPr id="143" name="Google Shape;143;g25a7aedb198_0_54"/>
          <p:cNvSpPr txBox="1"/>
          <p:nvPr/>
        </p:nvSpPr>
        <p:spPr>
          <a:xfrm>
            <a:off x="478850" y="738625"/>
            <a:ext cx="7191300" cy="246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434343"/>
                </a:solidFill>
                <a:latin typeface="Times New Roman"/>
                <a:ea typeface="Times New Roman"/>
                <a:cs typeface="Times New Roman"/>
                <a:sym typeface="Times New Roman"/>
              </a:rPr>
              <a:t>In conclusion, the Sparse Identification of Nonlinear Dynamical Systems (SINDy) algorithm offers a data-driven and interpretable approach for discovering governing equations from time-series data. By leveraging sparsity-promoting techniques, SINDy automatically identifies the most significant terms in complex dynamical systems, resulting in concise and interpretable models.</a:t>
            </a:r>
            <a:endParaRPr sz="1200">
              <a:solidFill>
                <a:srgbClr val="43434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en" sz="1200">
                <a:solidFill>
                  <a:srgbClr val="434343"/>
                </a:solidFill>
                <a:latin typeface="Times New Roman"/>
                <a:ea typeface="Times New Roman"/>
                <a:cs typeface="Times New Roman"/>
                <a:sym typeface="Times New Roman"/>
              </a:rPr>
              <a:t>With SINDy, we can extract underlying dynamics, capture nonlinear interactions, and handle noisy data, making it applicable to a wide range of scientific and engineering domains. The algorithm's ability to provide interpretable models allows for valuable insights into system behavior.</a:t>
            </a:r>
            <a:endParaRPr sz="1200">
              <a:solidFill>
                <a:srgbClr val="43434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en" sz="1200">
                <a:solidFill>
                  <a:srgbClr val="434343"/>
                </a:solidFill>
                <a:latin typeface="Times New Roman"/>
                <a:ea typeface="Times New Roman"/>
                <a:cs typeface="Times New Roman"/>
                <a:sym typeface="Times New Roman"/>
              </a:rPr>
              <a:t>SINDy's robustness and generalizability, combined with techniques like Sequential Threshold Least Squares (STLSQ), enhance the stability and reliability of the model identification process.</a:t>
            </a:r>
            <a:endParaRPr sz="1200">
              <a:solidFill>
                <a:srgbClr val="434343"/>
              </a:solidFill>
              <a:latin typeface="Times New Roman"/>
              <a:ea typeface="Times New Roman"/>
              <a:cs typeface="Times New Roman"/>
              <a:sym typeface="Times New Roman"/>
            </a:endParaRPr>
          </a:p>
          <a:p>
            <a:pPr indent="0" lvl="0" marL="0" rtl="0" algn="l">
              <a:spcBef>
                <a:spcPts val="15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idx="1" type="body"/>
          </p:nvPr>
        </p:nvSpPr>
        <p:spPr>
          <a:xfrm>
            <a:off x="311700" y="1152475"/>
            <a:ext cx="7596600" cy="2909400"/>
          </a:xfrm>
          <a:prstGeom prst="rect">
            <a:avLst/>
          </a:prstGeom>
          <a:noFill/>
          <a:ln>
            <a:noFill/>
          </a:ln>
        </p:spPr>
        <p:txBody>
          <a:bodyPr anchorCtr="0" anchor="t" bIns="91425" lIns="91425" spcFirstLastPara="1" rIns="91425" wrap="square" tIns="91425">
            <a:normAutofit fontScale="85000" lnSpcReduction="10000"/>
          </a:bodyPr>
          <a:lstStyle/>
          <a:p>
            <a:pPr indent="-293370" lvl="0" marL="457200" rtl="0" algn="l">
              <a:lnSpc>
                <a:spcPct val="115000"/>
              </a:lnSpc>
              <a:spcBef>
                <a:spcPts val="0"/>
              </a:spcBef>
              <a:spcAft>
                <a:spcPts val="0"/>
              </a:spcAft>
              <a:buSzPct val="100000"/>
              <a:buChar char="●"/>
            </a:pPr>
            <a:r>
              <a:rPr lang="en" sz="1200" u="sng">
                <a:solidFill>
                  <a:srgbClr val="FF0000"/>
                </a:solidFill>
                <a:latin typeface="Times New Roman"/>
                <a:ea typeface="Times New Roman"/>
                <a:cs typeface="Times New Roman"/>
                <a:sym typeface="Times New Roman"/>
              </a:rPr>
              <a:t>D</a:t>
            </a:r>
            <a:r>
              <a:rPr lang="en" sz="1200" u="sng">
                <a:solidFill>
                  <a:schemeClr val="hlink"/>
                </a:solidFill>
                <a:latin typeface="Times New Roman"/>
                <a:ea typeface="Times New Roman"/>
                <a:cs typeface="Times New Roman"/>
                <a:sym typeface="Times New Roman"/>
                <a:hlinkClick r:id="rId3"/>
              </a:rPr>
              <a:t>iscovering governing equations from data by sparse identification of nonlinear dynamical systems</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293370" lvl="0" marL="457200" rtl="0" algn="l">
              <a:spcBef>
                <a:spcPts val="0"/>
              </a:spcBef>
              <a:spcAft>
                <a:spcPts val="0"/>
              </a:spcAft>
              <a:buSzPct val="100000"/>
              <a:buFont typeface="Times New Roman"/>
              <a:buChar char="●"/>
            </a:pPr>
            <a:r>
              <a:rPr lang="en" sz="1200" u="sng">
                <a:solidFill>
                  <a:schemeClr val="hlink"/>
                </a:solidFill>
                <a:latin typeface="Times New Roman"/>
                <a:ea typeface="Times New Roman"/>
                <a:cs typeface="Times New Roman"/>
                <a:sym typeface="Times New Roman"/>
                <a:hlinkClick r:id="rId4"/>
              </a:rPr>
              <a:t>Supporting Information for: Discovering governing equations from data: Sparse identification of nonlinear dynamical systems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293370" lvl="0" marL="457200" rtl="0" algn="l">
              <a:spcBef>
                <a:spcPts val="0"/>
              </a:spcBef>
              <a:spcAft>
                <a:spcPts val="0"/>
              </a:spcAft>
              <a:buSzPct val="100000"/>
              <a:buFont typeface="Times New Roman"/>
              <a:buChar char="●"/>
            </a:pPr>
            <a:r>
              <a:rPr lang="en" sz="1200" u="sng">
                <a:solidFill>
                  <a:schemeClr val="hlink"/>
                </a:solidFill>
                <a:latin typeface="Times New Roman"/>
                <a:ea typeface="Times New Roman"/>
                <a:cs typeface="Times New Roman"/>
                <a:sym typeface="Times New Roman"/>
                <a:hlinkClick r:id="rId5"/>
              </a:rPr>
              <a:t>Implementation of SINDy over the food data </a:t>
            </a:r>
            <a:endParaRPr sz="1200">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rPr lang="en"/>
              <a:t>                                 —--------- x —--------- x —--------- x—---------</a:t>
            </a:r>
            <a:endParaRPr/>
          </a:p>
          <a:p>
            <a:pPr indent="0" lvl="0" marL="0" rtl="0" algn="l">
              <a:lnSpc>
                <a:spcPct val="115000"/>
              </a:lnSpc>
              <a:spcBef>
                <a:spcPts val="1200"/>
              </a:spcBef>
              <a:spcAft>
                <a:spcPts val="0"/>
              </a:spcAft>
              <a:buSzPct val="60000"/>
              <a:buNone/>
            </a:pPr>
            <a:r>
              <a:rPr b="1" lang="en" sz="3000"/>
              <a:t>             I’m very glad to read this paper!</a:t>
            </a:r>
            <a:endParaRPr b="1" sz="3000"/>
          </a:p>
          <a:p>
            <a:pPr indent="0" lvl="0" marL="0" rtl="0" algn="l">
              <a:lnSpc>
                <a:spcPct val="115000"/>
              </a:lnSpc>
              <a:spcBef>
                <a:spcPts val="1200"/>
              </a:spcBef>
              <a:spcAft>
                <a:spcPts val="1200"/>
              </a:spcAft>
              <a:buSzPct val="60000"/>
              <a:buNone/>
            </a:pPr>
            <a:r>
              <a:rPr b="1" lang="en" sz="3000"/>
              <a:t>                            Thank You!</a:t>
            </a:r>
            <a:endParaRPr b="1" sz="3000"/>
          </a:p>
        </p:txBody>
      </p:sp>
      <p:sp>
        <p:nvSpPr>
          <p:cNvPr id="149" name="Google Shape;1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0" name="Google Shape;150;p9"/>
          <p:cNvSpPr txBox="1"/>
          <p:nvPr/>
        </p:nvSpPr>
        <p:spPr>
          <a:xfrm>
            <a:off x="650300" y="681475"/>
            <a:ext cx="27336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References:</a:t>
            </a:r>
            <a:endParaRPr b="1"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 name="Shape 65"/>
        <p:cNvGrpSpPr/>
        <p:nvPr/>
      </p:nvGrpSpPr>
      <p:grpSpPr>
        <a:xfrm>
          <a:off x="0" y="0"/>
          <a:ext cx="0" cy="0"/>
          <a:chOff x="0" y="0"/>
          <a:chExt cx="0" cy="0"/>
        </a:xfrm>
      </p:grpSpPr>
      <p:cxnSp>
        <p:nvCxnSpPr>
          <p:cNvPr id="66" name="Google Shape;66;p2"/>
          <p:cNvCxnSpPr/>
          <p:nvPr/>
        </p:nvCxnSpPr>
        <p:spPr>
          <a:xfrm>
            <a:off x="255425" y="659200"/>
            <a:ext cx="8520600" cy="0"/>
          </a:xfrm>
          <a:prstGeom prst="straightConnector1">
            <a:avLst/>
          </a:prstGeom>
          <a:noFill/>
          <a:ln cap="flat" cmpd="sng" w="9525">
            <a:solidFill>
              <a:schemeClr val="dk2"/>
            </a:solidFill>
            <a:prstDash val="solid"/>
            <a:round/>
            <a:headEnd len="sm" w="sm" type="none"/>
            <a:tailEnd len="sm" w="sm" type="none"/>
          </a:ln>
        </p:spPr>
      </p:cxnSp>
      <p:sp>
        <p:nvSpPr>
          <p:cNvPr id="67" name="Google Shape;67;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8" name="Google Shape;68;p2"/>
          <p:cNvSpPr txBox="1"/>
          <p:nvPr/>
        </p:nvSpPr>
        <p:spPr>
          <a:xfrm>
            <a:off x="193450" y="265600"/>
            <a:ext cx="3141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2000" u="none" cap="none" strike="noStrike">
                <a:solidFill>
                  <a:srgbClr val="000000"/>
                </a:solidFill>
                <a:latin typeface="Times New Roman"/>
                <a:ea typeface="Times New Roman"/>
                <a:cs typeface="Times New Roman"/>
                <a:sym typeface="Times New Roman"/>
              </a:rPr>
              <a:t>Table of contents:</a:t>
            </a:r>
            <a:endParaRPr b="1" i="0" sz="2000" u="none" cap="none" strike="noStrike">
              <a:solidFill>
                <a:srgbClr val="000000"/>
              </a:solidFill>
              <a:latin typeface="Times New Roman"/>
              <a:ea typeface="Times New Roman"/>
              <a:cs typeface="Times New Roman"/>
              <a:sym typeface="Times New Roman"/>
            </a:endParaRPr>
          </a:p>
        </p:txBody>
      </p:sp>
      <p:sp>
        <p:nvSpPr>
          <p:cNvPr id="69" name="Google Shape;69;p2"/>
          <p:cNvSpPr txBox="1"/>
          <p:nvPr/>
        </p:nvSpPr>
        <p:spPr>
          <a:xfrm>
            <a:off x="1274150" y="1167200"/>
            <a:ext cx="5434200" cy="22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Paper Description</a:t>
            </a:r>
            <a:r>
              <a:rPr lang="en">
                <a:latin typeface="Times New Roman"/>
                <a:ea typeface="Times New Roman"/>
                <a:cs typeface="Times New Roman"/>
                <a:sym typeface="Times New Roman"/>
              </a:rPr>
              <a:t>____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03 - 03</a:t>
            </a:r>
            <a:endParaRPr>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SINDy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04 - 04</a:t>
            </a:r>
            <a:endParaRPr>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Steps involved in SINDy</a:t>
            </a:r>
            <a:r>
              <a:rPr lang="en">
                <a:latin typeface="Times New Roman"/>
                <a:ea typeface="Times New Roman"/>
                <a:cs typeface="Times New Roman"/>
                <a:sym typeface="Times New Roman"/>
              </a:rPr>
              <a:t>____</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05 - 09</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Data Collection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06 - 06</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Candidate functions library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07 - 07</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Sparse</a:t>
            </a:r>
            <a:r>
              <a:rPr lang="en">
                <a:latin typeface="Times New Roman"/>
                <a:ea typeface="Times New Roman"/>
                <a:cs typeface="Times New Roman"/>
                <a:sym typeface="Times New Roman"/>
              </a:rPr>
              <a:t> Regression techniques and coefficients vectors   08 - 08</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SINDy’s mathematical overview</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               09 - 09 </a:t>
            </a:r>
            <a:endParaRPr>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Conclusion and Ref.____</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_______________________________________________________!!!!</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mc:AlternateContent>
    <mc:Choice Requires="p14">
      <p:transition p14:dur="1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1302125" y="208675"/>
            <a:ext cx="6275400" cy="9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700"/>
              <a:buFont typeface="Arial"/>
              <a:buNone/>
            </a:pPr>
            <a:r>
              <a:rPr b="1" lang="en" sz="2100">
                <a:solidFill>
                  <a:srgbClr val="434343"/>
                </a:solidFill>
                <a:latin typeface="Times New Roman"/>
                <a:ea typeface="Times New Roman"/>
                <a:cs typeface="Times New Roman"/>
                <a:sym typeface="Times New Roman"/>
              </a:rPr>
              <a:t>Discovering governing equations from data by sparse identification of nonlinear dynamical systems</a:t>
            </a:r>
            <a:endParaRPr sz="1920">
              <a:solidFill>
                <a:srgbClr val="434343"/>
              </a:solidFill>
              <a:latin typeface="Times New Roman"/>
              <a:ea typeface="Times New Roman"/>
              <a:cs typeface="Times New Roman"/>
              <a:sym typeface="Times New Roman"/>
            </a:endParaRPr>
          </a:p>
        </p:txBody>
      </p:sp>
      <p:sp>
        <p:nvSpPr>
          <p:cNvPr id="75" name="Google Shape;75;p3"/>
          <p:cNvSpPr txBox="1"/>
          <p:nvPr>
            <p:ph idx="1" type="body"/>
          </p:nvPr>
        </p:nvSpPr>
        <p:spPr>
          <a:xfrm>
            <a:off x="366200" y="1017725"/>
            <a:ext cx="8520600" cy="4039200"/>
          </a:xfrm>
          <a:prstGeom prst="rect">
            <a:avLst/>
          </a:prstGeom>
          <a:noFill/>
          <a:ln>
            <a:noFill/>
          </a:ln>
        </p:spPr>
        <p:txBody>
          <a:bodyPr anchorCtr="0" anchor="t" bIns="91425" lIns="91425" spcFirstLastPara="1" rIns="91425" wrap="square" tIns="91425">
            <a:normAutofit/>
          </a:bodyPr>
          <a:lstStyle/>
          <a:p>
            <a:pPr indent="-342898" lvl="0" marL="914400" rtl="0" algn="l">
              <a:lnSpc>
                <a:spcPct val="115000"/>
              </a:lnSpc>
              <a:spcBef>
                <a:spcPts val="0"/>
              </a:spcBef>
              <a:spcAft>
                <a:spcPts val="0"/>
              </a:spcAft>
              <a:buClr>
                <a:srgbClr val="434343"/>
              </a:buClr>
              <a:buSzPts val="1800"/>
              <a:buChar char="❖"/>
            </a:pPr>
            <a:r>
              <a:rPr b="1" lang="en" sz="1200">
                <a:solidFill>
                  <a:srgbClr val="434343"/>
                </a:solidFill>
                <a:latin typeface="Roboto"/>
                <a:ea typeface="Roboto"/>
                <a:cs typeface="Roboto"/>
                <a:sym typeface="Roboto"/>
              </a:rPr>
              <a:t>Information:</a:t>
            </a:r>
            <a:endParaRPr b="1" sz="1200">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b="1" lang="en" sz="1200">
                <a:solidFill>
                  <a:srgbClr val="434343"/>
                </a:solidFill>
                <a:latin typeface="Roboto"/>
                <a:ea typeface="Roboto"/>
                <a:cs typeface="Roboto"/>
                <a:sym typeface="Roboto"/>
              </a:rPr>
              <a:t>	</a:t>
            </a:r>
            <a:r>
              <a:rPr b="1" lang="en" sz="1200">
                <a:solidFill>
                  <a:srgbClr val="434343"/>
                </a:solidFill>
                <a:latin typeface="Times New Roman"/>
                <a:ea typeface="Times New Roman"/>
                <a:cs typeface="Times New Roman"/>
                <a:sym typeface="Times New Roman"/>
              </a:rPr>
              <a:t>Title: Discovering governing equations from data by sparse identification of nonlinear dynamical systems</a:t>
            </a:r>
            <a:endParaRPr b="1" sz="1200">
              <a:solidFill>
                <a:srgbClr val="43434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rgbClr val="434343"/>
                </a:solidFill>
                <a:latin typeface="Times New Roman"/>
                <a:ea typeface="Times New Roman"/>
                <a:cs typeface="Times New Roman"/>
                <a:sym typeface="Times New Roman"/>
              </a:rPr>
              <a:t>	</a:t>
            </a:r>
            <a:r>
              <a:rPr b="1" lang="en" sz="1200">
                <a:solidFill>
                  <a:srgbClr val="434343"/>
                </a:solidFill>
                <a:latin typeface="Times New Roman"/>
                <a:ea typeface="Times New Roman"/>
                <a:cs typeface="Times New Roman"/>
                <a:sym typeface="Times New Roman"/>
              </a:rPr>
              <a:t>Authors</a:t>
            </a:r>
            <a:r>
              <a:rPr lang="en" sz="1200">
                <a:solidFill>
                  <a:srgbClr val="434343"/>
                </a:solidFill>
                <a:latin typeface="Times New Roman"/>
                <a:ea typeface="Times New Roman"/>
                <a:cs typeface="Times New Roman"/>
                <a:sym typeface="Times New Roman"/>
              </a:rPr>
              <a:t>: Steven L. Bruntona, Joshua L. Proctorb , and J. Nathan Kutzc</a:t>
            </a:r>
            <a:endParaRPr sz="1200">
              <a:solidFill>
                <a:srgbClr val="43434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rgbClr val="434343"/>
                </a:solidFill>
                <a:latin typeface="Times New Roman"/>
                <a:ea typeface="Times New Roman"/>
                <a:cs typeface="Times New Roman"/>
                <a:sym typeface="Times New Roman"/>
              </a:rPr>
              <a:t>	</a:t>
            </a:r>
            <a:r>
              <a:rPr b="1" lang="en" sz="1200">
                <a:solidFill>
                  <a:srgbClr val="434343"/>
                </a:solidFill>
                <a:latin typeface="Times New Roman"/>
                <a:ea typeface="Times New Roman"/>
                <a:cs typeface="Times New Roman"/>
                <a:sym typeface="Times New Roman"/>
              </a:rPr>
              <a:t>Publishing Year:</a:t>
            </a:r>
            <a:r>
              <a:rPr lang="en" sz="1200">
                <a:solidFill>
                  <a:srgbClr val="434343"/>
                </a:solidFill>
                <a:latin typeface="Times New Roman"/>
                <a:ea typeface="Times New Roman"/>
                <a:cs typeface="Times New Roman"/>
                <a:sym typeface="Times New Roman"/>
              </a:rPr>
              <a:t> 2016</a:t>
            </a:r>
            <a:endParaRPr sz="1200">
              <a:solidFill>
                <a:srgbClr val="43434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42898" lvl="0" marL="914400" rtl="0" algn="just">
              <a:lnSpc>
                <a:spcPct val="115000"/>
              </a:lnSpc>
              <a:spcBef>
                <a:spcPts val="0"/>
              </a:spcBef>
              <a:spcAft>
                <a:spcPts val="0"/>
              </a:spcAft>
              <a:buClr>
                <a:srgbClr val="434343"/>
              </a:buClr>
              <a:buSzPts val="1800"/>
              <a:buChar char="❖"/>
            </a:pPr>
            <a:r>
              <a:rPr b="1" lang="en" sz="1200">
                <a:solidFill>
                  <a:srgbClr val="434343"/>
                </a:solidFill>
                <a:latin typeface="Roboto"/>
                <a:ea typeface="Roboto"/>
                <a:cs typeface="Roboto"/>
                <a:sym typeface="Roboto"/>
              </a:rPr>
              <a:t>Data-Driven Model Discovery:</a:t>
            </a:r>
            <a:r>
              <a:rPr lang="en" sz="1200">
                <a:solidFill>
                  <a:srgbClr val="434343"/>
                </a:solidFill>
                <a:latin typeface="Roboto"/>
                <a:ea typeface="Roboto"/>
                <a:cs typeface="Roboto"/>
                <a:sym typeface="Roboto"/>
              </a:rPr>
              <a:t> </a:t>
            </a:r>
            <a:r>
              <a:rPr lang="en" sz="1200">
                <a:solidFill>
                  <a:srgbClr val="434343"/>
                </a:solidFill>
                <a:latin typeface="Times New Roman"/>
                <a:ea typeface="Times New Roman"/>
                <a:cs typeface="Times New Roman"/>
                <a:sym typeface="Times New Roman"/>
              </a:rPr>
              <a:t>The primary objective of the paper is to introduce and demonstrate the effectiveness of the Sparse Identification of Nonlinear Dynamical Systems (SINDy) approach for discovering governing equations directly from observational time-series data. The goal is to enable data-driven modeling without prior knowledge of the underlying physics, providing a powerful tool for understanding complex systems.</a:t>
            </a:r>
            <a:endParaRPr sz="1200">
              <a:solidFill>
                <a:srgbClr val="43434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42898" lvl="0" marL="914400" rtl="0" algn="just">
              <a:spcBef>
                <a:spcPts val="0"/>
              </a:spcBef>
              <a:spcAft>
                <a:spcPts val="0"/>
              </a:spcAft>
              <a:buClr>
                <a:srgbClr val="434343"/>
              </a:buClr>
              <a:buSzPts val="1800"/>
              <a:buChar char="❖"/>
            </a:pPr>
            <a:r>
              <a:rPr b="1" lang="en" sz="1200">
                <a:solidFill>
                  <a:srgbClr val="434343"/>
                </a:solidFill>
                <a:latin typeface="Roboto"/>
                <a:ea typeface="Roboto"/>
                <a:cs typeface="Roboto"/>
                <a:sym typeface="Roboto"/>
              </a:rPr>
              <a:t>Interpretable and Generalizable models</a:t>
            </a:r>
            <a:r>
              <a:rPr lang="en" sz="1200">
                <a:solidFill>
                  <a:srgbClr val="434343"/>
                </a:solidFill>
                <a:latin typeface="Roboto"/>
                <a:ea typeface="Roboto"/>
                <a:cs typeface="Roboto"/>
                <a:sym typeface="Roboto"/>
              </a:rPr>
              <a:t>: </a:t>
            </a:r>
            <a:r>
              <a:rPr lang="en" sz="1200">
                <a:solidFill>
                  <a:srgbClr val="434343"/>
                </a:solidFill>
                <a:latin typeface="Times New Roman"/>
                <a:ea typeface="Times New Roman"/>
                <a:cs typeface="Times New Roman"/>
                <a:sym typeface="Times New Roman"/>
              </a:rPr>
              <a:t>SINDy discovers low-dimensional models that are both interpretable and generalizable, unlocking valuable insights into the dynamics of complex systems. The algorithm's ability to provide interpretable models makes it an invaluable tool for understanding system behavior and predicting their future trajectories. The paper showcases successful applications of SINDy in diverse scientific and engineering domains, highlighting its potential to revolutionize system identification and enhance our understanding of complex phenomena.</a:t>
            </a:r>
            <a:endParaRPr sz="1200">
              <a:solidFill>
                <a:srgbClr val="434343"/>
              </a:solidFill>
              <a:latin typeface="Times New Roman"/>
              <a:ea typeface="Times New Roman"/>
              <a:cs typeface="Times New Roman"/>
              <a:sym typeface="Times New Roman"/>
            </a:endParaRPr>
          </a:p>
        </p:txBody>
      </p:sp>
      <p:sp>
        <p:nvSpPr>
          <p:cNvPr id="76" name="Google Shape;7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idx="1" type="body"/>
          </p:nvPr>
        </p:nvSpPr>
        <p:spPr>
          <a:xfrm>
            <a:off x="311700" y="1094000"/>
            <a:ext cx="8520600" cy="4049400"/>
          </a:xfrm>
          <a:prstGeom prst="rect">
            <a:avLst/>
          </a:prstGeom>
          <a:noFill/>
          <a:ln>
            <a:noFill/>
          </a:ln>
        </p:spPr>
        <p:txBody>
          <a:bodyPr anchorCtr="0" anchor="t" bIns="91425" lIns="91425" spcFirstLastPara="1" rIns="91425" wrap="square" tIns="91425">
            <a:normAutofit/>
          </a:bodyPr>
          <a:lstStyle/>
          <a:p>
            <a:pPr indent="-304800" lvl="0" marL="457200" rtl="0" algn="just">
              <a:spcBef>
                <a:spcPts val="1500"/>
              </a:spcBef>
              <a:spcAft>
                <a:spcPts val="0"/>
              </a:spcAft>
              <a:buClr>
                <a:srgbClr val="434343"/>
              </a:buClr>
              <a:buSzPts val="1200"/>
              <a:buFont typeface="Times New Roman"/>
              <a:buAutoNum type="arabicPeriod"/>
            </a:pPr>
            <a:r>
              <a:rPr b="1" lang="en" sz="1200">
                <a:solidFill>
                  <a:srgbClr val="434343"/>
                </a:solidFill>
                <a:latin typeface="Times New Roman"/>
                <a:ea typeface="Times New Roman"/>
                <a:cs typeface="Times New Roman"/>
                <a:sym typeface="Times New Roman"/>
              </a:rPr>
              <a:t>Sparse Regression and Model Sparsity:</a:t>
            </a:r>
            <a:endParaRPr b="1"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SINDy (Sparse Identification of Nonlinear Dynamical Systems) identifies governing equations from time-series data without explicit physical models.</a:t>
            </a:r>
            <a:endParaRPr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SINDy employs sparse regression, yielding concise and interpretable models.</a:t>
            </a:r>
            <a:endParaRPr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Essential terms are retained, promoting model interpretability and reducing overfitting.</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AutoNum type="arabicPeriod"/>
            </a:pPr>
            <a:r>
              <a:rPr b="1" lang="en" sz="1200">
                <a:solidFill>
                  <a:srgbClr val="434343"/>
                </a:solidFill>
                <a:latin typeface="Times New Roman"/>
                <a:ea typeface="Times New Roman"/>
                <a:cs typeface="Times New Roman"/>
                <a:sym typeface="Times New Roman"/>
              </a:rPr>
              <a:t>Applications and Advantages:</a:t>
            </a:r>
            <a:endParaRPr b="1"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Applied in physics, engineering, biology, finance, and climate science.</a:t>
            </a:r>
            <a:endParaRPr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Generalizable for accurate predictions beyond training data, facilitating system analysis and control.</a:t>
            </a:r>
            <a:endParaRPr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Data Quality and Quantity: SINDy's accuracy depends on data quality and quantity, inadequate or noisy data can lead to inaccuracies.</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AutoNum type="arabicPeriod"/>
            </a:pPr>
            <a:r>
              <a:rPr b="1" lang="en" sz="1200">
                <a:solidFill>
                  <a:srgbClr val="434343"/>
                </a:solidFill>
                <a:latin typeface="Times New Roman"/>
                <a:ea typeface="Times New Roman"/>
                <a:cs typeface="Times New Roman"/>
                <a:sym typeface="Times New Roman"/>
              </a:rPr>
              <a:t>Limitations: </a:t>
            </a:r>
            <a:endParaRPr b="1"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Data Quality and Quantity: SINDy's accuracy depends on data quality and quantity, inadequate or noisy data can lead to inaccuracies.</a:t>
            </a:r>
            <a:endParaRPr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Model Selection and Overfitting: Selecting appropriate sparsity levels and avoiding overfitting can be challenging, requiring validation.</a:t>
            </a:r>
            <a:endParaRPr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Nonlinear Interactions: SINDy may struggle with complex nonlinear interactions, particularly with noisy or chaotic data.</a:t>
            </a:r>
            <a:endParaRPr sz="1200">
              <a:solidFill>
                <a:srgbClr val="434343"/>
              </a:solidFill>
              <a:latin typeface="Times New Roman"/>
              <a:ea typeface="Times New Roman"/>
              <a:cs typeface="Times New Roman"/>
              <a:sym typeface="Times New Roman"/>
            </a:endParaRPr>
          </a:p>
          <a:p>
            <a:pPr indent="-304800" lvl="1" marL="9144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Dependency on Data Sampling: Model accuracy can be influenced by the data sampling rate, requiring careful selection.</a:t>
            </a:r>
            <a:endParaRPr sz="1700">
              <a:latin typeface="Times New Roman"/>
              <a:ea typeface="Times New Roman"/>
              <a:cs typeface="Times New Roman"/>
              <a:sym typeface="Times New Roman"/>
            </a:endParaRPr>
          </a:p>
        </p:txBody>
      </p:sp>
      <p:sp>
        <p:nvSpPr>
          <p:cNvPr id="82" name="Google Shape;8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3" name="Google Shape;83;p4"/>
          <p:cNvSpPr txBox="1"/>
          <p:nvPr/>
        </p:nvSpPr>
        <p:spPr>
          <a:xfrm>
            <a:off x="3379550" y="141175"/>
            <a:ext cx="15420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SINDy </a:t>
            </a:r>
            <a:r>
              <a:rPr b="1" lang="en" sz="2900">
                <a:latin typeface="Proxima Nova"/>
                <a:ea typeface="Proxima Nova"/>
                <a:cs typeface="Proxima Nova"/>
                <a:sym typeface="Proxima Nova"/>
              </a:rPr>
              <a:t>? </a:t>
            </a:r>
            <a:endParaRPr b="1" sz="2900">
              <a:latin typeface="Proxima Nova"/>
              <a:ea typeface="Proxima Nova"/>
              <a:cs typeface="Proxima Nova"/>
              <a:sym typeface="Proxima Nova"/>
            </a:endParaRPr>
          </a:p>
        </p:txBody>
      </p:sp>
      <p:sp>
        <p:nvSpPr>
          <p:cNvPr id="84" name="Google Shape;84;p4"/>
          <p:cNvSpPr txBox="1"/>
          <p:nvPr/>
        </p:nvSpPr>
        <p:spPr>
          <a:xfrm>
            <a:off x="1871350" y="621475"/>
            <a:ext cx="516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Sparse identification of nonlinear dynamical systems!</a:t>
            </a:r>
            <a:endParaRPr b="1"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5">
            <a:hlinkClick r:id="rId3"/>
          </p:cNvPr>
          <p:cNvPicPr preferRelativeResize="0"/>
          <p:nvPr/>
        </p:nvPicPr>
        <p:blipFill rotWithShape="1">
          <a:blip r:embed="rId4">
            <a:alphaModFix/>
          </a:blip>
          <a:srcRect b="3616" l="2185" r="1540" t="4825"/>
          <a:stretch/>
        </p:blipFill>
        <p:spPr>
          <a:xfrm>
            <a:off x="1522475" y="3213800"/>
            <a:ext cx="6066424" cy="1710750"/>
          </a:xfrm>
          <a:prstGeom prst="rect">
            <a:avLst/>
          </a:prstGeom>
          <a:noFill/>
          <a:ln>
            <a:noFill/>
          </a:ln>
        </p:spPr>
      </p:pic>
      <p:sp>
        <p:nvSpPr>
          <p:cNvPr id="90" name="Google Shape;90;p5"/>
          <p:cNvSpPr txBox="1"/>
          <p:nvPr>
            <p:ph type="title"/>
          </p:nvPr>
        </p:nvSpPr>
        <p:spPr>
          <a:xfrm>
            <a:off x="1788075" y="109650"/>
            <a:ext cx="53391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420">
                <a:latin typeface="Times New Roman"/>
                <a:ea typeface="Times New Roman"/>
                <a:cs typeface="Times New Roman"/>
                <a:sym typeface="Times New Roman"/>
              </a:rPr>
              <a:t>Steps involved in SINDy algorithm:</a:t>
            </a:r>
            <a:endParaRPr b="1" sz="2420">
              <a:latin typeface="Times New Roman"/>
              <a:ea typeface="Times New Roman"/>
              <a:cs typeface="Times New Roman"/>
              <a:sym typeface="Times New Roman"/>
            </a:endParaRPr>
          </a:p>
        </p:txBody>
      </p:sp>
      <p:sp>
        <p:nvSpPr>
          <p:cNvPr id="91" name="Google Shape;91;p5"/>
          <p:cNvSpPr txBox="1"/>
          <p:nvPr>
            <p:ph idx="1" type="body"/>
          </p:nvPr>
        </p:nvSpPr>
        <p:spPr>
          <a:xfrm>
            <a:off x="311700" y="787125"/>
            <a:ext cx="8447700" cy="2831700"/>
          </a:xfrm>
          <a:prstGeom prst="rect">
            <a:avLst/>
          </a:prstGeom>
          <a:noFill/>
          <a:ln>
            <a:noFill/>
          </a:ln>
        </p:spPr>
        <p:txBody>
          <a:bodyPr anchorCtr="0" anchor="t" bIns="91425" lIns="91425" spcFirstLastPara="1" rIns="91425" wrap="square" tIns="91425">
            <a:normAutofit/>
          </a:bodyPr>
          <a:lstStyle/>
          <a:p>
            <a:pPr indent="-304800" lvl="0" marL="457200" rtl="0" algn="just">
              <a:lnSpc>
                <a:spcPct val="115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Data Collection and Preprocessing:</a:t>
            </a:r>
            <a:r>
              <a:rPr lang="en" sz="1200">
                <a:latin typeface="Times New Roman"/>
                <a:ea typeface="Times New Roman"/>
                <a:cs typeface="Times New Roman"/>
                <a:sym typeface="Times New Roman"/>
              </a:rPr>
              <a:t> Gather time-series data of the system's state variables. Ensure data quality by sufficient sampling and noise removal.</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State-Space Reconstruction:</a:t>
            </a:r>
            <a:r>
              <a:rPr lang="en" sz="1200">
                <a:latin typeface="Times New Roman"/>
                <a:ea typeface="Times New Roman"/>
                <a:cs typeface="Times New Roman"/>
                <a:sym typeface="Times New Roman"/>
              </a:rPr>
              <a:t> Transform time-series data into a state-space matrix (X) with lagged state variable versions.</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Library Function Creation:</a:t>
            </a:r>
            <a:r>
              <a:rPr lang="en" sz="1200">
                <a:latin typeface="Times New Roman"/>
                <a:ea typeface="Times New Roman"/>
                <a:cs typeface="Times New Roman"/>
                <a:sym typeface="Times New Roman"/>
              </a:rPr>
              <a:t> Generate a library of candidate functions representing nonlinear combinations of state variables and derivatives.</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Sparse Regression:</a:t>
            </a:r>
            <a:r>
              <a:rPr lang="en" sz="1200">
                <a:latin typeface="Times New Roman"/>
                <a:ea typeface="Times New Roman"/>
                <a:cs typeface="Times New Roman"/>
                <a:sym typeface="Times New Roman"/>
              </a:rPr>
              <a:t> Perform sparse regression on (X) to find coefficients approximating state variable time derivatives.</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Coefficient Thresholding:</a:t>
            </a:r>
            <a:r>
              <a:rPr lang="en" sz="1200">
                <a:latin typeface="Times New Roman"/>
                <a:ea typeface="Times New Roman"/>
                <a:cs typeface="Times New Roman"/>
                <a:sym typeface="Times New Roman"/>
              </a:rPr>
              <a:t> Apply a small threshold to retain significant coefficients, promoting model sparsity.</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Governing Equation Identification:</a:t>
            </a:r>
            <a:r>
              <a:rPr lang="en" sz="1200">
                <a:latin typeface="Times New Roman"/>
                <a:ea typeface="Times New Roman"/>
                <a:cs typeface="Times New Roman"/>
                <a:sym typeface="Times New Roman"/>
              </a:rPr>
              <a:t> Identify significant terms and coefficients to construct the dynamical system model.</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Model Validation and Selection:</a:t>
            </a:r>
            <a:r>
              <a:rPr lang="en" sz="1200">
                <a:latin typeface="Times New Roman"/>
                <a:ea typeface="Times New Roman"/>
                <a:cs typeface="Times New Roman"/>
                <a:sym typeface="Times New Roman"/>
              </a:rPr>
              <a:t> Validate the model against data, using cross-validation for accuracy assessment. Refine the model to avoid overfitting.</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Interpretation and Analysis:</a:t>
            </a:r>
            <a:r>
              <a:rPr lang="en" sz="1200">
                <a:latin typeface="Times New Roman"/>
                <a:ea typeface="Times New Roman"/>
                <a:cs typeface="Times New Roman"/>
                <a:sym typeface="Times New Roman"/>
              </a:rPr>
              <a:t> Gain insights into system dynamics by analyzing and interpreting the identified governing equations and their terms.</a:t>
            </a:r>
            <a:endParaRPr sz="1200">
              <a:latin typeface="Times New Roman"/>
              <a:ea typeface="Times New Roman"/>
              <a:cs typeface="Times New Roman"/>
              <a:sym typeface="Times New Roman"/>
            </a:endParaRPr>
          </a:p>
        </p:txBody>
      </p:sp>
      <p:sp>
        <p:nvSpPr>
          <p:cNvPr id="92" name="Google Shape;9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3" name="Google Shape;93;p5"/>
          <p:cNvPicPr preferRelativeResize="0"/>
          <p:nvPr/>
        </p:nvPicPr>
        <p:blipFill>
          <a:blip r:embed="rId5">
            <a:alphaModFix/>
          </a:blip>
          <a:stretch>
            <a:fillRect/>
          </a:stretch>
        </p:blipFill>
        <p:spPr>
          <a:xfrm>
            <a:off x="468775" y="3828013"/>
            <a:ext cx="1319301" cy="48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2240975" y="0"/>
            <a:ext cx="4229100" cy="500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020">
                <a:latin typeface="Times New Roman"/>
                <a:ea typeface="Times New Roman"/>
                <a:cs typeface="Times New Roman"/>
                <a:sym typeface="Times New Roman"/>
              </a:rPr>
              <a:t>Data </a:t>
            </a:r>
            <a:r>
              <a:rPr b="1" lang="en" sz="2020">
                <a:latin typeface="Times New Roman"/>
                <a:ea typeface="Times New Roman"/>
                <a:cs typeface="Times New Roman"/>
                <a:sym typeface="Times New Roman"/>
              </a:rPr>
              <a:t>collections</a:t>
            </a:r>
            <a:r>
              <a:rPr b="1" lang="en" sz="2020">
                <a:latin typeface="Times New Roman"/>
                <a:ea typeface="Times New Roman"/>
                <a:cs typeface="Times New Roman"/>
                <a:sym typeface="Times New Roman"/>
              </a:rPr>
              <a:t> and preprocessing:</a:t>
            </a:r>
            <a:endParaRPr b="1" sz="2020">
              <a:latin typeface="Times New Roman"/>
              <a:ea typeface="Times New Roman"/>
              <a:cs typeface="Times New Roman"/>
              <a:sym typeface="Times New Roman"/>
            </a:endParaRPr>
          </a:p>
        </p:txBody>
      </p:sp>
      <p:sp>
        <p:nvSpPr>
          <p:cNvPr id="99" name="Google Shape;9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0" name="Google Shape;100;p6"/>
          <p:cNvSpPr txBox="1"/>
          <p:nvPr/>
        </p:nvSpPr>
        <p:spPr>
          <a:xfrm>
            <a:off x="269300" y="428400"/>
            <a:ext cx="8874600" cy="451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050">
                <a:latin typeface="Times New Roman"/>
                <a:ea typeface="Times New Roman"/>
                <a:cs typeface="Times New Roman"/>
                <a:sym typeface="Times New Roman"/>
              </a:rPr>
              <a:t>Steps of Collecting Time Series Data and Preparing for Algorithm:</a:t>
            </a:r>
            <a:endParaRPr b="1" sz="1050">
              <a:latin typeface="Times New Roman"/>
              <a:ea typeface="Times New Roman"/>
              <a:cs typeface="Times New Roman"/>
              <a:sym typeface="Times New Roman"/>
            </a:endParaRPr>
          </a:p>
          <a:p>
            <a:pPr indent="-301625" lvl="0" marL="457200" rtl="0" algn="just">
              <a:spcBef>
                <a:spcPts val="0"/>
              </a:spcBef>
              <a:spcAft>
                <a:spcPts val="0"/>
              </a:spcAft>
              <a:buClr>
                <a:srgbClr val="434343"/>
              </a:buClr>
              <a:buSzPts val="1150"/>
              <a:buFont typeface="Times New Roman"/>
              <a:buChar char="●"/>
            </a:pPr>
            <a:r>
              <a:rPr b="1" lang="en" sz="1150">
                <a:solidFill>
                  <a:srgbClr val="434343"/>
                </a:solidFill>
                <a:latin typeface="Times New Roman"/>
                <a:ea typeface="Times New Roman"/>
                <a:cs typeface="Times New Roman"/>
                <a:sym typeface="Times New Roman"/>
              </a:rPr>
              <a:t>Defining Coordinate Variables or system states:</a:t>
            </a:r>
            <a:endParaRPr b="1"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Coordinate variables represent the system's evolving state variables. Their selection determines state-space complexity:</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E.g., a simple pendulum has angular displacement and velocity as coordinate variables.</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Let’s assume x_1, x_2, ….x_n are state variables which contributes in the system behaviour, the data X = (x1, x2, ………x_n) </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                                            ,  </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150">
              <a:solidFill>
                <a:srgbClr val="434343"/>
              </a:solidFill>
              <a:latin typeface="Times New Roman"/>
              <a:ea typeface="Times New Roman"/>
              <a:cs typeface="Times New Roman"/>
              <a:sym typeface="Times New Roman"/>
            </a:endParaRPr>
          </a:p>
          <a:p>
            <a:pPr indent="-301625" lvl="0" marL="457200" rtl="0" algn="just">
              <a:spcBef>
                <a:spcPts val="0"/>
              </a:spcBef>
              <a:spcAft>
                <a:spcPts val="0"/>
              </a:spcAft>
              <a:buClr>
                <a:srgbClr val="434343"/>
              </a:buClr>
              <a:buSzPts val="1150"/>
              <a:buFont typeface="Times New Roman"/>
              <a:buChar char="●"/>
            </a:pPr>
            <a:r>
              <a:rPr b="1" lang="en" sz="1150">
                <a:solidFill>
                  <a:srgbClr val="434343"/>
                </a:solidFill>
                <a:latin typeface="Times New Roman"/>
                <a:ea typeface="Times New Roman"/>
                <a:cs typeface="Times New Roman"/>
                <a:sym typeface="Times New Roman"/>
              </a:rPr>
              <a:t>Measuring the Data variables at different time intervals:</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b="1" lang="en" sz="1150">
                <a:solidFill>
                  <a:srgbClr val="434343"/>
                </a:solidFill>
                <a:latin typeface="Times New Roman"/>
                <a:ea typeface="Times New Roman"/>
                <a:cs typeface="Times New Roman"/>
                <a:sym typeface="Times New Roman"/>
              </a:rPr>
              <a:t>Sampling Rate:</a:t>
            </a:r>
            <a:r>
              <a:rPr lang="en" sz="1150">
                <a:solidFill>
                  <a:srgbClr val="434343"/>
                </a:solidFill>
                <a:latin typeface="Times New Roman"/>
                <a:ea typeface="Times New Roman"/>
                <a:cs typeface="Times New Roman"/>
                <a:sym typeface="Times New Roman"/>
              </a:rPr>
              <a:t> Choose an appropriate rate to capture system dynamics without excessive data or missing critical details.</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Data Length: Ensure sufficient duration to cover the system's complete behavior, including transients and steady states.</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b="1" lang="en" sz="1150">
                <a:solidFill>
                  <a:srgbClr val="434343"/>
                </a:solidFill>
                <a:latin typeface="Times New Roman"/>
                <a:ea typeface="Times New Roman"/>
                <a:cs typeface="Times New Roman"/>
                <a:sym typeface="Times New Roman"/>
              </a:rPr>
              <a:t>Measurement Noise: </a:t>
            </a:r>
            <a:r>
              <a:rPr lang="en" sz="1150">
                <a:solidFill>
                  <a:srgbClr val="434343"/>
                </a:solidFill>
                <a:latin typeface="Times New Roman"/>
                <a:ea typeface="Times New Roman"/>
                <a:cs typeface="Times New Roman"/>
                <a:sym typeface="Times New Roman"/>
              </a:rPr>
              <a:t>Minimize noise using high-quality sensors, calibration, and repeated measurements.</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150">
              <a:solidFill>
                <a:srgbClr val="434343"/>
              </a:solidFill>
              <a:latin typeface="Times New Roman"/>
              <a:ea typeface="Times New Roman"/>
              <a:cs typeface="Times New Roman"/>
              <a:sym typeface="Times New Roman"/>
            </a:endParaRPr>
          </a:p>
          <a:p>
            <a:pPr indent="-301625" lvl="0" marL="457200" rtl="0" algn="just">
              <a:spcBef>
                <a:spcPts val="0"/>
              </a:spcBef>
              <a:spcAft>
                <a:spcPts val="0"/>
              </a:spcAft>
              <a:buClr>
                <a:srgbClr val="434343"/>
              </a:buClr>
              <a:buSzPts val="1150"/>
              <a:buFont typeface="Times New Roman"/>
              <a:buChar char="●"/>
            </a:pPr>
            <a:r>
              <a:rPr b="1" lang="en" sz="1150">
                <a:solidFill>
                  <a:srgbClr val="434343"/>
                </a:solidFill>
                <a:latin typeface="Times New Roman"/>
                <a:ea typeface="Times New Roman"/>
                <a:cs typeface="Times New Roman"/>
                <a:sym typeface="Times New Roman"/>
              </a:rPr>
              <a:t>Filtering the noise from the data:</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Polynomial smoothing: It fits a polynomial function to noisy data, capturing the underlying trend while reducing noise impact. </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Total Variation Denoising: It minimizes the total variation of the signal while maintaining important features, effectively denoising the data. </a:t>
            </a:r>
            <a:endParaRPr sz="1150">
              <a:solidFill>
                <a:srgbClr val="434343"/>
              </a:solidFill>
              <a:latin typeface="Times New Roman"/>
              <a:ea typeface="Times New Roman"/>
              <a:cs typeface="Times New Roman"/>
              <a:sym typeface="Times New Roman"/>
            </a:endParaRPr>
          </a:p>
          <a:p>
            <a:pPr indent="-301625" lvl="0" marL="457200" rtl="0" algn="just">
              <a:spcBef>
                <a:spcPts val="0"/>
              </a:spcBef>
              <a:spcAft>
                <a:spcPts val="0"/>
              </a:spcAft>
              <a:buClr>
                <a:srgbClr val="434343"/>
              </a:buClr>
              <a:buSzPts val="1150"/>
              <a:buFont typeface="Times New Roman"/>
              <a:buChar char="●"/>
            </a:pPr>
            <a:r>
              <a:rPr b="1" lang="en" sz="1150">
                <a:solidFill>
                  <a:srgbClr val="434343"/>
                </a:solidFill>
                <a:latin typeface="Times New Roman"/>
                <a:ea typeface="Times New Roman"/>
                <a:cs typeface="Times New Roman"/>
                <a:sym typeface="Times New Roman"/>
              </a:rPr>
              <a:t>Calculating the Derivative:</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Use finite difference methods or interpolation techniques to estimate derivatives from discrete data.</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150">
              <a:solidFill>
                <a:srgbClr val="434343"/>
              </a:solidFill>
              <a:latin typeface="Times New Roman"/>
              <a:ea typeface="Times New Roman"/>
              <a:cs typeface="Times New Roman"/>
              <a:sym typeface="Times New Roman"/>
            </a:endParaRPr>
          </a:p>
          <a:p>
            <a:pPr indent="-301625" lvl="0" marL="457200" rtl="0" algn="just">
              <a:spcBef>
                <a:spcPts val="0"/>
              </a:spcBef>
              <a:spcAft>
                <a:spcPts val="0"/>
              </a:spcAft>
              <a:buClr>
                <a:srgbClr val="434343"/>
              </a:buClr>
              <a:buSzPts val="1150"/>
              <a:buFont typeface="Times New Roman"/>
              <a:buChar char="●"/>
            </a:pPr>
            <a:r>
              <a:rPr b="1" lang="en" sz="1150">
                <a:solidFill>
                  <a:srgbClr val="434343"/>
                </a:solidFill>
                <a:latin typeface="Times New Roman"/>
                <a:ea typeface="Times New Roman"/>
                <a:cs typeface="Times New Roman"/>
                <a:sym typeface="Times New Roman"/>
              </a:rPr>
              <a:t>Challenges in Performing These Steps:</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Measuremen</a:t>
            </a:r>
            <a:r>
              <a:rPr lang="en" sz="1150">
                <a:solidFill>
                  <a:srgbClr val="434343"/>
                </a:solidFill>
                <a:latin typeface="Times New Roman"/>
                <a:ea typeface="Times New Roman"/>
                <a:cs typeface="Times New Roman"/>
                <a:sym typeface="Times New Roman"/>
              </a:rPr>
              <a:t>t</a:t>
            </a:r>
            <a:r>
              <a:rPr lang="en" sz="1150">
                <a:solidFill>
                  <a:srgbClr val="434343"/>
                </a:solidFill>
                <a:latin typeface="Times New Roman"/>
                <a:ea typeface="Times New Roman"/>
                <a:cs typeface="Times New Roman"/>
                <a:sym typeface="Times New Roman"/>
              </a:rPr>
              <a:t> Noise and Outliers: If still the data have noise even after applying denoising techniques.</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Data Dimensionality: Handling high-dimensional data may require dimensionality reduction techniques due to computational complexity.</a:t>
            </a:r>
            <a:endParaRPr sz="115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rPr lang="en" sz="1150">
                <a:solidFill>
                  <a:srgbClr val="434343"/>
                </a:solidFill>
                <a:latin typeface="Times New Roman"/>
                <a:ea typeface="Times New Roman"/>
                <a:cs typeface="Times New Roman"/>
                <a:sym typeface="Times New Roman"/>
              </a:rPr>
              <a:t>Limited Data Availability: Obtaining sufficient high-quality data is challenging for complex systems with limited observations or costly experiments.</a:t>
            </a:r>
            <a:endParaRPr sz="1150">
              <a:solidFill>
                <a:srgbClr val="434343"/>
              </a:solidFill>
              <a:latin typeface="Times New Roman"/>
              <a:ea typeface="Times New Roman"/>
              <a:cs typeface="Times New Roman"/>
              <a:sym typeface="Times New Roman"/>
            </a:endParaRPr>
          </a:p>
        </p:txBody>
      </p:sp>
      <p:pic>
        <p:nvPicPr>
          <p:cNvPr id="101" name="Google Shape;101;p6"/>
          <p:cNvPicPr preferRelativeResize="0"/>
          <p:nvPr/>
        </p:nvPicPr>
        <p:blipFill>
          <a:blip r:embed="rId3">
            <a:alphaModFix/>
          </a:blip>
          <a:stretch>
            <a:fillRect/>
          </a:stretch>
        </p:blipFill>
        <p:spPr>
          <a:xfrm>
            <a:off x="967475" y="1403650"/>
            <a:ext cx="1368750" cy="447000"/>
          </a:xfrm>
          <a:prstGeom prst="rect">
            <a:avLst/>
          </a:prstGeom>
          <a:noFill/>
          <a:ln>
            <a:noFill/>
          </a:ln>
        </p:spPr>
      </p:pic>
      <p:pic>
        <p:nvPicPr>
          <p:cNvPr id="102" name="Google Shape;102;p6"/>
          <p:cNvPicPr preferRelativeResize="0"/>
          <p:nvPr/>
        </p:nvPicPr>
        <p:blipFill>
          <a:blip r:embed="rId4">
            <a:alphaModFix/>
          </a:blip>
          <a:stretch>
            <a:fillRect/>
          </a:stretch>
        </p:blipFill>
        <p:spPr>
          <a:xfrm>
            <a:off x="2574350" y="1458638"/>
            <a:ext cx="2972350" cy="33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8" name="Google Shape;108;p7"/>
          <p:cNvSpPr txBox="1"/>
          <p:nvPr>
            <p:ph type="title"/>
          </p:nvPr>
        </p:nvSpPr>
        <p:spPr>
          <a:xfrm>
            <a:off x="2221925" y="57150"/>
            <a:ext cx="4229100" cy="576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020">
                <a:latin typeface="Times New Roman"/>
                <a:ea typeface="Times New Roman"/>
                <a:cs typeface="Times New Roman"/>
                <a:sym typeface="Times New Roman"/>
              </a:rPr>
              <a:t>Candidate functions library(</a:t>
            </a:r>
            <a:r>
              <a:rPr b="1" lang="en" sz="1650">
                <a:solidFill>
                  <a:srgbClr val="333132"/>
                </a:solidFill>
                <a:highlight>
                  <a:srgbClr val="FFFFFF"/>
                </a:highlight>
                <a:latin typeface="Arial"/>
                <a:ea typeface="Arial"/>
                <a:cs typeface="Arial"/>
                <a:sym typeface="Arial"/>
              </a:rPr>
              <a:t>Θ(x)</a:t>
            </a:r>
            <a:r>
              <a:rPr b="1" lang="en" sz="2020">
                <a:latin typeface="Times New Roman"/>
                <a:ea typeface="Times New Roman"/>
                <a:cs typeface="Times New Roman"/>
                <a:sym typeface="Times New Roman"/>
              </a:rPr>
              <a:t>)</a:t>
            </a:r>
            <a:r>
              <a:rPr b="1" lang="en" sz="2020">
                <a:latin typeface="Times New Roman"/>
                <a:ea typeface="Times New Roman"/>
                <a:cs typeface="Times New Roman"/>
                <a:sym typeface="Times New Roman"/>
              </a:rPr>
              <a:t>:</a:t>
            </a:r>
            <a:endParaRPr b="1" sz="2020">
              <a:latin typeface="Times New Roman"/>
              <a:ea typeface="Times New Roman"/>
              <a:cs typeface="Times New Roman"/>
              <a:sym typeface="Times New Roman"/>
            </a:endParaRPr>
          </a:p>
        </p:txBody>
      </p:sp>
      <p:sp>
        <p:nvSpPr>
          <p:cNvPr id="109" name="Google Shape;109;p7"/>
          <p:cNvSpPr txBox="1"/>
          <p:nvPr/>
        </p:nvSpPr>
        <p:spPr>
          <a:xfrm>
            <a:off x="212150" y="471825"/>
            <a:ext cx="8534400" cy="31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Candidate functions:</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 candidate functions library is a set of basis functions from which the potential terms in the governing equations are chosen.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These candidate functions represent different nonlinear combinations of the system's state variables and their derivatives.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choice of candidate functions plays a crucial role in the success of SINDy in identifying the correct governing equations.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library should be rich enough to capture the nonlinear interactions present in the system while also being sparse to avoid overfitting.</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The candidate functions covers a wide range of functions used in mathematics, polynomials, trigonometric functions, exponentials, logarithmic functions, cross terms of state variables, </a:t>
            </a:r>
            <a:r>
              <a:rPr lang="en" sz="1200">
                <a:latin typeface="Times New Roman"/>
                <a:ea typeface="Times New Roman"/>
                <a:cs typeface="Times New Roman"/>
                <a:sym typeface="Times New Roman"/>
              </a:rPr>
              <a:t>custom</a:t>
            </a:r>
            <a:r>
              <a:rPr lang="en" sz="1200">
                <a:latin typeface="Times New Roman"/>
                <a:ea typeface="Times New Roman"/>
                <a:cs typeface="Times New Roman"/>
                <a:sym typeface="Times New Roman"/>
              </a:rPr>
              <a:t> nonlinear functions and constants etc.</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Suppose                                                              are the candidate functions, then the library matrix can be calculated as,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We uses dimensionality reduction method to optimize the candidate library and filter out the </a:t>
            </a:r>
            <a:r>
              <a:rPr lang="en" sz="1200">
                <a:latin typeface="Times New Roman"/>
                <a:ea typeface="Times New Roman"/>
                <a:cs typeface="Times New Roman"/>
                <a:sym typeface="Times New Roman"/>
              </a:rPr>
              <a:t>relevant</a:t>
            </a:r>
            <a:r>
              <a:rPr lang="en" sz="1200">
                <a:latin typeface="Times New Roman"/>
                <a:ea typeface="Times New Roman"/>
                <a:cs typeface="Times New Roman"/>
                <a:sym typeface="Times New Roman"/>
              </a:rPr>
              <a:t> candidates.</a:t>
            </a:r>
            <a:endParaRPr sz="1200">
              <a:latin typeface="Times New Roman"/>
              <a:ea typeface="Times New Roman"/>
              <a:cs typeface="Times New Roman"/>
              <a:sym typeface="Times New Roman"/>
            </a:endParaRPr>
          </a:p>
        </p:txBody>
      </p:sp>
      <p:pic>
        <p:nvPicPr>
          <p:cNvPr id="110" name="Google Shape;110;p7"/>
          <p:cNvPicPr preferRelativeResize="0"/>
          <p:nvPr/>
        </p:nvPicPr>
        <p:blipFill>
          <a:blip r:embed="rId3">
            <a:alphaModFix/>
          </a:blip>
          <a:stretch>
            <a:fillRect/>
          </a:stretch>
        </p:blipFill>
        <p:spPr>
          <a:xfrm>
            <a:off x="847725" y="2357445"/>
            <a:ext cx="2275400" cy="305225"/>
          </a:xfrm>
          <a:prstGeom prst="rect">
            <a:avLst/>
          </a:prstGeom>
          <a:noFill/>
          <a:ln>
            <a:noFill/>
          </a:ln>
        </p:spPr>
      </p:pic>
      <p:pic>
        <p:nvPicPr>
          <p:cNvPr id="111" name="Google Shape;111;p7"/>
          <p:cNvPicPr preferRelativeResize="0"/>
          <p:nvPr/>
        </p:nvPicPr>
        <p:blipFill>
          <a:blip r:embed="rId4">
            <a:alphaModFix/>
          </a:blip>
          <a:stretch>
            <a:fillRect/>
          </a:stretch>
        </p:blipFill>
        <p:spPr>
          <a:xfrm>
            <a:off x="1828800" y="2662675"/>
            <a:ext cx="3803075" cy="46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idx="1" type="body"/>
          </p:nvPr>
        </p:nvSpPr>
        <p:spPr>
          <a:xfrm>
            <a:off x="311700" y="475675"/>
            <a:ext cx="6948900" cy="17463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None/>
            </a:pPr>
            <a:r>
              <a:rPr lang="en" sz="4015">
                <a:latin typeface="Times New Roman"/>
                <a:ea typeface="Times New Roman"/>
                <a:cs typeface="Times New Roman"/>
                <a:sym typeface="Times New Roman"/>
              </a:rPr>
              <a:t>Sparse Regression techniques:</a:t>
            </a:r>
            <a:endParaRPr sz="4015">
              <a:latin typeface="Times New Roman"/>
              <a:ea typeface="Times New Roman"/>
              <a:cs typeface="Times New Roman"/>
              <a:sym typeface="Times New Roman"/>
            </a:endParaRPr>
          </a:p>
          <a:p>
            <a:pPr indent="-311467" lvl="0" marL="457200" rtl="0" algn="l">
              <a:lnSpc>
                <a:spcPct val="115000"/>
              </a:lnSpc>
              <a:spcBef>
                <a:spcPts val="0"/>
              </a:spcBef>
              <a:spcAft>
                <a:spcPts val="0"/>
              </a:spcAft>
              <a:buSzPct val="100000"/>
              <a:buFont typeface="Times New Roman"/>
              <a:buChar char="●"/>
            </a:pPr>
            <a:r>
              <a:rPr lang="en" sz="4015">
                <a:latin typeface="Times New Roman"/>
                <a:ea typeface="Times New Roman"/>
                <a:cs typeface="Times New Roman"/>
                <a:sym typeface="Times New Roman"/>
              </a:rPr>
              <a:t>Lasso Regression</a:t>
            </a:r>
            <a:endParaRPr sz="4015">
              <a:latin typeface="Times New Roman"/>
              <a:ea typeface="Times New Roman"/>
              <a:cs typeface="Times New Roman"/>
              <a:sym typeface="Times New Roman"/>
            </a:endParaRPr>
          </a:p>
          <a:p>
            <a:pPr indent="-311467" lvl="0" marL="457200" rtl="0" algn="l">
              <a:lnSpc>
                <a:spcPct val="115000"/>
              </a:lnSpc>
              <a:spcBef>
                <a:spcPts val="0"/>
              </a:spcBef>
              <a:spcAft>
                <a:spcPts val="0"/>
              </a:spcAft>
              <a:buSzPct val="100000"/>
              <a:buFont typeface="Times New Roman"/>
              <a:buChar char="●"/>
            </a:pPr>
            <a:r>
              <a:rPr lang="en" sz="4015">
                <a:latin typeface="Times New Roman"/>
                <a:ea typeface="Times New Roman"/>
                <a:cs typeface="Times New Roman"/>
                <a:sym typeface="Times New Roman"/>
              </a:rPr>
              <a:t>Sequential Threshold least square: </a:t>
            </a:r>
            <a:r>
              <a:rPr lang="en" sz="4015">
                <a:solidFill>
                  <a:srgbClr val="434343"/>
                </a:solidFill>
                <a:latin typeface="Times New Roman"/>
                <a:ea typeface="Times New Roman"/>
                <a:cs typeface="Times New Roman"/>
                <a:sym typeface="Times New Roman"/>
              </a:rPr>
              <a:t>This approach aims to overcome this limitation by iteratively refining the identified model.</a:t>
            </a:r>
            <a:endParaRPr sz="4015">
              <a:solidFill>
                <a:srgbClr val="434343"/>
              </a:solidFill>
              <a:latin typeface="Times New Roman"/>
              <a:ea typeface="Times New Roman"/>
              <a:cs typeface="Times New Roman"/>
              <a:sym typeface="Times New Roman"/>
            </a:endParaRPr>
          </a:p>
          <a:p>
            <a:pPr indent="-311467" lvl="0" marL="457200" rtl="0" algn="l">
              <a:lnSpc>
                <a:spcPct val="115000"/>
              </a:lnSpc>
              <a:spcBef>
                <a:spcPts val="0"/>
              </a:spcBef>
              <a:spcAft>
                <a:spcPts val="0"/>
              </a:spcAft>
              <a:buClr>
                <a:srgbClr val="434343"/>
              </a:buClr>
              <a:buSzPct val="100000"/>
              <a:buFont typeface="Times New Roman"/>
              <a:buChar char="●"/>
            </a:pPr>
            <a:r>
              <a:rPr b="1" lang="en" sz="4015">
                <a:solidFill>
                  <a:srgbClr val="434343"/>
                </a:solidFill>
                <a:latin typeface="Times New Roman"/>
                <a:ea typeface="Times New Roman"/>
                <a:cs typeface="Times New Roman"/>
                <a:sym typeface="Times New Roman"/>
              </a:rPr>
              <a:t>Assumption</a:t>
            </a:r>
            <a:r>
              <a:rPr lang="en" sz="4015">
                <a:solidFill>
                  <a:srgbClr val="434343"/>
                </a:solidFill>
                <a:latin typeface="Times New Roman"/>
                <a:ea typeface="Times New Roman"/>
                <a:cs typeface="Times New Roman"/>
                <a:sym typeface="Times New Roman"/>
              </a:rPr>
              <a:t>:Only few candidate functions contributes to govern the system dynamics, so that the equations are sparse in space of possible functions</a:t>
            </a:r>
            <a:endParaRPr sz="4015">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43">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117" name="Google Shape;11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8" name="Google Shape;118;p8"/>
          <p:cNvSpPr txBox="1"/>
          <p:nvPr>
            <p:ph type="title"/>
          </p:nvPr>
        </p:nvSpPr>
        <p:spPr>
          <a:xfrm>
            <a:off x="612200" y="76200"/>
            <a:ext cx="7593600" cy="49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020">
                <a:latin typeface="Times New Roman"/>
                <a:ea typeface="Times New Roman"/>
                <a:cs typeface="Times New Roman"/>
                <a:sym typeface="Times New Roman"/>
              </a:rPr>
              <a:t>Sparse Regression techniques and sparse coefficients vectors:</a:t>
            </a:r>
            <a:endParaRPr b="1" sz="2020">
              <a:latin typeface="Times New Roman"/>
              <a:ea typeface="Times New Roman"/>
              <a:cs typeface="Times New Roman"/>
              <a:sym typeface="Times New Roman"/>
            </a:endParaRPr>
          </a:p>
        </p:txBody>
      </p:sp>
      <p:pic>
        <p:nvPicPr>
          <p:cNvPr id="119" name="Google Shape;119;p8"/>
          <p:cNvPicPr preferRelativeResize="0"/>
          <p:nvPr/>
        </p:nvPicPr>
        <p:blipFill>
          <a:blip r:embed="rId3">
            <a:alphaModFix/>
          </a:blip>
          <a:stretch>
            <a:fillRect/>
          </a:stretch>
        </p:blipFill>
        <p:spPr>
          <a:xfrm>
            <a:off x="561975" y="2307813"/>
            <a:ext cx="1504950" cy="371475"/>
          </a:xfrm>
          <a:prstGeom prst="rect">
            <a:avLst/>
          </a:prstGeom>
          <a:noFill/>
          <a:ln>
            <a:noFill/>
          </a:ln>
        </p:spPr>
      </p:pic>
      <p:pic>
        <p:nvPicPr>
          <p:cNvPr id="120" name="Google Shape;120;p8"/>
          <p:cNvPicPr preferRelativeResize="0"/>
          <p:nvPr/>
        </p:nvPicPr>
        <p:blipFill>
          <a:blip r:embed="rId4">
            <a:alphaModFix/>
          </a:blip>
          <a:stretch>
            <a:fillRect/>
          </a:stretch>
        </p:blipFill>
        <p:spPr>
          <a:xfrm>
            <a:off x="3506925" y="2129276"/>
            <a:ext cx="2930000" cy="702150"/>
          </a:xfrm>
          <a:prstGeom prst="rect">
            <a:avLst/>
          </a:prstGeom>
          <a:noFill/>
          <a:ln>
            <a:noFill/>
          </a:ln>
        </p:spPr>
      </p:pic>
      <p:pic>
        <p:nvPicPr>
          <p:cNvPr id="121" name="Google Shape;121;p8"/>
          <p:cNvPicPr preferRelativeResize="0"/>
          <p:nvPr/>
        </p:nvPicPr>
        <p:blipFill>
          <a:blip r:embed="rId5">
            <a:alphaModFix/>
          </a:blip>
          <a:stretch>
            <a:fillRect/>
          </a:stretch>
        </p:blipFill>
        <p:spPr>
          <a:xfrm>
            <a:off x="457200" y="2867838"/>
            <a:ext cx="4114800" cy="491100"/>
          </a:xfrm>
          <a:prstGeom prst="rect">
            <a:avLst/>
          </a:prstGeom>
          <a:noFill/>
          <a:ln>
            <a:noFill/>
          </a:ln>
        </p:spPr>
      </p:pic>
      <p:pic>
        <p:nvPicPr>
          <p:cNvPr id="122" name="Google Shape;122;p8"/>
          <p:cNvPicPr preferRelativeResize="0"/>
          <p:nvPr/>
        </p:nvPicPr>
        <p:blipFill>
          <a:blip r:embed="rId6">
            <a:alphaModFix/>
          </a:blip>
          <a:stretch>
            <a:fillRect/>
          </a:stretch>
        </p:blipFill>
        <p:spPr>
          <a:xfrm>
            <a:off x="7429500" y="173700"/>
            <a:ext cx="1545650" cy="393600"/>
          </a:xfrm>
          <a:prstGeom prst="rect">
            <a:avLst/>
          </a:prstGeom>
          <a:noFill/>
          <a:ln>
            <a:noFill/>
          </a:ln>
        </p:spPr>
      </p:pic>
      <p:pic>
        <p:nvPicPr>
          <p:cNvPr id="123" name="Google Shape;123;p8"/>
          <p:cNvPicPr preferRelativeResize="0"/>
          <p:nvPr/>
        </p:nvPicPr>
        <p:blipFill>
          <a:blip r:embed="rId6">
            <a:alphaModFix/>
          </a:blip>
          <a:stretch>
            <a:fillRect/>
          </a:stretch>
        </p:blipFill>
        <p:spPr>
          <a:xfrm>
            <a:off x="2667000" y="3687838"/>
            <a:ext cx="1504950" cy="252933"/>
          </a:xfrm>
          <a:prstGeom prst="rect">
            <a:avLst/>
          </a:prstGeom>
          <a:noFill/>
          <a:ln>
            <a:noFill/>
          </a:ln>
        </p:spPr>
      </p:pic>
      <p:pic>
        <p:nvPicPr>
          <p:cNvPr id="124" name="Google Shape;124;p8"/>
          <p:cNvPicPr preferRelativeResize="0"/>
          <p:nvPr/>
        </p:nvPicPr>
        <p:blipFill>
          <a:blip r:embed="rId7">
            <a:alphaModFix/>
          </a:blip>
          <a:stretch>
            <a:fillRect/>
          </a:stretch>
        </p:blipFill>
        <p:spPr>
          <a:xfrm>
            <a:off x="612200" y="3687850"/>
            <a:ext cx="888425" cy="301275"/>
          </a:xfrm>
          <a:prstGeom prst="rect">
            <a:avLst/>
          </a:prstGeom>
          <a:noFill/>
          <a:ln>
            <a:noFill/>
          </a:ln>
        </p:spPr>
      </p:pic>
      <p:pic>
        <p:nvPicPr>
          <p:cNvPr id="125" name="Google Shape;125;p8"/>
          <p:cNvPicPr preferRelativeResize="0"/>
          <p:nvPr/>
        </p:nvPicPr>
        <p:blipFill>
          <a:blip r:embed="rId8">
            <a:alphaModFix/>
          </a:blip>
          <a:stretch>
            <a:fillRect/>
          </a:stretch>
        </p:blipFill>
        <p:spPr>
          <a:xfrm>
            <a:off x="561981" y="4326050"/>
            <a:ext cx="2924175" cy="400050"/>
          </a:xfrm>
          <a:prstGeom prst="rect">
            <a:avLst/>
          </a:prstGeom>
          <a:noFill/>
          <a:ln>
            <a:noFill/>
          </a:ln>
        </p:spPr>
      </p:pic>
      <p:cxnSp>
        <p:nvCxnSpPr>
          <p:cNvPr id="126" name="Google Shape;126;p8"/>
          <p:cNvCxnSpPr>
            <a:stCxn id="119" idx="3"/>
            <a:endCxn id="120" idx="1"/>
          </p:cNvCxnSpPr>
          <p:nvPr/>
        </p:nvCxnSpPr>
        <p:spPr>
          <a:xfrm flipH="1" rot="10800000">
            <a:off x="2066925" y="2480350"/>
            <a:ext cx="1440000" cy="132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8"/>
          <p:cNvSpPr txBox="1"/>
          <p:nvPr/>
        </p:nvSpPr>
        <p:spPr>
          <a:xfrm>
            <a:off x="457200" y="4004825"/>
            <a:ext cx="22098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Regression Optimization:</a:t>
            </a:r>
            <a:endParaRPr sz="1200">
              <a:latin typeface="Times New Roman"/>
              <a:ea typeface="Times New Roman"/>
              <a:cs typeface="Times New Roman"/>
              <a:sym typeface="Times New Roman"/>
            </a:endParaRPr>
          </a:p>
        </p:txBody>
      </p:sp>
      <p:sp>
        <p:nvSpPr>
          <p:cNvPr id="128" name="Google Shape;128;p8"/>
          <p:cNvSpPr txBox="1"/>
          <p:nvPr/>
        </p:nvSpPr>
        <p:spPr>
          <a:xfrm>
            <a:off x="457200" y="3302575"/>
            <a:ext cx="5814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Applying Regression over the library matrix and calculating coefficients vectors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
        <p:nvSpPr>
          <p:cNvPr id="129" name="Google Shape;129;p8"/>
          <p:cNvSpPr txBox="1"/>
          <p:nvPr/>
        </p:nvSpPr>
        <p:spPr>
          <a:xfrm>
            <a:off x="561975" y="1821763"/>
            <a:ext cx="59475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Assumed non linear dynamical system and data calculated over m time samples n states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5a7aedb198_0_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35" name="Google Shape;135;g25a7aedb198_0_43"/>
          <p:cNvPicPr preferRelativeResize="0"/>
          <p:nvPr/>
        </p:nvPicPr>
        <p:blipFill>
          <a:blip r:embed="rId3">
            <a:alphaModFix/>
          </a:blip>
          <a:stretch>
            <a:fillRect/>
          </a:stretch>
        </p:blipFill>
        <p:spPr>
          <a:xfrm>
            <a:off x="566750" y="643375"/>
            <a:ext cx="7855949" cy="4190125"/>
          </a:xfrm>
          <a:prstGeom prst="rect">
            <a:avLst/>
          </a:prstGeom>
          <a:noFill/>
          <a:ln>
            <a:noFill/>
          </a:ln>
        </p:spPr>
      </p:pic>
      <p:sp>
        <p:nvSpPr>
          <p:cNvPr id="136" name="Google Shape;136;g25a7aedb198_0_43"/>
          <p:cNvSpPr txBox="1"/>
          <p:nvPr>
            <p:ph type="title"/>
          </p:nvPr>
        </p:nvSpPr>
        <p:spPr>
          <a:xfrm>
            <a:off x="612200" y="76200"/>
            <a:ext cx="7593600" cy="49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020">
                <a:latin typeface="Times New Roman"/>
                <a:ea typeface="Times New Roman"/>
                <a:cs typeface="Times New Roman"/>
                <a:sym typeface="Times New Roman"/>
              </a:rPr>
              <a:t>SINDy’s mathematical overview</a:t>
            </a:r>
            <a:r>
              <a:rPr b="1" lang="en" sz="2020">
                <a:latin typeface="Times New Roman"/>
                <a:ea typeface="Times New Roman"/>
                <a:cs typeface="Times New Roman"/>
                <a:sym typeface="Times New Roman"/>
              </a:rPr>
              <a:t>:</a:t>
            </a:r>
            <a:endParaRPr b="1" sz="202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