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3"/>
  </p:sldMasterIdLst>
  <p:notesMasterIdLst>
    <p:notesMasterId r:id="rId29"/>
  </p:notesMasterIdLst>
  <p:handoutMasterIdLst>
    <p:handoutMasterId r:id="rId30"/>
  </p:handoutMasterIdLst>
  <p:sldIdLst>
    <p:sldId id="256" r:id="rId4"/>
    <p:sldId id="387" r:id="rId5"/>
    <p:sldId id="391" r:id="rId6"/>
    <p:sldId id="389" r:id="rId7"/>
    <p:sldId id="390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8" r:id="rId24"/>
    <p:sldId id="409" r:id="rId25"/>
    <p:sldId id="411" r:id="rId26"/>
    <p:sldId id="427" r:id="rId27"/>
    <p:sldId id="42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05"/>
    <a:srgbClr val="22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0427" autoAdjust="0"/>
  </p:normalViewPr>
  <p:slideViewPr>
    <p:cSldViewPr snapToGrid="0">
      <p:cViewPr>
        <p:scale>
          <a:sx n="150" d="100"/>
          <a:sy n="150" d="100"/>
        </p:scale>
        <p:origin x="1938" y="7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460C22-DC08-404D-8455-658E94A4F109}" type="datetime1">
              <a:rPr lang="uk-UA"/>
              <a:pPr>
                <a:defRPr/>
              </a:pPr>
              <a:t>26.05.2023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4906E-8F17-4985-9602-21DD10561B87}" type="datetime1">
              <a:rPr lang="uk-UA"/>
              <a:pPr>
                <a:defRPr/>
              </a:pPr>
              <a:t>26.05.2023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  <a:p>
            <a:pPr lvl="3"/>
            <a:r>
              <a:rPr lang="uk-UA" noProof="0" dirty="0"/>
              <a:t>Четвертий рівень</a:t>
            </a:r>
          </a:p>
          <a:p>
            <a:pPr lvl="4"/>
            <a:r>
              <a:rPr lang="uk-UA" noProof="0" dirty="0"/>
              <a:t>П’ятий рівень</a:t>
            </a:r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0066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2468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819681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88203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07633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42147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887294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664674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10518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840753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306207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272A7E-3219-4D36-A6B1-9F9651C0862E}" type="datetime1">
              <a:rPr lang="uk-UA" smtClean="0"/>
              <a:t>26.05.2023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2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19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646832" y="3562415"/>
            <a:ext cx="8217479" cy="96771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6600" dirty="0" err="1" smtClean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Розробка</a:t>
            </a:r>
            <a:r>
              <a:rPr lang="ru-RU" altLang="ru-RU" sz="6600" dirty="0" smtClean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веб-</a:t>
            </a:r>
            <a:r>
              <a:rPr lang="ru-RU" altLang="ru-RU" sz="6600" dirty="0" err="1" smtClean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застосунків</a:t>
            </a:r>
            <a:r>
              <a:rPr lang="ru-RU" altLang="ru-RU" sz="6600" dirty="0" smtClean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</a:t>
            </a:r>
            <a:r>
              <a:rPr lang="en-US" altLang="ru-RU" sz="6600" dirty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6600" dirty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6600" dirty="0">
                <a:solidFill>
                  <a:srgbClr val="224A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</a:t>
            </a:r>
            <a:endParaRPr lang="uk-UA" altLang="ru-RU" sz="6600" dirty="0">
              <a:solidFill>
                <a:srgbClr val="224A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583622" y="5468260"/>
            <a:ext cx="83439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Яхненко Станіслав </a:t>
            </a:r>
            <a:r>
              <a:rPr lang="uk-UA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507</a:t>
            </a:r>
            <a:endParaRPr lang="uk-UA" altLang="ru-RU" sz="32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21CDAB00-08D0-46B2-AAE9-F1EC167EA76C}"/>
              </a:ext>
            </a:extLst>
          </p:cNvPr>
          <p:cNvSpPr txBox="1">
            <a:spLocks/>
          </p:cNvSpPr>
          <p:nvPr/>
        </p:nvSpPr>
        <p:spPr bwMode="auto">
          <a:xfrm>
            <a:off x="0" y="1226030"/>
            <a:ext cx="9144000" cy="501627"/>
          </a:xfrm>
          <a:prstGeom prst="rect">
            <a:avLst/>
          </a:prstGeom>
          <a:solidFill>
            <a:srgbClr val="224A98"/>
          </a:solidFill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n-US" altLang="ru-R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uk-UA" alt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4DDC8A2B-A4C5-4474-A2CA-CD0B0DFCD821}"/>
              </a:ext>
            </a:extLst>
          </p:cNvPr>
          <p:cNvSpPr txBox="1">
            <a:spLocks/>
          </p:cNvSpPr>
          <p:nvPr/>
        </p:nvSpPr>
        <p:spPr bwMode="auto">
          <a:xfrm>
            <a:off x="-3583" y="5097187"/>
            <a:ext cx="9144000" cy="204680"/>
          </a:xfrm>
          <a:prstGeom prst="rect">
            <a:avLst/>
          </a:prstGeom>
          <a:solidFill>
            <a:srgbClr val="224A98"/>
          </a:solidFill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endParaRPr lang="uk-UA" alt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7C6A81-D1FF-47EE-BF85-E5A07968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" y="112567"/>
            <a:ext cx="8920763" cy="4739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FDC443-BC0C-4720-95A7-45EA08A4578B}"/>
              </a:ext>
            </a:extLst>
          </p:cNvPr>
          <p:cNvSpPr txBox="1"/>
          <p:nvPr/>
        </p:nvSpPr>
        <p:spPr>
          <a:xfrm>
            <a:off x="142750" y="4947407"/>
            <a:ext cx="895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Перевіряється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, чи знаходиться додаток в статусі розробки. Якщо так, тоді викликається метод, що включає виведення детальної інформації про помилки.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ECDD15FD-4BF5-48AE-A2B9-EC83DCC00435}"/>
              </a:ext>
            </a:extLst>
          </p:cNvPr>
          <p:cNvSpPr/>
          <p:nvPr/>
        </p:nvSpPr>
        <p:spPr>
          <a:xfrm>
            <a:off x="633845" y="587753"/>
            <a:ext cx="4759037" cy="1267691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CEC02B60-7EED-4EDB-9318-9215A3201B0A}"/>
              </a:ext>
            </a:extLst>
          </p:cNvPr>
          <p:cNvSpPr/>
          <p:nvPr/>
        </p:nvSpPr>
        <p:spPr>
          <a:xfrm>
            <a:off x="633844" y="1950297"/>
            <a:ext cx="4759037" cy="47078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77DEA2E6-822C-4109-83B3-FEF8AF18094C}"/>
              </a:ext>
            </a:extLst>
          </p:cNvPr>
          <p:cNvSpPr/>
          <p:nvPr/>
        </p:nvSpPr>
        <p:spPr>
          <a:xfrm>
            <a:off x="633843" y="2584820"/>
            <a:ext cx="7325593" cy="196639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84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 animBg="1"/>
      <p:bldP spid="4" grpId="1" animBg="1"/>
      <p:bldP spid="11" grpId="0" animBg="1"/>
      <p:bldP spid="11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8" y="275969"/>
            <a:ext cx="9114972" cy="373477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dirty="0" err="1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Конвейер</a:t>
            </a: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обробки запиту та </a:t>
            </a:r>
            <a:r>
              <a:rPr lang="en-US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35082" y="868500"/>
            <a:ext cx="9114972" cy="513491"/>
          </a:xfrm>
        </p:spPr>
        <p:txBody>
          <a:bodyPr>
            <a:normAutofit lnSpcReduction="1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Обробка запиту відбувається послідовно.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E2B835B4-BC17-492D-B668-06100F6278B5}"/>
              </a:ext>
            </a:extLst>
          </p:cNvPr>
          <p:cNvSpPr txBox="1">
            <a:spLocks/>
          </p:cNvSpPr>
          <p:nvPr/>
        </p:nvSpPr>
        <p:spPr bwMode="auto">
          <a:xfrm>
            <a:off x="135082" y="1601045"/>
            <a:ext cx="9114972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Спочатку дані запиту отримує перший компонент, після обробки він передає дані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HTTP-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запиту другому компоненту і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251BE308-6428-4AC0-88AC-17DCFFAAD047}"/>
              </a:ext>
            </a:extLst>
          </p:cNvPr>
          <p:cNvSpPr txBox="1">
            <a:spLocks/>
          </p:cNvSpPr>
          <p:nvPr/>
        </p:nvSpPr>
        <p:spPr bwMode="auto">
          <a:xfrm>
            <a:off x="135082" y="3172254"/>
            <a:ext cx="9114972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 компоненти, які відповідають за обробку запиту називаються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A7E4E05A-EF0E-4BD6-8EE5-D3FDE2F59B4D}"/>
              </a:ext>
            </a:extLst>
          </p:cNvPr>
          <p:cNvSpPr txBox="1">
            <a:spLocks/>
          </p:cNvSpPr>
          <p:nvPr/>
        </p:nvSpPr>
        <p:spPr bwMode="auto">
          <a:xfrm>
            <a:off x="135082" y="4366797"/>
            <a:ext cx="9114972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підключення компонентів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класу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88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7" grpId="0" build="p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66255" y="255436"/>
            <a:ext cx="9114972" cy="513491"/>
          </a:xfrm>
        </p:spPr>
        <p:txBody>
          <a:bodyPr>
            <a:normAutofit fontScale="55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Конфігурування компонентів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виконується за допомогою методів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Add*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Map*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Use*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єкту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IApplicationBuilder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який передається у 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66255" y="2383494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Кожний компонент повинен бути визначений як анонімний метод або може бути винесений в окремий клас. 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1">
            <a:extLst>
              <a:ext uri="{FF2B5EF4-FFF2-40B4-BE49-F238E27FC236}">
                <a16:creationId xmlns:a16="http://schemas.microsoft.com/office/drawing/2014/main" id="{E76F0888-9246-424D-B921-CEA66B0019B8}"/>
              </a:ext>
            </a:extLst>
          </p:cNvPr>
          <p:cNvSpPr txBox="1">
            <a:spLocks/>
          </p:cNvSpPr>
          <p:nvPr/>
        </p:nvSpPr>
        <p:spPr bwMode="auto">
          <a:xfrm>
            <a:off x="210265" y="3981797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створення компонентів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делегат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RequestDelegate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який виконує деяку дію і приймає контекст запиту: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B2BB2-7F3C-4A62-99D4-C98406BC1DD4}"/>
              </a:ext>
            </a:extLst>
          </p:cNvPr>
          <p:cNvSpPr txBox="1"/>
          <p:nvPr/>
        </p:nvSpPr>
        <p:spPr>
          <a:xfrm>
            <a:off x="257695" y="5888707"/>
            <a:ext cx="8886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2000" b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RequestDelegate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HttpContext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context);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378521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4" grpId="0" build="p"/>
      <p:bldP spid="5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66255" y="255436"/>
            <a:ext cx="9114972" cy="513491"/>
          </a:xfrm>
        </p:spPr>
        <p:txBody>
          <a:bodyPr>
            <a:normAutofit fontScale="85000" lnSpcReduction="10000"/>
          </a:bodyPr>
          <a:lstStyle/>
          <a:p>
            <a:pPr marL="44450" indent="0" eaLnBrk="1" hangingPunct="1">
              <a:buNone/>
            </a:pP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надає наступні компоненти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66255" y="1352715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 підтримку аутентифікації;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відслідковує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згоду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користувача на зберігання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язаної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ним інформації в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куках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забезпечує підтримку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кросдоменних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запитів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 сторінки статусних кодів, функціонал обробки виключень, сторінку виключень розробника;</a:t>
            </a:r>
          </a:p>
        </p:txBody>
      </p:sp>
    </p:spTree>
    <p:extLst>
      <p:ext uri="{BB962C8B-B14F-4D97-AF65-F5344CB8AC3E}">
        <p14:creationId xmlns:p14="http://schemas.microsoft.com/office/powerpoint/2010/main" val="253250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05132" y="155682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Forwarded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перенаправляє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заголовки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Check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перевіряє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працездатність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вхідному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POST-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перевизначити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Redirection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перенаправляє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усі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запити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на HTTPS;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Transport Security (HSTS)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для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покращення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безпеки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спеціальний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заголовок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відповіді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забезпечує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функціонал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фреймворка MVC;</a:t>
            </a:r>
            <a:endParaRPr lang="uk-UA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98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05132" y="155682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забезпечує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підтримку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локалізації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кешувати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запитів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забезпечує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стискання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відповіді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клієнту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Rewrite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іональність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Rewriting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механізм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маршрутизації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підтримку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сесій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обробка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статичних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файлів</a:t>
            </a:r>
            <a:r>
              <a:rPr lang="ru-RU" altLang="ru-RU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uk-UA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7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05132" y="155682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spcBef>
                <a:spcPts val="600"/>
              </a:spcBef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виконується один раз при створенні об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класу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компоненти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створюються один раз і існують протягом всього життєвого циклу додатку.</a:t>
            </a:r>
          </a:p>
          <a:p>
            <a:pPr marL="44450" indent="0" eaLnBrk="1" hangingPunct="1">
              <a:spcBef>
                <a:spcPts val="600"/>
              </a:spcBef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Наприклад, визначимо такий клас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E3987-FE90-4212-8B4A-E307DD647255}"/>
              </a:ext>
            </a:extLst>
          </p:cNvPr>
          <p:cNvSpPr txBox="1"/>
          <p:nvPr/>
        </p:nvSpPr>
        <p:spPr>
          <a:xfrm>
            <a:off x="233796" y="2561681"/>
            <a:ext cx="84225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ascadia Mono" panose="020B0609020000020004" pitchFamily="49" charset="0"/>
              </a:rPr>
              <a:t>Startup</a:t>
            </a:r>
            <a:r>
              <a:rPr lang="en-US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ConfigureServices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IServiceCollection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services)   </a:t>
            </a:r>
          </a:p>
          <a:p>
            <a:r>
              <a:rPr lang="en-US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Configure(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IApplicationBuilder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app)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x = 2;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(context) =&gt;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x * 2;  </a:t>
            </a:r>
            <a:r>
              <a:rPr lang="en-US" sz="18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  2 * 2 = 4</a:t>
            </a:r>
            <a:endParaRPr lang="en-US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context.Response.WriteAsync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ascadia Mono" panose="020B0609020000020004" pitchFamily="49" charset="0"/>
              </a:rPr>
              <a:t>$"Result: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});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078773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CA37CCFD-60B6-463A-983D-C24A956ED858}"/>
              </a:ext>
            </a:extLst>
          </p:cNvPr>
          <p:cNvSpPr txBox="1">
            <a:spLocks/>
          </p:cNvSpPr>
          <p:nvPr/>
        </p:nvSpPr>
        <p:spPr bwMode="auto">
          <a:xfrm>
            <a:off x="105132" y="155682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spcBef>
                <a:spcPts val="600"/>
              </a:spcBef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першому зверненні до сайту побачимо: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9BAEE5-17CB-4A42-A805-2D9DD56B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0" y="837247"/>
            <a:ext cx="3514725" cy="1647825"/>
          </a:xfrm>
          <a:prstGeom prst="rect">
            <a:avLst/>
          </a:prstGeom>
        </p:spPr>
      </p:pic>
      <p:sp>
        <p:nvSpPr>
          <p:cNvPr id="7" name="Объект 1">
            <a:extLst>
              <a:ext uri="{FF2B5EF4-FFF2-40B4-BE49-F238E27FC236}">
                <a16:creationId xmlns:a16="http://schemas.microsoft.com/office/drawing/2014/main" id="{3C030133-A667-4ED6-8AE0-C6ACA3710C1A}"/>
              </a:ext>
            </a:extLst>
          </p:cNvPr>
          <p:cNvSpPr txBox="1">
            <a:spLocks/>
          </p:cNvSpPr>
          <p:nvPr/>
        </p:nvSpPr>
        <p:spPr bwMode="auto">
          <a:xfrm>
            <a:off x="105132" y="2653146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spcBef>
                <a:spcPts val="600"/>
              </a:spcBef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другому зверненні: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6B8852-0127-4633-9318-95245173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" y="3319334"/>
            <a:ext cx="3495675" cy="1543050"/>
          </a:xfrm>
          <a:prstGeom prst="rect">
            <a:avLst/>
          </a:prstGeom>
        </p:spPr>
      </p:pic>
      <p:sp>
        <p:nvSpPr>
          <p:cNvPr id="10" name="Объект 1">
            <a:extLst>
              <a:ext uri="{FF2B5EF4-FFF2-40B4-BE49-F238E27FC236}">
                <a16:creationId xmlns:a16="http://schemas.microsoft.com/office/drawing/2014/main" id="{2C02CC3A-0308-4D58-B52A-6F44045A73D7}"/>
              </a:ext>
            </a:extLst>
          </p:cNvPr>
          <p:cNvSpPr txBox="1">
            <a:spLocks/>
          </p:cNvSpPr>
          <p:nvPr/>
        </p:nvSpPr>
        <p:spPr bwMode="auto">
          <a:xfrm>
            <a:off x="166255" y="5150610"/>
            <a:ext cx="8933735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spcBef>
                <a:spcPts val="600"/>
              </a:spcBef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язане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тим, що браузер робить два запити - один до безпосередньо до сторінки, а другий до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favicon.ico.</a:t>
            </a:r>
            <a:endParaRPr lang="uk-UA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8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p"/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8" y="385496"/>
            <a:ext cx="9114972" cy="373477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 </a:t>
            </a:r>
            <a:r>
              <a:rPr lang="en-US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Use, Run </a:t>
            </a: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делегат </a:t>
            </a:r>
            <a:r>
              <a:rPr lang="en-US" dirty="0" err="1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RequestDelegate</a:t>
            </a:r>
            <a:endParaRPr lang="uk-UA" dirty="0">
              <a:solidFill>
                <a:srgbClr val="DC24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65562" y="1282379"/>
            <a:ext cx="9114972" cy="513491"/>
          </a:xfrm>
        </p:spPr>
        <p:txBody>
          <a:bodyPr>
            <a:normAutofit fontScale="40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представляє найпростіший спосіб додавання компонентів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Однак, компоненти, визначені через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 викликають ніякі інші компоненти і далі обробку запиту не передають.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494CF-1835-459E-AE29-A21491A2E972}"/>
              </a:ext>
            </a:extLst>
          </p:cNvPr>
          <p:cNvSpPr txBox="1"/>
          <p:nvPr/>
        </p:nvSpPr>
        <p:spPr>
          <a:xfrm>
            <a:off x="0" y="3630970"/>
            <a:ext cx="91149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ascadia Mono" panose="020B0609020000020004" pitchFamily="49" charset="0"/>
              </a:rPr>
              <a:t>Startup</a:t>
            </a:r>
            <a:endParaRPr lang="en-US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Configure(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IApplicationBuilder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app)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(context) =&gt;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context.Response.WriteAsync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873596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96042" y="215579"/>
            <a:ext cx="9114972" cy="513491"/>
          </a:xfrm>
        </p:spPr>
        <p:txBody>
          <a:bodyPr>
            <a:normAutofit fontScale="55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також додає компоненти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 оброблюють запит,  але у ньому може бути викликаний наступний компонент у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конвейері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запиту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F203D-AEDB-4B98-84B7-17713632C29D}"/>
              </a:ext>
            </a:extLst>
          </p:cNvPr>
          <p:cNvSpPr txBox="1"/>
          <p:nvPr/>
        </p:nvSpPr>
        <p:spPr>
          <a:xfrm>
            <a:off x="240052" y="2140208"/>
            <a:ext cx="89039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Configure(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IApplicationBuilder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app)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y = 8;</a:t>
            </a:r>
          </a:p>
          <a:p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    int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z = 0;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(context, next) =&gt;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z = x * y;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next.Invoke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(); //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виконує перехі</a:t>
            </a:r>
            <a:r>
              <a:rPr lang="uk-UA" b="1" dirty="0">
                <a:solidFill>
                  <a:srgbClr val="000000"/>
                </a:solidFill>
                <a:latin typeface="Cascadia Mono" panose="020B0609020000020004" pitchFamily="49" charset="0"/>
              </a:rPr>
              <a:t>д до </a:t>
            </a:r>
            <a:r>
              <a:rPr lang="uk-UA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наст</a:t>
            </a:r>
            <a:r>
              <a:rPr lang="uk-UA" b="1" dirty="0">
                <a:solidFill>
                  <a:srgbClr val="000000"/>
                </a:solidFill>
                <a:latin typeface="Cascadia Mono" panose="020B0609020000020004" pitchFamily="49" charset="0"/>
              </a:rPr>
              <a:t>. комп.</a:t>
            </a:r>
            <a:endParaRPr lang="en-US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(context) =&gt;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context.Response.WriteAsync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ascadia Mono" panose="020B0609020000020004" pitchFamily="49" charset="0"/>
              </a:rPr>
              <a:t>$"x * y =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{z}</a:t>
            </a:r>
            <a:r>
              <a:rPr lang="en-US" sz="18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uk-UA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853928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0" y="356855"/>
            <a:ext cx="9114972" cy="373477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Мінімальна структура проекту </a:t>
            </a:r>
            <a:r>
              <a:rPr lang="en-US" sz="3600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</a:t>
            </a:r>
            <a:endParaRPr lang="uk-UA" sz="3600" dirty="0">
              <a:solidFill>
                <a:srgbClr val="DC24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0" y="1190619"/>
            <a:ext cx="9114972" cy="1022645"/>
          </a:xfrm>
        </p:spPr>
        <p:txBody>
          <a:bodyPr/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Створимо найпростіший проект </a:t>
            </a:r>
            <a:r>
              <a:rPr lang="uk-UA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 Empty</a:t>
            </a:r>
            <a:r>
              <a:rPr lang="uk-UA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B80259-4548-4B66-AA1E-AE381EA1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3264"/>
            <a:ext cx="4111336" cy="3995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06350-6F73-4808-88CF-26E3E2E2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20" y="2213264"/>
            <a:ext cx="4440380" cy="2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12F024-72D0-4DD9-B7C4-0A2F519D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7" y="64312"/>
            <a:ext cx="7769500" cy="6281723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id="{BEB68594-6BA4-4ACA-A408-07C1EC32E530}"/>
              </a:ext>
            </a:extLst>
          </p:cNvPr>
          <p:cNvSpPr/>
          <p:nvPr/>
        </p:nvSpPr>
        <p:spPr>
          <a:xfrm>
            <a:off x="565308" y="1808480"/>
            <a:ext cx="2299812" cy="1640840"/>
          </a:xfrm>
          <a:prstGeom prst="arc">
            <a:avLst>
              <a:gd name="adj1" fmla="val 5540740"/>
              <a:gd name="adj2" fmla="val 1615622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DC5FCA03-68EF-4091-B457-B7DC5A5BCDE5}"/>
              </a:ext>
            </a:extLst>
          </p:cNvPr>
          <p:cNvSpPr/>
          <p:nvPr/>
        </p:nvSpPr>
        <p:spPr>
          <a:xfrm>
            <a:off x="565308" y="3738880"/>
            <a:ext cx="2299812" cy="1640840"/>
          </a:xfrm>
          <a:prstGeom prst="arc">
            <a:avLst>
              <a:gd name="adj1" fmla="val 5540740"/>
              <a:gd name="adj2" fmla="val 1615622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9A49EA7-7BAB-4FFD-B68C-ED8D53B7A545}"/>
              </a:ext>
            </a:extLst>
          </p:cNvPr>
          <p:cNvSpPr/>
          <p:nvPr/>
        </p:nvSpPr>
        <p:spPr>
          <a:xfrm flipV="1">
            <a:off x="565308" y="4028440"/>
            <a:ext cx="2442052" cy="1640840"/>
          </a:xfrm>
          <a:prstGeom prst="arc">
            <a:avLst>
              <a:gd name="adj1" fmla="val 5540740"/>
              <a:gd name="adj2" fmla="val 1615622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BFFB1B85-C0C7-42BD-AFB3-303393A6CBF2}"/>
              </a:ext>
            </a:extLst>
          </p:cNvPr>
          <p:cNvSpPr/>
          <p:nvPr/>
        </p:nvSpPr>
        <p:spPr>
          <a:xfrm flipV="1">
            <a:off x="565308" y="2092960"/>
            <a:ext cx="2442052" cy="2176780"/>
          </a:xfrm>
          <a:prstGeom prst="arc">
            <a:avLst>
              <a:gd name="adj1" fmla="val 5540740"/>
              <a:gd name="adj2" fmla="val 1615622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294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8" y="385496"/>
            <a:ext cx="9114972" cy="373477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 </a:t>
            </a:r>
            <a:r>
              <a:rPr lang="en-US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uk-UA" dirty="0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dirty="0" err="1">
                <a:solidFill>
                  <a:srgbClr val="DC2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MapWhen</a:t>
            </a:r>
            <a:endParaRPr lang="uk-UA" dirty="0">
              <a:solidFill>
                <a:srgbClr val="DC24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24922" y="854568"/>
            <a:ext cx="9114972" cy="513491"/>
          </a:xfrm>
        </p:spPr>
        <p:txBody>
          <a:bodyPr>
            <a:normAutofit fontScale="55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метод розширення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MapXXX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використовується для співставлення шляху запиту з делегатом, який буде обробляти запит за цим шляхом. 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C6B2E0-41D5-4A9C-81E8-08D6D25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2743149"/>
            <a:ext cx="5419725" cy="3648075"/>
          </a:xfrm>
          <a:prstGeom prst="rect">
            <a:avLst/>
          </a:prstGeom>
        </p:spPr>
      </p:pic>
      <p:sp>
        <p:nvSpPr>
          <p:cNvPr id="8" name="Объект 1">
            <a:extLst>
              <a:ext uri="{FF2B5EF4-FFF2-40B4-BE49-F238E27FC236}">
                <a16:creationId xmlns:a16="http://schemas.microsoft.com/office/drawing/2014/main" id="{724A4C83-87E3-4C98-899F-8EEAE1366C16}"/>
              </a:ext>
            </a:extLst>
          </p:cNvPr>
          <p:cNvSpPr txBox="1">
            <a:spLocks/>
          </p:cNvSpPr>
          <p:nvPr/>
        </p:nvSpPr>
        <p:spPr bwMode="auto">
          <a:xfrm>
            <a:off x="5795531" y="2722773"/>
            <a:ext cx="3348469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Маршрути виглядають так: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5F393-3FBB-4F29-9EF9-EE416B71F7E8}"/>
              </a:ext>
            </a:extLst>
          </p:cNvPr>
          <p:cNvSpPr txBox="1"/>
          <p:nvPr/>
        </p:nvSpPr>
        <p:spPr>
          <a:xfrm>
            <a:off x="5830634" y="3331859"/>
            <a:ext cx="319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http://localhost:xxxx/index</a:t>
            </a:r>
            <a:r>
              <a:rPr lang="uk-UA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http://localhost:xxxx/about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779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8" grpId="0" build="p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75722" y="210030"/>
            <a:ext cx="9114972" cy="513491"/>
          </a:xfrm>
        </p:spPr>
        <p:txBody>
          <a:bodyPr>
            <a:normAutofit fontScale="55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 мати вкладені методи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які оброблюють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підмаршрути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8B5EF-49AB-4DB8-974E-11DD34FB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" y="1217295"/>
            <a:ext cx="6501448" cy="3071732"/>
          </a:xfrm>
          <a:prstGeom prst="rect">
            <a:avLst/>
          </a:prstGeom>
        </p:spPr>
      </p:pic>
      <p:sp>
        <p:nvSpPr>
          <p:cNvPr id="9" name="Объект 1">
            <a:extLst>
              <a:ext uri="{FF2B5EF4-FFF2-40B4-BE49-F238E27FC236}">
                <a16:creationId xmlns:a16="http://schemas.microsoft.com/office/drawing/2014/main" id="{4A8AA67F-CEA1-49F9-A46E-299FC8ADD54B}"/>
              </a:ext>
            </a:extLst>
          </p:cNvPr>
          <p:cNvSpPr txBox="1">
            <a:spLocks/>
          </p:cNvSpPr>
          <p:nvPr/>
        </p:nvSpPr>
        <p:spPr bwMode="auto">
          <a:xfrm>
            <a:off x="287777" y="4526055"/>
            <a:ext cx="7210303" cy="51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виглядатиме так:</a:t>
            </a:r>
          </a:p>
          <a:p>
            <a:pPr marL="44450" indent="0" eaLnBrk="1" hangingPunct="1">
              <a:buNone/>
            </a:pPr>
            <a:r>
              <a:rPr lang="en-US" dirty="0"/>
              <a:t> 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http://localhost:xxxx/home/about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65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175722" y="210030"/>
            <a:ext cx="9114972" cy="513491"/>
          </a:xfrm>
        </p:spPr>
        <p:txBody>
          <a:bodyPr>
            <a:normAutofit fontScale="55000" lnSpcReduction="20000"/>
          </a:bodyPr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MapWhen</a:t>
            </a:r>
            <a:r>
              <a:rPr lang="uk-UA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приймає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якості</a:t>
            </a:r>
            <a:r>
              <a:rPr lang="ru-RU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параметра делегат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HttpContext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bool&gt;</a:t>
            </a:r>
            <a:r>
              <a:rPr lang="uk-UA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обробляє запит, якщо функція, передана в якості параметра повертає </a:t>
            </a:r>
            <a:r>
              <a:rPr lang="en-US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450" indent="0" eaLnBrk="1" hangingPunct="1">
              <a:buNone/>
            </a:pP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24C66B-9D6B-4F0F-927C-23532FF6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93822"/>
            <a:ext cx="7700010" cy="43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4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888EF030-337C-4D6D-8DFA-D99E9FE56C1F}"/>
              </a:ext>
            </a:extLst>
          </p:cNvPr>
          <p:cNvSpPr txBox="1">
            <a:spLocks/>
          </p:cNvSpPr>
          <p:nvPr/>
        </p:nvSpPr>
        <p:spPr bwMode="auto">
          <a:xfrm>
            <a:off x="130628" y="197195"/>
            <a:ext cx="8969362" cy="5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Схематично </a:t>
            </a:r>
            <a:r>
              <a:rPr lang="uk-UA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конвейер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обробки запиту виглядатиме так: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28F65A0-AEB2-4F41-9DB1-A7EBF4CEBB26}"/>
              </a:ext>
            </a:extLst>
          </p:cNvPr>
          <p:cNvSpPr txBox="1">
            <a:spLocks/>
          </p:cNvSpPr>
          <p:nvPr/>
        </p:nvSpPr>
        <p:spPr bwMode="auto">
          <a:xfrm>
            <a:off x="298268" y="2541614"/>
            <a:ext cx="1016000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 </a:t>
            </a:r>
            <a:endParaRPr lang="ru-RU" altLang="ru-RU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6FB2641-F4AF-4906-A29D-4E5B157578E0}"/>
              </a:ext>
            </a:extLst>
          </p:cNvPr>
          <p:cNvSpPr txBox="1">
            <a:spLocks/>
          </p:cNvSpPr>
          <p:nvPr/>
        </p:nvSpPr>
        <p:spPr bwMode="auto">
          <a:xfrm>
            <a:off x="34555" y="3972542"/>
            <a:ext cx="135128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 </a:t>
            </a:r>
            <a:endParaRPr lang="ru-RU" altLang="ru-RU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ADA27B4-B995-4D88-88A4-319CD5B01214}"/>
              </a:ext>
            </a:extLst>
          </p:cNvPr>
          <p:cNvSpPr txBox="1">
            <a:spLocks/>
          </p:cNvSpPr>
          <p:nvPr/>
        </p:nvSpPr>
        <p:spPr bwMode="auto">
          <a:xfrm>
            <a:off x="1558457" y="1619595"/>
            <a:ext cx="2444557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ErrorHandlingMiddleware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F72ED490-5397-4523-ACF2-1C974C6AF6C7}"/>
              </a:ext>
            </a:extLst>
          </p:cNvPr>
          <p:cNvSpPr txBox="1">
            <a:spLocks/>
          </p:cNvSpPr>
          <p:nvPr/>
        </p:nvSpPr>
        <p:spPr bwMode="auto">
          <a:xfrm>
            <a:off x="4117186" y="1651874"/>
            <a:ext cx="2444557" cy="44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AuthenticationMiddleware</a:t>
            </a:r>
            <a:r>
              <a:rPr lang="uk-UA" altLang="ru-RU" sz="1400" dirty="0"/>
              <a:t> </a:t>
            </a:r>
            <a:endParaRPr lang="ru-RU" altLang="ru-RU" sz="1400" dirty="0"/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2611CDB6-762C-40FF-B619-8ABC8DB3CABB}"/>
              </a:ext>
            </a:extLst>
          </p:cNvPr>
          <p:cNvSpPr txBox="1">
            <a:spLocks/>
          </p:cNvSpPr>
          <p:nvPr/>
        </p:nvSpPr>
        <p:spPr bwMode="auto">
          <a:xfrm>
            <a:off x="6914135" y="1632840"/>
            <a:ext cx="1926656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RoutingMiddleware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3B00C04B-4E35-4C64-B95B-CAE1F2A54FEC}"/>
              </a:ext>
            </a:extLst>
          </p:cNvPr>
          <p:cNvSpPr/>
          <p:nvPr/>
        </p:nvSpPr>
        <p:spPr>
          <a:xfrm>
            <a:off x="1675322" y="2015183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EDDF59F-7A59-476D-97FB-36B2267AEB81}"/>
              </a:ext>
            </a:extLst>
          </p:cNvPr>
          <p:cNvSpPr/>
          <p:nvPr/>
        </p:nvSpPr>
        <p:spPr>
          <a:xfrm>
            <a:off x="4199005" y="2015183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D510423E-77D5-4B44-9E4C-4DF7F7961A26}"/>
              </a:ext>
            </a:extLst>
          </p:cNvPr>
          <p:cNvSpPr/>
          <p:nvPr/>
        </p:nvSpPr>
        <p:spPr>
          <a:xfrm>
            <a:off x="6725918" y="2015183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E5FEBBDC-C93B-4BAE-A93B-26C1D1BA83FE}"/>
              </a:ext>
            </a:extLst>
          </p:cNvPr>
          <p:cNvCxnSpPr>
            <a:stCxn id="6" idx="3"/>
          </p:cNvCxnSpPr>
          <p:nvPr/>
        </p:nvCxnSpPr>
        <p:spPr>
          <a:xfrm>
            <a:off x="1314268" y="2723161"/>
            <a:ext cx="7392852" cy="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сполучна лінія 14">
            <a:extLst>
              <a:ext uri="{FF2B5EF4-FFF2-40B4-BE49-F238E27FC236}">
                <a16:creationId xmlns:a16="http://schemas.microsoft.com/office/drawing/2014/main" id="{9DFE9DCA-7E86-4A6D-BD7C-5B1EB1156780}"/>
              </a:ext>
            </a:extLst>
          </p:cNvPr>
          <p:cNvCxnSpPr/>
          <p:nvPr/>
        </p:nvCxnSpPr>
        <p:spPr>
          <a:xfrm>
            <a:off x="1314268" y="4143792"/>
            <a:ext cx="7392852" cy="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B428BC90-72E0-41FD-B2E2-61DB89135493}"/>
              </a:ext>
            </a:extLst>
          </p:cNvPr>
          <p:cNvCxnSpPr>
            <a:cxnSpLocks/>
          </p:cNvCxnSpPr>
          <p:nvPr/>
        </p:nvCxnSpPr>
        <p:spPr>
          <a:xfrm flipV="1">
            <a:off x="8707120" y="2723161"/>
            <a:ext cx="0" cy="1439881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1">
            <a:extLst>
              <a:ext uri="{FF2B5EF4-FFF2-40B4-BE49-F238E27FC236}">
                <a16:creationId xmlns:a16="http://schemas.microsoft.com/office/drawing/2014/main" id="{7671AB2E-E46E-4A2B-8F18-86FDE32B4054}"/>
              </a:ext>
            </a:extLst>
          </p:cNvPr>
          <p:cNvSpPr txBox="1">
            <a:spLocks/>
          </p:cNvSpPr>
          <p:nvPr/>
        </p:nvSpPr>
        <p:spPr bwMode="auto">
          <a:xfrm>
            <a:off x="7246338" y="3172128"/>
            <a:ext cx="1214790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обробка запиту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21" name="Объект 1">
            <a:extLst>
              <a:ext uri="{FF2B5EF4-FFF2-40B4-BE49-F238E27FC236}">
                <a16:creationId xmlns:a16="http://schemas.microsoft.com/office/drawing/2014/main" id="{FABD32F3-D36E-47A7-9AB0-97850A28B703}"/>
              </a:ext>
            </a:extLst>
          </p:cNvPr>
          <p:cNvSpPr txBox="1">
            <a:spLocks/>
          </p:cNvSpPr>
          <p:nvPr/>
        </p:nvSpPr>
        <p:spPr bwMode="auto">
          <a:xfrm>
            <a:off x="1764676" y="2259720"/>
            <a:ext cx="2188337" cy="4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_</a:t>
            </a:r>
            <a:r>
              <a:rPr lang="en-US" altLang="ru-RU" sz="1400" dirty="0" err="1"/>
              <a:t>next.Invoke</a:t>
            </a:r>
            <a:r>
              <a:rPr lang="en-US" altLang="ru-RU" sz="1400" dirty="0"/>
              <a:t>(context)</a:t>
            </a:r>
            <a:endParaRPr lang="ru-RU" altLang="ru-RU" sz="1400" b="1" dirty="0"/>
          </a:p>
        </p:txBody>
      </p:sp>
      <p:sp>
        <p:nvSpPr>
          <p:cNvPr id="22" name="Объект 1">
            <a:extLst>
              <a:ext uri="{FF2B5EF4-FFF2-40B4-BE49-F238E27FC236}">
                <a16:creationId xmlns:a16="http://schemas.microsoft.com/office/drawing/2014/main" id="{54DE5BF2-ADE5-4250-8869-4CECF499D290}"/>
              </a:ext>
            </a:extLst>
          </p:cNvPr>
          <p:cNvSpPr txBox="1">
            <a:spLocks/>
          </p:cNvSpPr>
          <p:nvPr/>
        </p:nvSpPr>
        <p:spPr bwMode="auto">
          <a:xfrm>
            <a:off x="4237863" y="2379849"/>
            <a:ext cx="2188337" cy="4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_</a:t>
            </a:r>
            <a:r>
              <a:rPr lang="en-US" altLang="ru-RU" sz="1400" dirty="0" err="1"/>
              <a:t>next.Invoke</a:t>
            </a:r>
            <a:r>
              <a:rPr lang="en-US" altLang="ru-RU" sz="1400" dirty="0"/>
              <a:t>(context)</a:t>
            </a:r>
            <a:endParaRPr lang="ru-RU" altLang="ru-RU" sz="1400" b="1" dirty="0"/>
          </a:p>
        </p:txBody>
      </p:sp>
      <p:sp>
        <p:nvSpPr>
          <p:cNvPr id="23" name="Объект 1">
            <a:extLst>
              <a:ext uri="{FF2B5EF4-FFF2-40B4-BE49-F238E27FC236}">
                <a16:creationId xmlns:a16="http://schemas.microsoft.com/office/drawing/2014/main" id="{F9674D03-5300-4F98-8B84-6172B0F8D705}"/>
              </a:ext>
            </a:extLst>
          </p:cNvPr>
          <p:cNvSpPr txBox="1">
            <a:spLocks/>
          </p:cNvSpPr>
          <p:nvPr/>
        </p:nvSpPr>
        <p:spPr bwMode="auto">
          <a:xfrm>
            <a:off x="4488760" y="2112674"/>
            <a:ext cx="1701408" cy="38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обробка запиту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24" name="Объект 1">
            <a:extLst>
              <a:ext uri="{FF2B5EF4-FFF2-40B4-BE49-F238E27FC236}">
                <a16:creationId xmlns:a16="http://schemas.microsoft.com/office/drawing/2014/main" id="{3DF6A60C-DCC8-4DB3-AA40-F63156D9D9EE}"/>
              </a:ext>
            </a:extLst>
          </p:cNvPr>
          <p:cNvSpPr txBox="1">
            <a:spLocks/>
          </p:cNvSpPr>
          <p:nvPr/>
        </p:nvSpPr>
        <p:spPr bwMode="auto">
          <a:xfrm>
            <a:off x="1721613" y="4247275"/>
            <a:ext cx="2188337" cy="4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коректування відповіді</a:t>
            </a:r>
            <a:endParaRPr lang="ru-RU" altLang="ru-RU" sz="1400" b="1" dirty="0"/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CDD7EDB9-C36C-4B31-8702-F9CF88A698C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314268" y="2723161"/>
            <a:ext cx="396682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4EA7FC8A-EF17-443D-BCF1-51DDF88DB9DF}"/>
              </a:ext>
            </a:extLst>
          </p:cNvPr>
          <p:cNvCxnSpPr>
            <a:cxnSpLocks/>
          </p:cNvCxnSpPr>
          <p:nvPr/>
        </p:nvCxnSpPr>
        <p:spPr>
          <a:xfrm flipH="1">
            <a:off x="3802323" y="2723161"/>
            <a:ext cx="396682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904008AF-8207-4950-A72D-9FC231F682CA}"/>
              </a:ext>
            </a:extLst>
          </p:cNvPr>
          <p:cNvCxnSpPr>
            <a:cxnSpLocks/>
          </p:cNvCxnSpPr>
          <p:nvPr/>
        </p:nvCxnSpPr>
        <p:spPr>
          <a:xfrm flipH="1">
            <a:off x="6342620" y="2723161"/>
            <a:ext cx="396682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EE031E7F-BB6F-4D78-965C-49E078B36196}"/>
              </a:ext>
            </a:extLst>
          </p:cNvPr>
          <p:cNvCxnSpPr>
            <a:cxnSpLocks/>
          </p:cNvCxnSpPr>
          <p:nvPr/>
        </p:nvCxnSpPr>
        <p:spPr>
          <a:xfrm>
            <a:off x="6461980" y="4144304"/>
            <a:ext cx="253547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зі стрілкою 33">
            <a:extLst>
              <a:ext uri="{FF2B5EF4-FFF2-40B4-BE49-F238E27FC236}">
                <a16:creationId xmlns:a16="http://schemas.microsoft.com/office/drawing/2014/main" id="{55F44942-0A82-4D85-89ED-449F86E14892}"/>
              </a:ext>
            </a:extLst>
          </p:cNvPr>
          <p:cNvCxnSpPr>
            <a:cxnSpLocks/>
          </p:cNvCxnSpPr>
          <p:nvPr/>
        </p:nvCxnSpPr>
        <p:spPr>
          <a:xfrm>
            <a:off x="3953013" y="4143792"/>
            <a:ext cx="253547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зі стрілкою 34">
            <a:extLst>
              <a:ext uri="{FF2B5EF4-FFF2-40B4-BE49-F238E27FC236}">
                <a16:creationId xmlns:a16="http://schemas.microsoft.com/office/drawing/2014/main" id="{EE6023FA-A1E6-457F-B48A-6B9D39548334}"/>
              </a:ext>
            </a:extLst>
          </p:cNvPr>
          <p:cNvCxnSpPr>
            <a:cxnSpLocks/>
          </p:cNvCxnSpPr>
          <p:nvPr/>
        </p:nvCxnSpPr>
        <p:spPr>
          <a:xfrm>
            <a:off x="1259062" y="4143792"/>
            <a:ext cx="253547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7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  <p:bldP spid="10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>
            <a:extLst>
              <a:ext uri="{FF2B5EF4-FFF2-40B4-BE49-F238E27FC236}">
                <a16:creationId xmlns:a16="http://schemas.microsoft.com/office/drawing/2014/main" id="{888EF030-337C-4D6D-8DFA-D99E9FE56C1F}"/>
              </a:ext>
            </a:extLst>
          </p:cNvPr>
          <p:cNvSpPr txBox="1">
            <a:spLocks/>
          </p:cNvSpPr>
          <p:nvPr/>
        </p:nvSpPr>
        <p:spPr bwMode="auto">
          <a:xfrm>
            <a:off x="130628" y="197195"/>
            <a:ext cx="8969362" cy="5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до додатку звернеться користувач, який не вказав в рядку адреси 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token, 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en-US" alt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AuthenticationMiddleware</a:t>
            </a: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буде передавати запит далі:</a:t>
            </a:r>
            <a:endParaRPr lang="ru-RU" alt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28F65A0-AEB2-4F41-9DB1-A7EBF4CEBB26}"/>
              </a:ext>
            </a:extLst>
          </p:cNvPr>
          <p:cNvSpPr txBox="1">
            <a:spLocks/>
          </p:cNvSpPr>
          <p:nvPr/>
        </p:nvSpPr>
        <p:spPr bwMode="auto">
          <a:xfrm>
            <a:off x="263713" y="3224520"/>
            <a:ext cx="1016000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Запит </a:t>
            </a:r>
            <a:endParaRPr lang="ru-RU" altLang="ru-RU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6FB2641-F4AF-4906-A29D-4E5B157578E0}"/>
              </a:ext>
            </a:extLst>
          </p:cNvPr>
          <p:cNvSpPr txBox="1">
            <a:spLocks/>
          </p:cNvSpPr>
          <p:nvPr/>
        </p:nvSpPr>
        <p:spPr bwMode="auto">
          <a:xfrm>
            <a:off x="0" y="4655448"/>
            <a:ext cx="135128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 </a:t>
            </a:r>
            <a:endParaRPr lang="ru-RU" altLang="ru-RU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ADA27B4-B995-4D88-88A4-319CD5B01214}"/>
              </a:ext>
            </a:extLst>
          </p:cNvPr>
          <p:cNvSpPr txBox="1">
            <a:spLocks/>
          </p:cNvSpPr>
          <p:nvPr/>
        </p:nvSpPr>
        <p:spPr bwMode="auto">
          <a:xfrm>
            <a:off x="1523902" y="2302501"/>
            <a:ext cx="2444557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ErrorHandlingMiddleware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F72ED490-5397-4523-ACF2-1C974C6AF6C7}"/>
              </a:ext>
            </a:extLst>
          </p:cNvPr>
          <p:cNvSpPr txBox="1">
            <a:spLocks/>
          </p:cNvSpPr>
          <p:nvPr/>
        </p:nvSpPr>
        <p:spPr bwMode="auto">
          <a:xfrm>
            <a:off x="4082631" y="2334780"/>
            <a:ext cx="2444557" cy="44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AuthenticationMiddleware</a:t>
            </a:r>
            <a:r>
              <a:rPr lang="uk-UA" altLang="ru-RU" sz="1400" dirty="0"/>
              <a:t> </a:t>
            </a:r>
            <a:endParaRPr lang="ru-RU" altLang="ru-RU" sz="1400" dirty="0"/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2611CDB6-762C-40FF-B619-8ABC8DB3CABB}"/>
              </a:ext>
            </a:extLst>
          </p:cNvPr>
          <p:cNvSpPr txBox="1">
            <a:spLocks/>
          </p:cNvSpPr>
          <p:nvPr/>
        </p:nvSpPr>
        <p:spPr bwMode="auto">
          <a:xfrm>
            <a:off x="6879580" y="2315746"/>
            <a:ext cx="1926656" cy="3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r>
              <a:rPr lang="en-US" sz="1400" b="1" dirty="0" err="1"/>
              <a:t>RoutingMiddleware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3B00C04B-4E35-4C64-B95B-CAE1F2A54FEC}"/>
              </a:ext>
            </a:extLst>
          </p:cNvPr>
          <p:cNvSpPr/>
          <p:nvPr/>
        </p:nvSpPr>
        <p:spPr>
          <a:xfrm>
            <a:off x="1640767" y="2698089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EDDF59F-7A59-476D-97FB-36B2267AEB81}"/>
              </a:ext>
            </a:extLst>
          </p:cNvPr>
          <p:cNvSpPr/>
          <p:nvPr/>
        </p:nvSpPr>
        <p:spPr>
          <a:xfrm>
            <a:off x="4164450" y="2698089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D510423E-77D5-4B44-9E4C-4DF7F7961A26}"/>
              </a:ext>
            </a:extLst>
          </p:cNvPr>
          <p:cNvSpPr/>
          <p:nvPr/>
        </p:nvSpPr>
        <p:spPr>
          <a:xfrm>
            <a:off x="6691363" y="2698089"/>
            <a:ext cx="2280921" cy="27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E5FEBBDC-C93B-4BAE-A93B-26C1D1BA83F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279713" y="3406067"/>
            <a:ext cx="4788548" cy="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сполучна лінія 14">
            <a:extLst>
              <a:ext uri="{FF2B5EF4-FFF2-40B4-BE49-F238E27FC236}">
                <a16:creationId xmlns:a16="http://schemas.microsoft.com/office/drawing/2014/main" id="{9DFE9DCA-7E86-4A6D-BD7C-5B1EB1156780}"/>
              </a:ext>
            </a:extLst>
          </p:cNvPr>
          <p:cNvCxnSpPr>
            <a:cxnSpLocks/>
          </p:cNvCxnSpPr>
          <p:nvPr/>
        </p:nvCxnSpPr>
        <p:spPr>
          <a:xfrm>
            <a:off x="1279713" y="4826698"/>
            <a:ext cx="4788548" cy="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B428BC90-72E0-41FD-B2E2-61DB89135493}"/>
              </a:ext>
            </a:extLst>
          </p:cNvPr>
          <p:cNvCxnSpPr>
            <a:cxnSpLocks/>
          </p:cNvCxnSpPr>
          <p:nvPr/>
        </p:nvCxnSpPr>
        <p:spPr>
          <a:xfrm flipV="1">
            <a:off x="6068261" y="3406067"/>
            <a:ext cx="0" cy="1439881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1">
            <a:extLst>
              <a:ext uri="{FF2B5EF4-FFF2-40B4-BE49-F238E27FC236}">
                <a16:creationId xmlns:a16="http://schemas.microsoft.com/office/drawing/2014/main" id="{7671AB2E-E46E-4A2B-8F18-86FDE32B4054}"/>
              </a:ext>
            </a:extLst>
          </p:cNvPr>
          <p:cNvSpPr txBox="1">
            <a:spLocks/>
          </p:cNvSpPr>
          <p:nvPr/>
        </p:nvSpPr>
        <p:spPr bwMode="auto">
          <a:xfrm>
            <a:off x="4664095" y="3781417"/>
            <a:ext cx="1214790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обробка запиту</a:t>
            </a:r>
            <a:r>
              <a:rPr lang="uk-UA" altLang="ru-RU" sz="1400" b="1" dirty="0"/>
              <a:t> </a:t>
            </a:r>
            <a:endParaRPr lang="ru-RU" altLang="ru-RU" sz="1400" b="1" dirty="0"/>
          </a:p>
        </p:txBody>
      </p:sp>
      <p:sp>
        <p:nvSpPr>
          <p:cNvPr id="21" name="Объект 1">
            <a:extLst>
              <a:ext uri="{FF2B5EF4-FFF2-40B4-BE49-F238E27FC236}">
                <a16:creationId xmlns:a16="http://schemas.microsoft.com/office/drawing/2014/main" id="{FABD32F3-D36E-47A7-9AB0-97850A28B703}"/>
              </a:ext>
            </a:extLst>
          </p:cNvPr>
          <p:cNvSpPr txBox="1">
            <a:spLocks/>
          </p:cNvSpPr>
          <p:nvPr/>
        </p:nvSpPr>
        <p:spPr bwMode="auto">
          <a:xfrm>
            <a:off x="1730121" y="2942626"/>
            <a:ext cx="2188337" cy="4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_</a:t>
            </a:r>
            <a:r>
              <a:rPr lang="en-US" altLang="ru-RU" sz="1400" dirty="0" err="1"/>
              <a:t>next.Invoke</a:t>
            </a:r>
            <a:r>
              <a:rPr lang="en-US" altLang="ru-RU" sz="1400" dirty="0"/>
              <a:t>(context)</a:t>
            </a:r>
            <a:endParaRPr lang="ru-RU" altLang="ru-RU" sz="1400" b="1" dirty="0"/>
          </a:p>
        </p:txBody>
      </p:sp>
      <p:sp>
        <p:nvSpPr>
          <p:cNvPr id="24" name="Объект 1">
            <a:extLst>
              <a:ext uri="{FF2B5EF4-FFF2-40B4-BE49-F238E27FC236}">
                <a16:creationId xmlns:a16="http://schemas.microsoft.com/office/drawing/2014/main" id="{3DF6A60C-DCC8-4DB3-AA40-F63156D9D9EE}"/>
              </a:ext>
            </a:extLst>
          </p:cNvPr>
          <p:cNvSpPr txBox="1">
            <a:spLocks/>
          </p:cNvSpPr>
          <p:nvPr/>
        </p:nvSpPr>
        <p:spPr bwMode="auto">
          <a:xfrm>
            <a:off x="1687058" y="4930181"/>
            <a:ext cx="2188337" cy="4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44450" indent="0" ea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+mn-lt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+mn-lt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+mn-lt"/>
              </a:defRPr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>
                <a:latin typeface="+mn-lt"/>
              </a:defRPr>
            </a:lvl9pPr>
          </a:lstStyle>
          <a:p>
            <a:pPr algn="ctr"/>
            <a:r>
              <a:rPr lang="uk-UA" altLang="ru-RU" sz="1400" dirty="0"/>
              <a:t>коректування відповіді</a:t>
            </a:r>
            <a:endParaRPr lang="ru-RU" altLang="ru-RU" sz="1400" b="1" dirty="0"/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CDD7EDB9-C36C-4B31-8702-F9CF88A698C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279713" y="3406067"/>
            <a:ext cx="396682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4EA7FC8A-EF17-443D-BCF1-51DDF88DB9DF}"/>
              </a:ext>
            </a:extLst>
          </p:cNvPr>
          <p:cNvCxnSpPr>
            <a:cxnSpLocks/>
          </p:cNvCxnSpPr>
          <p:nvPr/>
        </p:nvCxnSpPr>
        <p:spPr>
          <a:xfrm flipH="1">
            <a:off x="3767768" y="3406067"/>
            <a:ext cx="396682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зі стрілкою 33">
            <a:extLst>
              <a:ext uri="{FF2B5EF4-FFF2-40B4-BE49-F238E27FC236}">
                <a16:creationId xmlns:a16="http://schemas.microsoft.com/office/drawing/2014/main" id="{55F44942-0A82-4D85-89ED-449F86E14892}"/>
              </a:ext>
            </a:extLst>
          </p:cNvPr>
          <p:cNvCxnSpPr>
            <a:cxnSpLocks/>
          </p:cNvCxnSpPr>
          <p:nvPr/>
        </p:nvCxnSpPr>
        <p:spPr>
          <a:xfrm>
            <a:off x="3918458" y="4826698"/>
            <a:ext cx="253547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зі стрілкою 34">
            <a:extLst>
              <a:ext uri="{FF2B5EF4-FFF2-40B4-BE49-F238E27FC236}">
                <a16:creationId xmlns:a16="http://schemas.microsoft.com/office/drawing/2014/main" id="{EE6023FA-A1E6-457F-B48A-6B9D39548334}"/>
              </a:ext>
            </a:extLst>
          </p:cNvPr>
          <p:cNvCxnSpPr>
            <a:cxnSpLocks/>
          </p:cNvCxnSpPr>
          <p:nvPr/>
        </p:nvCxnSpPr>
        <p:spPr>
          <a:xfrm>
            <a:off x="1224507" y="4826698"/>
            <a:ext cx="253547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2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  <p:bldP spid="10" grpId="0" build="p"/>
      <p:bldP spid="20" grpId="0" build="p"/>
      <p:bldP spid="21" grpId="0" build="p"/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29028" y="138123"/>
            <a:ext cx="9114972" cy="589241"/>
          </a:xfrm>
        </p:spPr>
        <p:txBody>
          <a:bodyPr/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Program.cs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9A2DD-C698-4AD5-9C0B-E3022AC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" y="758536"/>
            <a:ext cx="88425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5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3CEB58-08C1-4E9F-B65C-8540543BFB87}"/>
              </a:ext>
            </a:extLst>
          </p:cNvPr>
          <p:cNvSpPr txBox="1"/>
          <p:nvPr/>
        </p:nvSpPr>
        <p:spPr>
          <a:xfrm>
            <a:off x="142750" y="111536"/>
            <a:ext cx="8558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Щоб запустити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додаток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, потрібен об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IHost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в рамках якого розгортається додаток.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522E4-FECE-4665-A22E-85CB8B15C0BF}"/>
              </a:ext>
            </a:extLst>
          </p:cNvPr>
          <p:cNvSpPr txBox="1"/>
          <p:nvPr/>
        </p:nvSpPr>
        <p:spPr>
          <a:xfrm>
            <a:off x="142750" y="1065643"/>
            <a:ext cx="877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Для створення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IHost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застосовується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IHostBuilder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04B3B-37A2-407E-9668-EC74DCC92A8B}"/>
              </a:ext>
            </a:extLst>
          </p:cNvPr>
          <p:cNvSpPr txBox="1"/>
          <p:nvPr/>
        </p:nvSpPr>
        <p:spPr>
          <a:xfrm>
            <a:off x="142750" y="1640735"/>
            <a:ext cx="9055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Безпосереднє створення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IHostBuilder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виконується за допомогою метода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Host.CreateDefaultBuilder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13A9F-3C70-455F-A881-2B3A0DE08FF7}"/>
              </a:ext>
            </a:extLst>
          </p:cNvPr>
          <p:cNvSpPr txBox="1"/>
          <p:nvPr/>
        </p:nvSpPr>
        <p:spPr>
          <a:xfrm>
            <a:off x="142750" y="2594842"/>
            <a:ext cx="8957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Даний метод виконує: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встановлення кореневого каталогу;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встановлення конфігурації 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хоста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(завантажуються змінні середовища 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DOTNET_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* та аргументи командного рядка);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встановлення конфігурації додатку (з файлів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appsettings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.{Environment}.json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+ змінні середовища та аргументи командного рядка</a:t>
            </a:r>
            <a:r>
              <a:rPr lang="uk-UA" sz="2800" spc="-11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uk-UA" sz="2800" spc="-1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spc="-1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30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B488-5635-4727-9482-F7DA7FADAFE2}"/>
              </a:ext>
            </a:extLst>
          </p:cNvPr>
          <p:cNvSpPr txBox="1"/>
          <p:nvPr/>
        </p:nvSpPr>
        <p:spPr>
          <a:xfrm>
            <a:off x="186760" y="146807"/>
            <a:ext cx="89572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Далі викликається метод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ConfigureWebHostDefaults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для конфігурування 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хоста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завантажується конфігурація зі змінних середовища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ASPNETCORE_*;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запускає веб-сервер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Kestrel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додає компонент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Filtering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який дозволяє налаштовувати адреси для веб-сервера;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змінна середовища  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ASPNETCORE_FORWARDEDHEADERS_ENABLED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дорівнює 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додає компонент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Forwarded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який дозволяє зчитувати із запиту заголовки 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"X-Forwarded-"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для роботи потрібен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даний метод забезпечує інтеграцію з </a:t>
            </a:r>
            <a:r>
              <a:rPr lang="en-US" sz="2800" b="1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en-US" sz="2800" spc="-1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800" spc="-1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spc="-1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662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B488-5635-4727-9482-F7DA7FADAFE2}"/>
              </a:ext>
            </a:extLst>
          </p:cNvPr>
          <p:cNvSpPr txBox="1"/>
          <p:nvPr/>
        </p:nvSpPr>
        <p:spPr>
          <a:xfrm>
            <a:off x="186760" y="146807"/>
            <a:ext cx="8957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ConfigureWebHostDefaults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в якості параметра приймає делегат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Action&lt;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IWebHostBuilder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C8F74-C6D2-4251-B07C-656D9F237FFC}"/>
              </a:ext>
            </a:extLst>
          </p:cNvPr>
          <p:cNvSpPr txBox="1"/>
          <p:nvPr/>
        </p:nvSpPr>
        <p:spPr>
          <a:xfrm>
            <a:off x="230770" y="3600065"/>
            <a:ext cx="6421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webBuilder.UseStartup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&lt;Startup&gt;();</a:t>
            </a:r>
            <a:endParaRPr lang="uk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9C0E0-7AE9-4D52-99A3-B635BEF7779C}"/>
              </a:ext>
            </a:extLst>
          </p:cNvPr>
          <p:cNvSpPr txBox="1"/>
          <p:nvPr/>
        </p:nvSpPr>
        <p:spPr>
          <a:xfrm>
            <a:off x="230770" y="4181661"/>
            <a:ext cx="8788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 методі 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у створеного 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IHostBuilder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викликається метод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Build()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який створює 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хост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(об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IHost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та запускає його викликом метода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Run()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Після цього додаток починає приймати запити.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48999-771B-4678-B1F6-8F99D15B9F98}"/>
              </a:ext>
            </a:extLst>
          </p:cNvPr>
          <p:cNvSpPr txBox="1"/>
          <p:nvPr/>
        </p:nvSpPr>
        <p:spPr>
          <a:xfrm>
            <a:off x="186760" y="1131633"/>
            <a:ext cx="8957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послідовного виклику ланцюга методів в 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IWebHostBuilder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здійснюється ініціалізація веб-сервера для розгортання веб-додатку.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62433-3A1F-4D1A-90D3-B3131B21AC3D}"/>
              </a:ext>
            </a:extLst>
          </p:cNvPr>
          <p:cNvSpPr txBox="1"/>
          <p:nvPr/>
        </p:nvSpPr>
        <p:spPr>
          <a:xfrm>
            <a:off x="230770" y="2581293"/>
            <a:ext cx="89132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Викликається метод, яким встановлюється стартовий клас додатку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686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29028" y="138123"/>
            <a:ext cx="9114972" cy="589241"/>
          </a:xfrm>
        </p:spPr>
        <p:txBody>
          <a:bodyPr/>
          <a:lstStyle/>
          <a:p>
            <a:pPr marL="44450" indent="0" eaLnBrk="1" hangingPunct="1">
              <a:buNone/>
            </a:pPr>
            <a:r>
              <a:rPr lang="uk-UA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altLang="ru-RU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Startup.cs</a:t>
            </a:r>
            <a:r>
              <a:rPr lang="en-US" alt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A22C49-039E-48F1-B644-F5F07AD9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4"/>
          <a:stretch/>
        </p:blipFill>
        <p:spPr>
          <a:xfrm>
            <a:off x="49810" y="642767"/>
            <a:ext cx="8938326" cy="58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B488-5635-4727-9482-F7DA7FADAFE2}"/>
              </a:ext>
            </a:extLst>
          </p:cNvPr>
          <p:cNvSpPr txBox="1"/>
          <p:nvPr/>
        </p:nvSpPr>
        <p:spPr>
          <a:xfrm>
            <a:off x="186760" y="146807"/>
            <a:ext cx="895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Клас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повинен мати метод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і за необхідності, 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класу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та метод 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ACB5E-18BF-48FE-B914-730BFF2D4ECE}"/>
              </a:ext>
            </a:extLst>
          </p:cNvPr>
          <p:cNvSpPr txBox="1"/>
          <p:nvPr/>
        </p:nvSpPr>
        <p:spPr>
          <a:xfrm>
            <a:off x="186760" y="1554214"/>
            <a:ext cx="8957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При запуску додатку спочатку спрацює конструктор, потім метод </a:t>
            </a:r>
            <a:r>
              <a:rPr lang="en-US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() і далі – метод 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0A5BD-E99F-411F-B58E-7825FB22096E}"/>
              </a:ext>
            </a:extLst>
          </p:cNvPr>
          <p:cNvSpPr txBox="1"/>
          <p:nvPr/>
        </p:nvSpPr>
        <p:spPr>
          <a:xfrm>
            <a:off x="186760" y="2611357"/>
            <a:ext cx="895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призначений для реєстрації сервісів, які використовує додаток. Параметром методу є колекція сервісів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IServiceCollection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70F44-2B1C-47AC-8FA4-946C61DA3648}"/>
              </a:ext>
            </a:extLst>
          </p:cNvPr>
          <p:cNvSpPr txBox="1"/>
          <p:nvPr/>
        </p:nvSpPr>
        <p:spPr>
          <a:xfrm>
            <a:off x="186760" y="4123773"/>
            <a:ext cx="895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методів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uk-UA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НазваСервісу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цього 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виконується конфігурація додатку для використання сервісів:</a:t>
            </a:r>
            <a:endParaRPr lang="uk-UA" sz="2800" b="1" spc="-1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64E5D5-FCBD-429D-9AEC-C388D10A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5" y="5130315"/>
            <a:ext cx="7019801" cy="11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3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7DB488-5635-4727-9482-F7DA7FADAFE2}"/>
              </a:ext>
            </a:extLst>
          </p:cNvPr>
          <p:cNvSpPr txBox="1"/>
          <p:nvPr/>
        </p:nvSpPr>
        <p:spPr>
          <a:xfrm>
            <a:off x="186760" y="146807"/>
            <a:ext cx="8957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встановлює, як додаток буде оброблювати запит.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ACB5E-18BF-48FE-B914-730BFF2D4ECE}"/>
              </a:ext>
            </a:extLst>
          </p:cNvPr>
          <p:cNvSpPr txBox="1"/>
          <p:nvPr/>
        </p:nvSpPr>
        <p:spPr>
          <a:xfrm>
            <a:off x="186760" y="1163638"/>
            <a:ext cx="8957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Для встановлення компонентів, які оброблюють запит використовуються методи 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IApplicationBuilder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0A5BD-E99F-411F-B58E-7825FB22096E}"/>
              </a:ext>
            </a:extLst>
          </p:cNvPr>
          <p:cNvSpPr txBox="1"/>
          <p:nvPr/>
        </p:nvSpPr>
        <p:spPr>
          <a:xfrm>
            <a:off x="186760" y="2180469"/>
            <a:ext cx="8957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Другим параметром метода </a:t>
            </a:r>
            <a:r>
              <a:rPr lang="en-US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є об</a:t>
            </a:r>
            <a:r>
              <a:rPr lang="en-US" sz="2800" spc="-11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spc="-11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IWebHostEnvironment</a:t>
            </a:r>
            <a:r>
              <a:rPr lang="uk-UA" sz="2800" b="1" spc="-1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spc="-110" dirty="0">
                <a:latin typeface="Arial" panose="020B0604020202020204" pitchFamily="34" charset="0"/>
                <a:cs typeface="Arial" panose="020B0604020202020204" pitchFamily="34" charset="0"/>
              </a:rPr>
              <a:t>який дозволяє отримати інформацію про середовище, в якому запускається додаток та дозволяє взаємодіяти з ним.</a:t>
            </a:r>
          </a:p>
        </p:txBody>
      </p:sp>
    </p:spTree>
    <p:extLst>
      <p:ext uri="{BB962C8B-B14F-4D97-AF65-F5344CB8AC3E}">
        <p14:creationId xmlns:p14="http://schemas.microsoft.com/office/powerpoint/2010/main" val="384219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Экран (4:3)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Cascadia Mono</vt:lpstr>
      <vt:lpstr>Тема Office</vt:lpstr>
      <vt:lpstr>Розробка веб-застосунків у ASP.NET Core</vt:lpstr>
      <vt:lpstr>Мінімальна структура проекту ASP.NET Core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Конвейер обробки запиту та middleware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Use, Run та делегат RequestDelegate</vt:lpstr>
      <vt:lpstr>Презентация PowerPoint</vt:lpstr>
      <vt:lpstr>Презентация PowerPoint</vt:lpstr>
      <vt:lpstr>Методи Map і MapWhen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2. Типи даних та операції мови С</dc:title>
  <dc:creator/>
  <cp:lastModifiedBy/>
  <cp:revision>3</cp:revision>
  <dcterms:created xsi:type="dcterms:W3CDTF">2013-07-31T01:42:42Z</dcterms:created>
  <dcterms:modified xsi:type="dcterms:W3CDTF">2023-05-26T05:17:45Z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