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7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ECF58-B00E-202F-C9C6-3641524B5C72}" v="281" dt="2023-05-25T12:11:32.866"/>
    <p1510:client id="{FE4D87E5-B239-4393-9191-22DE4BFE6FD5}" v="11" dt="2023-05-25T09:15:46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3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1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8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715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3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4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21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1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0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5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7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1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1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8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16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>
            <a:extLst>
              <a:ext uri="{FF2B5EF4-FFF2-40B4-BE49-F238E27FC236}">
                <a16:creationId xmlns:a16="http://schemas.microsoft.com/office/drawing/2014/main" id="{040D0BB1-7434-EC63-DB42-BD19E80EB8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4773" r="909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Webhooks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1700" b="1"/>
          </a:p>
          <a:p>
            <a:pPr>
              <a:lnSpc>
                <a:spcPct val="90000"/>
              </a:lnSpc>
            </a:pPr>
            <a:r>
              <a:rPr lang="en-US" sz="1700" err="1">
                <a:solidFill>
                  <a:schemeClr val="tx2"/>
                </a:solidFill>
                <a:latin typeface="Times New Roman"/>
                <a:cs typeface="Times New Roman"/>
              </a:rPr>
              <a:t>Що</a:t>
            </a:r>
            <a:r>
              <a:rPr lang="en-US" sz="17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700" err="1">
                <a:solidFill>
                  <a:schemeClr val="tx2"/>
                </a:solidFill>
                <a:latin typeface="Times New Roman"/>
                <a:cs typeface="Times New Roman"/>
              </a:rPr>
              <a:t>таке</a:t>
            </a:r>
            <a:r>
              <a:rPr lang="en-US" sz="17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700" err="1">
                <a:solidFill>
                  <a:schemeClr val="tx2"/>
                </a:solidFill>
                <a:latin typeface="Times New Roman"/>
                <a:cs typeface="Times New Roman"/>
              </a:rPr>
              <a:t>вебхуки</a:t>
            </a:r>
            <a:r>
              <a:rPr lang="en-US" sz="17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700" err="1">
                <a:solidFill>
                  <a:schemeClr val="tx2"/>
                </a:solidFill>
                <a:latin typeface="Times New Roman"/>
                <a:cs typeface="Times New Roman"/>
              </a:rPr>
              <a:t>та</a:t>
            </a:r>
            <a:r>
              <a:rPr lang="en-US" sz="17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700" err="1">
                <a:solidFill>
                  <a:schemeClr val="tx2"/>
                </a:solidFill>
                <a:latin typeface="Times New Roman"/>
                <a:cs typeface="Times New Roman"/>
              </a:rPr>
              <a:t>їх</a:t>
            </a:r>
            <a:r>
              <a:rPr lang="en-US" sz="17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700" err="1">
                <a:solidFill>
                  <a:schemeClr val="tx2"/>
                </a:solidFill>
                <a:latin typeface="Times New Roman"/>
                <a:cs typeface="Times New Roman"/>
              </a:rPr>
              <a:t>використання</a:t>
            </a:r>
            <a:r>
              <a:rPr lang="en-US" sz="1700" dirty="0">
                <a:solidFill>
                  <a:schemeClr val="tx2"/>
                </a:solidFill>
                <a:latin typeface="Times New Roman"/>
                <a:cs typeface="Times New Roman"/>
              </a:rPr>
              <a:t> в </a:t>
            </a:r>
            <a:r>
              <a:rPr lang="en-US" sz="1700" err="1">
                <a:solidFill>
                  <a:schemeClr val="tx2"/>
                </a:solidFill>
                <a:latin typeface="Times New Roman"/>
                <a:cs typeface="Times New Roman"/>
              </a:rPr>
              <a:t>відстеженні</a:t>
            </a:r>
            <a:r>
              <a:rPr lang="en-US" sz="17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70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7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700" err="1">
                <a:solidFill>
                  <a:schemeClr val="tx2"/>
                </a:solidFill>
                <a:latin typeface="Times New Roman"/>
                <a:cs typeface="Times New Roman"/>
              </a:rPr>
              <a:t>стороні</a:t>
            </a:r>
            <a:r>
              <a:rPr lang="en-US" sz="17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700" err="1">
                <a:solidFill>
                  <a:schemeClr val="tx2"/>
                </a:solidFill>
                <a:latin typeface="Times New Roman"/>
                <a:cs typeface="Times New Roman"/>
              </a:rPr>
              <a:t>сервера</a:t>
            </a:r>
            <a:endParaRPr lang="en-US" sz="17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1700" b="1"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E1D1-870D-1C6D-83B1-9F1CB532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Популярність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підтримка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AE2E-E7D7-5D62-5BAD-2C159B03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Webhooks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стали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популярним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інструментом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у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веб-розробці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і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отримали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широку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підтримку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різних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сервісів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платформ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 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Ось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декілька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прикладів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популярних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сервісів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інструментів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підтримують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Webhooks:</a:t>
            </a:r>
          </a:p>
          <a:p>
            <a:pPr>
              <a:buFont typeface="Wingdings 3"/>
              <a:buChar char=""/>
            </a:pP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GitHub: GitHub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надає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підтримку Webhooks, що дозволяє створювати сповіщення про події, такі як коміти, відгуки або створення пул-реквестів.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Font typeface="Wingdings 3"/>
              <a:buChar char=""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Stripe: Stripe,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платіжна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платформа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також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підтримує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отримувати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платежі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повернення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коштів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інші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фінансові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події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Font typeface="Wingdings 3"/>
              <a:buChar char=""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Slack: Slack,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комунікаційний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інструмент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командної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роботи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надає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можливість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налаштовувати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отримання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нові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повідомлення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зміни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в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каналах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інші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події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Font typeface="Wingdings 3"/>
              <a:buChar char=""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Zapier: Zapier -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інтеграційна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платформа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з'єднувати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різні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додатки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Вона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підтримує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один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із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способів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передачі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між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додатками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Font typeface="Wingdings 3"/>
              <a:buChar char=""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WordPress: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Популярна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платформа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управління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веб-сайтами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WordPress,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також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надає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підтримку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отримувати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події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такі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публікація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нового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запису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коментаря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DEA4-FFD5-B18D-E024-28A5ECEC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Приклад</a:t>
            </a:r>
            <a:r>
              <a:rPr lang="en-US" dirty="0"/>
              <a:t> </a:t>
            </a:r>
            <a:r>
              <a:rPr lang="en-US" dirty="0" err="1"/>
              <a:t>використання</a:t>
            </a:r>
            <a:r>
              <a:rPr lang="en-US" dirty="0"/>
              <a:t> 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92FA-ECEF-0366-A693-0D4C4E88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085931" cy="44185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Один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з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прикладів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використання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бути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інтеграція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між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електронною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комерцією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і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системою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управління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інвентарем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Наприклад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кожному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новому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замовленні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в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інтернет-магазині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Webhook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бути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використаний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надсилання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системи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управління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інвентарем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Ось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кроки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можуть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відбуватися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в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цьому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сценарії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Клієнт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робить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замовлення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товар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у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вашому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інтернет-магазині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При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обробці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цього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замовлення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ваш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інтернет-магазин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формує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Webhook-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запит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містить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необхідну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інформацію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замовлення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(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наприклад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ідентифікатор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замовлення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товари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кількість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тощо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).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Цей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Webhook-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запит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надсилається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системи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управління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інвентарем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підтримує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Система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управління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інвентарем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отримує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Webhook-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запит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і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виконує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відповідні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наприклад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оновлює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інформацію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залишок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товарів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зменшує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кількість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товарів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доступні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продажу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Після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обробки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Webhook-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запиту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система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управління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інвентарем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відправити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підтвердження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успішне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виконання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статус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відповідного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запиту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назад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інтернет-магазину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Цей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приклад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демонструє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можуть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допомогти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автоматизувати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забезпечити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актуальність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інформації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товари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основі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замовлень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надходять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інтернет-магазину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Застосування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 у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цьому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сценарії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підтримувати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синхронізований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стан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інвентарю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і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замовлень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між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системою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управління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інвентарем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і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інтернет-магазином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без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необхідності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ручного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оновлення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періодичного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опитування</a:t>
            </a:r>
            <a:r>
              <a:rPr lang="en-US" sz="140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5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DBEC-7710-E3CE-2815-130110C2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Висновок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E847-0C32-9ED0-F7A6-635A3FFA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Вебхуки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пропонують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простий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зручний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спосіб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отримання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оновлень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повідомлень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в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режимі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реального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часу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веб-діяльність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компаніям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швидко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реагувати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діяти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повідомлення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з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мінімальними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зусиллями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Крім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вебхуки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є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безпечним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способом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обміну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інформацією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з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іншими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веб-сервісами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такими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маркетингові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аналітичні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платформи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оскільки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вони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вимагають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розробників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програмістів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надання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користувачам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облікових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доступу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конфіденційних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16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1669-DDC3-ECC2-E36C-14FD2BFB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Вступ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DD41-1534-4B30-A770-0A3B4419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Існує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багато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способів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автоматизувати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свій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бізнес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ea typeface="+mj-lt"/>
              <a:cs typeface="Times New Roman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Серед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 я 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хотів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б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виділити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 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вебхуки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Налаштувавши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Times New Roman"/>
              </a:rPr>
              <a:t>Webhooks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можете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впорядкувати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процеси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зазвичай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залежать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ручного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введення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в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кінцевому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підсумку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заощадить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час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енергію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 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У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сучасній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веб-розробці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передача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у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реальному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часі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є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важливою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складовою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розвитку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додатків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сервісів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Класичний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підхід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користувач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періодично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запитує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сервер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наявність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нових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вже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відповідає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сучасним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вимогам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ефективності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миттєвості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Замість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цього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передача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у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реальному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часі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така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допомогою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стала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популярним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рішенням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</a:p>
          <a:p>
            <a:pPr marL="0" indent="0">
              <a:buNone/>
            </a:pP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Передача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у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реальному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часі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створювати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більш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інтерактивні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залучаючі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користувацькі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інтерфейси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Користувачі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можуть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отримувати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миттєві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нові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повідомлення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оновлення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стану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події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без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необхідності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вручну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оновлювати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сторінку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</a:p>
          <a:p>
            <a:pPr marL="0" indent="0">
              <a:buNone/>
            </a:pP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Передача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у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реальному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часі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оптимізувати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використання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ресурсів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сервера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мережі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Замість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постійних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запитів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оновлення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передаються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лише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тоді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вони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є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доступними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змінюються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зменшує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навантаження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сервер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обсяг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68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61B8-CEC8-D82D-3B71-D7AA2585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Що</a:t>
            </a:r>
            <a:r>
              <a:rPr lang="en-US" dirty="0"/>
              <a:t> </a:t>
            </a:r>
            <a:r>
              <a:rPr lang="en-US" dirty="0" err="1"/>
              <a:t>таке</a:t>
            </a:r>
            <a:r>
              <a:rPr lang="en-US" dirty="0"/>
              <a:t> Webhooks?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E282-E21F-A4C4-297B-72988E03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Якщо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коротко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то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(webhook) -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це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програмний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код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Зазвичай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він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складається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з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двох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частин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-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змінної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та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власне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даних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8AD0D6"/>
              </a:buClr>
            </a:pP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-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це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автоматизовані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повідомлення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що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надсилаються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з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веб-додатків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інших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веб-додатків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Це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потужний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інструмент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який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дозволяє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розробникам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інформувати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кілька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сервісів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оновлений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контент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дані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користувача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Це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дозволяє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веб-сторінкам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залишатися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синхронізованими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оскільки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дають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можливість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розробникам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швидко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з'єднувати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два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веб-сервіси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та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автоматично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передавати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інформацію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між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ними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в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режимі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реального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часу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можна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використовувати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практично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для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будь-чого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включаючи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push-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повідомлення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відправлення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товару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надсилання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платіжної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інформації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після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здійснення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покупки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забезпечують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легкість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і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зручність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без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необхідності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ручного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введення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проміжного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програмного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забезпечення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роблячи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веб-розробку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більш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плавною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ніж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будь-коли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ADB9-002E-4DF4-0F94-A64D8ED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1DD56675-8187-E492-5510-E975A6B46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22" y="1149807"/>
            <a:ext cx="5069540" cy="4195481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FB4AADB-13AF-B9A2-BABA-0D6945DC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70" y="1518910"/>
            <a:ext cx="5349051" cy="34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2354-6E26-CD9F-792F-8A354E1C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Як</a:t>
            </a:r>
            <a:r>
              <a:rPr lang="en-US" dirty="0"/>
              <a:t> </a:t>
            </a:r>
            <a:r>
              <a:rPr lang="en-US" dirty="0" err="1"/>
              <a:t>працюють</a:t>
            </a:r>
            <a:r>
              <a:rPr lang="en-US" dirty="0"/>
              <a:t> 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85BC-E070-DE16-6888-C3225897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Щоб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почати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роботу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з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вебхуками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стороні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сервера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повинні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спочатку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вирішити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який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додаток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хочете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запустити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і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який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додаток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буде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їх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отримувати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Як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правило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програма-відправник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називається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"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джерелом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", а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програма-одержувач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- "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пунктом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призначення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".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Після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того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як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вибрали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обидві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програми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наступним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кроком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буде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налаштування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параметрів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для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кожної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з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них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8AD0D6"/>
              </a:buClr>
            </a:pP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спрацьовує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коли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вашому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сайті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в CRM,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чат-боті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інших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системах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відбувається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якась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подія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Наприклад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людина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написала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коментар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додала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новий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товар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в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систему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обліку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товарів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При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настанні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цієї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події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сервер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створює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HTTP-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запит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і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відправляє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його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вказану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клієнтом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адресу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для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отримання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вебхуків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Клієнт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вчасно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отримує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нові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дані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-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клієнт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задоволений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Користувач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може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налаштувати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так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щоб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події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одних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сайтах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викликали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дії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інших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сайтах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Наприклад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людина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створює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замовлення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в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інтернет-магазині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→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система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відправляє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вебхук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в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додаток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власника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→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додаток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повідомляє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власника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і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відправляє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людині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2"/>
                </a:solidFill>
                <a:latin typeface="Times New Roman"/>
                <a:cs typeface="Times New Roman"/>
              </a:rPr>
              <a:t>розрахунок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8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1EA3-F14D-8445-5947-54FA2183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Webhooks </a:t>
            </a:r>
            <a:r>
              <a:rPr lang="en-US" dirty="0" err="1"/>
              <a:t>та</a:t>
            </a:r>
            <a:r>
              <a:rPr lang="en-US" dirty="0"/>
              <a:t> server-side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C866-DDC4-5BFA-8C05-03BBE3DC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Використовувати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вебхуки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для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відстеження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стороні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сервера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напрочуд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просто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За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допомогою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веб-хуків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дані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можуть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автоматично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відправлятися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в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серверний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контейнер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Google Tag Manager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кожен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раз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коли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вашому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сайті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відбувається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подія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дія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buClr>
                <a:srgbClr val="8AD0D6"/>
              </a:buClr>
            </a:pP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Найпоширеніший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випадок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використання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веб-хука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в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серверному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тегуванні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-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це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відправка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веб-хуків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з CRM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CMS.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Наприклад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при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створенні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оновленні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користувача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оформленні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замовлення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і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т.д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можна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відправляти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ці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дані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/>
                <a:cs typeface="Times New Roman"/>
              </a:rPr>
              <a:t>серверний</a:t>
            </a:r>
            <a:r>
              <a:rPr lang="en-US" sz="1800" dirty="0">
                <a:solidFill>
                  <a:schemeClr val="tx2"/>
                </a:solidFill>
                <a:latin typeface="Times New Roman"/>
                <a:cs typeface="Times New Roman"/>
              </a:rPr>
              <a:t> GTM.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E8D2-843E-C0AE-AE70-BBDB20D0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Чому</a:t>
            </a:r>
            <a:r>
              <a:rPr lang="en-US" sz="3200" dirty="0"/>
              <a:t> </a:t>
            </a:r>
            <a:r>
              <a:rPr lang="en-US" sz="3200" err="1"/>
              <a:t>варто</a:t>
            </a:r>
            <a:r>
              <a:rPr lang="en-US" sz="3200" dirty="0"/>
              <a:t> </a:t>
            </a:r>
            <a:r>
              <a:rPr lang="en-US" sz="3200" err="1"/>
              <a:t>використовувати</a:t>
            </a:r>
            <a:r>
              <a:rPr lang="en-US" sz="3200" dirty="0"/>
              <a:t> </a:t>
            </a:r>
            <a:r>
              <a:rPr lang="en-US" sz="3200" err="1"/>
              <a:t>вебхуки</a:t>
            </a:r>
            <a:r>
              <a:rPr lang="en-US" sz="3200" dirty="0"/>
              <a:t> </a:t>
            </a:r>
            <a:r>
              <a:rPr lang="en-US" sz="3200" err="1"/>
              <a:t>для</a:t>
            </a:r>
            <a:r>
              <a:rPr lang="en-US" sz="3200" dirty="0"/>
              <a:t> </a:t>
            </a:r>
            <a:r>
              <a:rPr lang="en-US" sz="3200" err="1"/>
              <a:t>тегів</a:t>
            </a:r>
            <a:r>
              <a:rPr lang="en-US" sz="3200" dirty="0"/>
              <a:t> </a:t>
            </a:r>
            <a:r>
              <a:rPr lang="en-US" sz="3200" err="1"/>
              <a:t>на</a:t>
            </a:r>
            <a:r>
              <a:rPr lang="en-US" sz="3200" dirty="0"/>
              <a:t> </a:t>
            </a:r>
            <a:r>
              <a:rPr lang="en-US" sz="3200" err="1"/>
              <a:t>стороні</a:t>
            </a:r>
            <a:r>
              <a:rPr lang="en-US" sz="3200" dirty="0"/>
              <a:t> </a:t>
            </a:r>
            <a:r>
              <a:rPr lang="en-US" sz="3200" err="1"/>
              <a:t>сервера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B4B5-4E66-65EA-6024-6FCDE7B7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За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допомогою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вебхуків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можна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відстежувати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події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які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відбуваються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не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вашому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сайті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додатку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Такі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речі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як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продажі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в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офлайн-магазинах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телефонні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дзвінки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-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всі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ці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дані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можна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відправляти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рекламні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платформи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за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допомогою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вебхуків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і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тегів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стороні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сервера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buClr>
                <a:srgbClr val="8AD0D6"/>
              </a:buClr>
            </a:pP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Уявіть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собі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такий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сценарій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: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користувач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натрапляє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вашу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рекламу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в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Інтернеті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переходить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по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ній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і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потрапляє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ваш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сайт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Після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ознайомлення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у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нього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виникли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запитання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щодо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товару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і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він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вирішив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зателефонувати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вам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Представники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служби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підтримки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відповіли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всі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запитання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і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користувач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оформив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замовлення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по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cs typeface="Times New Roman"/>
              </a:rPr>
              <a:t>телефону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buClr>
                <a:srgbClr val="8AD0D6"/>
              </a:buClr>
            </a:pP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У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цьому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випадку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замовлення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відповідає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одна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конкретна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кампанія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але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як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її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відстежити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?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Найочевидніший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спосіб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-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запитати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клієнтів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як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вони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знайшли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ваш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сайт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Вони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можуть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сказати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щось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кшталт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онлайн-реклами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назвати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платформу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де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вони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його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побачили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Але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ця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інформація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не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допоможе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зрозуміти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яка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саме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кампанія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набір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оголошень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відповідальний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конверсію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buClr>
                <a:srgbClr val="8AD0D6"/>
              </a:buClr>
            </a:pP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Відстеження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таких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замовлень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можливе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допомогою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вебхуків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тегів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стороні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сервера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Щоразу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коли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в CRM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створюється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нове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телефонне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замовлення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можна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відправити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серверний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Google Tag Manager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вебхук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з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усіма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даними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замовлення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клієнта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Після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того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як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серверний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GTM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отримає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ці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дані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можете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поширювати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їх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в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рекламній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мережі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Якщо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рекламна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мережа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зможе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зіставити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користувача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який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здійснив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офлайн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покупку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з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користувачем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який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побачив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ваше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оголошення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то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це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замовлення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буде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відображено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як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офлайн-конверсія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у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відповідну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cs typeface="Times New Roman"/>
              </a:rPr>
              <a:t>кампанію</a:t>
            </a:r>
            <a:r>
              <a:rPr lang="en-US" sz="1400" dirty="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buClr>
                <a:srgbClr val="8AD0D6"/>
              </a:buClr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092E-B3D4-CC34-8777-F115BEC8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Переваги</a:t>
            </a:r>
            <a:r>
              <a:rPr lang="en-US" dirty="0"/>
              <a:t> 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F18C-53CC-4498-0EFD-79D4F57C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Передача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у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реальному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часі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Webhooks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дозволяють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між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додатками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в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режимі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реального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часу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означає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виникненні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певної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події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зміни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в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додатку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інформація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буде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негайно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іншого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додатку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без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необхідності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постійно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опитувати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запитувати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Ефективність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масштабованість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Webhooks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працюють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засаді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асинхронної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комунікації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забезпечує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ефективну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передачу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Крім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вони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дозволяють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масштабувати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систему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оскільки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налаштувати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багато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приймачів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обробки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Зменшення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навантаження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сервер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використання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сервер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безпосередньо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приймача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виникає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певна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подія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зменшує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потребу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у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постійних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запитах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сервера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відповідно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зменшує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навантаження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сервер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Легкість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інтеграції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Webhooks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забезпечують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простий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спосіб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інтеграції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між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різними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додатками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Вони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можуть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бути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використані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сполучення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різних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сервісів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платформ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дозволяючи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обмінюватися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між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ними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Гнучкість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розширюваність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Webhooks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дозволяють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будь-які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події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між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додатками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Вони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можуть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бути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використані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реалізації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різноманітних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сценаріїв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таких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оновлення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події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запуск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автоматичних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дій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Clr>
                <a:srgbClr val="8AD0D6"/>
              </a:buClr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521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DA22-9729-5DB0-3530-2CD4A211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Безпека</a:t>
            </a:r>
            <a:r>
              <a:rPr lang="en-US" dirty="0"/>
              <a:t> 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A237-F898-CE79-7F4E-C17D1792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Аутентифікація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запобігання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несанкціонованому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доступу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слід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забезпечити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механізм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аутентифікації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бути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реалізовано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шляхом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використання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токенів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підписування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приймачу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перевіряти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автентичність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вхідного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Перевірка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цілісності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забезпечення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цілісності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можна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використовувати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хеш-функції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цифровий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підпис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Це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дозволяє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приймачу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перевірити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були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змінені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час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передачі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Шифрування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Якщо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передача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чутливих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через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 є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необхідною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рекомендується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використовувати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шифрування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Шифрування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забезпечує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конфіденційність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і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захищає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їх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несанкціонованого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доступу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Обробка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помилок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Необхідно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враховувати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можливі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помилки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час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обробки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Webhooks.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Дотримуйтесь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надійних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практик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обробки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помилок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щоб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запобігти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витоку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інформації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зловживанню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Моніторинг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журналювання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Ведення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журналів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подій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та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моніторинг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може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бути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корисним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для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виявлення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аномальної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активності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потенційних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проблем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з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безпекою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Перевірка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джерела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: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обробкою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Webhooks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варто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перевірити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джерело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Перевірте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чи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походить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сповіщення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довіреного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джерела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, а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від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небажаних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або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шахрайських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джерел</a:t>
            </a:r>
            <a:r>
              <a:rPr lang="en-US" sz="1400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.</a:t>
            </a:r>
            <a:endParaRPr lang="en-US" sz="1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5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Webhooks</vt:lpstr>
      <vt:lpstr>Вступ</vt:lpstr>
      <vt:lpstr>Що таке Webhooks?</vt:lpstr>
      <vt:lpstr>PowerPoint Presentation</vt:lpstr>
      <vt:lpstr>Як працюють Webhooks</vt:lpstr>
      <vt:lpstr>Webhooks та server-side tracking</vt:lpstr>
      <vt:lpstr>Чому варто використовувати вебхуки для тегів на стороні сервера</vt:lpstr>
      <vt:lpstr>Переваги Webhooks</vt:lpstr>
      <vt:lpstr>Безпека Webhooks</vt:lpstr>
      <vt:lpstr>Популярність та підтримка</vt:lpstr>
      <vt:lpstr>Приклад використання Webhooks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</cp:revision>
  <dcterms:created xsi:type="dcterms:W3CDTF">2023-05-25T09:14:13Z</dcterms:created>
  <dcterms:modified xsi:type="dcterms:W3CDTF">2023-05-25T12:11:34Z</dcterms:modified>
</cp:coreProperties>
</file>