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51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661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579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28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161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3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222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955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32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4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381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998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14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618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79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764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4AE7-1CDD-477A-952F-8B3B41A1720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CB97-F6A5-4C9A-98FA-CF06F3E0A8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006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 and continuous delivery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18345" y="5465672"/>
            <a:ext cx="2878456" cy="1655762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Пелепяк </a:t>
            </a:r>
            <a:r>
              <a:rPr lang="uk-UA" sz="2400" dirty="0" err="1" smtClean="0">
                <a:solidFill>
                  <a:schemeClr val="tx1"/>
                </a:solidFill>
              </a:rPr>
              <a:t>В.в</a:t>
            </a:r>
            <a:r>
              <a:rPr lang="uk-UA" sz="2400" dirty="0" smtClean="0">
                <a:solidFill>
                  <a:schemeClr val="tx1"/>
                </a:solidFill>
              </a:rPr>
              <a:t>.</a:t>
            </a:r>
            <a:br>
              <a:rPr lang="uk-UA" sz="2400" dirty="0" smtClean="0">
                <a:solidFill>
                  <a:schemeClr val="tx1"/>
                </a:solidFill>
              </a:rPr>
            </a:br>
            <a:r>
              <a:rPr lang="uk-UA" sz="2400" dirty="0" smtClean="0">
                <a:solidFill>
                  <a:schemeClr val="tx1"/>
                </a:solidFill>
              </a:rPr>
              <a:t>507 група</a:t>
            </a:r>
            <a:endParaRPr lang="uk-U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666" y="329151"/>
            <a:ext cx="9905998" cy="1478570"/>
          </a:xfrm>
        </p:spPr>
        <p:txBody>
          <a:bodyPr/>
          <a:lstStyle/>
          <a:p>
            <a:r>
              <a:rPr lang="uk-UA" dirty="0" smtClean="0"/>
              <a:t>Переваги </a:t>
            </a:r>
            <a:r>
              <a:rPr lang="en-US" dirty="0" smtClean="0"/>
              <a:t>CI/CD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46661"/>
            <a:ext cx="9905999" cy="3541714"/>
          </a:xfrm>
        </p:spPr>
        <p:txBody>
          <a:bodyPr/>
          <a:lstStyle/>
          <a:p>
            <a:r>
              <a:rPr lang="uk-UA" dirty="0" smtClean="0"/>
              <a:t>Менші грошові витрати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endParaRPr lang="uk-UA" dirty="0" smtClean="0"/>
          </a:p>
          <a:p>
            <a:r>
              <a:rPr lang="uk-UA" dirty="0" smtClean="0"/>
              <a:t>Кращий продукт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618" y="1761421"/>
            <a:ext cx="8906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smtClean="0"/>
              <a:t>Вартість усунення помилок на стадії розробки значно менша ніж коли продукт знаходиться в релізі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err="1" smtClean="0"/>
              <a:t>В</a:t>
            </a:r>
            <a:r>
              <a:rPr lang="ru-RU" sz="2400" dirty="0" err="1" smtClean="0"/>
              <a:t>итрати</a:t>
            </a:r>
            <a:r>
              <a:rPr lang="ru-RU" sz="2400" dirty="0" smtClean="0"/>
              <a:t> на </a:t>
            </a:r>
            <a:r>
              <a:rPr lang="ru-RU" sz="2400" dirty="0" err="1" smtClean="0"/>
              <a:t>тестування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значно</a:t>
            </a:r>
            <a:r>
              <a:rPr lang="ru-RU" sz="2400" dirty="0" smtClean="0"/>
              <a:t> </a:t>
            </a:r>
            <a:r>
              <a:rPr lang="ru-RU" sz="2400" dirty="0" err="1" smtClean="0"/>
              <a:t>зменшуються</a:t>
            </a:r>
            <a:r>
              <a:rPr lang="ru-RU" sz="2400" dirty="0" smtClean="0"/>
              <a:t>, </a:t>
            </a:r>
            <a:r>
              <a:rPr lang="ru-RU" sz="2400" dirty="0" err="1" smtClean="0"/>
              <a:t>оскільки</a:t>
            </a:r>
            <a:r>
              <a:rPr lang="ru-RU" sz="2400" dirty="0" smtClean="0"/>
              <a:t> сервер CI/CD </a:t>
            </a:r>
            <a:r>
              <a:rPr lang="ru-RU" sz="2400" dirty="0" err="1" smtClean="0"/>
              <a:t>забезпечує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виконання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сотень</a:t>
            </a:r>
            <a:r>
              <a:rPr lang="ru-RU" sz="2400" dirty="0" smtClean="0"/>
              <a:t> </a:t>
            </a:r>
            <a:r>
              <a:rPr lang="ru-RU" sz="2400" dirty="0" err="1" smtClean="0"/>
              <a:t>тестів</a:t>
            </a:r>
            <a:r>
              <a:rPr lang="ru-RU" sz="2400" dirty="0" smtClean="0"/>
              <a:t> за </a:t>
            </a:r>
            <a:r>
              <a:rPr lang="ru-RU" sz="2400" dirty="0" err="1" smtClean="0"/>
              <a:t>лічені</a:t>
            </a:r>
            <a:r>
              <a:rPr lang="ru-RU" sz="2400" dirty="0" smtClean="0"/>
              <a:t> </a:t>
            </a:r>
            <a:r>
              <a:rPr lang="ru-RU" sz="2400" dirty="0" err="1" smtClean="0"/>
              <a:t>секунди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5618" y="3676338"/>
            <a:ext cx="8906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/>
              <a:t>К</a:t>
            </a:r>
            <a:r>
              <a:rPr lang="uk-UA" sz="2400" dirty="0" smtClean="0"/>
              <a:t>оманда може зосередити свої зусилля на бізнес-</a:t>
            </a:r>
            <a:r>
              <a:rPr lang="uk-UA" sz="2400" dirty="0" err="1" smtClean="0"/>
              <a:t>логіці</a:t>
            </a:r>
            <a:r>
              <a:rPr lang="uk-UA" sz="2400" dirty="0" smtClean="0"/>
              <a:t> програми, взаємодії з користувачем та інших </a:t>
            </a:r>
            <a:r>
              <a:rPr lang="uk-UA" sz="2400" dirty="0" err="1" smtClean="0"/>
              <a:t>високорівневих</a:t>
            </a:r>
            <a:r>
              <a:rPr lang="uk-UA" sz="2400" dirty="0" smtClean="0"/>
              <a:t> заходах, які приносять більше цінності кінцевим користувачам/клієнтам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/>
              <a:t>К</a:t>
            </a:r>
            <a:r>
              <a:rPr lang="ru-RU" sz="2400" dirty="0" err="1" smtClean="0"/>
              <a:t>оманда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 </a:t>
            </a:r>
            <a:r>
              <a:rPr lang="ru-RU" sz="2400" dirty="0" err="1" smtClean="0"/>
              <a:t>зосередитись</a:t>
            </a:r>
            <a:r>
              <a:rPr lang="ru-RU" sz="2400" dirty="0" smtClean="0"/>
              <a:t> на тому,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найбільше</a:t>
            </a:r>
            <a:r>
              <a:rPr lang="ru-RU" sz="2400" dirty="0" smtClean="0"/>
              <a:t> </a:t>
            </a:r>
            <a:r>
              <a:rPr lang="ru-RU" sz="2400" dirty="0" err="1" smtClean="0"/>
              <a:t>хвилює</a:t>
            </a:r>
            <a:r>
              <a:rPr lang="ru-RU" sz="2400" dirty="0" smtClean="0"/>
              <a:t> </a:t>
            </a:r>
            <a:r>
              <a:rPr lang="ru-RU" sz="2400" dirty="0" err="1" smtClean="0"/>
              <a:t>клієнтів</a:t>
            </a: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666" y="329151"/>
            <a:ext cx="9905998" cy="1478570"/>
          </a:xfrm>
        </p:spPr>
        <p:txBody>
          <a:bodyPr/>
          <a:lstStyle/>
          <a:p>
            <a:r>
              <a:rPr lang="uk-UA" dirty="0" smtClean="0"/>
              <a:t>Переваги </a:t>
            </a:r>
            <a:r>
              <a:rPr lang="en-US" dirty="0" smtClean="0"/>
              <a:t>CI/CD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46661"/>
            <a:ext cx="9905999" cy="3541714"/>
          </a:xfrm>
        </p:spPr>
        <p:txBody>
          <a:bodyPr>
            <a:normAutofit/>
          </a:bodyPr>
          <a:lstStyle/>
          <a:p>
            <a:pPr marL="216000"/>
            <a:r>
              <a:rPr lang="uk-UA" dirty="0" smtClean="0"/>
              <a:t>Менший час виходу на ринок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  <a:p>
            <a:r>
              <a:rPr lang="uk-UA" dirty="0" err="1" smtClean="0"/>
              <a:t>Щасливвіша</a:t>
            </a:r>
            <a:r>
              <a:rPr lang="uk-UA" dirty="0" smtClean="0"/>
              <a:t> </a:t>
            </a:r>
            <a:r>
              <a:rPr lang="uk-UA" dirty="0" err="1" smtClean="0"/>
              <a:t>каманда</a:t>
            </a:r>
            <a:endParaRPr lang="uk-U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5618" y="1761421"/>
            <a:ext cx="9991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smtClean="0"/>
              <a:t>Завдяки </a:t>
            </a:r>
            <a:r>
              <a:rPr lang="ru-RU" sz="2400" dirty="0" err="1" smtClean="0"/>
              <a:t>автоматизфції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команді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не </a:t>
            </a:r>
            <a:r>
              <a:rPr lang="ru-RU" sz="2400" dirty="0" err="1" smtClean="0"/>
              <a:t>доведеться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витрачати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дні</a:t>
            </a:r>
            <a:r>
              <a:rPr lang="ru-RU" sz="2400" dirty="0" smtClean="0"/>
              <a:t> </a:t>
            </a:r>
            <a:r>
              <a:rPr lang="ru-RU" sz="2400" dirty="0" err="1" smtClean="0"/>
              <a:t>чи</a:t>
            </a:r>
            <a:r>
              <a:rPr lang="ru-RU" sz="2400" dirty="0" smtClean="0"/>
              <a:t> </a:t>
            </a:r>
            <a:r>
              <a:rPr lang="ru-RU" sz="2400" dirty="0" err="1" smtClean="0"/>
              <a:t>навіть</a:t>
            </a:r>
            <a:r>
              <a:rPr lang="ru-RU" sz="2400" dirty="0" smtClean="0"/>
              <a:t> </a:t>
            </a:r>
            <a:r>
              <a:rPr lang="ru-RU" sz="2400" dirty="0" err="1" smtClean="0"/>
              <a:t>тижні</a:t>
            </a:r>
            <a:r>
              <a:rPr lang="ru-RU" sz="2400" dirty="0" smtClean="0"/>
              <a:t> на </a:t>
            </a:r>
            <a:r>
              <a:rPr lang="ru-RU" sz="2400" dirty="0" err="1" smtClean="0"/>
              <a:t>підготовку</a:t>
            </a:r>
            <a:r>
              <a:rPr lang="ru-RU" sz="2400" dirty="0" smtClean="0"/>
              <a:t> до </a:t>
            </a:r>
            <a:r>
              <a:rPr lang="ru-RU" sz="2400" dirty="0" err="1" smtClean="0"/>
              <a:t>випуску</a:t>
            </a: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CI</a:t>
            </a:r>
            <a:r>
              <a:rPr lang="en-US" sz="2400" dirty="0"/>
              <a:t>/</a:t>
            </a:r>
            <a:r>
              <a:rPr lang="en-US" sz="2400" dirty="0" smtClean="0"/>
              <a:t>CD</a:t>
            </a:r>
            <a:r>
              <a:rPr lang="ru-RU" sz="2400" dirty="0" smtClean="0"/>
              <a:t> </a:t>
            </a:r>
            <a:r>
              <a:rPr lang="ru-RU" sz="2400" dirty="0" err="1" smtClean="0"/>
              <a:t>також</a:t>
            </a:r>
            <a:r>
              <a:rPr lang="ru-RU" sz="2400" dirty="0" smtClean="0"/>
              <a:t> </a:t>
            </a:r>
            <a:r>
              <a:rPr lang="uk-UA" sz="2400" dirty="0" smtClean="0"/>
              <a:t>зменшує</a:t>
            </a:r>
            <a:r>
              <a:rPr lang="ru-RU" sz="2400" dirty="0" smtClean="0"/>
              <a:t> </a:t>
            </a:r>
            <a:r>
              <a:rPr lang="ru-RU" sz="2400" dirty="0" err="1" smtClean="0"/>
              <a:t>кількість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повторних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робіт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часто </a:t>
            </a:r>
            <a:r>
              <a:rPr lang="ru-RU" sz="2400" dirty="0" err="1" smtClean="0"/>
              <a:t>бувають</a:t>
            </a:r>
            <a:r>
              <a:rPr lang="ru-RU" sz="2400" dirty="0" smtClean="0"/>
              <a:t> причиною </a:t>
            </a:r>
            <a:r>
              <a:rPr lang="ru-RU" sz="2400" dirty="0" err="1" smtClean="0"/>
              <a:t>відкладення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релізів</a:t>
            </a: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err="1" smtClean="0"/>
              <a:t>Замовник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спостерігає</a:t>
            </a:r>
            <a:r>
              <a:rPr lang="ru-RU" sz="2400" dirty="0" smtClean="0"/>
              <a:t> </a:t>
            </a:r>
            <a:r>
              <a:rPr lang="ru-RU" sz="2400" dirty="0" err="1" smtClean="0"/>
              <a:t>неперервний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потік</a:t>
            </a:r>
            <a:r>
              <a:rPr lang="uk-UA" sz="2400" dirty="0" smtClean="0"/>
              <a:t> поліпшень та підвищення якості продукту кожен день, а не раз на місяць/квартал/рік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5618" y="4541270"/>
            <a:ext cx="9991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CI/CD </a:t>
            </a:r>
            <a:r>
              <a:rPr lang="uk-UA" sz="2400" dirty="0" smtClean="0"/>
              <a:t>робить релізи простішими, що запобігає вигоранню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smtClean="0"/>
              <a:t>Неперервне розгортання є чудовим способом знизити тиск на команду уникнувши «днів релізу»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коли </a:t>
            </a:r>
            <a:r>
              <a:rPr lang="uk-UA" sz="2400" dirty="0" smtClean="0"/>
              <a:t>додаток</a:t>
            </a:r>
            <a:r>
              <a:rPr lang="ru-RU" sz="2400" dirty="0" smtClean="0"/>
              <a:t> </a:t>
            </a:r>
            <a:r>
              <a:rPr lang="ru-RU" sz="2400" dirty="0" err="1" smtClean="0"/>
              <a:t>випускається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частіше</a:t>
            </a:r>
            <a:r>
              <a:rPr lang="ru-RU" sz="2400" dirty="0" smtClean="0"/>
              <a:t>, команда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 </a:t>
            </a:r>
            <a:r>
              <a:rPr lang="ru-RU" sz="2400" dirty="0" err="1" smtClean="0"/>
              <a:t>частіше</a:t>
            </a:r>
            <a:r>
              <a:rPr lang="ru-RU" sz="2400" dirty="0" smtClean="0"/>
              <a:t> </a:t>
            </a:r>
            <a:r>
              <a:rPr lang="ru-RU" sz="2400" dirty="0" err="1" smtClean="0"/>
              <a:t>бачити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результати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виконаної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роботи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346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Найпопулярніші інструменти </a:t>
            </a:r>
            <a:r>
              <a:rPr lang="en-US" dirty="0" smtClean="0"/>
              <a:t>CI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78746"/>
              </p:ext>
            </p:extLst>
          </p:nvPr>
        </p:nvGraphicFramePr>
        <p:xfrm>
          <a:off x="666850" y="1879098"/>
          <a:ext cx="1115090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823">
                  <a:extLst>
                    <a:ext uri="{9D8B030D-6E8A-4147-A177-3AD203B41FA5}">
                      <a16:colId xmlns:a16="http://schemas.microsoft.com/office/drawing/2014/main" val="3764549890"/>
                    </a:ext>
                  </a:extLst>
                </a:gridCol>
                <a:gridCol w="5405378">
                  <a:extLst>
                    <a:ext uri="{9D8B030D-6E8A-4147-A177-3AD203B41FA5}">
                      <a16:colId xmlns:a16="http://schemas.microsoft.com/office/drawing/2014/main" val="38434876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309881970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42709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/>
                        <a:t>Назва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/>
                        <a:t>Сайт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/>
                        <a:t>Відкрите джерело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On-Premise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Jenkins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https://www.jenkins.io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Bamboo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https://www.atlassian.com/software/bamboo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Ні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3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Circle CI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https://circleci.com/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Ні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Travis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https://www.travis-ci.com/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Ні</a:t>
                      </a:r>
                      <a:endParaRPr lang="uk-U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9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Drone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https://www.drone.io/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GoCD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https://www.gocd.org/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Так</a:t>
                      </a:r>
                      <a:endParaRPr lang="uk-U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825" y="365970"/>
            <a:ext cx="9905998" cy="1478570"/>
          </a:xfrm>
        </p:spPr>
        <p:txBody>
          <a:bodyPr/>
          <a:lstStyle/>
          <a:p>
            <a:r>
              <a:rPr lang="uk-UA" sz="4400" dirty="0" smtClean="0"/>
              <a:t>План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136662" y="2002971"/>
            <a:ext cx="7532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600" dirty="0" smtClean="0"/>
              <a:t>Що таке </a:t>
            </a:r>
            <a:r>
              <a:rPr lang="en-US" sz="3600" dirty="0" smtClean="0"/>
              <a:t>CI/CD?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600" dirty="0" smtClean="0"/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600" dirty="0" smtClean="0"/>
              <a:t>Популярні інструменти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42538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неперервна інтеграція (</a:t>
            </a:r>
            <a:r>
              <a:rPr lang="en-US" dirty="0" smtClean="0"/>
              <a:t>Continuous integration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01133"/>
            <a:ext cx="9905999" cy="3541714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r>
              <a:rPr lang="uk-UA" dirty="0" smtClean="0"/>
              <a:t> (</a:t>
            </a:r>
            <a:r>
              <a:rPr lang="en-US" dirty="0" smtClean="0"/>
              <a:t>CI</a:t>
            </a:r>
            <a:r>
              <a:rPr lang="uk-UA" dirty="0" smtClean="0"/>
              <a:t>)</a:t>
            </a:r>
            <a:r>
              <a:rPr lang="en-US" dirty="0" smtClean="0"/>
              <a:t> – </a:t>
            </a:r>
            <a:r>
              <a:rPr lang="uk-UA" dirty="0" smtClean="0"/>
              <a:t>це</a:t>
            </a:r>
            <a:r>
              <a:rPr lang="en-US" dirty="0" smtClean="0"/>
              <a:t> </a:t>
            </a:r>
            <a:r>
              <a:rPr lang="ru-RU" dirty="0" smtClean="0"/>
              <a:t>практика </a:t>
            </a:r>
            <a:r>
              <a:rPr lang="ru-RU" dirty="0" err="1"/>
              <a:t>інтеграції</a:t>
            </a:r>
            <a:r>
              <a:rPr lang="ru-RU" dirty="0"/>
              <a:t> коду </a:t>
            </a:r>
            <a:r>
              <a:rPr lang="uk-UA" dirty="0" smtClean="0"/>
              <a:t>де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/>
              <a:t>розробників</a:t>
            </a:r>
            <a:r>
              <a:rPr lang="ru-RU" dirty="0"/>
              <a:t> до центрального </a:t>
            </a:r>
            <a:r>
              <a:rPr lang="ru-RU" dirty="0" err="1"/>
              <a:t>репозиторію</a:t>
            </a:r>
            <a:r>
              <a:rPr lang="ru-RU" dirty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гілки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/>
              <a:t>разів</a:t>
            </a:r>
            <a:r>
              <a:rPr lang="ru-RU" dirty="0"/>
              <a:t> на </a:t>
            </a:r>
            <a:r>
              <a:rPr lang="ru-RU" dirty="0" smtClean="0"/>
              <a:t>день</a:t>
            </a:r>
          </a:p>
          <a:p>
            <a:r>
              <a:rPr lang="uk-UA" dirty="0" err="1"/>
              <a:t>З</a:t>
            </a:r>
            <a:r>
              <a:rPr lang="ru-RU" dirty="0" err="1" smtClean="0"/>
              <a:t>бірка</a:t>
            </a:r>
            <a:r>
              <a:rPr lang="ru-RU" dirty="0" smtClean="0"/>
              <a:t> </a:t>
            </a:r>
            <a:r>
              <a:rPr lang="ru-RU" dirty="0"/>
              <a:t>CI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автоматизованого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 smtClean="0"/>
              <a:t>виконує</a:t>
            </a:r>
            <a:r>
              <a:rPr lang="ru-RU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0425" y="3840467"/>
            <a:ext cx="9927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err="1" smtClean="0"/>
              <a:t>Автоматиний</a:t>
            </a:r>
            <a:r>
              <a:rPr lang="uk-UA" sz="2400" dirty="0" smtClean="0"/>
              <a:t> </a:t>
            </a:r>
            <a:r>
              <a:rPr lang="uk-UA" sz="2400" dirty="0" err="1" smtClean="0"/>
              <a:t>запус</a:t>
            </a:r>
            <a:r>
              <a:rPr lang="uk-UA" sz="2400" dirty="0" smtClean="0"/>
              <a:t> аналізу якості коду та генерація </a:t>
            </a:r>
            <a:r>
              <a:rPr lang="ru-RU" sz="2400" dirty="0" err="1" smtClean="0"/>
              <a:t>звіту</a:t>
            </a:r>
            <a:r>
              <a:rPr lang="ru-RU" sz="2400" dirty="0" smtClean="0"/>
              <a:t> про </a:t>
            </a:r>
            <a:r>
              <a:rPr lang="ru-RU" sz="2400" dirty="0" err="1" smtClean="0"/>
              <a:t>відповідність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останніх</a:t>
            </a:r>
            <a:r>
              <a:rPr lang="ru-RU" sz="2400" dirty="0" smtClean="0"/>
              <a:t> </a:t>
            </a:r>
            <a:r>
              <a:rPr lang="ru-RU" sz="2400" dirty="0" err="1" smtClean="0"/>
              <a:t>змін</a:t>
            </a:r>
            <a:r>
              <a:rPr lang="ru-RU" sz="2400" dirty="0" smtClean="0"/>
              <a:t> коду </a:t>
            </a:r>
            <a:r>
              <a:rPr lang="ru-RU" sz="2400" dirty="0" err="1" smtClean="0"/>
              <a:t>рекомендаціям</a:t>
            </a: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err="1" smtClean="0"/>
              <a:t>Збірка</a:t>
            </a:r>
            <a:r>
              <a:rPr lang="ru-RU" sz="2400" dirty="0" smtClean="0"/>
              <a:t> коду та запуск </a:t>
            </a:r>
            <a:r>
              <a:rPr lang="ru-RU" sz="2400" dirty="0" err="1" smtClean="0"/>
              <a:t>автоматизованих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тестів</a:t>
            </a:r>
            <a:r>
              <a:rPr lang="ru-RU" sz="2400" dirty="0" smtClean="0"/>
              <a:t> (в основному </a:t>
            </a:r>
            <a:r>
              <a:rPr lang="ru-RU" sz="2400" dirty="0" err="1" smtClean="0"/>
              <a:t>модульних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тестів</a:t>
            </a:r>
            <a:r>
              <a:rPr lang="ru-RU" sz="2400" dirty="0" smtClean="0"/>
              <a:t>), </a:t>
            </a:r>
            <a:r>
              <a:rPr lang="ru-RU" sz="2400" dirty="0" err="1" smtClean="0"/>
              <a:t>які</a:t>
            </a:r>
            <a:r>
              <a:rPr lang="ru-RU" sz="2400" dirty="0" smtClean="0"/>
              <a:t> </a:t>
            </a:r>
            <a:r>
              <a:rPr lang="ru-RU" sz="2400" dirty="0" err="1" smtClean="0"/>
              <a:t>написані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перевірки</a:t>
            </a:r>
            <a:r>
              <a:rPr lang="ru-RU" sz="2400" dirty="0" smtClean="0"/>
              <a:t> </a:t>
            </a:r>
            <a:r>
              <a:rPr lang="ru-RU" sz="2400" dirty="0" err="1" smtClean="0"/>
              <a:t>правильності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виконання</a:t>
            </a:r>
            <a:r>
              <a:rPr lang="ru-RU" sz="2400" dirty="0" smtClean="0"/>
              <a:t> коду </a:t>
            </a:r>
            <a:r>
              <a:rPr lang="ru-RU" sz="2400" dirty="0" err="1" smtClean="0"/>
              <a:t>після</a:t>
            </a:r>
            <a:r>
              <a:rPr lang="ru-RU" sz="2400" dirty="0" smtClean="0"/>
              <a:t> </a:t>
            </a:r>
            <a:r>
              <a:rPr lang="ru-RU" sz="2400" dirty="0" err="1" smtClean="0"/>
              <a:t>внесення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змін</a:t>
            </a: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err="1" smtClean="0"/>
              <a:t>Генерація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звіту</a:t>
            </a:r>
            <a:r>
              <a:rPr lang="ru-RU" sz="2400" dirty="0" smtClean="0"/>
              <a:t> по </a:t>
            </a:r>
            <a:r>
              <a:rPr lang="ru-RU" sz="2400" dirty="0" err="1" smtClean="0"/>
              <a:t>покриттю</a:t>
            </a:r>
            <a:r>
              <a:rPr lang="ru-RU" sz="2400" dirty="0" smtClean="0"/>
              <a:t> коду тестами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894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533" y="407565"/>
            <a:ext cx="9905998" cy="1478570"/>
          </a:xfrm>
        </p:spPr>
        <p:txBody>
          <a:bodyPr/>
          <a:lstStyle/>
          <a:p>
            <a:r>
              <a:rPr lang="uk-UA" dirty="0" smtClean="0"/>
              <a:t>Процес неперервної інтеграції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4" y="1511664"/>
            <a:ext cx="12192000" cy="60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неперервна </a:t>
            </a:r>
            <a:r>
              <a:rPr lang="uk-UA" dirty="0" smtClean="0"/>
              <a:t>доставка/розгортання </a:t>
            </a:r>
            <a:r>
              <a:rPr lang="uk-UA" dirty="0"/>
              <a:t>(</a:t>
            </a:r>
            <a:r>
              <a:rPr lang="en-US" dirty="0"/>
              <a:t>Continuous </a:t>
            </a:r>
            <a:r>
              <a:rPr lang="en-US" dirty="0" smtClean="0"/>
              <a:t>delivery/deployment</a:t>
            </a:r>
            <a:r>
              <a:rPr lang="uk-UA" dirty="0" smtClean="0"/>
              <a:t>)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46" y="2565141"/>
            <a:ext cx="12192000" cy="60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42" y="374678"/>
            <a:ext cx="9905998" cy="1478570"/>
          </a:xfrm>
        </p:spPr>
        <p:txBody>
          <a:bodyPr/>
          <a:lstStyle/>
          <a:p>
            <a:r>
              <a:rPr lang="uk-UA" dirty="0"/>
              <a:t>неперервна </a:t>
            </a:r>
            <a:r>
              <a:rPr lang="uk-UA" dirty="0" smtClean="0"/>
              <a:t>доставка </a:t>
            </a:r>
            <a:r>
              <a:rPr lang="uk-UA" dirty="0"/>
              <a:t>(</a:t>
            </a:r>
            <a:r>
              <a:rPr lang="en-US" dirty="0"/>
              <a:t>Continuous </a:t>
            </a:r>
            <a:r>
              <a:rPr lang="en-US" dirty="0" smtClean="0"/>
              <a:t>delivery)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1741" y="1944683"/>
            <a:ext cx="9905999" cy="3541714"/>
          </a:xfrm>
        </p:spPr>
        <p:txBody>
          <a:bodyPr/>
          <a:lstStyle/>
          <a:p>
            <a:r>
              <a:rPr lang="uk-UA" dirty="0" smtClean="0"/>
              <a:t>Неперервна доставка</a:t>
            </a:r>
            <a:r>
              <a:rPr lang="en-US" dirty="0" smtClean="0"/>
              <a:t> </a:t>
            </a:r>
            <a:r>
              <a:rPr lang="uk-UA" dirty="0" smtClean="0"/>
              <a:t>– це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 smtClean="0"/>
              <a:t>неперервної</a:t>
            </a:r>
            <a:r>
              <a:rPr lang="ru-RU" dirty="0" smtClean="0"/>
              <a:t> </a:t>
            </a:r>
            <a:r>
              <a:rPr lang="ru-RU" dirty="0" err="1" smtClean="0"/>
              <a:t>інтеграції</a:t>
            </a:r>
            <a:r>
              <a:rPr lang="ru-RU" dirty="0" smtClean="0"/>
              <a:t>, </a:t>
            </a:r>
            <a:r>
              <a:rPr lang="ru-RU" dirty="0"/>
              <a:t>де </a:t>
            </a:r>
            <a:r>
              <a:rPr lang="ru-RU" dirty="0" err="1"/>
              <a:t>зміни</a:t>
            </a:r>
            <a:r>
              <a:rPr lang="ru-RU" dirty="0"/>
              <a:t> коду автоматично </a:t>
            </a:r>
            <a:r>
              <a:rPr lang="ru-RU" dirty="0" err="1"/>
              <a:t>готуються</a:t>
            </a:r>
            <a:r>
              <a:rPr lang="ru-RU" dirty="0"/>
              <a:t> для </a:t>
            </a:r>
            <a:r>
              <a:rPr lang="ru-RU" dirty="0" err="1" smtClean="0"/>
              <a:t>релізу</a:t>
            </a:r>
            <a:endParaRPr lang="ru-RU" dirty="0" smtClean="0"/>
          </a:p>
          <a:p>
            <a:r>
              <a:rPr lang="uk-UA" dirty="0" smtClean="0"/>
              <a:t>Неперервна доставка </a:t>
            </a:r>
            <a:r>
              <a:rPr lang="uk-UA" dirty="0"/>
              <a:t>розширює </a:t>
            </a:r>
            <a:r>
              <a:rPr lang="uk-UA" dirty="0" smtClean="0"/>
              <a:t>неперервну інтеграцію після </a:t>
            </a:r>
            <a:r>
              <a:rPr lang="uk-UA" dirty="0"/>
              <a:t>розгортання змін коду в середовищі тестування та запуску </a:t>
            </a:r>
            <a:r>
              <a:rPr lang="uk-UA" dirty="0" smtClean="0"/>
              <a:t>функціональних тестів, </a:t>
            </a:r>
            <a:r>
              <a:rPr lang="en-US" dirty="0" smtClean="0"/>
              <a:t>UI</a:t>
            </a:r>
            <a:r>
              <a:rPr lang="uk-UA" dirty="0" smtClean="0"/>
              <a:t> тестування, тестів </a:t>
            </a:r>
            <a:r>
              <a:rPr lang="uk-UA" dirty="0"/>
              <a:t>продуктивності, </a:t>
            </a:r>
            <a:r>
              <a:rPr lang="uk-UA" dirty="0" smtClean="0"/>
              <a:t>безпеки та інших тестів </a:t>
            </a:r>
            <a:r>
              <a:rPr lang="uk-UA" dirty="0"/>
              <a:t>після етапу </a:t>
            </a:r>
            <a:r>
              <a:rPr lang="uk-UA" dirty="0" smtClean="0"/>
              <a:t>збірки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42" y="374678"/>
            <a:ext cx="9905998" cy="1478570"/>
          </a:xfrm>
        </p:spPr>
        <p:txBody>
          <a:bodyPr/>
          <a:lstStyle/>
          <a:p>
            <a:r>
              <a:rPr lang="uk-UA" dirty="0" smtClean="0"/>
              <a:t>неперервне розгортання </a:t>
            </a:r>
            <a:r>
              <a:rPr lang="uk-UA" dirty="0"/>
              <a:t>(</a:t>
            </a:r>
            <a:r>
              <a:rPr lang="en-US" dirty="0"/>
              <a:t>Continuous </a:t>
            </a:r>
            <a:r>
              <a:rPr lang="en-US" dirty="0" smtClean="0"/>
              <a:t>deployment)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1741" y="1944683"/>
            <a:ext cx="9905999" cy="3541714"/>
          </a:xfrm>
        </p:spPr>
        <p:txBody>
          <a:bodyPr/>
          <a:lstStyle/>
          <a:p>
            <a:r>
              <a:rPr lang="uk-UA" dirty="0" smtClean="0"/>
              <a:t>Неперервне розгортання</a:t>
            </a:r>
            <a:r>
              <a:rPr lang="en-US" dirty="0" smtClean="0"/>
              <a:t> </a:t>
            </a:r>
            <a:r>
              <a:rPr lang="uk-UA" dirty="0" smtClean="0"/>
              <a:t>йде на крок далі від неперервної доставки</a:t>
            </a:r>
            <a:endParaRPr lang="ru-RU" dirty="0" smtClean="0"/>
          </a:p>
          <a:p>
            <a:r>
              <a:rPr lang="uk-UA" dirty="0" smtClean="0"/>
              <a:t>Будь-які зміни, що пройшли всі етапи виробничого процесу випускаються замовнику без жодного людського втручання</a:t>
            </a:r>
          </a:p>
          <a:p>
            <a:r>
              <a:rPr lang="uk-UA" dirty="0" smtClean="0"/>
              <a:t>Процес розгортання може бути перерваний тільки якщо на котромусь з етапів виникла помилка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65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799" y="267527"/>
            <a:ext cx="9905998" cy="1478570"/>
          </a:xfrm>
        </p:spPr>
        <p:txBody>
          <a:bodyPr/>
          <a:lstStyle/>
          <a:p>
            <a:r>
              <a:rPr lang="uk-UA" dirty="0" smtClean="0"/>
              <a:t>Неперервна інтеграція в поєднанні з неперервною доставкою/розгортанням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7" y="857642"/>
            <a:ext cx="12192000" cy="6046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7761" y="3555246"/>
            <a:ext cx="205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Continuous delivery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6449" y="5375309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Continuous deployment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666" y="329151"/>
            <a:ext cx="9905998" cy="1478570"/>
          </a:xfrm>
        </p:spPr>
        <p:txBody>
          <a:bodyPr/>
          <a:lstStyle/>
          <a:p>
            <a:r>
              <a:rPr lang="uk-UA" dirty="0" smtClean="0"/>
              <a:t>Переваги </a:t>
            </a:r>
            <a:r>
              <a:rPr lang="en-US" dirty="0" smtClean="0"/>
              <a:t>CI/CD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89733"/>
            <a:ext cx="9905999" cy="3541714"/>
          </a:xfrm>
        </p:spPr>
        <p:txBody>
          <a:bodyPr/>
          <a:lstStyle/>
          <a:p>
            <a:r>
              <a:rPr lang="ru-RU" dirty="0" smtClean="0"/>
              <a:t>У </a:t>
            </a:r>
            <a:r>
              <a:rPr lang="ru-RU" dirty="0" err="1" smtClean="0"/>
              <a:t>виробництво</a:t>
            </a:r>
            <a:r>
              <a:rPr lang="ru-RU" dirty="0" smtClean="0"/>
              <a:t> </a:t>
            </a:r>
            <a:r>
              <a:rPr lang="uk-UA" dirty="0" smtClean="0"/>
              <a:t>потрапляє менше помилок</a:t>
            </a:r>
            <a:r>
              <a:rPr lang="ru-RU" dirty="0" smtClean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smtClean="0"/>
              <a:t>в</a:t>
            </a:r>
            <a:r>
              <a:rPr lang="uk-UA" dirty="0" err="1" smtClean="0"/>
              <a:t>они</a:t>
            </a:r>
            <a:r>
              <a:rPr lang="uk-UA" dirty="0" smtClean="0"/>
              <a:t> </a:t>
            </a:r>
            <a:r>
              <a:rPr lang="ru-RU" dirty="0" err="1" smtClean="0"/>
              <a:t>завчасно</a:t>
            </a:r>
            <a:r>
              <a:rPr lang="ru-RU" dirty="0" smtClean="0"/>
              <a:t> </a:t>
            </a:r>
            <a:r>
              <a:rPr lang="ru-RU" dirty="0" err="1"/>
              <a:t>виявляються</a:t>
            </a:r>
            <a:r>
              <a:rPr lang="ru-RU" dirty="0"/>
              <a:t> </a:t>
            </a:r>
            <a:r>
              <a:rPr lang="ru-RU" dirty="0" err="1"/>
              <a:t>автоматизованими</a:t>
            </a:r>
            <a:r>
              <a:rPr lang="ru-RU" dirty="0"/>
              <a:t> </a:t>
            </a:r>
            <a:r>
              <a:rPr lang="ru-RU" dirty="0" smtClean="0"/>
              <a:t>тестами</a:t>
            </a:r>
          </a:p>
          <a:p>
            <a:r>
              <a:rPr lang="ru-RU" dirty="0" err="1" smtClean="0"/>
              <a:t>Розробники</a:t>
            </a:r>
            <a:r>
              <a:rPr lang="ru-RU" dirty="0" smtClean="0"/>
              <a:t>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сповіщення</a:t>
            </a:r>
            <a:r>
              <a:rPr lang="ru-RU" dirty="0"/>
              <a:t>, </a:t>
            </a:r>
            <a:r>
              <a:rPr lang="ru-RU" dirty="0" err="1"/>
              <a:t>щойно</a:t>
            </a:r>
            <a:r>
              <a:rPr lang="ru-RU" dirty="0"/>
              <a:t> </a:t>
            </a:r>
            <a:r>
              <a:rPr lang="ru-RU" dirty="0" err="1" smtClean="0"/>
              <a:t>виникає</a:t>
            </a:r>
            <a:r>
              <a:rPr lang="ru-RU" dirty="0" smtClean="0"/>
              <a:t> </a:t>
            </a:r>
            <a:r>
              <a:rPr lang="ru-RU" dirty="0" err="1" smtClean="0"/>
              <a:t>помилка</a:t>
            </a:r>
            <a:r>
              <a:rPr lang="ru-RU" dirty="0" smtClean="0"/>
              <a:t> </a:t>
            </a:r>
            <a:r>
              <a:rPr lang="ru-RU" dirty="0" err="1" smtClean="0"/>
              <a:t>підчас</a:t>
            </a:r>
            <a:r>
              <a:rPr lang="ru-RU" dirty="0" smtClean="0"/>
              <a:t>  </a:t>
            </a:r>
            <a:r>
              <a:rPr lang="ru-RU" dirty="0" err="1" smtClean="0"/>
              <a:t>збірки</a:t>
            </a:r>
            <a:r>
              <a:rPr lang="ru-RU" dirty="0" smtClean="0"/>
              <a:t>, </a:t>
            </a:r>
            <a:r>
              <a:rPr lang="ru-RU" dirty="0"/>
              <a:t>і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над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виправленням</a:t>
            </a:r>
            <a:r>
              <a:rPr lang="ru-RU" dirty="0"/>
              <a:t>, перш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переходити</a:t>
            </a:r>
            <a:r>
              <a:rPr lang="ru-RU" dirty="0"/>
              <a:t> до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 smtClean="0"/>
              <a:t>завдання</a:t>
            </a:r>
            <a:endParaRPr lang="en-US" dirty="0" smtClean="0"/>
          </a:p>
          <a:p>
            <a:r>
              <a:rPr lang="uk-UA" dirty="0" smtClean="0"/>
              <a:t>Релізи з низьким ризиком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525618" y="4529563"/>
            <a:ext cx="8906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smtClean="0"/>
              <a:t>Релізи робляться легше завдяки попередньому вирішенню інтеграційних проблем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400" dirty="0" smtClean="0"/>
              <a:t>Спрощення виправлення помилок у разі їх виникнення, оскільки розгортання відбувається з меншими змінами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06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251</TotalTime>
  <Words>484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Контур</vt:lpstr>
      <vt:lpstr>Continuous integration and continuous delivery</vt:lpstr>
      <vt:lpstr>План</vt:lpstr>
      <vt:lpstr>Що таке неперервна інтеграція (Continuous integration)</vt:lpstr>
      <vt:lpstr>Процес неперервної інтеграції</vt:lpstr>
      <vt:lpstr>Що таке неперервна доставка/розгортання (Continuous delivery/deployment)</vt:lpstr>
      <vt:lpstr>неперервна доставка (Continuous delivery)</vt:lpstr>
      <vt:lpstr>неперервне розгортання (Continuous deployment)</vt:lpstr>
      <vt:lpstr>Неперервна інтеграція в поєднанні з неперервною доставкою/розгортанням</vt:lpstr>
      <vt:lpstr>Переваги CI/CD</vt:lpstr>
      <vt:lpstr>Переваги CI/CD</vt:lpstr>
      <vt:lpstr>Переваги CI/CD</vt:lpstr>
      <vt:lpstr>Найпопулярніші інструменти 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and continuous delivery</dc:title>
  <dc:creator>ViktorPelepiak</dc:creator>
  <cp:lastModifiedBy>ViktorPelepiak</cp:lastModifiedBy>
  <cp:revision>19</cp:revision>
  <dcterms:created xsi:type="dcterms:W3CDTF">2023-05-25T14:56:55Z</dcterms:created>
  <dcterms:modified xsi:type="dcterms:W3CDTF">2023-05-25T19:08:37Z</dcterms:modified>
</cp:coreProperties>
</file>