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32"/>
  </p:normalViewPr>
  <p:slideViewPr>
    <p:cSldViewPr snapToGrid="0" snapToObjects="1">
      <p:cViewPr>
        <p:scale>
          <a:sx n="141" d="100"/>
          <a:sy n="141" d="100"/>
        </p:scale>
        <p:origin x="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A2C1-A3C9-734D-976C-4B0D4C46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550F-E686-8F44-8544-99AEB68DA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3E3C-BB79-174E-85A7-3B110AC3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574B-48E9-D348-96CE-28D407C6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A5FA-36F0-BB4B-BDCB-FF04DD97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573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F33F-11A9-7F46-A004-25F18D61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527A-3BD7-EA40-AE82-23D81F87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76B4-3C3C-484F-AB74-128A458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06EB-F316-FD4A-810C-EAB4C1CC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F9D1-B778-5F40-856E-67F9C27C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770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BB653-17AB-784C-8FDD-02427F002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F2907-B07C-E84B-B369-81DE1DCDC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F93E5-F21D-1B47-8C05-AAA7E2F1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6662-FBE7-DE40-9E09-ED9596F6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8AA6-18F3-394D-8B02-F54EC98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8846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966C-9D9C-5644-9DED-373A5C6C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C7FD-8A38-3547-B183-496FD6550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2FEB-25D2-BE42-9E32-70BD5EAB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5C43-C43E-2C4C-98D8-E443D9C3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F332-8672-AD48-8CCC-4FB8AC7E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3552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6990-BF41-4944-8EC2-616425CE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1AA23-6475-6244-91A6-FB247B46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B33D-91E9-A649-B641-1887B176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8915-3487-BB43-A89A-23956546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7C3E-3679-9A4C-99A3-008A2DEF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6095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C746-D3E4-FB47-8581-D88360F8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133E-38B7-2747-BEB9-03AFAE299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77FA5-92A7-2E44-9BE1-FD00054A2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C604F-93DE-3646-B10F-8F2BA3A9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E2BE5-3DB3-5945-9EB4-35C4EF2B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312F-0D4A-B142-8F5A-D17D3A0D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4827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3605-DC68-A149-830A-B28517D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8E5D-F11B-A349-9867-3F1B2609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A2429-9830-4B44-B04C-05870E17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CABCC-B16D-834F-A437-296A1B72B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39DD5-48A3-014A-9A21-C9132D7BB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5E3D4-4338-4547-BB34-E0A66322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C4BBD-D968-D248-8FF8-5C938E8E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92E29-257D-6F43-978B-BBCC83B6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6207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8CB4-BD44-D34E-954B-84037B36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0C231-C9B8-B940-9D49-F1BA7939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CCE3E-FB76-8C4E-A3A6-E81ED70E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5DF67-02C8-2C40-8D7C-E559B537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5455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3B73E-E218-9D41-A2AE-4551F91C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B8192-FD45-654C-97A4-BB5911EA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2C94-F958-F940-AD49-89A0D0F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8918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30A6-4890-E647-874F-3D633ECD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BB0D-EBC7-394D-B3B8-8278333D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EAD2A-D566-7642-909A-442040EC2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E518-2AF2-0345-A990-4B0203B5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3ECAC-3B70-A347-913A-D1B05CC5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B8CE7-6270-4545-AAEE-1CE0C116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7112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4806-18F2-B149-B30F-8D14503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A0F15-DC65-7A47-BC04-D89660412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A9AF3-F28F-4241-9EF7-A345A5DA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84DF-9293-D645-96B2-B4466D20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8F3B6-5A07-C74C-A155-0950C2F9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F3AC8-5CD2-794D-87E0-93554A72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872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49FCC-95E5-AB49-9485-DD9C7020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EEDB-8C9A-3848-88DA-63B0529D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077A-2A00-3347-B00E-8F901D1B4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FDF3-614C-6E40-8618-B75D2FB0F2A4}" type="datetimeFigureOut">
              <a:rPr lang="en-UA" smtClean="0"/>
              <a:t>26.05.2023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4F45-FF5B-9245-92CC-447EF1ACB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2266-8591-1746-B240-CF8E77F1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4674-24B9-FC4B-A1CC-8F177C66E3C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236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410"/>
            <a:ext cx="9144000" cy="1969180"/>
          </a:xfrm>
        </p:spPr>
        <p:txBody>
          <a:bodyPr>
            <a:normAutofit/>
          </a:bodyPr>
          <a:lstStyle/>
          <a:p>
            <a:r>
              <a:rPr lang="en-UA" sz="9600" b="1" dirty="0">
                <a:latin typeface="Times" pitchFamily="2" charset="0"/>
              </a:rPr>
              <a:t>CSS Gradient</a:t>
            </a:r>
            <a:br>
              <a:rPr lang="en-UA" sz="8800" b="1" dirty="0">
                <a:latin typeface="Times" pitchFamily="2" charset="0"/>
              </a:rPr>
            </a:br>
            <a:r>
              <a:rPr lang="uk-UA" sz="2800" b="1" dirty="0" err="1">
                <a:latin typeface="Times" pitchFamily="2" charset="0"/>
              </a:rPr>
              <a:t>Марʼянчук</a:t>
            </a:r>
            <a:r>
              <a:rPr lang="uk-UA" sz="2800" b="1" dirty="0">
                <a:latin typeface="Times" pitchFamily="2" charset="0"/>
              </a:rPr>
              <a:t> Олександра</a:t>
            </a:r>
            <a:endParaRPr lang="en-UA" sz="88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1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1183341"/>
          </a:xfrm>
        </p:spPr>
        <p:txBody>
          <a:bodyPr anchor="ctr">
            <a:noAutofit/>
          </a:bodyPr>
          <a:lstStyle/>
          <a:p>
            <a:r>
              <a:rPr lang="en-GB" sz="4400" b="1" dirty="0">
                <a:latin typeface="Times" pitchFamily="2" charset="0"/>
              </a:rPr>
              <a:t>Repeating Gradient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0B2D1-FF96-DE40-A197-DFFC26B11DB5}"/>
              </a:ext>
            </a:extLst>
          </p:cNvPr>
          <p:cNvSpPr txBox="1"/>
          <p:nvPr/>
        </p:nvSpPr>
        <p:spPr>
          <a:xfrm>
            <a:off x="1205752" y="4895476"/>
            <a:ext cx="9780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Gill Sans MT" panose="020B0502020104020203" pitchFamily="34" charset="77"/>
                <a:cs typeface="DecoType Naskh" pitchFamily="2" charset="-78"/>
              </a:rPr>
              <a:t>Example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:</a:t>
            </a: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repeating-radial-gradient(red, yellow 10%, green 15%);</a:t>
            </a:r>
            <a:endParaRPr lang="en-UA" sz="2800" dirty="0">
              <a:latin typeface="Gill Sans MT" panose="020B0502020104020203" pitchFamily="34" charset="77"/>
              <a:cs typeface="DecoType Naskh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5BAF-A881-3940-8917-A5FE25E0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89703"/>
            <a:ext cx="11582400" cy="16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5764306"/>
          </a:xfrm>
        </p:spPr>
        <p:txBody>
          <a:bodyPr anchor="ctr">
            <a:noAutofit/>
          </a:bodyPr>
          <a:lstStyle/>
          <a:p>
            <a:r>
              <a:rPr lang="uk-UA" sz="3400" b="1" dirty="0">
                <a:latin typeface="Times" pitchFamily="2" charset="0"/>
              </a:rPr>
              <a:t>Що таке градієнт</a:t>
            </a:r>
            <a:r>
              <a:rPr lang="en-US" sz="3400" b="1" dirty="0">
                <a:latin typeface="Times" pitchFamily="2" charset="0"/>
              </a:rPr>
              <a:t>?</a:t>
            </a:r>
            <a:br>
              <a:rPr lang="en-US" sz="3400" b="1" dirty="0">
                <a:latin typeface="Times" pitchFamily="2" charset="0"/>
              </a:rPr>
            </a:br>
            <a:br>
              <a:rPr lang="en-US" sz="3400" b="1" dirty="0">
                <a:latin typeface="Times" pitchFamily="2" charset="0"/>
              </a:rPr>
            </a:br>
            <a:r>
              <a:rPr lang="en-US" sz="3400" b="1" dirty="0">
                <a:latin typeface="Times" pitchFamily="2" charset="0"/>
              </a:rPr>
              <a:t>- </a:t>
            </a:r>
            <a:r>
              <a:rPr lang="uk-UA" sz="3400" b="1" dirty="0">
                <a:latin typeface="Times" pitchFamily="2" charset="0"/>
              </a:rPr>
              <a:t>Градієнти дозволяють відображати плавні переходи між двома або більше вказаними кольорами.</a:t>
            </a:r>
            <a:br>
              <a:rPr lang="uk-UA" sz="3400" b="1" dirty="0">
                <a:latin typeface="Times" pitchFamily="2" charset="0"/>
              </a:rPr>
            </a:br>
            <a:br>
              <a:rPr lang="uk-UA" sz="3400" b="1" dirty="0">
                <a:latin typeface="Times" pitchFamily="2" charset="0"/>
              </a:rPr>
            </a:br>
            <a:r>
              <a:rPr lang="uk-UA" sz="3400" b="1" dirty="0">
                <a:latin typeface="Times" pitchFamily="2" charset="0"/>
              </a:rPr>
              <a:t>- Використовуючи градієнти </a:t>
            </a:r>
            <a:r>
              <a:rPr lang="en-GB" sz="3400" b="1" dirty="0">
                <a:latin typeface="Times" pitchFamily="2" charset="0"/>
              </a:rPr>
              <a:t>CSS, </a:t>
            </a:r>
            <a:r>
              <a:rPr lang="uk-UA" sz="3400" b="1" dirty="0">
                <a:latin typeface="Times" pitchFamily="2" charset="0"/>
              </a:rPr>
              <a:t>ви можете зменшити час завантаження та використання пропускної здатності. Крім того, елементи з градієнтами виглядають краще при збільшенні, оскільки градієнт генерується браузером.</a:t>
            </a:r>
            <a:endParaRPr lang="en-UA" sz="34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0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1183341"/>
          </a:xfrm>
        </p:spPr>
        <p:txBody>
          <a:bodyPr anchor="ctr">
            <a:noAutofit/>
          </a:bodyPr>
          <a:lstStyle/>
          <a:p>
            <a:r>
              <a:rPr lang="en-GB" sz="4400" b="1" dirty="0">
                <a:latin typeface="Times" pitchFamily="2" charset="0"/>
              </a:rPr>
              <a:t>Linear Gradients</a:t>
            </a:r>
            <a:endParaRPr lang="en-UA" sz="4400" b="1" dirty="0">
              <a:latin typeface="Time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E8D75-11C2-E946-A970-4BD842B5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32" y="2103082"/>
            <a:ext cx="9808135" cy="2075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0B2D1-FF96-DE40-A197-DFFC26B11DB5}"/>
              </a:ext>
            </a:extLst>
          </p:cNvPr>
          <p:cNvSpPr txBox="1"/>
          <p:nvPr/>
        </p:nvSpPr>
        <p:spPr>
          <a:xfrm>
            <a:off x="1191932" y="4823759"/>
            <a:ext cx="9643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Gill Sans MT" panose="020B0502020104020203" pitchFamily="34" charset="77"/>
                <a:cs typeface="DecoType Naskh" pitchFamily="2" charset="-78"/>
              </a:rPr>
              <a:t>Syntax:</a:t>
            </a:r>
            <a:endParaRPr lang="uk-UA" sz="2800" b="1" dirty="0">
              <a:latin typeface="Gill Sans MT" panose="020B0502020104020203" pitchFamily="34" charset="77"/>
              <a:cs typeface="DecoType Naskh" pitchFamily="2" charset="-78"/>
            </a:endParaRP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linear-gradient(direction, color-stop1, color-stop2, ...)</a:t>
            </a:r>
            <a:endParaRPr lang="en-UA" sz="2800" dirty="0">
              <a:latin typeface="Gill Sans MT" panose="020B0502020104020203" pitchFamily="34" charset="77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974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1183341"/>
          </a:xfrm>
        </p:spPr>
        <p:txBody>
          <a:bodyPr anchor="ctr">
            <a:noAutofit/>
          </a:bodyPr>
          <a:lstStyle/>
          <a:p>
            <a:r>
              <a:rPr lang="en-GB" sz="4400" b="1" dirty="0">
                <a:latin typeface="Times" pitchFamily="2" charset="0"/>
              </a:rPr>
              <a:t>Gradient with angles</a:t>
            </a:r>
            <a:endParaRPr lang="en-UA" sz="4400" b="1" dirty="0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0B2D1-FF96-DE40-A197-DFFC26B11DB5}"/>
              </a:ext>
            </a:extLst>
          </p:cNvPr>
          <p:cNvSpPr txBox="1"/>
          <p:nvPr/>
        </p:nvSpPr>
        <p:spPr>
          <a:xfrm>
            <a:off x="1563060" y="3965773"/>
            <a:ext cx="90658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Gill Sans MT" panose="020B0502020104020203" pitchFamily="34" charset="77"/>
                <a:cs typeface="DecoType Naskh" pitchFamily="2" charset="-78"/>
              </a:rPr>
              <a:t>Syntax:</a:t>
            </a: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linear-gradient(angle, color-stop1, color-stop2);</a:t>
            </a:r>
            <a:br>
              <a:rPr lang="uk-UA" sz="2800" dirty="0">
                <a:latin typeface="Gill Sans MT" panose="020B0502020104020203" pitchFamily="34" charset="77"/>
                <a:cs typeface="DecoType Naskh" pitchFamily="2" charset="-78"/>
              </a:rPr>
            </a:br>
            <a:br>
              <a:rPr lang="uk-UA" sz="2800" dirty="0">
                <a:latin typeface="Gill Sans MT" panose="020B0502020104020203" pitchFamily="34" charset="77"/>
                <a:cs typeface="DecoType Naskh" pitchFamily="2" charset="-78"/>
              </a:rPr>
            </a:br>
            <a:r>
              <a:rPr lang="en-US" sz="2800" b="1" dirty="0">
                <a:latin typeface="Gill Sans MT" panose="020B0502020104020203" pitchFamily="34" charset="77"/>
                <a:cs typeface="DecoType Naskh" pitchFamily="2" charset="-78"/>
              </a:rPr>
              <a:t>Example:</a:t>
            </a: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linear-gradient(90deg, red, yellow);</a:t>
            </a:r>
            <a:endParaRPr lang="en-UA" sz="2800" dirty="0">
              <a:latin typeface="Gill Sans MT" panose="020B0502020104020203" pitchFamily="34" charset="77"/>
              <a:cs typeface="DecoType Naskh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B5338-A11E-0048-A6AA-296DC21D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5" y="2411506"/>
            <a:ext cx="11300010" cy="1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1183341"/>
          </a:xfrm>
        </p:spPr>
        <p:txBody>
          <a:bodyPr anchor="ctr">
            <a:noAutofit/>
          </a:bodyPr>
          <a:lstStyle/>
          <a:p>
            <a:r>
              <a:rPr lang="en-GB" sz="4400" b="1" dirty="0">
                <a:latin typeface="Times" pitchFamily="2" charset="0"/>
              </a:rPr>
              <a:t>Multiple </a:t>
            </a:r>
            <a:r>
              <a:rPr lang="en-GB" sz="4400" b="1" dirty="0" err="1">
                <a:latin typeface="Times" pitchFamily="2" charset="0"/>
              </a:rPr>
              <a:t>Colors</a:t>
            </a:r>
            <a:endParaRPr lang="en-UA" sz="4400" b="1" dirty="0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0B2D1-FF96-DE40-A197-DFFC26B11DB5}"/>
              </a:ext>
            </a:extLst>
          </p:cNvPr>
          <p:cNvSpPr txBox="1"/>
          <p:nvPr/>
        </p:nvSpPr>
        <p:spPr>
          <a:xfrm>
            <a:off x="1701335" y="4725146"/>
            <a:ext cx="87893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Syntax:</a:t>
            </a: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linear-gradient(direction, </a:t>
            </a:r>
            <a:r>
              <a:rPr lang="en-GB" sz="2800" dirty="0" err="1">
                <a:latin typeface="Gill Sans MT" panose="020B0502020104020203" pitchFamily="34" charset="77"/>
                <a:cs typeface="DecoType Naskh" pitchFamily="2" charset="-78"/>
              </a:rPr>
              <a:t>color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, </a:t>
            </a:r>
            <a:r>
              <a:rPr lang="en-GB" sz="2800" dirty="0" err="1">
                <a:latin typeface="Gill Sans MT" panose="020B0502020104020203" pitchFamily="34" charset="77"/>
                <a:cs typeface="DecoType Naskh" pitchFamily="2" charset="-78"/>
              </a:rPr>
              <a:t>color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, </a:t>
            </a:r>
            <a:r>
              <a:rPr lang="en-GB" sz="2800" dirty="0" err="1">
                <a:latin typeface="Gill Sans MT" panose="020B0502020104020203" pitchFamily="34" charset="77"/>
                <a:cs typeface="DecoType Naskh" pitchFamily="2" charset="-78"/>
              </a:rPr>
              <a:t>color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...);</a:t>
            </a:r>
            <a:endParaRPr lang="en-UA" sz="2800" dirty="0">
              <a:latin typeface="Gill Sans MT" panose="020B0502020104020203" pitchFamily="34" charset="77"/>
              <a:cs typeface="DecoType Naskh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705BF-B0F0-4F47-8FCA-F732607F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11" y="2025277"/>
            <a:ext cx="10195642" cy="15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1183341"/>
          </a:xfrm>
        </p:spPr>
        <p:txBody>
          <a:bodyPr anchor="ctr">
            <a:noAutofit/>
          </a:bodyPr>
          <a:lstStyle/>
          <a:p>
            <a:r>
              <a:rPr lang="en-GB" sz="4400" b="1" dirty="0">
                <a:latin typeface="Times" pitchFamily="2" charset="0"/>
              </a:rPr>
              <a:t>Transparency</a:t>
            </a:r>
            <a:endParaRPr lang="en-UA" sz="4400" b="1" dirty="0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0B2D1-FF96-DE40-A197-DFFC26B11DB5}"/>
              </a:ext>
            </a:extLst>
          </p:cNvPr>
          <p:cNvSpPr txBox="1"/>
          <p:nvPr/>
        </p:nvSpPr>
        <p:spPr>
          <a:xfrm>
            <a:off x="1031793" y="4922370"/>
            <a:ext cx="10128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Gill Sans MT" panose="020B0502020104020203" pitchFamily="34" charset="77"/>
                <a:cs typeface="DecoType Naskh" pitchFamily="2" charset="-78"/>
              </a:rPr>
              <a:t>Example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:</a:t>
            </a: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linear-gradient(to right, </a:t>
            </a:r>
            <a:r>
              <a:rPr lang="en-GB" sz="2800" dirty="0" err="1">
                <a:latin typeface="Gill Sans MT" panose="020B0502020104020203" pitchFamily="34" charset="77"/>
                <a:cs typeface="DecoType Naskh" pitchFamily="2" charset="-78"/>
              </a:rPr>
              <a:t>rgba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(255,0,0,0), </a:t>
            </a:r>
            <a:r>
              <a:rPr lang="en-GB" sz="2800" dirty="0" err="1">
                <a:latin typeface="Gill Sans MT" panose="020B0502020104020203" pitchFamily="34" charset="77"/>
                <a:cs typeface="DecoType Naskh" pitchFamily="2" charset="-78"/>
              </a:rPr>
              <a:t>rgba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(255,0,0,1));</a:t>
            </a:r>
            <a:endParaRPr lang="en-UA" sz="2800" dirty="0">
              <a:latin typeface="Gill Sans MT" panose="020B0502020104020203" pitchFamily="34" charset="77"/>
              <a:cs typeface="DecoType Naskh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17542-0B62-6747-A638-24B25B359624}"/>
              </a:ext>
            </a:extLst>
          </p:cNvPr>
          <p:cNvSpPr txBox="1"/>
          <p:nvPr/>
        </p:nvSpPr>
        <p:spPr>
          <a:xfrm>
            <a:off x="1746302" y="1557756"/>
            <a:ext cx="8385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200" dirty="0">
                <a:latin typeface="Times" pitchFamily="2" charset="0"/>
                <a:cs typeface="DecoType Naskh" pitchFamily="2" charset="-78"/>
              </a:rPr>
              <a:t>Щоб додати прозорість, ми використовуємо функцію </a:t>
            </a:r>
            <a:r>
              <a:rPr lang="en-GB" sz="2200" dirty="0" err="1">
                <a:latin typeface="Times" pitchFamily="2" charset="0"/>
                <a:cs typeface="DecoType Naskh" pitchFamily="2" charset="-78"/>
              </a:rPr>
              <a:t>rgba</a:t>
            </a:r>
            <a:r>
              <a:rPr lang="en-GB" sz="2200" dirty="0">
                <a:latin typeface="Times" pitchFamily="2" charset="0"/>
                <a:cs typeface="DecoType Naskh" pitchFamily="2" charset="-78"/>
              </a:rPr>
              <a:t>(), </a:t>
            </a:r>
            <a:r>
              <a:rPr lang="uk-UA" sz="2200" dirty="0">
                <a:latin typeface="Times" pitchFamily="2" charset="0"/>
                <a:cs typeface="DecoType Naskh" pitchFamily="2" charset="-78"/>
              </a:rPr>
              <a:t>щоб </a:t>
            </a:r>
            <a:endParaRPr lang="en-US" sz="22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200" dirty="0">
                <a:latin typeface="Times" pitchFamily="2" charset="0"/>
                <a:cs typeface="DecoType Naskh" pitchFamily="2" charset="-78"/>
              </a:rPr>
              <a:t>визначити колірні точки. Останній параметр у функції </a:t>
            </a:r>
            <a:r>
              <a:rPr lang="en-GB" sz="2200" dirty="0" err="1">
                <a:latin typeface="Times" pitchFamily="2" charset="0"/>
                <a:cs typeface="DecoType Naskh" pitchFamily="2" charset="-78"/>
              </a:rPr>
              <a:t>rgba</a:t>
            </a:r>
            <a:r>
              <a:rPr lang="en-GB" sz="2200" dirty="0">
                <a:latin typeface="Times" pitchFamily="2" charset="0"/>
                <a:cs typeface="DecoType Naskh" pitchFamily="2" charset="-78"/>
              </a:rPr>
              <a:t>() </a:t>
            </a:r>
            <a:r>
              <a:rPr lang="uk-UA" sz="2200" dirty="0">
                <a:latin typeface="Times" pitchFamily="2" charset="0"/>
                <a:cs typeface="DecoType Naskh" pitchFamily="2" charset="-78"/>
              </a:rPr>
              <a:t>може </a:t>
            </a:r>
            <a:endParaRPr lang="en-US" sz="22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200" dirty="0">
                <a:latin typeface="Times" pitchFamily="2" charset="0"/>
                <a:cs typeface="DecoType Naskh" pitchFamily="2" charset="-78"/>
              </a:rPr>
              <a:t>мати значення від </a:t>
            </a:r>
            <a:r>
              <a:rPr lang="en-GB" sz="2200" dirty="0">
                <a:latin typeface="Times" pitchFamily="2" charset="0"/>
                <a:cs typeface="DecoType Naskh" pitchFamily="2" charset="-78"/>
              </a:rPr>
              <a:t>O </a:t>
            </a:r>
            <a:r>
              <a:rPr lang="uk-UA" sz="2200" dirty="0">
                <a:latin typeface="Times" pitchFamily="2" charset="0"/>
                <a:cs typeface="DecoType Naskh" pitchFamily="2" charset="-78"/>
              </a:rPr>
              <a:t>до 1, і він визначає прозорість кольору: </a:t>
            </a:r>
            <a:endParaRPr lang="en-US" sz="2200" dirty="0">
              <a:latin typeface="Times" pitchFamily="2" charset="0"/>
              <a:cs typeface="DecoType Naskh" pitchFamily="2" charset="-78"/>
            </a:endParaRPr>
          </a:p>
          <a:p>
            <a:pPr algn="ctr"/>
            <a:r>
              <a:rPr lang="uk-UA" sz="2200" dirty="0">
                <a:latin typeface="Times" pitchFamily="2" charset="0"/>
                <a:cs typeface="DecoType Naskh" pitchFamily="2" charset="-78"/>
              </a:rPr>
              <a:t>0 означає повну прозорість, 1 означає повний колір (без прозорості).</a:t>
            </a:r>
            <a:endParaRPr lang="en-UA" sz="2200" dirty="0">
              <a:latin typeface="Times" pitchFamily="2" charset="0"/>
              <a:cs typeface="DecoType Naskh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E0DA7-CA56-5E42-8815-CE6E63A2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9" y="3217288"/>
            <a:ext cx="11151721" cy="12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2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1183341"/>
          </a:xfrm>
        </p:spPr>
        <p:txBody>
          <a:bodyPr anchor="ctr">
            <a:noAutofit/>
          </a:bodyPr>
          <a:lstStyle/>
          <a:p>
            <a:r>
              <a:rPr lang="en-GB" sz="4400" b="1" dirty="0">
                <a:latin typeface="Times" pitchFamily="2" charset="0"/>
              </a:rPr>
              <a:t>Repeating gradient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0B2D1-FF96-DE40-A197-DFFC26B11DB5}"/>
              </a:ext>
            </a:extLst>
          </p:cNvPr>
          <p:cNvSpPr txBox="1"/>
          <p:nvPr/>
        </p:nvSpPr>
        <p:spPr>
          <a:xfrm>
            <a:off x="1205012" y="4805829"/>
            <a:ext cx="9781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Gill Sans MT" panose="020B0502020104020203" pitchFamily="34" charset="77"/>
                <a:cs typeface="DecoType Naskh" pitchFamily="2" charset="-78"/>
              </a:rPr>
              <a:t>Example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:</a:t>
            </a: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repeating-linear-gradient(red, yellow 10%, green 20%);</a:t>
            </a:r>
            <a:endParaRPr lang="en-UA" sz="2800" dirty="0">
              <a:latin typeface="Gill Sans MT" panose="020B0502020104020203" pitchFamily="34" charset="77"/>
              <a:cs typeface="DecoType Naskh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2822A-31EE-BA43-A4D1-AF60C885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" y="2563914"/>
            <a:ext cx="10551459" cy="11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1183341"/>
          </a:xfrm>
        </p:spPr>
        <p:txBody>
          <a:bodyPr anchor="ctr">
            <a:noAutofit/>
          </a:bodyPr>
          <a:lstStyle/>
          <a:p>
            <a:r>
              <a:rPr lang="en-GB" sz="4400" b="1" dirty="0">
                <a:latin typeface="Times" pitchFamily="2" charset="0"/>
              </a:rPr>
              <a:t>Repeating gradient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0B2D1-FF96-DE40-A197-DFFC26B11DB5}"/>
              </a:ext>
            </a:extLst>
          </p:cNvPr>
          <p:cNvSpPr txBox="1"/>
          <p:nvPr/>
        </p:nvSpPr>
        <p:spPr>
          <a:xfrm>
            <a:off x="1205012" y="4805829"/>
            <a:ext cx="9781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Gill Sans MT" panose="020B0502020104020203" pitchFamily="34" charset="77"/>
                <a:cs typeface="DecoType Naskh" pitchFamily="2" charset="-78"/>
              </a:rPr>
              <a:t>Example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:</a:t>
            </a: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repeating-linear-gradient(red, yellow 10%, green 20%);</a:t>
            </a:r>
            <a:endParaRPr lang="en-UA" sz="2800" dirty="0">
              <a:latin typeface="Gill Sans MT" panose="020B0502020104020203" pitchFamily="34" charset="77"/>
              <a:cs typeface="DecoType Naskh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2822A-31EE-BA43-A4D1-AF60C885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" y="2563914"/>
            <a:ext cx="10551459" cy="11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68B0-771D-D747-986A-564F3D5F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448235"/>
            <a:ext cx="10856259" cy="1183341"/>
          </a:xfrm>
        </p:spPr>
        <p:txBody>
          <a:bodyPr anchor="ctr">
            <a:noAutofit/>
          </a:bodyPr>
          <a:lstStyle/>
          <a:p>
            <a:r>
              <a:rPr lang="en-GB" sz="4400" b="1" dirty="0">
                <a:latin typeface="Times" pitchFamily="2" charset="0"/>
              </a:rPr>
              <a:t>Radial Gradients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0B2D1-FF96-DE40-A197-DFFC26B11DB5}"/>
              </a:ext>
            </a:extLst>
          </p:cNvPr>
          <p:cNvSpPr txBox="1"/>
          <p:nvPr/>
        </p:nvSpPr>
        <p:spPr>
          <a:xfrm>
            <a:off x="573741" y="4922370"/>
            <a:ext cx="11752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Gill Sans MT" panose="020B0502020104020203" pitchFamily="34" charset="77"/>
                <a:cs typeface="DecoType Naskh" pitchFamily="2" charset="-78"/>
              </a:rPr>
              <a:t>Example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:</a:t>
            </a:r>
          </a:p>
          <a:p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background: radial-gradient(shape size at position, start-</a:t>
            </a:r>
            <a:r>
              <a:rPr lang="en-GB" sz="2800" dirty="0" err="1">
                <a:latin typeface="Gill Sans MT" panose="020B0502020104020203" pitchFamily="34" charset="77"/>
                <a:cs typeface="DecoType Naskh" pitchFamily="2" charset="-78"/>
              </a:rPr>
              <a:t>color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, ..., last-</a:t>
            </a:r>
            <a:r>
              <a:rPr lang="en-GB" sz="2800" dirty="0" err="1">
                <a:latin typeface="Gill Sans MT" panose="020B0502020104020203" pitchFamily="34" charset="77"/>
                <a:cs typeface="DecoType Naskh" pitchFamily="2" charset="-78"/>
              </a:rPr>
              <a:t>color</a:t>
            </a:r>
            <a:r>
              <a:rPr lang="en-GB" sz="2800" dirty="0">
                <a:latin typeface="Gill Sans MT" panose="020B0502020104020203" pitchFamily="34" charset="77"/>
                <a:cs typeface="DecoType Naskh" pitchFamily="2" charset="-78"/>
              </a:rPr>
              <a:t>);</a:t>
            </a:r>
            <a:endParaRPr lang="en-UA" sz="2800" dirty="0">
              <a:latin typeface="Gill Sans MT" panose="020B0502020104020203" pitchFamily="34" charset="77"/>
              <a:cs typeface="DecoType Naskh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1260C-3AF6-F945-A0D2-43A04D18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8" y="2321859"/>
            <a:ext cx="11987203" cy="16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0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248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Times</vt:lpstr>
      <vt:lpstr>Office Theme</vt:lpstr>
      <vt:lpstr>CSS Gradient Марʼянчук Олександра</vt:lpstr>
      <vt:lpstr>Що таке градієнт?  - Градієнти дозволяють відображати плавні переходи між двома або більше вказаними кольорами.  - Використовуючи градієнти CSS, ви можете зменшити час завантаження та використання пропускної здатності. Крім того, елементи з градієнтами виглядають краще при збільшенні, оскільки градієнт генерується браузером.</vt:lpstr>
      <vt:lpstr>Linear Gradients</vt:lpstr>
      <vt:lpstr>Gradient with angles</vt:lpstr>
      <vt:lpstr>Multiple Colors</vt:lpstr>
      <vt:lpstr>Transparency</vt:lpstr>
      <vt:lpstr>Repeating gradient</vt:lpstr>
      <vt:lpstr>Repeating gradient</vt:lpstr>
      <vt:lpstr>Radial Gradients</vt:lpstr>
      <vt:lpstr>Repeating Gradient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Gradient Марʼянчук Олександра</dc:title>
  <dc:creator>Den Burak</dc:creator>
  <cp:lastModifiedBy>Den Burak</cp:lastModifiedBy>
  <cp:revision>1</cp:revision>
  <dcterms:created xsi:type="dcterms:W3CDTF">2023-05-25T21:13:06Z</dcterms:created>
  <dcterms:modified xsi:type="dcterms:W3CDTF">2023-05-25T21:36:15Z</dcterms:modified>
</cp:coreProperties>
</file>