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eague Spartan Medium"/>
      <p:regular r:id="rId23"/>
      <p:bold r:id="rId24"/>
    </p:embeddedFont>
    <p:embeddedFont>
      <p:font typeface="Inter"/>
      <p:regular r:id="rId25"/>
      <p:bold r:id="rId26"/>
    </p:embeddedFont>
    <p:embeddedFont>
      <p:font typeface="Poppins"/>
      <p:regular r:id="rId27"/>
      <p:bold r:id="rId28"/>
      <p:italic r:id="rId29"/>
      <p:boldItalic r:id="rId30"/>
    </p:embeddedFont>
    <p:embeddedFont>
      <p:font typeface="Inter Medium"/>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eagueSpartanMedium-bold.fntdata"/><Relationship Id="rId23" Type="http://schemas.openxmlformats.org/officeDocument/2006/relationships/font" Target="fonts/LeagueSpartan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Medium-regular.fntdata"/><Relationship Id="rId30" Type="http://schemas.openxmlformats.org/officeDocument/2006/relationships/font" Target="fonts/Poppins-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InterMedium-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Title: Next.js: Supercharging React.js for Modern Web Development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Next.js - the powerful framework that enhances and extends React.js to meet the demands of modern web development.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I. Why We Need Something More Than React.js</a:t>
            </a:r>
            <a:endParaRPr sz="1200"/>
          </a:p>
          <a:p>
            <a:pPr indent="0" lvl="0" marL="0" rtl="0" algn="l">
              <a:spcBef>
                <a:spcPts val="0"/>
              </a:spcBef>
              <a:spcAft>
                <a:spcPts val="0"/>
              </a:spcAft>
              <a:buNone/>
            </a:pPr>
            <a:r>
              <a:rPr lang="uk" sz="1200"/>
              <a:t>React.js: A popular JavaScript library for building UIs. Its component-based architecture enables reusable components, simplifying code organization and maintenance. With a virtual DOM, it optimizes rendering performance by updating only necessary UI parts. React.js promotes declarative programming, enhancing code readability. Its vast ecosystem offers libraries and tools for efficient development of scalable and interactive web applications.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II. Limitations of React.js</a:t>
            </a:r>
            <a:endParaRPr sz="1200"/>
          </a:p>
          <a:p>
            <a:pPr indent="0" lvl="0" marL="0" rtl="0" algn="l">
              <a:spcBef>
                <a:spcPts val="0"/>
              </a:spcBef>
              <a:spcAft>
                <a:spcPts val="0"/>
              </a:spcAft>
              <a:buNone/>
            </a:pPr>
            <a:r>
              <a:rPr lang="uk" sz="1200"/>
              <a:t>1. Limited Server-Side Rendering: React.js lacks native server-side rendering (SSR), leading to slower initial page loads and potential SEO challenges.</a:t>
            </a:r>
            <a:endParaRPr sz="1200"/>
          </a:p>
          <a:p>
            <a:pPr indent="0" lvl="0" marL="0" rtl="0" algn="l">
              <a:spcBef>
                <a:spcPts val="0"/>
              </a:spcBef>
              <a:spcAft>
                <a:spcPts val="0"/>
              </a:spcAft>
              <a:buNone/>
            </a:pPr>
            <a:r>
              <a:rPr lang="uk" sz="1200"/>
              <a:t>2. SEO Difficulty: React.js-based single-page applications (SPAs) can pose difficulties for search engine indexing, affecting organic traffic and discoverability.</a:t>
            </a:r>
            <a:endParaRPr sz="1200"/>
          </a:p>
          <a:p>
            <a:pPr indent="0" lvl="0" marL="0" rtl="0" algn="l">
              <a:spcBef>
                <a:spcPts val="0"/>
              </a:spcBef>
              <a:spcAft>
                <a:spcPts val="0"/>
              </a:spcAft>
              <a:buNone/>
            </a:pPr>
            <a:r>
              <a:rPr lang="uk" sz="1200"/>
              <a:t>3. Complex Configuration: React.js requires additional setup and configuration for SSR and other advanced features, adding complexity to the development process.</a:t>
            </a:r>
            <a:endParaRPr sz="1200"/>
          </a:p>
          <a:p>
            <a:pPr indent="0" lvl="0" marL="0" rtl="0" algn="l">
              <a:spcBef>
                <a:spcPts val="0"/>
              </a:spcBef>
              <a:spcAft>
                <a:spcPts val="0"/>
              </a:spcAft>
              <a:buNone/>
            </a:pPr>
            <a:r>
              <a:rPr lang="uk" sz="1200"/>
              <a:t>4. Performance Trade-Offs: Client-side rendering (CSR) in React.js can lead to reduced performance in dynamic applications with frequent content updates.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III. Next.js</a:t>
            </a:r>
            <a:endParaRPr sz="1200"/>
          </a:p>
          <a:p>
            <a:pPr indent="0" lvl="0" marL="0" rtl="0" algn="l">
              <a:spcBef>
                <a:spcPts val="0"/>
              </a:spcBef>
              <a:spcAft>
                <a:spcPts val="0"/>
              </a:spcAft>
              <a:buNone/>
            </a:pPr>
            <a:r>
              <a:rPr lang="uk" sz="1200"/>
              <a:t>Next.js: A powerful framework enhancing React with SSR, SSG, and easy setup for modern web development.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IV. Manin advantages of the Next.js</a:t>
            </a:r>
            <a:endParaRPr sz="1200"/>
          </a:p>
          <a:p>
            <a:pPr indent="0" lvl="0" marL="0" rtl="0" algn="l">
              <a:spcBef>
                <a:spcPts val="0"/>
              </a:spcBef>
              <a:spcAft>
                <a:spcPts val="0"/>
              </a:spcAft>
              <a:buNone/>
            </a:pPr>
            <a:r>
              <a:rPr lang="uk" sz="1200"/>
              <a:t>1. Server-Side Rendering (SSR): Next.js enables server-side rendering, improving initial page load times and optimizing performance for better user experiences.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2. Static Site Generation (SSG): Next.js offers static site generation, generating static HTML files at build time for faster page loads and enhanced SEO.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3. Incremental Static Generation (ISG): Next.js supports dynamic content updates in statically generated pages, providing a balance between performance and real-time updates.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4. Streamlined Development Experience: With zero-configuration setup, Next.js simplifies project initialization and scales effortlessly, allowing developers to focus on building applications rather than complex configurations.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uk" sz="1200"/>
              <a:t>5. Robust Ecosystem and Community: Next.js benefits from a large and active community, providing extensive documentation, tutorials, and support, making it easier for developers to learn and leverage the framework effectively.</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a6bafd8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a6bafd8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a6bafd8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a6bafd8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a6bafd8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a6bafd8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a6bafd80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a6bafd80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a6bafd80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a6bafd8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a6bafd80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a6bafd80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SLIDES_API44618773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SLIDES_API44618773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4461877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4461877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44618773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44618773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SLIDES_API44618773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SLIDES_API44618773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a6bafd8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a6bafd8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SLIDES_API44618773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SLIDES_API44618773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SLIDES_API44618773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SLIDES_API44618773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a6bafd8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a6bafd8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a6bafd8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a6bafd8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
        <p:nvSpPr>
          <p:cNvPr id="57" name="Google Shape;57;p14"/>
          <p:cNvSpPr txBox="1"/>
          <p:nvPr>
            <p:ph idx="1" type="body"/>
          </p:nvPr>
        </p:nvSpPr>
        <p:spPr>
          <a:xfrm>
            <a:off x="632175" y="1717350"/>
            <a:ext cx="5056800" cy="1959600"/>
          </a:xfrm>
          <a:prstGeom prst="rect">
            <a:avLst/>
          </a:prstGeom>
        </p:spPr>
        <p:txBody>
          <a:bodyPr anchorCtr="0" anchor="t" bIns="91425" lIns="91425" spcFirstLastPara="1" rIns="91425" wrap="square" tIns="91425">
            <a:sp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p:nvPr>
            <p:ph idx="2" type="pic"/>
          </p:nvPr>
        </p:nvSpPr>
        <p:spPr>
          <a:xfrm>
            <a:off x="5843075" y="632300"/>
            <a:ext cx="2615100" cy="3918900"/>
          </a:xfrm>
          <a:prstGeom prst="roundRect">
            <a:avLst>
              <a:gd fmla="val 16667" name="adj"/>
            </a:avLst>
          </a:prstGeom>
          <a:noFill/>
          <a:ln>
            <a:noFill/>
          </a:ln>
        </p:spPr>
      </p:sp>
      <p:sp>
        <p:nvSpPr>
          <p:cNvPr id="64" name="Google Shape;64;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p:nvPr>
            <p:ph idx="1" type="subTitle"/>
          </p:nvPr>
        </p:nvSpPr>
        <p:spPr>
          <a:xfrm>
            <a:off x="642700" y="1723725"/>
            <a:ext cx="3605100" cy="1964700"/>
          </a:xfrm>
          <a:prstGeom prst="rect">
            <a:avLst/>
          </a:prstGeom>
        </p:spPr>
        <p:txBody>
          <a:bodyPr anchorCtr="0" anchor="t" bIns="91425" lIns="91425" spcFirstLastPara="1" rIns="91425" wrap="square" tIns="91425">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p:nvPr>
            <p:ph idx="1" type="subTitle"/>
          </p:nvPr>
        </p:nvSpPr>
        <p:spPr>
          <a:xfrm>
            <a:off x="642700" y="1589400"/>
            <a:ext cx="6474600" cy="1964700"/>
          </a:xfrm>
          <a:prstGeom prst="rect">
            <a:avLst/>
          </a:prstGeom>
        </p:spPr>
        <p:txBody>
          <a:bodyPr anchorCtr="0" anchor="t" bIns="91425" lIns="91425" spcFirstLastPara="1" rIns="91425" wrap="square" tIns="91425">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
        <p:nvSpPr>
          <p:cNvPr id="77" name="Google Shape;77;p17"/>
          <p:cNvSpPr/>
          <p:nvPr>
            <p:ph idx="2" type="pic"/>
          </p:nvPr>
        </p:nvSpPr>
        <p:spPr>
          <a:xfrm>
            <a:off x="642700" y="632300"/>
            <a:ext cx="2615100" cy="3918900"/>
          </a:xfrm>
          <a:prstGeom prst="roundRect">
            <a:avLst>
              <a:gd fmla="val 16667" name="adj"/>
            </a:avLst>
          </a:prstGeom>
          <a:noFill/>
          <a:ln>
            <a:noFill/>
          </a:ln>
        </p:spPr>
      </p:sp>
      <p:sp>
        <p:nvSpPr>
          <p:cNvPr id="78" name="Google Shape;78;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79" name="Google Shape;79;p17"/>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7"/>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subTitle"/>
          </p:nvPr>
        </p:nvSpPr>
        <p:spPr>
          <a:xfrm>
            <a:off x="4722075" y="1959150"/>
            <a:ext cx="3589800" cy="1964700"/>
          </a:xfrm>
          <a:prstGeom prst="rect">
            <a:avLst/>
          </a:prstGeom>
        </p:spPr>
        <p:txBody>
          <a:bodyPr anchorCtr="0" anchor="t" bIns="91425" lIns="91425" spcFirstLastPara="1" rIns="91425" wrap="square" tIns="91425">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
        <p:nvSpPr>
          <p:cNvPr id="84" name="Google Shape;84;p18"/>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5" name="Google Shape;85;p18"/>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6" name="Google Shape;86;p18"/>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87" name="Google Shape;87;p18"/>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8"/>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9" name="Google Shape;89;p18"/>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0" name="Shape 90"/>
        <p:cNvGrpSpPr/>
        <p:nvPr/>
      </p:nvGrpSpPr>
      <p:grpSpPr>
        <a:xfrm>
          <a:off x="0" y="0"/>
          <a:ext cx="0" cy="0"/>
          <a:chOff x="0" y="0"/>
          <a:chExt cx="0" cy="0"/>
        </a:xfrm>
      </p:grpSpPr>
      <p:sp>
        <p:nvSpPr>
          <p:cNvPr id="91" name="Google Shape;9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
        <p:nvSpPr>
          <p:cNvPr id="92" name="Google Shape;92;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93" name="Google Shape;93;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94"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indent="-304800" lvl="1" marL="914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uk"/>
              <a:t>Next.js: Supercharging React.js for Modern Web Development</a:t>
            </a:r>
            <a:endParaRPr/>
          </a:p>
        </p:txBody>
      </p:sp>
      <p:sp>
        <p:nvSpPr>
          <p:cNvPr id="100" name="Google Shape;100;p21"/>
          <p:cNvSpPr txBox="1"/>
          <p:nvPr/>
        </p:nvSpPr>
        <p:spPr>
          <a:xfrm>
            <a:off x="7084500" y="4428050"/>
            <a:ext cx="17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t>Stanislav Tudan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Create Your First App</a:t>
            </a:r>
            <a:endParaRPr/>
          </a:p>
        </p:txBody>
      </p:sp>
      <p:sp>
        <p:nvSpPr>
          <p:cNvPr id="152" name="Google Shape;152;p30"/>
          <p:cNvSpPr txBox="1"/>
          <p:nvPr/>
        </p:nvSpPr>
        <p:spPr>
          <a:xfrm>
            <a:off x="1672525" y="562075"/>
            <a:ext cx="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a:ea typeface="Inter"/>
              <a:cs typeface="Inter"/>
              <a:sym typeface="Inter"/>
            </a:endParaRPr>
          </a:p>
        </p:txBody>
      </p:sp>
      <p:pic>
        <p:nvPicPr>
          <p:cNvPr id="153" name="Google Shape;153;p30"/>
          <p:cNvPicPr preferRelativeResize="0"/>
          <p:nvPr/>
        </p:nvPicPr>
        <p:blipFill>
          <a:blip r:embed="rId3">
            <a:alphaModFix/>
          </a:blip>
          <a:stretch>
            <a:fillRect/>
          </a:stretch>
        </p:blipFill>
        <p:spPr>
          <a:xfrm>
            <a:off x="2765975" y="1473513"/>
            <a:ext cx="3612025" cy="500425"/>
          </a:xfrm>
          <a:prstGeom prst="rect">
            <a:avLst/>
          </a:prstGeom>
          <a:noFill/>
          <a:ln>
            <a:noFill/>
          </a:ln>
        </p:spPr>
      </p:pic>
      <p:pic>
        <p:nvPicPr>
          <p:cNvPr id="154" name="Google Shape;154;p30"/>
          <p:cNvPicPr preferRelativeResize="0"/>
          <p:nvPr/>
        </p:nvPicPr>
        <p:blipFill rotWithShape="1">
          <a:blip r:embed="rId4">
            <a:alphaModFix/>
          </a:blip>
          <a:srcRect b="0" l="0" r="0" t="3072"/>
          <a:stretch/>
        </p:blipFill>
        <p:spPr>
          <a:xfrm>
            <a:off x="2508875" y="2022100"/>
            <a:ext cx="4126250" cy="113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0" y="0"/>
            <a:ext cx="9144000" cy="511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Code splitting</a:t>
            </a:r>
            <a:endParaRPr/>
          </a:p>
        </p:txBody>
      </p:sp>
      <p:pic>
        <p:nvPicPr>
          <p:cNvPr id="165" name="Google Shape;165;p32"/>
          <p:cNvPicPr preferRelativeResize="0"/>
          <p:nvPr/>
        </p:nvPicPr>
        <p:blipFill rotWithShape="1">
          <a:blip r:embed="rId3">
            <a:alphaModFix/>
          </a:blip>
          <a:srcRect b="0" l="0" r="0" t="3119"/>
          <a:stretch/>
        </p:blipFill>
        <p:spPr>
          <a:xfrm>
            <a:off x="1818075" y="1823325"/>
            <a:ext cx="4642200" cy="3091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Code splitting</a:t>
            </a:r>
            <a:endParaRPr/>
          </a:p>
          <a:p>
            <a:pPr indent="0" lvl="0" marL="0" rtl="0" algn="l">
              <a:spcBef>
                <a:spcPts val="0"/>
              </a:spcBef>
              <a:spcAft>
                <a:spcPts val="0"/>
              </a:spcAft>
              <a:buNone/>
            </a:pPr>
            <a:r>
              <a:t/>
            </a:r>
            <a:endParaRPr/>
          </a:p>
        </p:txBody>
      </p:sp>
      <p:sp>
        <p:nvSpPr>
          <p:cNvPr id="171" name="Google Shape;171;p33"/>
          <p:cNvSpPr txBox="1"/>
          <p:nvPr>
            <p:ph idx="1" type="subTitle"/>
          </p:nvPr>
        </p:nvSpPr>
        <p:spPr>
          <a:xfrm>
            <a:off x="632175" y="2571750"/>
            <a:ext cx="5696100" cy="615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uk"/>
              <a:t>T</a:t>
            </a:r>
            <a:r>
              <a:rPr lang="uk"/>
              <a:t>he user doesn't need all of your 19 MB bundle.js in order to see your 'about' page</a:t>
            </a:r>
            <a:endParaRPr/>
          </a:p>
        </p:txBody>
      </p:sp>
      <p:pic>
        <p:nvPicPr>
          <p:cNvPr id="172" name="Google Shape;172;p33"/>
          <p:cNvPicPr preferRelativeResize="0"/>
          <p:nvPr/>
        </p:nvPicPr>
        <p:blipFill>
          <a:blip r:embed="rId3">
            <a:alphaModFix/>
          </a:blip>
          <a:stretch>
            <a:fillRect/>
          </a:stretch>
        </p:blipFill>
        <p:spPr>
          <a:xfrm>
            <a:off x="632174" y="1493100"/>
            <a:ext cx="5457525" cy="94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Code splitting </a:t>
            </a:r>
            <a:endParaRPr/>
          </a:p>
        </p:txBody>
      </p:sp>
      <p:sp>
        <p:nvSpPr>
          <p:cNvPr id="178" name="Google Shape;178;p34"/>
          <p:cNvSpPr txBox="1"/>
          <p:nvPr>
            <p:ph idx="1" type="subTitle"/>
          </p:nvPr>
        </p:nvSpPr>
        <p:spPr>
          <a:xfrm>
            <a:off x="642700" y="1589400"/>
            <a:ext cx="64746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uk"/>
              <a:t>I</a:t>
            </a:r>
            <a:r>
              <a:rPr lang="uk"/>
              <a:t>t breaks javascript bundle into pieces and loads only when needed</a:t>
            </a:r>
            <a:endParaRPr/>
          </a:p>
        </p:txBody>
      </p:sp>
      <p:pic>
        <p:nvPicPr>
          <p:cNvPr id="179" name="Google Shape;179;p34"/>
          <p:cNvPicPr preferRelativeResize="0"/>
          <p:nvPr/>
        </p:nvPicPr>
        <p:blipFill>
          <a:blip r:embed="rId3">
            <a:alphaModFix/>
          </a:blip>
          <a:stretch>
            <a:fillRect/>
          </a:stretch>
        </p:blipFill>
        <p:spPr>
          <a:xfrm>
            <a:off x="632175" y="1974300"/>
            <a:ext cx="5546976" cy="2113375"/>
          </a:xfrm>
          <a:prstGeom prst="rect">
            <a:avLst/>
          </a:prstGeom>
          <a:noFill/>
          <a:ln>
            <a:noFill/>
          </a:ln>
        </p:spPr>
      </p:pic>
      <p:sp>
        <p:nvSpPr>
          <p:cNvPr id="180" name="Google Shape;180;p34"/>
          <p:cNvSpPr txBox="1"/>
          <p:nvPr/>
        </p:nvSpPr>
        <p:spPr>
          <a:xfrm>
            <a:off x="632175" y="4030475"/>
            <a:ext cx="6474600" cy="7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uk" sz="1300">
                <a:solidFill>
                  <a:schemeClr val="dk2"/>
                </a:solidFill>
                <a:latin typeface="Inter"/>
                <a:ea typeface="Inter"/>
                <a:cs typeface="Inter"/>
                <a:sym typeface="Inter"/>
              </a:rPr>
              <a:t>Next.js does automatic code splitting and it is based on the pages in your app</a:t>
            </a:r>
            <a:endParaRPr sz="1300">
              <a:solidFill>
                <a:schemeClr val="dk2"/>
              </a:solidFill>
              <a:latin typeface="Inter"/>
              <a:ea typeface="Inter"/>
              <a:cs typeface="Inter"/>
              <a:sym typeface="Inter"/>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Summary</a:t>
            </a:r>
            <a:endParaRPr/>
          </a:p>
        </p:txBody>
      </p:sp>
      <p:sp>
        <p:nvSpPr>
          <p:cNvPr id="186" name="Google Shape;186;p35"/>
          <p:cNvSpPr txBox="1"/>
          <p:nvPr>
            <p:ph idx="1" type="subTitle"/>
          </p:nvPr>
        </p:nvSpPr>
        <p:spPr>
          <a:xfrm>
            <a:off x="642700" y="1589400"/>
            <a:ext cx="6474600" cy="24558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uk"/>
              <a:t>To summarize, Next.js extends the capabilities of React.js, addressing its limitations and offering significant advantages for modern web development. With features like server-side rendering (SSR), static site generation (SSG), and incremental static generation (ISG), Next.js greatly enhances performance, improves SEO, and provides a streamlined development experience. Its versatility and scalability make it suitable for projects of any scale, while its extensive ecosystem and community support ensure developers have the resources they need. By combining the power of React.js with Next.js, developers can create high-performing, interactive web applications efficiently, taking their projects to the next level.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uk"/>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Next.js: Supercharging React.js for Modern Web Development</a:t>
            </a:r>
            <a:endParaRPr/>
          </a:p>
        </p:txBody>
      </p:sp>
      <p:sp>
        <p:nvSpPr>
          <p:cNvPr id="106" name="Google Shape;106;p22"/>
          <p:cNvSpPr txBox="1"/>
          <p:nvPr>
            <p:ph idx="1" type="body"/>
          </p:nvPr>
        </p:nvSpPr>
        <p:spPr>
          <a:xfrm>
            <a:off x="632175" y="1717350"/>
            <a:ext cx="5056800" cy="195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uk"/>
              <a:t>This presentation introduces Next.js, a powerful framework that enhances React.js to meet the demands of modern web development. It covers the limitations of React.js, the advantages of Next.js, and its features and benefits.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Why We Need Something More Than React.js</a:t>
            </a:r>
            <a:endParaRPr/>
          </a:p>
        </p:txBody>
      </p:sp>
      <p:sp>
        <p:nvSpPr>
          <p:cNvPr id="112" name="Google Shape;112;p23"/>
          <p:cNvSpPr txBox="1"/>
          <p:nvPr>
            <p:ph idx="1" type="subTitle"/>
          </p:nvPr>
        </p:nvSpPr>
        <p:spPr>
          <a:xfrm>
            <a:off x="632175" y="1723725"/>
            <a:ext cx="4991700" cy="1813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1200"/>
              </a:spcAft>
              <a:buNone/>
            </a:pPr>
            <a:r>
              <a:rPr lang="uk" sz="1500"/>
              <a:t>React.js</a:t>
            </a:r>
            <a:r>
              <a:rPr lang="uk"/>
              <a:t>: A popular JavaScript library for building UIs. Its component-based architecture enables reusable components, simplifying code organization and maintenance. With a virtual DOM, it optimizes rendering performance by updating only necessary UI parts. React.js promotes declarative programming, enhancing code readability. Its vast ecosystem offers libraries and tools for efficient development of scalable and interactive web applications.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Limitations of React.js</a:t>
            </a:r>
            <a:endParaRPr/>
          </a:p>
        </p:txBody>
      </p:sp>
      <p:sp>
        <p:nvSpPr>
          <p:cNvPr id="118" name="Google Shape;118;p24"/>
          <p:cNvSpPr txBox="1"/>
          <p:nvPr>
            <p:ph idx="1" type="subTitle"/>
          </p:nvPr>
        </p:nvSpPr>
        <p:spPr>
          <a:xfrm>
            <a:off x="632175" y="1723725"/>
            <a:ext cx="5701500" cy="1964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uk"/>
              <a:t>Limited Server-Side Rendering</a:t>
            </a:r>
            <a:r>
              <a:rPr lang="uk"/>
              <a:t>: React.js lacks native server-side rendering (SSR), leading to slower initial page loads and potential SEO challenges.</a:t>
            </a:r>
            <a:endParaRPr/>
          </a:p>
          <a:p>
            <a:pPr indent="-311150" lvl="0" marL="457200" rtl="0" algn="l">
              <a:lnSpc>
                <a:spcPct val="115000"/>
              </a:lnSpc>
              <a:spcBef>
                <a:spcPts val="0"/>
              </a:spcBef>
              <a:spcAft>
                <a:spcPts val="0"/>
              </a:spcAft>
              <a:buSzPts val="1300"/>
              <a:buChar char="●"/>
            </a:pPr>
            <a:r>
              <a:rPr b="1" lang="uk"/>
              <a:t>SEO Difficulty:</a:t>
            </a:r>
            <a:r>
              <a:rPr lang="uk"/>
              <a:t> React.js-based single-page applications (SPAs) can pose difficulties for search engine indexing, affecting organic traffic and discoverability.</a:t>
            </a:r>
            <a:endParaRPr/>
          </a:p>
          <a:p>
            <a:pPr indent="-311150" lvl="0" marL="457200" rtl="0" algn="l">
              <a:lnSpc>
                <a:spcPct val="115000"/>
              </a:lnSpc>
              <a:spcBef>
                <a:spcPts val="0"/>
              </a:spcBef>
              <a:spcAft>
                <a:spcPts val="0"/>
              </a:spcAft>
              <a:buSzPts val="1300"/>
              <a:buChar char="●"/>
            </a:pPr>
            <a:r>
              <a:rPr b="1" lang="uk"/>
              <a:t>Complex Configuration</a:t>
            </a:r>
            <a:r>
              <a:rPr lang="uk"/>
              <a:t>: React.js requires additional setup and configuration for SSR and other advanced features, adding complexity to the development process.</a:t>
            </a:r>
            <a:endParaRPr/>
          </a:p>
          <a:p>
            <a:pPr indent="-311150" lvl="0" marL="457200" rtl="0" algn="l">
              <a:lnSpc>
                <a:spcPct val="115000"/>
              </a:lnSpc>
              <a:spcBef>
                <a:spcPts val="0"/>
              </a:spcBef>
              <a:spcAft>
                <a:spcPts val="0"/>
              </a:spcAft>
              <a:buSzPts val="1300"/>
              <a:buChar char="●"/>
            </a:pPr>
            <a:r>
              <a:rPr b="1" lang="uk"/>
              <a:t>Performance Trade-Offs</a:t>
            </a:r>
            <a:r>
              <a:rPr lang="uk"/>
              <a:t>: Client-side rendering (CSR) in React.js can lead to reduced performance in dynamic applications with frequent content updates.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rotWithShape="1">
          <a:blip r:embed="rId3">
            <a:alphaModFix/>
          </a:blip>
          <a:srcRect b="0" l="32331" r="32688" t="0"/>
          <a:stretch/>
        </p:blipFill>
        <p:spPr>
          <a:xfrm>
            <a:off x="2933751" y="152400"/>
            <a:ext cx="300917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Next.js Overview</a:t>
            </a:r>
            <a:endParaRPr/>
          </a:p>
        </p:txBody>
      </p:sp>
      <p:sp>
        <p:nvSpPr>
          <p:cNvPr id="129" name="Google Shape;129;p26"/>
          <p:cNvSpPr txBox="1"/>
          <p:nvPr>
            <p:ph idx="1" type="subTitle"/>
          </p:nvPr>
        </p:nvSpPr>
        <p:spPr>
          <a:xfrm>
            <a:off x="642700" y="1723725"/>
            <a:ext cx="55992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1200"/>
              </a:spcAft>
              <a:buNone/>
            </a:pPr>
            <a:r>
              <a:rPr lang="uk" sz="1500"/>
              <a:t>Next.js</a:t>
            </a:r>
            <a:r>
              <a:rPr lang="uk"/>
              <a:t> is a powerful framework built on top of React.js. It enhances React by providing server-side rendering (SSR) and hybrid rendering capabilities, improving performance and SEO. Next.js simplifies development with zero-configuration setup and offers features like static site generation (SSG) and incremental static generation (ISG) for lightning-fast page loads. It seamlessly integrates with other frameworks and libraries, making it a versatile choice for modern web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t>Advantages of Next.js</a:t>
            </a:r>
            <a:endParaRPr/>
          </a:p>
        </p:txBody>
      </p:sp>
      <p:sp>
        <p:nvSpPr>
          <p:cNvPr id="135" name="Google Shape;135;p27"/>
          <p:cNvSpPr txBox="1"/>
          <p:nvPr>
            <p:ph idx="1" type="subTitle"/>
          </p:nvPr>
        </p:nvSpPr>
        <p:spPr>
          <a:xfrm>
            <a:off x="642700" y="1589400"/>
            <a:ext cx="60648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uk"/>
              <a:t>Server-Side Rendering (SSR)</a:t>
            </a:r>
            <a:r>
              <a:rPr lang="uk"/>
              <a:t>: Next.js enables server-side rendering, </a:t>
            </a:r>
            <a:r>
              <a:rPr lang="uk" u="sng"/>
              <a:t>improving initial page load times and optimizing performance for better user experiences.</a:t>
            </a:r>
            <a:endParaRPr u="sng"/>
          </a:p>
          <a:p>
            <a:pPr indent="-311150" lvl="0" marL="457200" rtl="0" algn="l">
              <a:lnSpc>
                <a:spcPct val="110000"/>
              </a:lnSpc>
              <a:spcBef>
                <a:spcPts val="0"/>
              </a:spcBef>
              <a:spcAft>
                <a:spcPts val="0"/>
              </a:spcAft>
              <a:buSzPts val="1300"/>
              <a:buChar char="●"/>
            </a:pPr>
            <a:r>
              <a:rPr b="1" lang="uk"/>
              <a:t>Static Site Generation (SSG)</a:t>
            </a:r>
            <a:r>
              <a:rPr lang="uk"/>
              <a:t>: Next.js offers static site generation, </a:t>
            </a:r>
            <a:r>
              <a:rPr lang="uk" u="sng"/>
              <a:t>generating static HTML files at build time for faster page loads and enhanced SEO.</a:t>
            </a:r>
            <a:endParaRPr u="sng"/>
          </a:p>
          <a:p>
            <a:pPr indent="-311150" lvl="0" marL="457200" rtl="0" algn="l">
              <a:lnSpc>
                <a:spcPct val="110000"/>
              </a:lnSpc>
              <a:spcBef>
                <a:spcPts val="0"/>
              </a:spcBef>
              <a:spcAft>
                <a:spcPts val="0"/>
              </a:spcAft>
              <a:buSzPts val="1300"/>
              <a:buChar char="●"/>
            </a:pPr>
            <a:r>
              <a:rPr b="1" lang="uk"/>
              <a:t>Incremental Static Generation (ISG)</a:t>
            </a:r>
            <a:r>
              <a:rPr lang="uk"/>
              <a:t>: </a:t>
            </a:r>
            <a:r>
              <a:rPr lang="uk" u="sng"/>
              <a:t>Next.js supports dynamic content updates in statically generated pages, providing a balance between performance and real-time updates</a:t>
            </a:r>
            <a:r>
              <a:rPr lang="uk"/>
              <a:t>.</a:t>
            </a:r>
            <a:endParaRPr/>
          </a:p>
          <a:p>
            <a:pPr indent="0" lvl="0" marL="0" rtl="0" algn="l">
              <a:lnSpc>
                <a:spcPct val="110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subTitle"/>
          </p:nvPr>
        </p:nvSpPr>
        <p:spPr>
          <a:xfrm>
            <a:off x="642700" y="1187400"/>
            <a:ext cx="6474600" cy="2594400"/>
          </a:xfrm>
          <a:prstGeom prst="rect">
            <a:avLst/>
          </a:prstGeom>
        </p:spPr>
        <p:txBody>
          <a:bodyPr anchorCtr="0" anchor="t" bIns="91425" lIns="91425" spcFirstLastPara="1" rIns="91425" wrap="square" tIns="91425">
            <a:spAutoFit/>
          </a:bodyPr>
          <a:lstStyle/>
          <a:p>
            <a:pPr indent="-311150" lvl="0" marL="457200" rtl="0" algn="l">
              <a:lnSpc>
                <a:spcPct val="110000"/>
              </a:lnSpc>
              <a:spcBef>
                <a:spcPts val="0"/>
              </a:spcBef>
              <a:spcAft>
                <a:spcPts val="0"/>
              </a:spcAft>
              <a:buSzPts val="1300"/>
              <a:buChar char="●"/>
            </a:pPr>
            <a:r>
              <a:rPr b="1" lang="uk"/>
              <a:t>Streamlined Development Experience</a:t>
            </a:r>
            <a:r>
              <a:rPr lang="uk"/>
              <a:t>: With zero-configuration setup, </a:t>
            </a:r>
            <a:r>
              <a:rPr lang="uk" u="sng"/>
              <a:t>Next.js simplifies project initialization and scales effortlessly</a:t>
            </a:r>
            <a:r>
              <a:rPr lang="uk"/>
              <a:t>, allowing developers to focus on building applications rather than complex configurations</a:t>
            </a:r>
            <a:endParaRPr/>
          </a:p>
          <a:p>
            <a:pPr indent="-311150" lvl="0" marL="457200" rtl="0" algn="l">
              <a:lnSpc>
                <a:spcPct val="110000"/>
              </a:lnSpc>
              <a:spcBef>
                <a:spcPts val="0"/>
              </a:spcBef>
              <a:spcAft>
                <a:spcPts val="0"/>
              </a:spcAft>
              <a:buSzPts val="1300"/>
              <a:buChar char="●"/>
            </a:pPr>
            <a:r>
              <a:rPr b="1" lang="uk"/>
              <a:t>Robust Ecosystem and Community</a:t>
            </a:r>
            <a:r>
              <a:rPr lang="uk"/>
              <a:t>: Next.js benefits from </a:t>
            </a:r>
            <a:r>
              <a:rPr lang="uk" u="sng"/>
              <a:t>a large and active community, providing extensive documentation, tutorials, and support</a:t>
            </a:r>
            <a:r>
              <a:rPr lang="uk"/>
              <a:t>, making it easier for developers to learn and leverage the framework effectively.</a:t>
            </a:r>
            <a:endParaRPr/>
          </a:p>
          <a:p>
            <a:pPr indent="-314325" lvl="0" marL="457200" rtl="0" algn="l">
              <a:lnSpc>
                <a:spcPct val="110000"/>
              </a:lnSpc>
              <a:spcBef>
                <a:spcPts val="0"/>
              </a:spcBef>
              <a:spcAft>
                <a:spcPts val="0"/>
              </a:spcAft>
              <a:buClr>
                <a:srgbClr val="333333"/>
              </a:buClr>
              <a:buSzPts val="1350"/>
              <a:buChar char="●"/>
            </a:pPr>
            <a:r>
              <a:rPr b="1" lang="uk"/>
              <a:t>One of the best things about Next.js is its rendering options.</a:t>
            </a:r>
            <a:r>
              <a:rPr lang="uk"/>
              <a:t> </a:t>
            </a:r>
            <a:r>
              <a:rPr lang="uk" u="sng"/>
              <a:t>You are</a:t>
            </a:r>
            <a:r>
              <a:rPr lang="uk"/>
              <a:t> not tied to CSR, SSR, or SSG and </a:t>
            </a:r>
            <a:r>
              <a:rPr lang="uk" u="sng"/>
              <a:t>can choose which pages you want to render on the server side, client-side or which ones you want to be entirely static</a:t>
            </a:r>
            <a:r>
              <a:rPr lang="uk"/>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632175" y="920625"/>
            <a:ext cx="7511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
                <a:latin typeface="Inter Medium"/>
                <a:ea typeface="Inter Medium"/>
                <a:cs typeface="Inter Medium"/>
                <a:sym typeface="Inter Medium"/>
              </a:rPr>
              <a:t>In summary, the primary benefits of Next.js are:</a:t>
            </a:r>
            <a:endParaRPr>
              <a:latin typeface="Inter Medium"/>
              <a:ea typeface="Inter Medium"/>
              <a:cs typeface="Inter Medium"/>
              <a:sym typeface="Inter Medium"/>
            </a:endParaRPr>
          </a:p>
        </p:txBody>
      </p:sp>
      <p:sp>
        <p:nvSpPr>
          <p:cNvPr id="146" name="Google Shape;146;p29"/>
          <p:cNvSpPr txBox="1"/>
          <p:nvPr>
            <p:ph idx="1" type="subTitle"/>
          </p:nvPr>
        </p:nvSpPr>
        <p:spPr>
          <a:xfrm>
            <a:off x="642700" y="1589400"/>
            <a:ext cx="6474600" cy="1185300"/>
          </a:xfrm>
          <a:prstGeom prst="rect">
            <a:avLst/>
          </a:prstGeom>
        </p:spPr>
        <p:txBody>
          <a:bodyPr anchorCtr="0" anchor="t" bIns="91425" lIns="91425" spcFirstLastPara="1" rIns="91425" wrap="square" tIns="91425">
            <a:spAutoFit/>
          </a:bodyPr>
          <a:lstStyle/>
          <a:p>
            <a:pPr indent="-311150" lvl="0" marL="457200" rtl="0" algn="l">
              <a:lnSpc>
                <a:spcPct val="200000"/>
              </a:lnSpc>
              <a:spcBef>
                <a:spcPts val="0"/>
              </a:spcBef>
              <a:spcAft>
                <a:spcPts val="0"/>
              </a:spcAft>
              <a:buSzPts val="1300"/>
              <a:buChar char="●"/>
            </a:pPr>
            <a:r>
              <a:rPr lang="uk"/>
              <a:t>Improved development process = cost and time benefit to our clients</a:t>
            </a:r>
            <a:endParaRPr/>
          </a:p>
          <a:p>
            <a:pPr indent="-311150" lvl="0" marL="457200" rtl="0" algn="l">
              <a:lnSpc>
                <a:spcPct val="200000"/>
              </a:lnSpc>
              <a:spcBef>
                <a:spcPts val="0"/>
              </a:spcBef>
              <a:spcAft>
                <a:spcPts val="0"/>
              </a:spcAft>
              <a:buSzPts val="1300"/>
              <a:buChar char="●"/>
            </a:pPr>
            <a:r>
              <a:rPr lang="uk"/>
              <a:t>Improved performance = faster applications</a:t>
            </a:r>
            <a:endParaRPr/>
          </a:p>
          <a:p>
            <a:pPr indent="-311150" lvl="0" marL="457200" rtl="0" algn="l">
              <a:lnSpc>
                <a:spcPct val="200000"/>
              </a:lnSpc>
              <a:spcBef>
                <a:spcPts val="0"/>
              </a:spcBef>
              <a:spcAft>
                <a:spcPts val="0"/>
              </a:spcAft>
              <a:buSzPts val="1300"/>
              <a:buChar char="●"/>
            </a:pPr>
            <a:r>
              <a:rPr lang="uk"/>
              <a:t>Improved SEO = more indexable, SEO friendly 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