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287000" cy="10287000"/>
  <p:notesSz cx="10287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0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287000" y="0"/>
                </a:lnTo>
                <a:lnTo>
                  <a:pt x="10287000" y="10286999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29400" y="1346034"/>
            <a:ext cx="9028430" cy="7595234"/>
          </a:xfrm>
          <a:custGeom>
            <a:avLst/>
            <a:gdLst/>
            <a:ahLst/>
            <a:cxnLst/>
            <a:rect l="l" t="t" r="r" b="b"/>
            <a:pathLst>
              <a:path w="9028430" h="7595234">
                <a:moveTo>
                  <a:pt x="0" y="0"/>
                </a:moveTo>
                <a:lnTo>
                  <a:pt x="9028198" y="0"/>
                </a:lnTo>
                <a:lnTo>
                  <a:pt x="9028198" y="7594931"/>
                </a:lnTo>
                <a:lnTo>
                  <a:pt x="0" y="7594931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967281"/>
            <a:ext cx="10287000" cy="2320290"/>
          </a:xfrm>
          <a:custGeom>
            <a:avLst/>
            <a:gdLst/>
            <a:ahLst/>
            <a:cxnLst/>
            <a:rect l="l" t="t" r="r" b="b"/>
            <a:pathLst>
              <a:path w="10287000" h="2320290">
                <a:moveTo>
                  <a:pt x="0" y="0"/>
                </a:moveTo>
                <a:lnTo>
                  <a:pt x="10286999" y="0"/>
                </a:lnTo>
                <a:lnTo>
                  <a:pt x="10286999" y="2319718"/>
                </a:lnTo>
                <a:lnTo>
                  <a:pt x="0" y="2319718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5895" y="5152167"/>
            <a:ext cx="9675495" cy="4495165"/>
          </a:xfrm>
          <a:custGeom>
            <a:avLst/>
            <a:gdLst/>
            <a:ahLst/>
            <a:cxnLst/>
            <a:rect l="l" t="t" r="r" b="b"/>
            <a:pathLst>
              <a:path w="9675495" h="4495165">
                <a:moveTo>
                  <a:pt x="0" y="0"/>
                </a:moveTo>
                <a:lnTo>
                  <a:pt x="9675208" y="0"/>
                </a:lnTo>
                <a:lnTo>
                  <a:pt x="9675208" y="4494657"/>
                </a:lnTo>
                <a:lnTo>
                  <a:pt x="0" y="4494657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961340" y="3677792"/>
            <a:ext cx="325755" cy="2931795"/>
          </a:xfrm>
          <a:custGeom>
            <a:avLst/>
            <a:gdLst/>
            <a:ahLst/>
            <a:cxnLst/>
            <a:rect l="l" t="t" r="r" b="b"/>
            <a:pathLst>
              <a:path w="325754" h="2931795">
                <a:moveTo>
                  <a:pt x="0" y="0"/>
                </a:moveTo>
                <a:lnTo>
                  <a:pt x="325659" y="0"/>
                </a:lnTo>
                <a:lnTo>
                  <a:pt x="325659" y="2931413"/>
                </a:lnTo>
                <a:lnTo>
                  <a:pt x="0" y="2931413"/>
                </a:lnTo>
                <a:lnTo>
                  <a:pt x="0" y="0"/>
                </a:lnTo>
                <a:close/>
              </a:path>
            </a:pathLst>
          </a:custGeom>
          <a:solidFill>
            <a:srgbClr val="E3E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2753995" cy="2372360"/>
          </a:xfrm>
          <a:custGeom>
            <a:avLst/>
            <a:gdLst/>
            <a:ahLst/>
            <a:cxnLst/>
            <a:rect l="l" t="t" r="r" b="b"/>
            <a:pathLst>
              <a:path w="2753995" h="2372360">
                <a:moveTo>
                  <a:pt x="0" y="0"/>
                </a:moveTo>
                <a:lnTo>
                  <a:pt x="2753868" y="0"/>
                </a:lnTo>
                <a:lnTo>
                  <a:pt x="2753868" y="2372296"/>
                </a:lnTo>
                <a:lnTo>
                  <a:pt x="0" y="2372296"/>
                </a:lnTo>
                <a:lnTo>
                  <a:pt x="0" y="0"/>
                </a:lnTo>
                <a:close/>
              </a:path>
            </a:pathLst>
          </a:custGeom>
          <a:solidFill>
            <a:srgbClr val="E3E3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747" y="453009"/>
            <a:ext cx="3907154" cy="806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0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898" y="2867405"/>
            <a:ext cx="9129203" cy="217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7770" y="3032201"/>
            <a:ext cx="7505065" cy="50673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12700" marR="5080" indent="-59055">
              <a:lnSpc>
                <a:spcPts val="7840"/>
              </a:lnSpc>
              <a:spcBef>
                <a:spcPts val="700"/>
              </a:spcBef>
            </a:pPr>
            <a:r>
              <a:rPr dirty="0" sz="6950" spc="-88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950" spc="-770" b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6950" spc="-52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6950" spc="-1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6950" spc="-56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950" spc="-35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950" spc="-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58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950" spc="-1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6950" spc="-3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950" spc="-88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950" spc="-585" b="1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6950" spc="-5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33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6950" spc="-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7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950" spc="-58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950" spc="-33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6950" spc="-63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6950" spc="-550" b="1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dirty="0" sz="6950" spc="-5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950" spc="-5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95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950" spc="16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58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950" spc="14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6950" spc="-5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6950" spc="-7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950" spc="-52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6950" spc="-28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950" spc="-59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6950" spc="-3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950" spc="-5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950" spc="-58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950" spc="-40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950" spc="-1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6950" spc="-63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6950" spc="-7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950" spc="-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45" b="1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6950" spc="-56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950" spc="-35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695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950" spc="-18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6950" spc="-40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950" spc="-35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950" spc="-40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950" spc="-180" b="1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6950" spc="-7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950" spc="-1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6950" spc="-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7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950" spc="-75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6950" spc="-2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950" spc="-40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950" spc="-58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950" spc="-370" b="1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6950" spc="-42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6950" spc="-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7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950" spc="-28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950" spc="-35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950" spc="-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52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6950" spc="-58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6950" spc="-28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950" spc="-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56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950" spc="-58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950" spc="-2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950" spc="-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395" b="1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6950" spc="-35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6950" spc="-56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950" spc="-7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6950" spc="-52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6950" spc="-58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6950" spc="-28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950" spc="-2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950" spc="-58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950" spc="-1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6950" spc="-3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950" spc="4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950" spc="-63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6950" spc="-7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950" spc="-28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950" spc="-77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950" spc="-7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6950" spc="-5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6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86" y="5369242"/>
            <a:ext cx="6048564" cy="40308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520" y="5379434"/>
            <a:ext cx="2126120" cy="4012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898" y="2867405"/>
            <a:ext cx="8495665" cy="217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95"/>
              </a:spcBef>
            </a:pPr>
            <a:r>
              <a:rPr dirty="0" sz="1800" spc="55">
                <a:solidFill>
                  <a:srgbClr val="4A4A4A"/>
                </a:solidFill>
                <a:latin typeface="Lucida Sans Unicode"/>
                <a:cs typeface="Lucida Sans Unicode"/>
              </a:rPr>
              <a:t>This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presentation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explores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ciencies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parallelism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distribution </a:t>
            </a:r>
            <a:r>
              <a:rPr dirty="0" sz="1800" spc="35">
                <a:solidFill>
                  <a:srgbClr val="4A4A4A"/>
                </a:solidFill>
                <a:latin typeface="Lucida Sans Unicode"/>
                <a:cs typeface="Lucida Sans Unicode"/>
              </a:rPr>
              <a:t>in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computing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systems. 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We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will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examine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potential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for </a:t>
            </a:r>
            <a:r>
              <a:rPr dirty="0" sz="1800" spc="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4A4A4A"/>
                </a:solidFill>
                <a:latin typeface="Lucida Sans Unicode"/>
                <a:cs typeface="Lucida Sans Unicode"/>
              </a:rPr>
              <a:t>increased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through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application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parallel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4A4A4A"/>
                </a:solidFill>
                <a:latin typeface="Lucida Sans Unicode"/>
                <a:cs typeface="Lucida Sans Unicode"/>
              </a:rPr>
              <a:t>architectures,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algorithms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paradigms.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We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will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also</a:t>
            </a:r>
            <a:r>
              <a:rPr dirty="0" sz="1800" spc="-9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analyze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c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f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u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c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u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rr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45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f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u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u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y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60">
                <a:solidFill>
                  <a:srgbClr val="4A4A4A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447" y="1164152"/>
            <a:ext cx="5905500" cy="31750"/>
          </a:xfrm>
          <a:custGeom>
            <a:avLst/>
            <a:gdLst/>
            <a:ahLst/>
            <a:cxnLst/>
            <a:rect l="l" t="t" r="r" b="b"/>
            <a:pathLst>
              <a:path w="5905500" h="31750">
                <a:moveTo>
                  <a:pt x="5905440" y="31750"/>
                </a:moveTo>
                <a:lnTo>
                  <a:pt x="0" y="31750"/>
                </a:lnTo>
                <a:lnTo>
                  <a:pt x="0" y="0"/>
                </a:lnTo>
                <a:lnTo>
                  <a:pt x="5905440" y="0"/>
                </a:lnTo>
                <a:lnTo>
                  <a:pt x="59054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747" y="576188"/>
            <a:ext cx="5932805" cy="6591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150" spc="-265"/>
              <a:t>1.</a:t>
            </a:r>
            <a:r>
              <a:rPr dirty="0" u="none" sz="4150" spc="-15"/>
              <a:t> </a:t>
            </a:r>
            <a:r>
              <a:rPr dirty="0" u="none" sz="4150" spc="720"/>
              <a:t>Introduction</a:t>
            </a:r>
            <a:r>
              <a:rPr dirty="0" u="none" sz="4150" spc="20"/>
              <a:t> </a:t>
            </a:r>
            <a:r>
              <a:rPr dirty="0" u="none" sz="4150" spc="740"/>
              <a:t>to</a:t>
            </a:r>
            <a:endParaRPr sz="4150"/>
          </a:p>
        </p:txBody>
      </p:sp>
      <p:sp>
        <p:nvSpPr>
          <p:cNvPr id="7" name="object 7"/>
          <p:cNvSpPr/>
          <p:nvPr/>
        </p:nvSpPr>
        <p:spPr>
          <a:xfrm>
            <a:off x="534447" y="1881718"/>
            <a:ext cx="3829050" cy="31750"/>
          </a:xfrm>
          <a:custGeom>
            <a:avLst/>
            <a:gdLst/>
            <a:ahLst/>
            <a:cxnLst/>
            <a:rect l="l" t="t" r="r" b="b"/>
            <a:pathLst>
              <a:path w="3829050" h="31750">
                <a:moveTo>
                  <a:pt x="3829011" y="31750"/>
                </a:moveTo>
                <a:lnTo>
                  <a:pt x="0" y="31750"/>
                </a:lnTo>
                <a:lnTo>
                  <a:pt x="0" y="0"/>
                </a:lnTo>
                <a:lnTo>
                  <a:pt x="3829011" y="0"/>
                </a:lnTo>
                <a:lnTo>
                  <a:pt x="382901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747" y="1293755"/>
            <a:ext cx="3857625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50" spc="695">
                <a:latin typeface="Verdana"/>
                <a:cs typeface="Verdana"/>
              </a:rPr>
              <a:t>Parallelism</a:t>
            </a:r>
            <a:endParaRPr sz="4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86" y="5369242"/>
            <a:ext cx="5044392" cy="40324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520" y="5379434"/>
            <a:ext cx="2059915" cy="4012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898" y="2867405"/>
            <a:ext cx="8456295" cy="2608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95"/>
              </a:spcBef>
            </a:pP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Distribution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4A4A4A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computing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involves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distributing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5">
                <a:solidFill>
                  <a:srgbClr val="4A4A4A"/>
                </a:solidFill>
                <a:latin typeface="Lucida Sans Unicode"/>
                <a:cs typeface="Lucida Sans Unicode"/>
              </a:rPr>
              <a:t>parts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9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process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13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 </a:t>
            </a:r>
            <a:r>
              <a:rPr dirty="0" sz="1800" spc="-5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4A4A4A"/>
                </a:solidFill>
                <a:latin typeface="Lucida Sans Unicode"/>
                <a:cs typeface="Lucida Sans Unicode"/>
              </a:rPr>
              <a:t>workload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70">
                <a:solidFill>
                  <a:srgbClr val="4A4A4A"/>
                </a:solidFill>
                <a:latin typeface="Lucida Sans Unicode"/>
                <a:cs typeface="Lucida Sans Unicode"/>
              </a:rPr>
              <a:t>across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multiple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physical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or</a:t>
            </a:r>
            <a:r>
              <a:rPr dirty="0" sz="1800" spc="-12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virtual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machines.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4A4A4A"/>
                </a:solidFill>
                <a:latin typeface="Lucida Sans Unicode"/>
                <a:cs typeface="Lucida Sans Unicode"/>
              </a:rPr>
              <a:t>This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allows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for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4A4A4A"/>
                </a:solidFill>
                <a:latin typeface="Lucida Sans Unicode"/>
                <a:cs typeface="Lucida Sans Unicode"/>
              </a:rPr>
              <a:t>increased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scalability,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cost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reduction,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resilience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which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90">
                <a:solidFill>
                  <a:srgbClr val="4A4A4A"/>
                </a:solidFill>
                <a:latin typeface="Lucida Sans Unicode"/>
                <a:cs typeface="Lucida Sans Unicode"/>
              </a:rPr>
              <a:t>are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key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for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modern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systems.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Understanding the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implications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distributed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computing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its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role </a:t>
            </a:r>
            <a:r>
              <a:rPr dirty="0" sz="1800" spc="35">
                <a:solidFill>
                  <a:srgbClr val="4A4A4A"/>
                </a:solidFill>
                <a:latin typeface="Lucida Sans Unicode"/>
                <a:cs typeface="Lucida Sans Unicode"/>
              </a:rPr>
              <a:t>in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future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 computing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will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enable </a:t>
            </a:r>
            <a:r>
              <a:rPr dirty="0" sz="1800" spc="160">
                <a:solidFill>
                  <a:srgbClr val="4A4A4A"/>
                </a:solidFill>
                <a:latin typeface="Lucida Sans Unicode"/>
                <a:cs typeface="Lucida Sans Unicode"/>
              </a:rPr>
              <a:t>us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to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maximize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6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ciency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1747" y="453009"/>
            <a:ext cx="5814695" cy="806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5"/>
              <a:t>2</a:t>
            </a:r>
            <a:r>
              <a:rPr dirty="0" spc="-340"/>
              <a:t>.</a:t>
            </a:r>
            <a:r>
              <a:rPr dirty="0" spc="-315"/>
              <a:t> </a:t>
            </a:r>
            <a:r>
              <a:rPr dirty="0" spc="190"/>
              <a:t>D</a:t>
            </a:r>
            <a:r>
              <a:rPr dirty="0" spc="250"/>
              <a:t>i</a:t>
            </a:r>
            <a:r>
              <a:rPr dirty="0" spc="190"/>
              <a:t>s</a:t>
            </a:r>
            <a:r>
              <a:rPr dirty="0" spc="315"/>
              <a:t>t</a:t>
            </a:r>
            <a:r>
              <a:rPr dirty="0" spc="70"/>
              <a:t>r</a:t>
            </a:r>
            <a:r>
              <a:rPr dirty="0" spc="250"/>
              <a:t>i</a:t>
            </a:r>
            <a:r>
              <a:rPr dirty="0" spc="345"/>
              <a:t>b</a:t>
            </a:r>
            <a:r>
              <a:rPr dirty="0" spc="295"/>
              <a:t>u</a:t>
            </a:r>
            <a:r>
              <a:rPr dirty="0" spc="315"/>
              <a:t>t</a:t>
            </a:r>
            <a:r>
              <a:rPr dirty="0" spc="250"/>
              <a:t>i</a:t>
            </a:r>
            <a:r>
              <a:rPr dirty="0" spc="275"/>
              <a:t>o</a:t>
            </a:r>
            <a:r>
              <a:rPr dirty="0" spc="280"/>
              <a:t>n</a:t>
            </a:r>
            <a:r>
              <a:rPr dirty="0" spc="-280"/>
              <a:t> </a:t>
            </a:r>
            <a:r>
              <a:rPr dirty="0" spc="250"/>
              <a:t>i</a:t>
            </a:r>
            <a:r>
              <a:rPr dirty="0" spc="28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1747" y="1170576"/>
            <a:ext cx="3886835" cy="806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5100" spc="1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dirty="0" u="heavy" sz="5100" spc="27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5100" spc="2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dirty="0" u="heavy" sz="5100" spc="3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dirty="0" u="heavy" sz="5100" spc="29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dirty="0" u="heavy" sz="5100" spc="31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5100" spc="25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dirty="0" u="heavy" sz="5100" spc="37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u="heavy" sz="5100" spc="37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endParaRPr sz="5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86" y="5369242"/>
            <a:ext cx="6036727" cy="40324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520" y="5379434"/>
            <a:ext cx="2122890" cy="4012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898" y="2867405"/>
            <a:ext cx="8516620" cy="2608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95"/>
              </a:spcBef>
            </a:pP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Parallel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computing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enables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multiple </a:t>
            </a:r>
            <a:r>
              <a:rPr dirty="0" sz="1800" spc="125">
                <a:solidFill>
                  <a:srgbClr val="4A4A4A"/>
                </a:solidFill>
                <a:latin typeface="Lucida Sans Unicode"/>
                <a:cs typeface="Lucida Sans Unicode"/>
              </a:rPr>
              <a:t>tasks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to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be </a:t>
            </a:r>
            <a:r>
              <a:rPr dirty="0" sz="1800" spc="125">
                <a:solidFill>
                  <a:srgbClr val="4A4A4A"/>
                </a:solidFill>
                <a:latin typeface="Lucida Sans Unicode"/>
                <a:cs typeface="Lucida Sans Unicode"/>
              </a:rPr>
              <a:t>processed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 concurrently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 </a:t>
            </a:r>
            <a:r>
              <a:rPr dirty="0" sz="1800" spc="155">
                <a:solidFill>
                  <a:srgbClr val="4A4A4A"/>
                </a:solidFill>
                <a:latin typeface="Lucida Sans Unicode"/>
                <a:cs typeface="Lucida Sans Unicode"/>
              </a:rPr>
              <a:t>can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speed up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process 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signi</a:t>
            </a:r>
            <a:r>
              <a:rPr dirty="0" sz="1800" spc="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cantly. </a:t>
            </a:r>
            <a:r>
              <a:rPr dirty="0" sz="1800" spc="145">
                <a:solidFill>
                  <a:srgbClr val="4A4A4A"/>
                </a:solidFill>
                <a:latin typeface="Lucida Sans Unicode"/>
                <a:cs typeface="Lucida Sans Unicode"/>
              </a:rPr>
              <a:t>It </a:t>
            </a:r>
            <a:r>
              <a:rPr dirty="0" sz="1800" spc="155">
                <a:solidFill>
                  <a:srgbClr val="4A4A4A"/>
                </a:solidFill>
                <a:latin typeface="Lucida Sans Unicode"/>
                <a:cs typeface="Lucida Sans Unicode"/>
              </a:rPr>
              <a:t>can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be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45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u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25">
                <a:solidFill>
                  <a:srgbClr val="4A4A4A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45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45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u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45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y</a:t>
            </a:r>
            <a:r>
              <a:rPr dirty="0" sz="1800" spc="-12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y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60">
                <a:solidFill>
                  <a:srgbClr val="4A4A4A"/>
                </a:solidFill>
                <a:latin typeface="Lucida Sans Unicode"/>
                <a:cs typeface="Lucida Sans Unicode"/>
              </a:rPr>
              <a:t>,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54">
                <a:solidFill>
                  <a:srgbClr val="4A4A4A"/>
                </a:solidFill>
                <a:latin typeface="Lucida Sans Unicode"/>
                <a:cs typeface="Lucida Sans Unicode"/>
              </a:rPr>
              <a:t>w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ll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s 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using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distributed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computing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solutions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such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80">
                <a:solidFill>
                  <a:srgbClr val="4A4A4A"/>
                </a:solidFill>
                <a:latin typeface="Lucida Sans Unicode"/>
                <a:cs typeface="Lucida Sans Unicode"/>
              </a:rPr>
              <a:t>as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message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passing.</a:t>
            </a:r>
            <a:endParaRPr sz="1800">
              <a:latin typeface="Lucida Sans Unicode"/>
              <a:cs typeface="Lucida Sans Unicode"/>
            </a:endParaRPr>
          </a:p>
          <a:p>
            <a:pPr marL="12700" marR="459740">
              <a:lnSpc>
                <a:spcPct val="156900"/>
              </a:lnSpc>
            </a:pP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Understanding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0">
                <a:solidFill>
                  <a:srgbClr val="4A4A4A"/>
                </a:solidFill>
                <a:latin typeface="Lucida Sans Unicode"/>
                <a:cs typeface="Lucida Sans Unicode"/>
              </a:rPr>
              <a:t>di</a:t>
            </a:r>
            <a:r>
              <a:rPr dirty="0" sz="1800" spc="27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erent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types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9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parallel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computing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will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help</a:t>
            </a:r>
            <a:r>
              <a:rPr dirty="0" sz="1800" spc="-9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to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maximize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system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6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ciency.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1747" y="453009"/>
            <a:ext cx="6509384" cy="8064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/>
              <a:t>3</a:t>
            </a:r>
            <a:r>
              <a:rPr dirty="0" spc="-340"/>
              <a:t>.</a:t>
            </a:r>
            <a:r>
              <a:rPr dirty="0" spc="-315"/>
              <a:t> </a:t>
            </a:r>
            <a:r>
              <a:rPr dirty="0" spc="5"/>
              <a:t>T</a:t>
            </a:r>
            <a:r>
              <a:rPr dirty="0" spc="204"/>
              <a:t>y</a:t>
            </a:r>
            <a:r>
              <a:rPr dirty="0" spc="345"/>
              <a:t>p</a:t>
            </a:r>
            <a:r>
              <a:rPr dirty="0" spc="260"/>
              <a:t>e</a:t>
            </a:r>
            <a:r>
              <a:rPr dirty="0" spc="165"/>
              <a:t>s</a:t>
            </a:r>
            <a:r>
              <a:rPr dirty="0" spc="-270"/>
              <a:t> </a:t>
            </a:r>
            <a:r>
              <a:rPr dirty="0" spc="275"/>
              <a:t>o</a:t>
            </a:r>
            <a:r>
              <a:rPr dirty="0" spc="335"/>
              <a:t>f</a:t>
            </a:r>
            <a:r>
              <a:rPr dirty="0" spc="-325"/>
              <a:t> </a:t>
            </a:r>
            <a:r>
              <a:rPr dirty="0" spc="595"/>
              <a:t>P</a:t>
            </a:r>
            <a:r>
              <a:rPr dirty="0" spc="160"/>
              <a:t>a</a:t>
            </a:r>
            <a:r>
              <a:rPr dirty="0" spc="-80"/>
              <a:t>r</a:t>
            </a:r>
            <a:r>
              <a:rPr dirty="0" spc="160"/>
              <a:t>a</a:t>
            </a:r>
            <a:r>
              <a:rPr dirty="0" spc="250"/>
              <a:t>ll</a:t>
            </a:r>
            <a:r>
              <a:rPr dirty="0" spc="260"/>
              <a:t>e</a:t>
            </a:r>
            <a:r>
              <a:rPr dirty="0" spc="229"/>
              <a:t>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1747" y="1170576"/>
            <a:ext cx="3886835" cy="806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5100" spc="1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</a:t>
            </a:r>
            <a:r>
              <a:rPr dirty="0" u="heavy" sz="5100" spc="27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5100" spc="2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dirty="0" u="heavy" sz="5100" spc="3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dirty="0" u="heavy" sz="5100" spc="29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dirty="0" u="heavy" sz="5100" spc="31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5100" spc="25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dirty="0" u="heavy" sz="5100" spc="37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dirty="0" u="heavy" sz="5100" spc="37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endParaRPr sz="5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86" y="5369242"/>
            <a:ext cx="6048540" cy="40324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520" y="5379433"/>
            <a:ext cx="2817776" cy="4012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898" y="2867405"/>
            <a:ext cx="8179434" cy="2608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95"/>
              </a:spcBef>
            </a:pP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Modern </a:t>
            </a:r>
            <a:r>
              <a:rPr dirty="0" sz="1800" spc="175">
                <a:solidFill>
                  <a:srgbClr val="4A4A4A"/>
                </a:solidFill>
                <a:latin typeface="Lucida Sans Unicode"/>
                <a:cs typeface="Lucida Sans Unicode"/>
              </a:rPr>
              <a:t>hardware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advancements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have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enabled </a:t>
            </a:r>
            <a:r>
              <a:rPr dirty="0" sz="1800" spc="35">
                <a:solidFill>
                  <a:srgbClr val="4A4A4A"/>
                </a:solidFill>
                <a:latin typeface="Lucida Sans Unicode"/>
                <a:cs typeface="Lucida Sans Unicode"/>
              </a:rPr>
              <a:t>high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levels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parallelism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distribution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4A4A4A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computing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systems.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These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advances,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such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80">
                <a:solidFill>
                  <a:srgbClr val="4A4A4A"/>
                </a:solidFill>
                <a:latin typeface="Lucida Sans Unicode"/>
                <a:cs typeface="Lucida Sans Unicode"/>
              </a:rPr>
              <a:t>as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5">
                <a:solidFill>
                  <a:srgbClr val="4A4A4A"/>
                </a:solidFill>
                <a:latin typeface="Lucida Sans Unicode"/>
                <a:cs typeface="Lucida Sans Unicode"/>
              </a:rPr>
              <a:t>GPUs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distributed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systems,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5">
                <a:solidFill>
                  <a:srgbClr val="4A4A4A"/>
                </a:solidFill>
                <a:latin typeface="Lucida Sans Unicode"/>
                <a:cs typeface="Lucida Sans Unicode"/>
              </a:rPr>
              <a:t>can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greatly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improve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system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6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ciency.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5">
                <a:solidFill>
                  <a:srgbClr val="4A4A4A"/>
                </a:solidFill>
                <a:latin typeface="Lucida Sans Unicode"/>
                <a:cs typeface="Lucida Sans Unicode"/>
              </a:rPr>
              <a:t>New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software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solutions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such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80">
                <a:solidFill>
                  <a:srgbClr val="4A4A4A"/>
                </a:solidFill>
                <a:latin typeface="Lucida Sans Unicode"/>
                <a:cs typeface="Lucida Sans Unicode"/>
              </a:rPr>
              <a:t>as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60">
                <a:solidFill>
                  <a:srgbClr val="4A4A4A"/>
                </a:solidFill>
                <a:latin typeface="Lucida Sans Unicode"/>
                <a:cs typeface="Lucida Sans Unicode"/>
              </a:rPr>
              <a:t>MapReduce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vector </a:t>
            </a:r>
            <a:r>
              <a:rPr dirty="0" sz="1800" spc="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alignment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have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also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been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developed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to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take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advantage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these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5">
                <a:solidFill>
                  <a:srgbClr val="4A4A4A"/>
                </a:solidFill>
                <a:latin typeface="Lucida Sans Unicode"/>
                <a:cs typeface="Lucida Sans Unicode"/>
              </a:rPr>
              <a:t>new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75">
                <a:solidFill>
                  <a:srgbClr val="4A4A4A"/>
                </a:solidFill>
                <a:latin typeface="Lucida Sans Unicode"/>
                <a:cs typeface="Lucida Sans Unicode"/>
              </a:rPr>
              <a:t>hardware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technologies.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441" y="1164157"/>
            <a:ext cx="3476625" cy="31750"/>
          </a:xfrm>
          <a:custGeom>
            <a:avLst/>
            <a:gdLst/>
            <a:ahLst/>
            <a:cxnLst/>
            <a:rect l="l" t="t" r="r" b="b"/>
            <a:pathLst>
              <a:path w="3476625" h="31750">
                <a:moveTo>
                  <a:pt x="3476587" y="0"/>
                </a:moveTo>
                <a:lnTo>
                  <a:pt x="0" y="0"/>
                </a:lnTo>
                <a:lnTo>
                  <a:pt x="0" y="31750"/>
                </a:lnTo>
                <a:lnTo>
                  <a:pt x="3476587" y="31750"/>
                </a:lnTo>
                <a:lnTo>
                  <a:pt x="34765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747" y="626349"/>
            <a:ext cx="3500120" cy="5988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none" sz="3750" spc="685"/>
              <a:t>4.</a:t>
            </a:r>
            <a:r>
              <a:rPr dirty="0" u="none" sz="3750" spc="90"/>
              <a:t> </a:t>
            </a:r>
            <a:r>
              <a:rPr dirty="0" u="none" sz="3750" spc="1125"/>
              <a:t>Modern</a:t>
            </a:r>
            <a:endParaRPr sz="3750"/>
          </a:p>
        </p:txBody>
      </p:sp>
      <p:sp>
        <p:nvSpPr>
          <p:cNvPr id="7" name="object 7"/>
          <p:cNvSpPr/>
          <p:nvPr/>
        </p:nvSpPr>
        <p:spPr>
          <a:xfrm>
            <a:off x="534447" y="1881718"/>
            <a:ext cx="3381375" cy="31750"/>
          </a:xfrm>
          <a:custGeom>
            <a:avLst/>
            <a:gdLst/>
            <a:ahLst/>
            <a:cxnLst/>
            <a:rect l="l" t="t" r="r" b="b"/>
            <a:pathLst>
              <a:path w="3381375" h="31750">
                <a:moveTo>
                  <a:pt x="3381340" y="31750"/>
                </a:moveTo>
                <a:lnTo>
                  <a:pt x="0" y="31750"/>
                </a:lnTo>
                <a:lnTo>
                  <a:pt x="0" y="0"/>
                </a:lnTo>
                <a:lnTo>
                  <a:pt x="3381340" y="0"/>
                </a:lnTo>
                <a:lnTo>
                  <a:pt x="33813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4447" y="2599284"/>
            <a:ext cx="5229225" cy="31750"/>
          </a:xfrm>
          <a:custGeom>
            <a:avLst/>
            <a:gdLst/>
            <a:ahLst/>
            <a:cxnLst/>
            <a:rect l="l" t="t" r="r" b="b"/>
            <a:pathLst>
              <a:path w="5229225" h="31750">
                <a:moveTo>
                  <a:pt x="5229172" y="31750"/>
                </a:moveTo>
                <a:lnTo>
                  <a:pt x="0" y="31750"/>
                </a:lnTo>
                <a:lnTo>
                  <a:pt x="0" y="0"/>
                </a:lnTo>
                <a:lnTo>
                  <a:pt x="5229172" y="0"/>
                </a:lnTo>
                <a:lnTo>
                  <a:pt x="522917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1747" y="1199321"/>
            <a:ext cx="5251450" cy="1461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95"/>
              </a:spcBef>
            </a:pPr>
            <a:r>
              <a:rPr dirty="0" sz="3750" spc="1050">
                <a:latin typeface="Verdana"/>
                <a:cs typeface="Verdana"/>
              </a:rPr>
              <a:t>Hardware </a:t>
            </a:r>
            <a:r>
              <a:rPr dirty="0" sz="3750" spc="1055">
                <a:latin typeface="Verdana"/>
                <a:cs typeface="Verdana"/>
              </a:rPr>
              <a:t> </a:t>
            </a:r>
            <a:r>
              <a:rPr dirty="0" sz="3750" spc="1485">
                <a:latin typeface="Verdana"/>
                <a:cs typeface="Verdana"/>
              </a:rPr>
              <a:t>A</a:t>
            </a:r>
            <a:r>
              <a:rPr dirty="0" sz="3750" spc="1185">
                <a:latin typeface="Verdana"/>
                <a:cs typeface="Verdana"/>
              </a:rPr>
              <a:t>d</a:t>
            </a:r>
            <a:r>
              <a:rPr dirty="0" sz="3750" spc="930">
                <a:latin typeface="Verdana"/>
                <a:cs typeface="Verdana"/>
              </a:rPr>
              <a:t>v</a:t>
            </a:r>
            <a:r>
              <a:rPr dirty="0" sz="3750" spc="969">
                <a:latin typeface="Verdana"/>
                <a:cs typeface="Verdana"/>
              </a:rPr>
              <a:t>a</a:t>
            </a:r>
            <a:r>
              <a:rPr dirty="0" sz="3750" spc="1225">
                <a:latin typeface="Verdana"/>
                <a:cs typeface="Verdana"/>
              </a:rPr>
              <a:t>n</a:t>
            </a:r>
            <a:r>
              <a:rPr dirty="0" sz="3750" spc="1120">
                <a:latin typeface="Verdana"/>
                <a:cs typeface="Verdana"/>
              </a:rPr>
              <a:t>c</a:t>
            </a:r>
            <a:r>
              <a:rPr dirty="0" sz="3750" spc="1065">
                <a:latin typeface="Verdana"/>
                <a:cs typeface="Verdana"/>
              </a:rPr>
              <a:t>e</a:t>
            </a:r>
            <a:r>
              <a:rPr dirty="0" sz="3750" spc="1600">
                <a:latin typeface="Verdana"/>
                <a:cs typeface="Verdana"/>
              </a:rPr>
              <a:t>m</a:t>
            </a:r>
            <a:r>
              <a:rPr dirty="0" sz="3750" spc="1065">
                <a:latin typeface="Verdana"/>
                <a:cs typeface="Verdana"/>
              </a:rPr>
              <a:t>e</a:t>
            </a:r>
            <a:r>
              <a:rPr dirty="0" sz="3750" spc="1150">
                <a:latin typeface="Verdana"/>
                <a:cs typeface="Verdana"/>
              </a:rPr>
              <a:t>n</a:t>
            </a:r>
            <a:r>
              <a:rPr dirty="0" sz="3750" spc="844">
                <a:latin typeface="Verdana"/>
                <a:cs typeface="Verdana"/>
              </a:rPr>
              <a:t>t</a:t>
            </a:r>
            <a:r>
              <a:rPr dirty="0" sz="3750" spc="869">
                <a:latin typeface="Verdana"/>
                <a:cs typeface="Verdana"/>
              </a:rPr>
              <a:t>s</a:t>
            </a:r>
            <a:endParaRPr sz="3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86" y="5369242"/>
            <a:ext cx="5044392" cy="40324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520" y="5379434"/>
            <a:ext cx="2059915" cy="4012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898" y="2867405"/>
            <a:ext cx="8244840" cy="217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95"/>
              </a:spcBef>
            </a:pPr>
            <a:r>
              <a:rPr dirty="0" sz="1800" spc="275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ll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-5">
                <a:solidFill>
                  <a:srgbClr val="4A4A4A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ll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260">
                <a:solidFill>
                  <a:srgbClr val="4A4A4A"/>
                </a:solidFill>
                <a:latin typeface="Lucida Sans Unicode"/>
                <a:cs typeface="Lucida Sans Unicode"/>
              </a:rPr>
              <a:t>w</a:t>
            </a:r>
            <a:r>
              <a:rPr dirty="0" sz="1800" spc="-12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u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c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ss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54">
                <a:solidFill>
                  <a:srgbClr val="4A4A4A"/>
                </a:solidFill>
                <a:latin typeface="Lucida Sans Unicode"/>
                <a:cs typeface="Lucida Sans Unicode"/>
              </a:rPr>
              <a:t>w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k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e 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problem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4A4A4A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an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63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cient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manner,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enabling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signi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cant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improvements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4A4A4A"/>
                </a:solidFill>
                <a:latin typeface="Lucida Sans Unicode"/>
                <a:cs typeface="Lucida Sans Unicode"/>
              </a:rPr>
              <a:t>in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speed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ciency. </a:t>
            </a:r>
            <a:r>
              <a:rPr dirty="0" sz="1800" spc="220">
                <a:solidFill>
                  <a:srgbClr val="4A4A4A"/>
                </a:solidFill>
                <a:latin typeface="Lucida Sans Unicode"/>
                <a:cs typeface="Lucida Sans Unicode"/>
              </a:rPr>
              <a:t>E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ective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parallel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algorithms </a:t>
            </a:r>
            <a:r>
              <a:rPr dirty="0" sz="1800" spc="155">
                <a:solidFill>
                  <a:srgbClr val="4A4A4A"/>
                </a:solidFill>
                <a:latin typeface="Lucida Sans Unicode"/>
                <a:cs typeface="Lucida Sans Unicode"/>
              </a:rPr>
              <a:t>can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dramatically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reduce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computation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time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cost,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leading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to</a:t>
            </a:r>
            <a:r>
              <a:rPr dirty="0" sz="1800" spc="-9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4A4A4A"/>
                </a:solidFill>
                <a:latin typeface="Lucida Sans Unicode"/>
                <a:cs typeface="Lucida Sans Unicode"/>
              </a:rPr>
              <a:t>more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4A4A4A"/>
                </a:solidFill>
                <a:latin typeface="Lucida Sans Unicode"/>
                <a:cs typeface="Lucida Sans Unicode"/>
              </a:rPr>
              <a:t>powerful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3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c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c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150">
                <a:solidFill>
                  <a:srgbClr val="4A4A4A"/>
                </a:solidFill>
                <a:latin typeface="Lucida Sans Unicode"/>
                <a:cs typeface="Lucida Sans Unicode"/>
              </a:rPr>
              <a:t>u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25">
                <a:solidFill>
                  <a:srgbClr val="4A4A4A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y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60">
                <a:solidFill>
                  <a:srgbClr val="4A4A4A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/>
              <a:t>5</a:t>
            </a:r>
            <a:r>
              <a:rPr dirty="0" spc="-340"/>
              <a:t>.</a:t>
            </a:r>
            <a:r>
              <a:rPr dirty="0" spc="-315"/>
              <a:t> </a:t>
            </a:r>
            <a:r>
              <a:rPr dirty="0" spc="145"/>
              <a:t>E</a:t>
            </a:r>
            <a:r>
              <a:rPr dirty="0" spc="380"/>
              <a:t>f</a:t>
            </a:r>
            <a:r>
              <a:rPr dirty="0" spc="305"/>
              <a:t>f</a:t>
            </a:r>
            <a:r>
              <a:rPr dirty="0" spc="260"/>
              <a:t>e</a:t>
            </a:r>
            <a:r>
              <a:rPr dirty="0" spc="490"/>
              <a:t>c</a:t>
            </a:r>
            <a:r>
              <a:rPr dirty="0" spc="315"/>
              <a:t>t</a:t>
            </a:r>
            <a:r>
              <a:rPr dirty="0" spc="250"/>
              <a:t>i</a:t>
            </a:r>
            <a:r>
              <a:rPr dirty="0" spc="130"/>
              <a:t>v</a:t>
            </a:r>
            <a:r>
              <a:rPr dirty="0" spc="225"/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1747" y="1170575"/>
            <a:ext cx="3879850" cy="15240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 marR="5080">
              <a:lnSpc>
                <a:spcPts val="5650"/>
              </a:lnSpc>
              <a:spcBef>
                <a:spcPts val="700"/>
              </a:spcBef>
            </a:pPr>
            <a:r>
              <a:rPr dirty="0" u="heavy" sz="5100" spc="22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Parallel </a:t>
            </a:r>
            <a:r>
              <a:rPr dirty="0" sz="5100" spc="229">
                <a:latin typeface="Verdana"/>
                <a:cs typeface="Verdana"/>
              </a:rPr>
              <a:t> </a:t>
            </a:r>
            <a:r>
              <a:rPr dirty="0" u="heavy" sz="5100" spc="56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dirty="0" u="heavy" sz="5100" spc="25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</a:t>
            </a:r>
            <a:r>
              <a:rPr dirty="0" u="heavy" sz="5100" spc="34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g</a:t>
            </a:r>
            <a:r>
              <a:rPr dirty="0" u="heavy" sz="5100" spc="27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5100" spc="7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</a:t>
            </a:r>
            <a:r>
              <a:rPr dirty="0" u="heavy" sz="5100" spc="25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dirty="0" u="heavy" sz="5100" spc="31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5100" spc="29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</a:t>
            </a:r>
            <a:r>
              <a:rPr dirty="0" u="heavy" sz="5100" spc="21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</a:t>
            </a:r>
            <a:r>
              <a:rPr dirty="0" u="heavy" sz="5100" spc="165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endParaRPr sz="5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86" y="5369242"/>
            <a:ext cx="6048564" cy="40308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520" y="5379434"/>
            <a:ext cx="2021160" cy="4012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898" y="2867405"/>
            <a:ext cx="8482330" cy="217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95"/>
              </a:spcBef>
            </a:pP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There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90">
                <a:solidFill>
                  <a:srgbClr val="4A4A4A"/>
                </a:solidFill>
                <a:latin typeface="Lucida Sans Unicode"/>
                <a:cs typeface="Lucida Sans Unicode"/>
              </a:rPr>
              <a:t>are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various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methods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for</a:t>
            </a:r>
            <a:r>
              <a:rPr dirty="0" sz="1800" spc="-12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distributing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data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5">
                <a:solidFill>
                  <a:srgbClr val="4A4A4A"/>
                </a:solidFill>
                <a:latin typeface="Lucida Sans Unicode"/>
                <a:cs typeface="Lucida Sans Unicode"/>
              </a:rPr>
              <a:t>in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parallel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algorithms,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including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repartitioning,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decomposition,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scattering,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replication,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5">
                <a:solidFill>
                  <a:srgbClr val="4A4A4A"/>
                </a:solidFill>
                <a:latin typeface="Lucida Sans Unicode"/>
                <a:cs typeface="Lucida Sans Unicode"/>
              </a:rPr>
              <a:t>g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dd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c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60">
                <a:solidFill>
                  <a:srgbClr val="4A4A4A"/>
                </a:solidFill>
                <a:latin typeface="Lucida Sans Unicode"/>
                <a:cs typeface="Lucida Sans Unicode"/>
              </a:rPr>
              <a:t>.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20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c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254">
                <a:solidFill>
                  <a:srgbClr val="4A4A4A"/>
                </a:solidFill>
                <a:latin typeface="Lucida Sans Unicode"/>
                <a:cs typeface="Lucida Sans Unicode"/>
              </a:rPr>
              <a:t>w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v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5">
                <a:solidFill>
                  <a:srgbClr val="4A4A4A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30">
                <a:solidFill>
                  <a:srgbClr val="4A4A4A"/>
                </a:solidFill>
                <a:latin typeface="Lucida Sans Unicode"/>
                <a:cs typeface="Lucida Sans Unicode"/>
              </a:rPr>
              <a:t>d 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v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5">
                <a:solidFill>
                  <a:srgbClr val="4A4A4A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-60">
                <a:solidFill>
                  <a:srgbClr val="4A4A4A"/>
                </a:solidFill>
                <a:latin typeface="Lucida Sans Unicode"/>
                <a:cs typeface="Lucida Sans Unicode"/>
              </a:rPr>
              <a:t>,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k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25">
                <a:solidFill>
                  <a:srgbClr val="4A4A4A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c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24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-13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b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s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54">
                <a:solidFill>
                  <a:srgbClr val="4A4A4A"/>
                </a:solidFill>
                <a:latin typeface="Lucida Sans Unicode"/>
                <a:cs typeface="Lucida Sans Unicode"/>
              </a:rPr>
              <a:t>w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45">
                <a:solidFill>
                  <a:srgbClr val="4A4A4A"/>
                </a:solidFill>
                <a:latin typeface="Lucida Sans Unicode"/>
                <a:cs typeface="Lucida Sans Unicode"/>
              </a:rPr>
              <a:t>n 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d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y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n</a:t>
            </a:r>
            <a:r>
              <a:rPr dirty="0" sz="1800" spc="25">
                <a:solidFill>
                  <a:srgbClr val="4A4A4A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0">
                <a:solidFill>
                  <a:srgbClr val="4A4A4A"/>
                </a:solidFill>
                <a:latin typeface="Lucida Sans Unicode"/>
                <a:cs typeface="Lucida Sans Unicode"/>
              </a:rPr>
              <a:t>p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ll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l</a:t>
            </a:r>
            <a:r>
              <a:rPr dirty="0" sz="1800" spc="-5">
                <a:solidFill>
                  <a:srgbClr val="4A4A4A"/>
                </a:solidFill>
                <a:latin typeface="Lucida Sans Unicode"/>
                <a:cs typeface="Lucida Sans Unicode"/>
              </a:rPr>
              <a:t>g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o</a:t>
            </a:r>
            <a:r>
              <a:rPr dirty="0" sz="1800" spc="235">
                <a:solidFill>
                  <a:srgbClr val="4A4A4A"/>
                </a:solidFill>
                <a:latin typeface="Lucida Sans Unicode"/>
                <a:cs typeface="Lucida Sans Unicode"/>
              </a:rPr>
              <a:t>r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i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t</a:t>
            </a:r>
            <a:r>
              <a:rPr dirty="0" sz="1800" spc="75">
                <a:solidFill>
                  <a:srgbClr val="4A4A4A"/>
                </a:solidFill>
                <a:latin typeface="Lucida Sans Unicode"/>
                <a:cs typeface="Lucida Sans Unicode"/>
              </a:rPr>
              <a:t>h</a:t>
            </a:r>
            <a:r>
              <a:rPr dirty="0" sz="1800" spc="40">
                <a:solidFill>
                  <a:srgbClr val="4A4A4A"/>
                </a:solidFill>
                <a:latin typeface="Lucida Sans Unicode"/>
                <a:cs typeface="Lucida Sans Unicode"/>
              </a:rPr>
              <a:t>m</a:t>
            </a:r>
            <a:r>
              <a:rPr dirty="0" sz="1800" spc="-60">
                <a:solidFill>
                  <a:srgbClr val="4A4A4A"/>
                </a:solidFill>
                <a:latin typeface="Lucida Sans Unicode"/>
                <a:cs typeface="Lucida Sans Unicode"/>
              </a:rPr>
              <a:t>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441" y="1164157"/>
            <a:ext cx="5000625" cy="31750"/>
          </a:xfrm>
          <a:custGeom>
            <a:avLst/>
            <a:gdLst/>
            <a:ahLst/>
            <a:cxnLst/>
            <a:rect l="l" t="t" r="r" b="b"/>
            <a:pathLst>
              <a:path w="5000625" h="31750">
                <a:moveTo>
                  <a:pt x="5000574" y="0"/>
                </a:moveTo>
                <a:lnTo>
                  <a:pt x="0" y="0"/>
                </a:lnTo>
                <a:lnTo>
                  <a:pt x="0" y="31750"/>
                </a:lnTo>
                <a:lnTo>
                  <a:pt x="5000574" y="31750"/>
                </a:lnTo>
                <a:lnTo>
                  <a:pt x="50005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747" y="572379"/>
            <a:ext cx="5029835" cy="6635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none" sz="4150" spc="370"/>
              <a:t>6.</a:t>
            </a:r>
            <a:r>
              <a:rPr dirty="0" u="none" sz="4150" spc="-15"/>
              <a:t> </a:t>
            </a:r>
            <a:r>
              <a:rPr dirty="0" u="none" sz="4150" spc="890"/>
              <a:t>Methods</a:t>
            </a:r>
            <a:r>
              <a:rPr dirty="0" u="none" sz="4150" spc="35"/>
              <a:t> </a:t>
            </a:r>
            <a:r>
              <a:rPr dirty="0" u="none" sz="4150" spc="665"/>
              <a:t>for</a:t>
            </a:r>
            <a:endParaRPr sz="4150"/>
          </a:p>
        </p:txBody>
      </p:sp>
      <p:sp>
        <p:nvSpPr>
          <p:cNvPr id="7" name="object 7"/>
          <p:cNvSpPr/>
          <p:nvPr/>
        </p:nvSpPr>
        <p:spPr>
          <a:xfrm>
            <a:off x="534447" y="1881718"/>
            <a:ext cx="5991225" cy="31750"/>
          </a:xfrm>
          <a:custGeom>
            <a:avLst/>
            <a:gdLst/>
            <a:ahLst/>
            <a:cxnLst/>
            <a:rect l="l" t="t" r="r" b="b"/>
            <a:pathLst>
              <a:path w="5991225" h="31750">
                <a:moveTo>
                  <a:pt x="5991164" y="31750"/>
                </a:moveTo>
                <a:lnTo>
                  <a:pt x="0" y="31750"/>
                </a:lnTo>
                <a:lnTo>
                  <a:pt x="0" y="0"/>
                </a:lnTo>
                <a:lnTo>
                  <a:pt x="5991164" y="0"/>
                </a:lnTo>
                <a:lnTo>
                  <a:pt x="599116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747" y="1289945"/>
            <a:ext cx="6014720" cy="663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50" spc="760">
                <a:latin typeface="Verdana"/>
                <a:cs typeface="Verdana"/>
              </a:rPr>
              <a:t>Data</a:t>
            </a:r>
            <a:r>
              <a:rPr dirty="0" sz="4150" spc="-15">
                <a:latin typeface="Verdana"/>
                <a:cs typeface="Verdana"/>
              </a:rPr>
              <a:t> </a:t>
            </a:r>
            <a:r>
              <a:rPr dirty="0" sz="4150" spc="715">
                <a:latin typeface="Verdana"/>
                <a:cs typeface="Verdana"/>
              </a:rPr>
              <a:t>Distribution</a:t>
            </a:r>
            <a:endParaRPr sz="4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86" y="5369242"/>
            <a:ext cx="6048564" cy="29111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520" y="5379434"/>
            <a:ext cx="2128811" cy="4012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898" y="2867405"/>
            <a:ext cx="8387715" cy="2178050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 spc="155">
                <a:solidFill>
                  <a:srgbClr val="4A4A4A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metrics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such</a:t>
            </a:r>
            <a:r>
              <a:rPr dirty="0" sz="1800" spc="-11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80">
                <a:solidFill>
                  <a:srgbClr val="4A4A4A"/>
                </a:solidFill>
                <a:latin typeface="Lucida Sans Unicode"/>
                <a:cs typeface="Lucida Sans Unicode"/>
              </a:rPr>
              <a:t>as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4A4A4A"/>
                </a:solidFill>
                <a:latin typeface="Lucida Sans Unicode"/>
                <a:cs typeface="Lucida Sans Unicode"/>
              </a:rPr>
              <a:t>timeliness,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scalability,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cost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ct val="156900"/>
              </a:lnSpc>
              <a:spcBef>
                <a:spcPts val="5"/>
              </a:spcBef>
            </a:pP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e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ectiveness </a:t>
            </a:r>
            <a:r>
              <a:rPr dirty="0" sz="1800" spc="190">
                <a:solidFill>
                  <a:srgbClr val="4A4A4A"/>
                </a:solidFill>
                <a:latin typeface="Lucida Sans Unicode"/>
                <a:cs typeface="Lucida Sans Unicode"/>
              </a:rPr>
              <a:t>are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essential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to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consider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when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developing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parallel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algorithms. </a:t>
            </a:r>
            <a:r>
              <a:rPr dirty="0" sz="1800">
                <a:solidFill>
                  <a:srgbClr val="4A4A4A"/>
                </a:solidFill>
                <a:latin typeface="Lucida Sans Unicode"/>
                <a:cs typeface="Lucida Sans Unicode"/>
              </a:rPr>
              <a:t>Di</a:t>
            </a:r>
            <a:r>
              <a:rPr dirty="0" sz="1800" spc="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erent metrics </a:t>
            </a:r>
            <a:r>
              <a:rPr dirty="0" sz="1800" spc="155">
                <a:solidFill>
                  <a:srgbClr val="4A4A4A"/>
                </a:solidFill>
                <a:latin typeface="Lucida Sans Unicode"/>
                <a:cs typeface="Lucida Sans Unicode"/>
              </a:rPr>
              <a:t>can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be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used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to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determine </a:t>
            </a:r>
            <a:r>
              <a:rPr dirty="0" sz="1800" spc="145">
                <a:solidFill>
                  <a:srgbClr val="4A4A4A"/>
                </a:solidFill>
                <a:latin typeface="Lucida Sans Unicode"/>
                <a:cs typeface="Lucida Sans Unicode"/>
              </a:rPr>
              <a:t>how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well </a:t>
            </a:r>
            <a:r>
              <a:rPr dirty="0" sz="1800" spc="200">
                <a:solidFill>
                  <a:srgbClr val="4A4A4A"/>
                </a:solidFill>
                <a:latin typeface="Lucida Sans Unicode"/>
                <a:cs typeface="Lucida Sans Unicode"/>
              </a:rPr>
              <a:t>a </a:t>
            </a:r>
            <a:r>
              <a:rPr dirty="0" sz="1800" spc="204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distributed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system</a:t>
            </a:r>
            <a:r>
              <a:rPr dirty="0" sz="1800" spc="-12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is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performing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on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5">
                <a:solidFill>
                  <a:srgbClr val="4A4A4A"/>
                </a:solidFill>
                <a:latin typeface="Lucida Sans Unicode"/>
                <a:cs typeface="Lucida Sans Unicode"/>
              </a:rPr>
              <a:t>each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task,</a:t>
            </a:r>
            <a:r>
              <a:rPr dirty="0" sz="1800" spc="-9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such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80">
                <a:solidFill>
                  <a:srgbClr val="4A4A4A"/>
                </a:solidFill>
                <a:latin typeface="Lucida Sans Unicode"/>
                <a:cs typeface="Lucida Sans Unicode"/>
              </a:rPr>
              <a:t>as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3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time</a:t>
            </a:r>
            <a:r>
              <a:rPr dirty="0" sz="1800" spc="-13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taken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to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complete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task,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amount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data</a:t>
            </a:r>
            <a:r>
              <a:rPr dirty="0" sz="1800" spc="-12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that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5">
                <a:solidFill>
                  <a:srgbClr val="4A4A4A"/>
                </a:solidFill>
                <a:latin typeface="Lucida Sans Unicode"/>
                <a:cs typeface="Lucida Sans Unicode"/>
              </a:rPr>
              <a:t>has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been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5">
                <a:solidFill>
                  <a:srgbClr val="4A4A4A"/>
                </a:solidFill>
                <a:latin typeface="Lucida Sans Unicode"/>
                <a:cs typeface="Lucida Sans Unicode"/>
              </a:rPr>
              <a:t>processed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441" y="1164157"/>
            <a:ext cx="5248275" cy="31750"/>
          </a:xfrm>
          <a:custGeom>
            <a:avLst/>
            <a:gdLst/>
            <a:ahLst/>
            <a:cxnLst/>
            <a:rect l="l" t="t" r="r" b="b"/>
            <a:pathLst>
              <a:path w="5248275" h="31750">
                <a:moveTo>
                  <a:pt x="5248224" y="0"/>
                </a:moveTo>
                <a:lnTo>
                  <a:pt x="0" y="0"/>
                </a:lnTo>
                <a:lnTo>
                  <a:pt x="0" y="31750"/>
                </a:lnTo>
                <a:lnTo>
                  <a:pt x="5248224" y="31750"/>
                </a:lnTo>
                <a:lnTo>
                  <a:pt x="5248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747" y="576188"/>
            <a:ext cx="5269230" cy="6591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150" spc="185"/>
              <a:t>7.</a:t>
            </a:r>
            <a:r>
              <a:rPr dirty="0" u="none" sz="4150" spc="-40"/>
              <a:t> </a:t>
            </a:r>
            <a:r>
              <a:rPr dirty="0" u="none" sz="4150" spc="815"/>
              <a:t>Performance</a:t>
            </a:r>
            <a:endParaRPr sz="4150"/>
          </a:p>
        </p:txBody>
      </p:sp>
      <p:sp>
        <p:nvSpPr>
          <p:cNvPr id="7" name="object 7"/>
          <p:cNvSpPr/>
          <p:nvPr/>
        </p:nvSpPr>
        <p:spPr>
          <a:xfrm>
            <a:off x="534447" y="1881718"/>
            <a:ext cx="2571750" cy="31750"/>
          </a:xfrm>
          <a:custGeom>
            <a:avLst/>
            <a:gdLst/>
            <a:ahLst/>
            <a:cxnLst/>
            <a:rect l="l" t="t" r="r" b="b"/>
            <a:pathLst>
              <a:path w="2571750" h="31750">
                <a:moveTo>
                  <a:pt x="2571724" y="31750"/>
                </a:moveTo>
                <a:lnTo>
                  <a:pt x="0" y="31750"/>
                </a:lnTo>
                <a:lnTo>
                  <a:pt x="0" y="0"/>
                </a:lnTo>
                <a:lnTo>
                  <a:pt x="2571724" y="0"/>
                </a:lnTo>
                <a:lnTo>
                  <a:pt x="257172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1747" y="1293755"/>
            <a:ext cx="2593975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50" spc="1300">
                <a:latin typeface="Verdana"/>
                <a:cs typeface="Verdana"/>
              </a:rPr>
              <a:t>M</a:t>
            </a:r>
            <a:r>
              <a:rPr dirty="0" sz="4150" spc="825">
                <a:latin typeface="Verdana"/>
                <a:cs typeface="Verdana"/>
              </a:rPr>
              <a:t>e</a:t>
            </a:r>
            <a:r>
              <a:rPr dirty="0" sz="4150" spc="685">
                <a:latin typeface="Verdana"/>
                <a:cs typeface="Verdana"/>
              </a:rPr>
              <a:t>t</a:t>
            </a:r>
            <a:r>
              <a:rPr dirty="0" sz="4150" spc="475">
                <a:latin typeface="Verdana"/>
                <a:cs typeface="Verdana"/>
              </a:rPr>
              <a:t>r</a:t>
            </a:r>
            <a:r>
              <a:rPr dirty="0" sz="4150" spc="509">
                <a:latin typeface="Verdana"/>
                <a:cs typeface="Verdana"/>
              </a:rPr>
              <a:t>i</a:t>
            </a:r>
            <a:r>
              <a:rPr dirty="0" sz="4150" spc="910">
                <a:latin typeface="Verdana"/>
                <a:cs typeface="Verdana"/>
              </a:rPr>
              <a:t>c</a:t>
            </a:r>
            <a:r>
              <a:rPr dirty="0" sz="4150" spc="660">
                <a:latin typeface="Verdana"/>
                <a:cs typeface="Verdana"/>
              </a:rPr>
              <a:t>s</a:t>
            </a:r>
            <a:endParaRPr sz="4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86" y="5369242"/>
            <a:ext cx="6048564" cy="29123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520" y="5379434"/>
            <a:ext cx="2879693" cy="3869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898" y="2867405"/>
            <a:ext cx="8493760" cy="217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900"/>
              </a:lnSpc>
              <a:spcBef>
                <a:spcPts val="95"/>
              </a:spcBef>
            </a:pP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Various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65">
                <a:solidFill>
                  <a:srgbClr val="4A4A4A"/>
                </a:solidFill>
                <a:latin typeface="Lucida Sans Unicode"/>
                <a:cs typeface="Lucida Sans Unicode"/>
              </a:rPr>
              <a:t>case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studies</a:t>
            </a:r>
            <a:r>
              <a:rPr dirty="0" sz="1800" spc="-1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have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been</a:t>
            </a:r>
            <a:r>
              <a:rPr dirty="0" sz="1800" spc="-11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conducted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to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explore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</a:t>
            </a:r>
            <a:r>
              <a:rPr dirty="0" sz="1800" spc="-14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functionality </a:t>
            </a:r>
            <a:r>
              <a:rPr dirty="0" sz="1800" spc="-55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distributed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parallel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computing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systems,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including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distributed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databases,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distributed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le </a:t>
            </a:r>
            <a:r>
              <a:rPr dirty="0" sz="1800" spc="85">
                <a:solidFill>
                  <a:srgbClr val="4A4A4A"/>
                </a:solidFill>
                <a:latin typeface="Lucida Sans Unicode"/>
                <a:cs typeface="Lucida Sans Unicode"/>
              </a:rPr>
              <a:t>systems,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cluster </a:t>
            </a:r>
            <a:r>
              <a:rPr dirty="0" sz="1800" spc="65">
                <a:solidFill>
                  <a:srgbClr val="4A4A4A"/>
                </a:solidFill>
                <a:latin typeface="Lucida Sans Unicode"/>
                <a:cs typeface="Lucida Sans Unicode"/>
              </a:rPr>
              <a:t>computing.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These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studies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0">
                <a:solidFill>
                  <a:srgbClr val="4A4A4A"/>
                </a:solidFill>
                <a:latin typeface="Lucida Sans Unicode"/>
                <a:cs typeface="Lucida Sans Unicode"/>
              </a:rPr>
              <a:t>have</a:t>
            </a:r>
            <a:r>
              <a:rPr dirty="0" sz="1800" spc="-13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0">
                <a:solidFill>
                  <a:srgbClr val="4A4A4A"/>
                </a:solidFill>
                <a:latin typeface="Lucida Sans Unicode"/>
                <a:cs typeface="Lucida Sans Unicode"/>
              </a:rPr>
              <a:t>provided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0">
                <a:solidFill>
                  <a:srgbClr val="4A4A4A"/>
                </a:solidFill>
                <a:latin typeface="Lucida Sans Unicode"/>
                <a:cs typeface="Lucida Sans Unicode"/>
              </a:rPr>
              <a:t>insight</a:t>
            </a:r>
            <a:r>
              <a:rPr dirty="0" sz="1800" spc="-10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55">
                <a:solidFill>
                  <a:srgbClr val="4A4A4A"/>
                </a:solidFill>
                <a:latin typeface="Lucida Sans Unicode"/>
                <a:cs typeface="Lucida Sans Unicode"/>
              </a:rPr>
              <a:t>into</a:t>
            </a:r>
            <a:r>
              <a:rPr dirty="0" sz="1800" spc="-9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system</a:t>
            </a:r>
            <a:r>
              <a:rPr dirty="0" sz="1800" spc="-13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4">
                <a:solidFill>
                  <a:srgbClr val="4A4A4A"/>
                </a:solidFill>
                <a:latin typeface="Lucida Sans Unicode"/>
                <a:cs typeface="Lucida Sans Unicode"/>
              </a:rPr>
              <a:t>performance,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revealing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95">
                <a:solidFill>
                  <a:srgbClr val="4A4A4A"/>
                </a:solidFill>
                <a:latin typeface="Lucida Sans Unicode"/>
                <a:cs typeface="Lucida Sans Unicode"/>
              </a:rPr>
              <a:t>the </a:t>
            </a:r>
            <a:r>
              <a:rPr dirty="0" sz="1800" spc="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05">
                <a:solidFill>
                  <a:srgbClr val="4A4A4A"/>
                </a:solidFill>
                <a:latin typeface="Lucida Sans Unicode"/>
                <a:cs typeface="Lucida Sans Unicode"/>
              </a:rPr>
              <a:t>strengths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35">
                <a:solidFill>
                  <a:srgbClr val="4A4A4A"/>
                </a:solidFill>
                <a:latin typeface="Lucida Sans Unicode"/>
                <a:cs typeface="Lucida Sans Unicode"/>
              </a:rPr>
              <a:t>weaknesses</a:t>
            </a:r>
            <a:r>
              <a:rPr dirty="0" sz="1800" spc="-14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80">
                <a:solidFill>
                  <a:srgbClr val="4A4A4A"/>
                </a:solidFill>
                <a:latin typeface="Lucida Sans Unicode"/>
                <a:cs typeface="Lucida Sans Unicode"/>
              </a:rPr>
              <a:t>of</a:t>
            </a:r>
            <a:r>
              <a:rPr dirty="0" sz="1800" spc="-9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0">
                <a:solidFill>
                  <a:srgbClr val="4A4A4A"/>
                </a:solidFill>
                <a:latin typeface="Lucida Sans Unicode"/>
                <a:cs typeface="Lucida Sans Unicode"/>
              </a:rPr>
              <a:t>di</a:t>
            </a:r>
            <a:r>
              <a:rPr dirty="0" sz="1800" spc="285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20">
                <a:solidFill>
                  <a:srgbClr val="4A4A4A"/>
                </a:solidFill>
                <a:latin typeface="Lucida Sans Unicode"/>
                <a:cs typeface="Lucida Sans Unicode"/>
              </a:rPr>
              <a:t>erent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40">
                <a:solidFill>
                  <a:srgbClr val="4A4A4A"/>
                </a:solidFill>
                <a:latin typeface="Lucida Sans Unicode"/>
                <a:cs typeface="Lucida Sans Unicode"/>
              </a:rPr>
              <a:t>architectures</a:t>
            </a:r>
            <a:r>
              <a:rPr dirty="0" sz="1800" spc="-15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4A4A4A"/>
                </a:solidFill>
                <a:latin typeface="Lucida Sans Unicode"/>
                <a:cs typeface="Lucida Sans Unicode"/>
              </a:rPr>
              <a:t>and</a:t>
            </a:r>
            <a:r>
              <a:rPr dirty="0" sz="1800" spc="-100">
                <a:solidFill>
                  <a:srgbClr val="4A4A4A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70">
                <a:solidFill>
                  <a:srgbClr val="4A4A4A"/>
                </a:solidFill>
                <a:latin typeface="Lucida Sans Unicode"/>
                <a:cs typeface="Lucida Sans Unicode"/>
              </a:rPr>
              <a:t>algorithms.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441" y="1164157"/>
            <a:ext cx="5276850" cy="31750"/>
          </a:xfrm>
          <a:custGeom>
            <a:avLst/>
            <a:gdLst/>
            <a:ahLst/>
            <a:cxnLst/>
            <a:rect l="l" t="t" r="r" b="b"/>
            <a:pathLst>
              <a:path w="5276850" h="31750">
                <a:moveTo>
                  <a:pt x="5276799" y="0"/>
                </a:moveTo>
                <a:lnTo>
                  <a:pt x="0" y="0"/>
                </a:lnTo>
                <a:lnTo>
                  <a:pt x="0" y="31750"/>
                </a:lnTo>
                <a:lnTo>
                  <a:pt x="5276799" y="31750"/>
                </a:lnTo>
                <a:lnTo>
                  <a:pt x="5276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1747" y="572379"/>
            <a:ext cx="5299075" cy="6635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u="none" sz="4150" spc="409"/>
              <a:t>8.</a:t>
            </a:r>
            <a:r>
              <a:rPr dirty="0" u="none" sz="4150" spc="-15"/>
              <a:t> </a:t>
            </a:r>
            <a:r>
              <a:rPr dirty="0" u="none" sz="4150" spc="765"/>
              <a:t>Case</a:t>
            </a:r>
            <a:r>
              <a:rPr dirty="0" u="none" sz="4150" spc="35"/>
              <a:t> </a:t>
            </a:r>
            <a:r>
              <a:rPr dirty="0" u="none" sz="4150" spc="710"/>
              <a:t>Studies</a:t>
            </a:r>
            <a:endParaRPr sz="41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2023-05-14T10:50:18Z</dcterms:created>
  <dcterms:modified xsi:type="dcterms:W3CDTF">2023-05-14T10:50:18Z</dcterms:modified>
</cp:coreProperties>
</file>