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9C48-4B63-DA40-8947-9E789B5A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66CD-2F9D-C047-A260-75F2C39F6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E520-A307-1448-800B-7D5A9A14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8919-9161-3E44-9628-EB712AF4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A315-A3D8-0140-81DB-A7C8EB3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572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7FAC-1E6A-CB41-B08E-C4B8485A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81CCC-BF14-D14B-9792-E7DB13958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BB57-04AC-FA4D-973A-B21A9D07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9DAD-1571-1A46-AEDF-8F78AEAA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B61D-DE81-4D42-8294-335D85B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1870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A3692-B3BA-3545-801E-E5294FC1A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E12BC-DEAF-C341-BCC2-2BA46D7E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44AC-9C52-1F44-9537-F11589CD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FDA9-7627-F64E-ADCC-4624B352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71E3-2502-3F41-802A-C3722BC1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7067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587-A51B-8148-AF62-78CA36F8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960A-929A-6241-944A-18FBD731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4E33-12AA-8643-AC95-D1FD99AC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71E7-B975-8E4A-9D39-C2F5D2BC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6224-3ADE-DA4F-B159-7AEA0DE4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501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C715-0F12-2049-AEE8-C02CF99E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D43C-4418-A54F-8D1B-1BD90DD4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1BCFF-6C65-FC41-A4B4-A9EF131E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40E9-5AF6-B543-AD8E-228FE7E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1CE6-034E-0A45-9671-5DFCDB4F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253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EA4F-0F54-E947-8525-1FBCBFC0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2ABE-B7C2-7545-B468-B2CF2E3B3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E771-2A93-7C43-9132-7D442C8F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D267-EC83-8842-9BE4-68E3CBDD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6BBA7-E52E-D04C-A8DC-6F49037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376B-E5A1-4C4D-99C8-04B48297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549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A167-9310-6F4C-99A8-A1E6F6A8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2E8C-BA88-8040-AD5D-2BECA438D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CDAF-93DF-AA42-9CDD-7A9F379B2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09C5-261C-DB41-989D-CC942FDE4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1978F-7B3F-894C-832C-E149C6151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58DCB-056E-5348-856A-89321C00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9C6D0-E520-464D-A415-CE068563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EBA35-4343-1645-B6E5-D7DFA678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364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880-6BF2-2740-BB3A-EE316794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10D6F-12C7-B74F-B12E-CE2ABB22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40985-A518-E74E-84D8-A570CBAF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A9783-D4E6-DC40-9C79-FA0D833E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561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AC848-AFE4-DB4E-A404-A9C88F56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52BB4-B962-A047-AAEE-AE76DB4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5CC64-58E7-0443-BD65-A795FF28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342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895E-C57E-1741-B5EB-7CEE5F66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3506-8012-444C-9C25-03EC5BC6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8685F-86B9-E84F-9BA5-EFEB2AFF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0AFBF-C396-E546-98BC-AF7B0CC6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75D8-3A96-1F40-92CF-31605061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B87EA-9F9F-7D42-B12A-3B33DFB5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509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DB45-8C30-3347-B128-2B981FA4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960B6-F132-D446-8959-2B805093E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2502-6945-F744-BB85-47F234FD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BF76-13B3-1948-84F6-44A3047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89A8F-BBD8-1745-A856-28CCD453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93ABE-F20C-5144-AF07-1DBD404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296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9C461-F41B-BC4B-BE76-DB3CBE63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0DF6-5E86-0646-A86F-7427D906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31F3-0AD1-4D47-80B2-F0001EE9B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3954-3DCA-2B4B-8DDD-D896EF748321}" type="datetimeFigureOut">
              <a:rPr lang="en-UA" smtClean="0"/>
              <a:t>12.05.2023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F02B-37A8-584E-A9B6-B18ED19A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71CD-F17F-4E4E-9F37-4AC2A9D8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6783-EC6A-2243-8AF1-7762D0A2054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405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ostiq.ua/blog/ukr/site-builders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dirty="0">
                <a:latin typeface="Times" pitchFamily="2" charset="0"/>
                <a:cs typeface="DecoType Naskh" pitchFamily="2" charset="-78"/>
              </a:rPr>
              <a:t>Застосунки для </a:t>
            </a:r>
            <a:endParaRPr lang="en-US" sz="60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6000" dirty="0">
                <a:latin typeface="Times" pitchFamily="2" charset="0"/>
                <a:cs typeface="DecoType Naskh" pitchFamily="2" charset="-78"/>
              </a:rPr>
              <a:t>створення веб сайтів</a:t>
            </a:r>
          </a:p>
          <a:p>
            <a:pPr algn="ctr"/>
            <a:endParaRPr lang="uk-UA" sz="105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3200" dirty="0">
                <a:latin typeface="Times" pitchFamily="2" charset="0"/>
                <a:cs typeface="DecoType Naskh" pitchFamily="2" charset="-78"/>
              </a:rPr>
              <a:t>Гаврилюк Микола</a:t>
            </a:r>
            <a:endParaRPr lang="en-UA" sz="3200" dirty="0">
              <a:latin typeface="Times" pitchFamily="2" charset="0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59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latin typeface="Times" pitchFamily="2" charset="0"/>
                <a:cs typeface="DecoType Naskh" pitchFamily="2" charset="-78"/>
              </a:rPr>
              <a:t>Переваги</a:t>
            </a:r>
            <a:endParaRPr lang="uk-UA" sz="2600" b="1" dirty="0">
              <a:latin typeface="Times" pitchFamily="2" charset="0"/>
              <a:cs typeface="DecoType Naskh" pitchFamily="2" charset="-78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sz="2600" dirty="0">
                <a:latin typeface="Times" pitchFamily="2" charset="0"/>
                <a:cs typeface="DecoType Naskh" pitchFamily="2" charset="-78"/>
              </a:rPr>
              <a:t>Простота використання: </a:t>
            </a:r>
            <a:r>
              <a:rPr lang="en-GB" sz="26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6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600" dirty="0">
                <a:latin typeface="Times" pitchFamily="2" charset="0"/>
                <a:cs typeface="DecoType Naskh" pitchFamily="2" charset="-78"/>
              </a:rPr>
              <a:t>є дуже інтуїтивно зрозумілим </a:t>
            </a:r>
          </a:p>
          <a:p>
            <a:pPr algn="ctr"/>
            <a:r>
              <a:rPr lang="uk-UA" sz="2600" dirty="0">
                <a:latin typeface="Times" pitchFamily="2" charset="0"/>
                <a:cs typeface="DecoType Naskh" pitchFamily="2" charset="-78"/>
              </a:rPr>
              <a:t>інструментом для простого користувача.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sz="2600" dirty="0">
                <a:latin typeface="Times" pitchFamily="2" charset="0"/>
                <a:cs typeface="DecoType Naskh" pitchFamily="2" charset="-78"/>
              </a:rPr>
              <a:t>Широкий вибір шаблонів та дизайні.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6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6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600" dirty="0">
                <a:latin typeface="Times" pitchFamily="2" charset="0"/>
                <a:cs typeface="DecoType Naskh" pitchFamily="2" charset="-78"/>
              </a:rPr>
              <a:t>має потужний інтегрований графічний редактор, що дозволяє редагувати та налаштовувати графічний </a:t>
            </a:r>
          </a:p>
          <a:p>
            <a:pPr algn="ctr"/>
            <a:r>
              <a:rPr lang="uk-UA" sz="2600" dirty="0">
                <a:latin typeface="Times" pitchFamily="2" charset="0"/>
                <a:cs typeface="DecoType Naskh" pitchFamily="2" charset="-78"/>
              </a:rPr>
              <a:t>контент на веб-сайті.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6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6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600" dirty="0">
                <a:latin typeface="Times" pitchFamily="2" charset="0"/>
                <a:cs typeface="DecoType Naskh" pitchFamily="2" charset="-78"/>
              </a:rPr>
              <a:t>має дуже зручний механізм перетягування та викидання, </a:t>
            </a:r>
          </a:p>
          <a:p>
            <a:pPr algn="ctr"/>
            <a:r>
              <a:rPr lang="uk-UA" sz="2600" dirty="0">
                <a:latin typeface="Times" pitchFamily="2" charset="0"/>
                <a:cs typeface="DecoType Naskh" pitchFamily="2" charset="-78"/>
              </a:rPr>
              <a:t>що дозволяє легко переміщати елементи веб-сайту та </a:t>
            </a:r>
          </a:p>
          <a:p>
            <a:pPr algn="ctr"/>
            <a:r>
              <a:rPr lang="uk-UA" sz="2600" dirty="0">
                <a:latin typeface="Times" pitchFamily="2" charset="0"/>
                <a:cs typeface="DecoType Naskh" pitchFamily="2" charset="-78"/>
              </a:rPr>
              <a:t>налаштовувати їх розміщення.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6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6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600" dirty="0">
                <a:latin typeface="Times" pitchFamily="2" charset="0"/>
                <a:cs typeface="DecoType Naskh" pitchFamily="2" charset="-78"/>
              </a:rPr>
              <a:t>пропонує безкоштовний план, що дозволяє створювати </a:t>
            </a:r>
          </a:p>
          <a:p>
            <a:pPr algn="ctr"/>
            <a:r>
              <a:rPr lang="uk-UA" sz="2600" dirty="0">
                <a:latin typeface="Times" pitchFamily="2" charset="0"/>
                <a:cs typeface="DecoType Naskh" pitchFamily="2" charset="-78"/>
              </a:rPr>
              <a:t>веб-сайти безкоштовно та без обмежень.</a:t>
            </a:r>
            <a:endParaRPr lang="en-UA" sz="2600" dirty="0">
              <a:latin typeface="Times" pitchFamily="2" charset="0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360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latin typeface="Times" pitchFamily="2" charset="0"/>
                <a:cs typeface="DecoType Naskh" pitchFamily="2" charset="-78"/>
              </a:rPr>
              <a:t>Недоліки</a:t>
            </a:r>
            <a:endParaRPr lang="en-US" sz="2400" b="1" dirty="0">
              <a:latin typeface="Times" pitchFamily="2" charset="0"/>
              <a:cs typeface="DecoType Naskh" pitchFamily="2" charset="-78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400" dirty="0">
                <a:latin typeface="Times" pitchFamily="2" charset="0"/>
                <a:cs typeface="DecoType Naskh" pitchFamily="2" charset="-78"/>
              </a:rPr>
              <a:t>Хоча </a:t>
            </a:r>
            <a:r>
              <a:rPr lang="en-GB" sz="24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400" dirty="0">
                <a:latin typeface="Times" pitchFamily="2" charset="0"/>
                <a:cs typeface="DecoType Naskh" pitchFamily="2" charset="-78"/>
              </a:rPr>
              <a:t>має безкоштовні та платні плани, та </a:t>
            </a: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функції, які можуть бути </a:t>
            </a: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необхідними для вашого сайту, можуть бути </a:t>
            </a: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доступні тільки на платних планах :(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sz="2400" dirty="0">
                <a:latin typeface="Times" pitchFamily="2" charset="0"/>
                <a:cs typeface="DecoType Naskh" pitchFamily="2" charset="-78"/>
              </a:rPr>
              <a:t>Оскільки </a:t>
            </a:r>
            <a:r>
              <a:rPr lang="en-GB" sz="24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400" dirty="0">
                <a:latin typeface="Times" pitchFamily="2" charset="0"/>
                <a:cs typeface="DecoType Naskh" pitchFamily="2" charset="-78"/>
              </a:rPr>
              <a:t>робиться для простоти використання, деякі веб-розробники </a:t>
            </a: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можуть бути розчаровані в тому, що немає можливості редагувати 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HTML / CSS </a:t>
            </a:r>
            <a:r>
              <a:rPr lang="uk-UA" sz="2400" dirty="0">
                <a:latin typeface="Times" pitchFamily="2" charset="0"/>
                <a:cs typeface="DecoType Naskh" pitchFamily="2" charset="-78"/>
              </a:rPr>
              <a:t>безпосередньо.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sz="2400" dirty="0">
                <a:latin typeface="Times" pitchFamily="2" charset="0"/>
                <a:cs typeface="DecoType Naskh" pitchFamily="2" charset="-78"/>
              </a:rPr>
              <a:t>Якщо ви вирішите перенести свій сайт з </a:t>
            </a:r>
            <a:r>
              <a:rPr lang="en-GB" sz="24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400" dirty="0">
                <a:latin typeface="Times" pitchFamily="2" charset="0"/>
                <a:cs typeface="DecoType Naskh" pitchFamily="2" charset="-78"/>
              </a:rPr>
              <a:t>на інший платформу, ви не </a:t>
            </a: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зможете перенести дизайн, тільки контент, оскільки </a:t>
            </a:r>
            <a:r>
              <a:rPr lang="en-GB" sz="24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400" dirty="0">
                <a:latin typeface="Times" pitchFamily="2" charset="0"/>
                <a:cs typeface="DecoType Naskh" pitchFamily="2" charset="-78"/>
              </a:rPr>
              <a:t>блокує доступ </a:t>
            </a: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до вихідного коду сайту.</a:t>
            </a:r>
            <a:endParaRPr lang="en-US" sz="24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A" sz="1000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5122" name="Picture 2" descr="Набор стикеров для Telegram «Виталий Кличко»">
            <a:extLst>
              <a:ext uri="{FF2B5EF4-FFF2-40B4-BE49-F238E27FC236}">
                <a16:creationId xmlns:a16="http://schemas.microsoft.com/office/drawing/2014/main" id="{5F5C31C1-5D62-FA42-A3DB-2A9066F2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499" y="1411393"/>
            <a:ext cx="1611973" cy="161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1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" pitchFamily="2" charset="0"/>
                <a:cs typeface="DecoType Naskh" pitchFamily="2" charset="-78"/>
              </a:rPr>
              <a:t>” </a:t>
            </a:r>
            <a:r>
              <a:rPr lang="uk-UA" sz="4000" dirty="0">
                <a:latin typeface="Times" pitchFamily="2" charset="0"/>
                <a:cs typeface="DecoType Naskh" pitchFamily="2" charset="-78"/>
              </a:rPr>
              <a:t>Є ще багато додатків такі як:</a:t>
            </a:r>
          </a:p>
          <a:p>
            <a:pPr algn="ctr"/>
            <a:r>
              <a:rPr lang="en-US" sz="3200" dirty="0">
                <a:latin typeface="Times" pitchFamily="2" charset="0"/>
                <a:cs typeface="DecoType Naskh" pitchFamily="2" charset="-78"/>
              </a:rPr>
              <a:t>GoDaddy</a:t>
            </a:r>
          </a:p>
          <a:p>
            <a:pPr algn="ctr"/>
            <a:r>
              <a:rPr lang="en-GB" sz="3200" dirty="0">
                <a:latin typeface="Times" pitchFamily="2" charset="0"/>
                <a:cs typeface="DecoType Naskh" pitchFamily="2" charset="-78"/>
              </a:rPr>
              <a:t>Squarespace</a:t>
            </a:r>
          </a:p>
          <a:p>
            <a:pPr algn="ctr"/>
            <a:r>
              <a:rPr lang="en-GB" sz="3200" dirty="0">
                <a:latin typeface="Times" pitchFamily="2" charset="0"/>
                <a:cs typeface="DecoType Naskh" pitchFamily="2" charset="-78"/>
              </a:rPr>
              <a:t>Weebly</a:t>
            </a:r>
          </a:p>
          <a:p>
            <a:pPr algn="ctr"/>
            <a:r>
              <a:rPr lang="en-GB" sz="3200" dirty="0" err="1">
                <a:latin typeface="Times" pitchFamily="2" charset="0"/>
                <a:cs typeface="DecoType Naskh" pitchFamily="2" charset="-78"/>
              </a:rPr>
              <a:t>Jimdo</a:t>
            </a:r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en-GB" sz="3200" dirty="0">
                <a:latin typeface="Times" pitchFamily="2" charset="0"/>
                <a:cs typeface="DecoType Naskh" pitchFamily="2" charset="-78"/>
              </a:rPr>
              <a:t>and others…</a:t>
            </a:r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en-GB" dirty="0">
                <a:latin typeface="Times" pitchFamily="2" charset="0"/>
                <a:cs typeface="DecoType Naskh" pitchFamily="2" charset="-78"/>
                <a:hlinkClick r:id="rId2"/>
              </a:rPr>
              <a:t>https://hostiq.ua/blog/ukr/site-builders/</a:t>
            </a:r>
            <a:endParaRPr lang="uk-UA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dirty="0">
                <a:latin typeface="Times" pitchFamily="2" charset="0"/>
                <a:cs typeface="DecoType Naskh" pitchFamily="2" charset="-78"/>
              </a:rPr>
              <a:t>(Тут цілих 21 інструмент)</a:t>
            </a:r>
            <a:endParaRPr lang="en-UA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6146" name="Picture 2" descr="Наклейка Просто заткнись и возьми мои деньги PNG - AVATAN PLUS">
            <a:extLst>
              <a:ext uri="{FF2B5EF4-FFF2-40B4-BE49-F238E27FC236}">
                <a16:creationId xmlns:a16="http://schemas.microsoft.com/office/drawing/2014/main" id="{3FA6B1AC-B13C-984D-9462-A600DC3F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80" y="4581751"/>
            <a:ext cx="22743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2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" pitchFamily="2" charset="0"/>
                <a:cs typeface="DecoType Naskh" pitchFamily="2" charset="-78"/>
              </a:rPr>
              <a:t>Але все ж таки є </a:t>
            </a:r>
          </a:p>
          <a:p>
            <a:pPr algn="ctr"/>
            <a:r>
              <a:rPr lang="uk-UA" sz="2400" b="1" dirty="0">
                <a:latin typeface="Times" pitchFamily="2" charset="0"/>
                <a:cs typeface="DecoType Naskh" pitchFamily="2" charset="-78"/>
              </a:rPr>
              <a:t>біда в цьому підході </a:t>
            </a:r>
            <a:endParaRPr lang="en-UA" sz="2400" b="1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7174" name="Picture 6" descr="Печаль | Disney Wiki | Fandom">
            <a:extLst>
              <a:ext uri="{FF2B5EF4-FFF2-40B4-BE49-F238E27FC236}">
                <a16:creationId xmlns:a16="http://schemas.microsoft.com/office/drawing/2014/main" id="{396A0074-56BC-1E4C-8ECE-DAC698AA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87" y="1223963"/>
            <a:ext cx="3568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3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Нажаль чи на щастя дані інструменти не дають можливість реалізувати все що потрібно розробнику чи замовнику. Так після танців з </a:t>
            </a:r>
            <a:r>
              <a:rPr lang="uk-UA" sz="2000" dirty="0" err="1">
                <a:latin typeface="Times" pitchFamily="2" charset="0"/>
                <a:cs typeface="DecoType Naskh" pitchFamily="2" charset="-78"/>
              </a:rPr>
              <a:t>бубном</a:t>
            </a:r>
            <a:r>
              <a:rPr lang="uk-UA" sz="2000" dirty="0">
                <a:latin typeface="Times" pitchFamily="2" charset="0"/>
                <a:cs typeface="DecoType Naskh" pitchFamily="2" charset="-78"/>
              </a:rPr>
              <a:t> і детального знайомства з будь яким додатком які були згадані можна створити щось гарне.</a:t>
            </a: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Такі інструменти зручно використовувати коли є потреба створення якогось досить простого сайту візитки, сайту для продажів, оформлення портфоліо чи резюме (Не для </a:t>
            </a:r>
            <a:r>
              <a:rPr lang="en-US" sz="2000" dirty="0">
                <a:latin typeface="Times" pitchFamily="2" charset="0"/>
                <a:cs typeface="DecoType Naskh" pitchFamily="2" charset="-78"/>
              </a:rPr>
              <a:t>Front </a:t>
            </a:r>
            <a:r>
              <a:rPr lang="uk-UA" sz="2000" dirty="0">
                <a:latin typeface="Times" pitchFamily="2" charset="0"/>
                <a:cs typeface="DecoType Naskh" pitchFamily="2" charset="-78"/>
              </a:rPr>
              <a:t>розробників) та для проектів з обмеженим капіталом.</a:t>
            </a: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Також проблема в  масштабуванні, маючи сайт на</a:t>
            </a:r>
            <a:r>
              <a:rPr lang="en-US" sz="20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en-US" sz="2000" dirty="0" err="1">
                <a:latin typeface="Times" pitchFamily="2" charset="0"/>
                <a:cs typeface="DecoType Naskh" pitchFamily="2" charset="-78"/>
              </a:rPr>
              <a:t>Wix</a:t>
            </a:r>
            <a:r>
              <a:rPr lang="en-US" sz="20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000" dirty="0">
                <a:latin typeface="Times" pitchFamily="2" charset="0"/>
                <a:cs typeface="DecoType Naskh" pitchFamily="2" charset="-78"/>
              </a:rPr>
              <a:t>наприклад, завтра його зробити біль кращим не вийде, так як платформа не дає доступ до всього коду сайту.</a:t>
            </a:r>
          </a:p>
        </p:txBody>
      </p:sp>
      <p:pic>
        <p:nvPicPr>
          <p:cNvPr id="8194" name="Picture 2" descr="Someone rescued the 'this is fine' dog and it's hysterical - The Hustle">
            <a:extLst>
              <a:ext uri="{FF2B5EF4-FFF2-40B4-BE49-F238E27FC236}">
                <a16:creationId xmlns:a16="http://schemas.microsoft.com/office/drawing/2014/main" id="{C0E96D82-B91C-F443-A34D-1D5A3B95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53" y="1847533"/>
            <a:ext cx="4744948" cy="23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8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Тому все ж таки </a:t>
            </a:r>
            <a:r>
              <a:rPr lang="en-US" sz="2000" dirty="0">
                <a:latin typeface="Times" pitchFamily="2" charset="0"/>
                <a:cs typeface="DecoType Naskh" pitchFamily="2" charset="-78"/>
              </a:rPr>
              <a:t>HTML </a:t>
            </a:r>
            <a:r>
              <a:rPr lang="uk-UA" sz="2000" dirty="0">
                <a:latin typeface="Times" pitchFamily="2" charset="0"/>
                <a:cs typeface="DecoType Naskh" pitchFamily="2" charset="-78"/>
              </a:rPr>
              <a:t>та </a:t>
            </a:r>
            <a:r>
              <a:rPr lang="en-US" sz="2000" dirty="0">
                <a:latin typeface="Times" pitchFamily="2" charset="0"/>
                <a:cs typeface="DecoType Naskh" pitchFamily="2" charset="-78"/>
              </a:rPr>
              <a:t>CSS</a:t>
            </a:r>
            <a:r>
              <a:rPr lang="uk-UA" sz="2000" dirty="0">
                <a:latin typeface="Times" pitchFamily="2" charset="0"/>
                <a:cs typeface="DecoType Naskh" pitchFamily="2" charset="-78"/>
              </a:rPr>
              <a:t> потрібно знати.</a:t>
            </a: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А ще </a:t>
            </a:r>
            <a:r>
              <a:rPr lang="en-US" sz="2000" dirty="0">
                <a:latin typeface="Times" pitchFamily="2" charset="0"/>
                <a:cs typeface="DecoType Naskh" pitchFamily="2" charset="-78"/>
              </a:rPr>
              <a:t>JS</a:t>
            </a: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А ще бази даних</a:t>
            </a:r>
            <a:endParaRPr lang="en-US" sz="20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А ще</a:t>
            </a:r>
            <a:r>
              <a:rPr lang="en-US" sz="2000" dirty="0">
                <a:latin typeface="Times" pitchFamily="2" charset="0"/>
                <a:cs typeface="DecoType Naskh" pitchFamily="2" charset="-78"/>
              </a:rPr>
              <a:t> </a:t>
            </a:r>
            <a:r>
              <a:rPr lang="uk-UA" sz="2000" dirty="0">
                <a:latin typeface="Times" pitchFamily="2" charset="0"/>
                <a:cs typeface="DecoType Naskh" pitchFamily="2" charset="-78"/>
              </a:rPr>
              <a:t>основи ООП </a:t>
            </a: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А ще це..</a:t>
            </a: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А ще то..</a:t>
            </a:r>
          </a:p>
        </p:txBody>
      </p:sp>
      <p:pic>
        <p:nvPicPr>
          <p:cNvPr id="10242" name="Picture 2" descr="Crying Cat Meme transparent PNG - StickPNG">
            <a:extLst>
              <a:ext uri="{FF2B5EF4-FFF2-40B4-BE49-F238E27FC236}">
                <a16:creationId xmlns:a16="http://schemas.microsoft.com/office/drawing/2014/main" id="{91F531E7-C2EF-CD4D-8064-E5712076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48" y="2982508"/>
            <a:ext cx="3979952" cy="32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5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4800" b="1" dirty="0">
                <a:latin typeface="Times" pitchFamily="2" charset="0"/>
                <a:cs typeface="DecoType Naskh" pitchFamily="2" charset="-78"/>
              </a:rPr>
              <a:t>Гарно дякую за увагу!!!1</a:t>
            </a:r>
          </a:p>
          <a:p>
            <a:pPr algn="ctr"/>
            <a:endParaRPr lang="uk-UA" sz="36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			Якщо ти все ж таки не хочеш використовувати </a:t>
            </a: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			ці конструктори, то тут ти можеш навчитись тому що </a:t>
            </a: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		ти не міг навчитись минулі 4 роки</a:t>
            </a:r>
          </a:p>
          <a:p>
            <a:pPr algn="ctr"/>
            <a:endParaRPr lang="uk-UA" sz="20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000" dirty="0">
                <a:latin typeface="Times" pitchFamily="2" charset="0"/>
                <a:cs typeface="DecoType Naskh" pitchFamily="2" charset="-78"/>
              </a:rPr>
              <a:t>			</a:t>
            </a:r>
            <a:r>
              <a:rPr lang="en-GB" sz="1600" dirty="0">
                <a:latin typeface="Times" pitchFamily="2" charset="0"/>
                <a:cs typeface="DecoType Naskh" pitchFamily="2" charset="-78"/>
              </a:rPr>
              <a:t>https://</a:t>
            </a:r>
            <a:r>
              <a:rPr lang="en-GB" sz="1600" dirty="0" err="1">
                <a:latin typeface="Times" pitchFamily="2" charset="0"/>
                <a:cs typeface="DecoType Naskh" pitchFamily="2" charset="-78"/>
              </a:rPr>
              <a:t>www.freecodecamp.org</a:t>
            </a:r>
            <a:r>
              <a:rPr lang="en-GB" sz="1600" dirty="0">
                <a:latin typeface="Times" pitchFamily="2" charset="0"/>
                <a:cs typeface="DecoType Naskh" pitchFamily="2" charset="-78"/>
              </a:rPr>
              <a:t>/learn/2022/responsive-web-design/</a:t>
            </a:r>
            <a:endParaRPr lang="en-UA" sz="2000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9218" name="Picture 2" descr="Download #pensando #meme #lol - Thinking Coffee Guy Meme - Full Size PNG  Image - PNGkit">
            <a:extLst>
              <a:ext uri="{FF2B5EF4-FFF2-40B4-BE49-F238E27FC236}">
                <a16:creationId xmlns:a16="http://schemas.microsoft.com/office/drawing/2014/main" id="{7CEA51F4-8152-5647-AAEC-75F02E55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89" y="3391354"/>
            <a:ext cx="2731523" cy="28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6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>
                <a:latin typeface="Times" pitchFamily="2" charset="0"/>
                <a:cs typeface="DecoType Naskh" pitchFamily="2" charset="-78"/>
              </a:rPr>
              <a:t>Не </a:t>
            </a:r>
            <a:r>
              <a:rPr lang="uk-UA" sz="4800" dirty="0" err="1">
                <a:latin typeface="Times" pitchFamily="2" charset="0"/>
                <a:cs typeface="DecoType Naskh" pitchFamily="2" charset="-78"/>
              </a:rPr>
              <a:t>обовʼязково</a:t>
            </a:r>
            <a:r>
              <a:rPr lang="uk-UA" sz="4800" dirty="0">
                <a:latin typeface="Times" pitchFamily="2" charset="0"/>
                <a:cs typeface="DecoType Naskh" pitchFamily="2" charset="-78"/>
              </a:rPr>
              <a:t> знати </a:t>
            </a:r>
          </a:p>
          <a:p>
            <a:pPr algn="ctr"/>
            <a:r>
              <a:rPr lang="uk-UA" sz="4800" dirty="0" err="1">
                <a:latin typeface="Times" pitchFamily="2" charset="0"/>
                <a:cs typeface="DecoType Naskh" pitchFamily="2" charset="-78"/>
              </a:rPr>
              <a:t>ХТМеЛь</a:t>
            </a:r>
            <a:r>
              <a:rPr lang="uk-UA" sz="4800" dirty="0">
                <a:latin typeface="Times" pitchFamily="2" charset="0"/>
                <a:cs typeface="DecoType Naskh" pitchFamily="2" charset="-78"/>
              </a:rPr>
              <a:t> та </a:t>
            </a:r>
            <a:r>
              <a:rPr lang="uk-UA" sz="4800" dirty="0" err="1">
                <a:latin typeface="Times" pitchFamily="2" charset="0"/>
                <a:cs typeface="DecoType Naskh" pitchFamily="2" charset="-78"/>
              </a:rPr>
              <a:t>СЦеСеС</a:t>
            </a:r>
            <a:r>
              <a:rPr lang="uk-UA" sz="4800" dirty="0">
                <a:latin typeface="Times" pitchFamily="2" charset="0"/>
                <a:cs typeface="DecoType Naskh" pitchFamily="2" charset="-78"/>
              </a:rPr>
              <a:t> щоб</a:t>
            </a:r>
          </a:p>
          <a:p>
            <a:pPr algn="ctr"/>
            <a:r>
              <a:rPr lang="uk-UA" sz="4800" dirty="0">
                <a:latin typeface="Times" pitchFamily="2" charset="0"/>
                <a:cs typeface="DecoType Naskh" pitchFamily="2" charset="-78"/>
              </a:rPr>
              <a:t>мати свій сайт.</a:t>
            </a:r>
            <a:r>
              <a:rPr lang="en-US" sz="4800" dirty="0">
                <a:latin typeface="Times" pitchFamily="2" charset="0"/>
                <a:cs typeface="DecoType Naskh" pitchFamily="2" charset="-78"/>
              </a:rPr>
              <a:t> </a:t>
            </a:r>
            <a:endParaRPr lang="uk-UA" sz="48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48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A" sz="2400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2050" name="Picture 2" descr="Це скарб. Порошенко memes – Stickers_plt">
            <a:extLst>
              <a:ext uri="{FF2B5EF4-FFF2-40B4-BE49-F238E27FC236}">
                <a16:creationId xmlns:a16="http://schemas.microsoft.com/office/drawing/2014/main" id="{05E13C29-2C2A-F743-8443-F685B7EE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86591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8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>
                <a:latin typeface="Times" pitchFamily="2" charset="0"/>
                <a:cs typeface="DecoType Naskh" pitchFamily="2" charset="-78"/>
              </a:rPr>
              <a:t>В наш час є дуже багато </a:t>
            </a:r>
          </a:p>
          <a:p>
            <a:pPr algn="ctr"/>
            <a:r>
              <a:rPr lang="uk-UA" sz="4400" dirty="0">
                <a:latin typeface="Times" pitchFamily="2" charset="0"/>
                <a:cs typeface="DecoType Naskh" pitchFamily="2" charset="-78"/>
              </a:rPr>
              <a:t>застосунків, які дають можливість створювати гарні веб сайти та використовувати їх. Такі застосунки </a:t>
            </a:r>
            <a:endParaRPr lang="en-US" sz="44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4400" dirty="0">
                <a:latin typeface="Times" pitchFamily="2" charset="0"/>
                <a:cs typeface="DecoType Naskh" pitchFamily="2" charset="-78"/>
              </a:rPr>
              <a:t>для конструювання сайтів як </a:t>
            </a:r>
            <a:r>
              <a:rPr lang="en-US" sz="4400" dirty="0">
                <a:latin typeface="Times" pitchFamily="2" charset="0"/>
                <a:cs typeface="DecoType Naskh" pitchFamily="2" charset="-78"/>
              </a:rPr>
              <a:t>LEGO</a:t>
            </a:r>
          </a:p>
          <a:p>
            <a:pPr algn="ctr"/>
            <a:r>
              <a:rPr lang="uk-UA" sz="4400" dirty="0">
                <a:latin typeface="Times" pitchFamily="2" charset="0"/>
                <a:cs typeface="DecoType Naskh" pitchFamily="2" charset="-78"/>
              </a:rPr>
              <a:t> досить розповсюджені. </a:t>
            </a:r>
            <a:endParaRPr lang="en-UA" sz="2000" dirty="0">
              <a:latin typeface="Times" pitchFamily="2" charset="0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5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latin typeface="Times" pitchFamily="2" charset="0"/>
                <a:cs typeface="DecoType Naskh" pitchFamily="2" charset="-78"/>
              </a:rPr>
              <a:t>Розглянемо декілька таких застосунків </a:t>
            </a:r>
          </a:p>
          <a:p>
            <a:pPr algn="ctr"/>
            <a:r>
              <a:rPr lang="uk-UA" sz="4000" dirty="0">
                <a:latin typeface="Times" pitchFamily="2" charset="0"/>
                <a:cs typeface="DecoType Naskh" pitchFamily="2" charset="-78"/>
              </a:rPr>
              <a:t>та порівняємо їх, можливо вони колись вам знадобляться.</a:t>
            </a:r>
            <a:endParaRPr lang="en-UA" dirty="0">
              <a:latin typeface="Times" pitchFamily="2" charset="0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76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latin typeface="Times" pitchFamily="2" charset="0"/>
                <a:cs typeface="DecoType Naskh" pitchFamily="2" charset="-78"/>
              </a:rPr>
              <a:t>Перше на що хочу звернути увагу не використовуйте </a:t>
            </a:r>
            <a:r>
              <a:rPr lang="en-US" sz="4000" dirty="0">
                <a:latin typeface="Times" pitchFamily="2" charset="0"/>
                <a:cs typeface="DecoType Naskh" pitchFamily="2" charset="-78"/>
              </a:rPr>
              <a:t>Tilda, </a:t>
            </a:r>
            <a:r>
              <a:rPr lang="uk-UA" sz="4000" dirty="0">
                <a:latin typeface="Times" pitchFamily="2" charset="0"/>
                <a:cs typeface="DecoType Naskh" pitchFamily="2" charset="-78"/>
              </a:rPr>
              <a:t>бо то </a:t>
            </a:r>
            <a:r>
              <a:rPr lang="uk-UA" sz="4000" dirty="0" err="1">
                <a:latin typeface="Times" pitchFamily="2" charset="0"/>
                <a:cs typeface="DecoType Naskh" pitchFamily="2" charset="-78"/>
              </a:rPr>
              <a:t>русня</a:t>
            </a:r>
            <a:r>
              <a:rPr lang="uk-UA" sz="4000" dirty="0">
                <a:latin typeface="Times" pitchFamily="2" charset="0"/>
                <a:cs typeface="DecoType Naskh" pitchFamily="2" charset="-78"/>
              </a:rPr>
              <a:t>.</a:t>
            </a:r>
            <a:endParaRPr lang="en-US" sz="4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S" sz="4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S" sz="4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S" sz="4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S" sz="40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A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1028" name="Picture 4" descr="Чоловіче худі з принтом Зеленський, москва горить - futbolka.stylus.ua">
            <a:extLst>
              <a:ext uri="{FF2B5EF4-FFF2-40B4-BE49-F238E27FC236}">
                <a16:creationId xmlns:a16="http://schemas.microsoft.com/office/drawing/2014/main" id="{86C12712-BD74-E64A-8034-0A1D1894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83" y="2574924"/>
            <a:ext cx="3528634" cy="366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34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latin typeface="Times" pitchFamily="2" charset="0"/>
                <a:cs typeface="DecoType Naskh" pitchFamily="2" charset="-78"/>
              </a:rPr>
              <a:t>Wix</a:t>
            </a:r>
            <a:endParaRPr lang="en-US" sz="48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3200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en-US" sz="32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en-GB" sz="2400" dirty="0" err="1">
                <a:latin typeface="Times" pitchFamily="2" charset="0"/>
                <a:cs typeface="DecoType Naskh" pitchFamily="2" charset="-78"/>
              </a:rPr>
              <a:t>Wix.com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 — </a:t>
            </a:r>
            <a:r>
              <a:rPr lang="uk-UA" sz="2400" dirty="0">
                <a:latin typeface="Times" pitchFamily="2" charset="0"/>
                <a:cs typeface="DecoType Naskh" pitchFamily="2" charset="-78"/>
              </a:rPr>
              <a:t>міжнародна хмарна платформа для створення та розвитку інтернет-проектів, що дозволяє будувати професійні сайти і їхні мобільні версії на 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HTML5 </a:t>
            </a:r>
            <a:r>
              <a:rPr lang="uk-UA" sz="2400" dirty="0">
                <a:latin typeface="Times" pitchFamily="2" charset="0"/>
                <a:cs typeface="DecoType Naskh" pitchFamily="2" charset="-78"/>
              </a:rPr>
              <a:t>з допомогою інструментів </a:t>
            </a:r>
            <a:r>
              <a:rPr lang="en-GB" sz="2400" dirty="0">
                <a:latin typeface="Times" pitchFamily="2" charset="0"/>
                <a:cs typeface="DecoType Naskh" pitchFamily="2" charset="-78"/>
              </a:rPr>
              <a:t>drag-and-drop. [Wikipedia]</a:t>
            </a:r>
            <a:endParaRPr lang="uk-UA" sz="24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					</a:t>
            </a:r>
            <a:r>
              <a:rPr lang="en-US" sz="2400" dirty="0">
                <a:latin typeface="Times" pitchFamily="2" charset="0"/>
                <a:cs typeface="DecoType Naskh" pitchFamily="2" charset="-78"/>
              </a:rPr>
              <a:t>|</a:t>
            </a:r>
            <a:endParaRPr lang="uk-UA" sz="24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400" dirty="0">
                <a:latin typeface="Times" pitchFamily="2" charset="0"/>
                <a:cs typeface="DecoType Naskh" pitchFamily="2" charset="-78"/>
              </a:rPr>
              <a:t> 					</a:t>
            </a:r>
            <a:r>
              <a:rPr lang="uk-UA" sz="1600" dirty="0">
                <a:latin typeface="Times" pitchFamily="2" charset="0"/>
                <a:cs typeface="DecoType Naskh" pitchFamily="2" charset="-78"/>
              </a:rPr>
              <a:t>*Перетягування готових блоків на сайт</a:t>
            </a:r>
            <a:endParaRPr lang="en-UA" sz="2400" dirty="0">
              <a:latin typeface="Times" pitchFamily="2" charset="0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848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latin typeface="Times" pitchFamily="2" charset="0"/>
                <a:cs typeface="DecoType Naskh" pitchFamily="2" charset="-78"/>
              </a:rPr>
              <a:t>Серед корисних функцій є: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uk-UA" sz="2800" dirty="0">
                <a:latin typeface="Times" pitchFamily="2" charset="0"/>
                <a:cs typeface="DecoType Naskh" pitchFamily="2" charset="-78"/>
              </a:rPr>
              <a:t>Створення веб форм на сайті (Для створення профілів </a:t>
            </a:r>
          </a:p>
          <a:p>
            <a:pPr algn="ctr"/>
            <a:r>
              <a:rPr lang="uk-UA" sz="2800" dirty="0">
                <a:latin typeface="Times" pitchFamily="2" charset="0"/>
                <a:cs typeface="DecoType Naskh" pitchFamily="2" charset="-78"/>
              </a:rPr>
              <a:t>користувача наприклад).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uk-UA" sz="2800" dirty="0">
                <a:latin typeface="Times" pitchFamily="2" charset="0"/>
                <a:cs typeface="DecoType Naskh" pitchFamily="2" charset="-78"/>
              </a:rPr>
              <a:t>Інтеграція </a:t>
            </a:r>
            <a:r>
              <a:rPr lang="uk-UA" sz="2800" dirty="0" err="1">
                <a:latin typeface="Times" pitchFamily="2" charset="0"/>
                <a:cs typeface="DecoType Naskh" pitchFamily="2" charset="-78"/>
              </a:rPr>
              <a:t>ленти</a:t>
            </a:r>
            <a:r>
              <a:rPr lang="uk-UA" sz="2800" dirty="0">
                <a:latin typeface="Times" pitchFamily="2" charset="0"/>
                <a:cs typeface="DecoType Naskh" pitchFamily="2" charset="-78"/>
              </a:rPr>
              <a:t> з </a:t>
            </a:r>
            <a:r>
              <a:rPr lang="en-US" sz="2800" dirty="0">
                <a:latin typeface="Times" pitchFamily="2" charset="0"/>
                <a:cs typeface="DecoType Naskh" pitchFamily="2" charset="-78"/>
              </a:rPr>
              <a:t>Instagram </a:t>
            </a:r>
            <a:r>
              <a:rPr lang="uk-UA" sz="2800" dirty="0">
                <a:latin typeface="Times" pitchFamily="2" charset="0"/>
                <a:cs typeface="DecoType Naskh" pitchFamily="2" charset="-78"/>
              </a:rPr>
              <a:t>та</a:t>
            </a:r>
            <a:r>
              <a:rPr lang="en-US" sz="2800" dirty="0">
                <a:latin typeface="Times" pitchFamily="2" charset="0"/>
                <a:cs typeface="DecoType Naskh" pitchFamily="2" charset="-78"/>
              </a:rPr>
              <a:t> Pinterest.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uk-UA" sz="2800" dirty="0">
                <a:latin typeface="Times" pitchFamily="2" charset="0"/>
                <a:cs typeface="DecoType Naskh" pitchFamily="2" charset="-78"/>
              </a:rPr>
              <a:t>Велика бібліотека картинок, іконок та ілюстрацій.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uk-UA" sz="2800" dirty="0">
                <a:latin typeface="Times" pitchFamily="2" charset="0"/>
                <a:cs typeface="DecoType Naskh" pitchFamily="2" charset="-78"/>
              </a:rPr>
              <a:t>Інтеграція </a:t>
            </a:r>
            <a:r>
              <a:rPr lang="en-US" sz="2800" dirty="0">
                <a:latin typeface="Times" pitchFamily="2" charset="0"/>
                <a:cs typeface="DecoType Naskh" pitchFamily="2" charset="-78"/>
              </a:rPr>
              <a:t>HTML </a:t>
            </a:r>
            <a:r>
              <a:rPr lang="en-US" sz="1400" dirty="0">
                <a:latin typeface="Times" pitchFamily="2" charset="0"/>
                <a:cs typeface="DecoType Naskh" pitchFamily="2" charset="-78"/>
              </a:rPr>
              <a:t>(</a:t>
            </a:r>
            <a:r>
              <a:rPr lang="uk-UA" sz="1400" dirty="0">
                <a:latin typeface="Times" pitchFamily="2" charset="0"/>
                <a:cs typeface="DecoType Naskh" pitchFamily="2" charset="-78"/>
              </a:rPr>
              <a:t>Якщо знати що це</a:t>
            </a:r>
            <a:r>
              <a:rPr lang="en-US" sz="1400" dirty="0">
                <a:latin typeface="Times" pitchFamily="2" charset="0"/>
                <a:cs typeface="DecoType Naskh" pitchFamily="2" charset="-78"/>
              </a:rPr>
              <a:t>)</a:t>
            </a:r>
            <a:endParaRPr lang="uk-UA" sz="1400" dirty="0">
              <a:latin typeface="Times" pitchFamily="2" charset="0"/>
              <a:cs typeface="DecoType Naskh" pitchFamily="2" charset="-78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uk-UA" sz="2800" dirty="0">
                <a:latin typeface="Times" pitchFamily="2" charset="0"/>
                <a:cs typeface="DecoType Naskh" pitchFamily="2" charset="-78"/>
              </a:rPr>
              <a:t>Реалізація анімацій.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uk-UA" sz="2800" dirty="0">
                <a:latin typeface="Times" pitchFamily="2" charset="0"/>
                <a:cs typeface="DecoType Naskh" pitchFamily="2" charset="-78"/>
              </a:rPr>
              <a:t>Недавно додана бібліотеку елементів векторної графіки.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uk-UA" sz="2800" dirty="0">
                <a:latin typeface="Times" pitchFamily="2" charset="0"/>
                <a:cs typeface="DecoType Naskh" pitchFamily="2" charset="-78"/>
              </a:rPr>
              <a:t>Набір стандартних блоків.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A" sz="1200" dirty="0">
              <a:latin typeface="Times" pitchFamily="2" charset="0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878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‘Wix Editor’ interface uses an ‘absolute positioning’ approach to web design — this gives you flexibility but makes it a bit harder to craft websites that display correctly across all devices.">
            <a:extLst>
              <a:ext uri="{FF2B5EF4-FFF2-40B4-BE49-F238E27FC236}">
                <a16:creationId xmlns:a16="http://schemas.microsoft.com/office/drawing/2014/main" id="{7B1DA98B-F2FF-C74B-A665-1012B1CA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18" y="0"/>
            <a:ext cx="998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6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9B2-19E6-5446-9D34-76A7FBAC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 sz="72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E930-407E-7B4C-B097-31634E6BD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 sz="32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1A053-0B6E-A740-A312-04471B66EA7A}"/>
              </a:ext>
            </a:extLst>
          </p:cNvPr>
          <p:cNvSpPr/>
          <p:nvPr/>
        </p:nvSpPr>
        <p:spPr>
          <a:xfrm>
            <a:off x="876300" y="620486"/>
            <a:ext cx="10439400" cy="5617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latin typeface="Times" pitchFamily="2" charset="0"/>
                <a:cs typeface="DecoType Naskh" pitchFamily="2" charset="-78"/>
              </a:rPr>
              <a:t>Переваги </a:t>
            </a:r>
          </a:p>
          <a:p>
            <a:pPr algn="ctr"/>
            <a:endParaRPr lang="uk-UA" sz="4800" b="1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4800" b="1" dirty="0">
              <a:latin typeface="Times" pitchFamily="2" charset="0"/>
              <a:cs typeface="DecoType Naskh" pitchFamily="2" charset="-78"/>
            </a:endParaRPr>
          </a:p>
          <a:p>
            <a:pPr algn="ctr"/>
            <a:endParaRPr lang="uk-UA" sz="4800" b="1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4800" b="1" dirty="0">
                <a:latin typeface="Times" pitchFamily="2" charset="0"/>
                <a:cs typeface="DecoType Naskh" pitchFamily="2" charset="-78"/>
              </a:rPr>
              <a:t>Недоліки</a:t>
            </a:r>
            <a:endParaRPr lang="en-UA" sz="2400" b="1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3074" name="Picture 2" descr="Против файла изображения PNG - PNG All">
            <a:extLst>
              <a:ext uri="{FF2B5EF4-FFF2-40B4-BE49-F238E27FC236}">
                <a16:creationId xmlns:a16="http://schemas.microsoft.com/office/drawing/2014/main" id="{AB505988-AAC1-0F47-B83E-46E2C23D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1381352"/>
            <a:ext cx="3937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2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565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 Burak</dc:creator>
  <cp:lastModifiedBy>Den Burak</cp:lastModifiedBy>
  <cp:revision>1</cp:revision>
  <dcterms:created xsi:type="dcterms:W3CDTF">2023-05-11T22:07:25Z</dcterms:created>
  <dcterms:modified xsi:type="dcterms:W3CDTF">2023-05-11T23:08:45Z</dcterms:modified>
</cp:coreProperties>
</file>