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80" r:id="rId2"/>
    <p:sldMasterId id="2147483709" r:id="rId3"/>
  </p:sldMasterIdLst>
  <p:notesMasterIdLst>
    <p:notesMasterId r:id="rId15"/>
  </p:notesMasterIdLst>
  <p:sldIdLst>
    <p:sldId id="256" r:id="rId4"/>
    <p:sldId id="259" r:id="rId5"/>
    <p:sldId id="261" r:id="rId6"/>
    <p:sldId id="263" r:id="rId7"/>
    <p:sldId id="264" r:id="rId8"/>
    <p:sldId id="265" r:id="rId9"/>
    <p:sldId id="267" r:id="rId10"/>
    <p:sldId id="268" r:id="rId11"/>
    <p:sldId id="270" r:id="rId12"/>
    <p:sldId id="273" r:id="rId13"/>
    <p:sldId id="271" r:id="rId14"/>
  </p:sldIdLst>
  <p:sldSz cx="9144000" cy="5143500" type="screen16x9"/>
  <p:notesSz cx="6858000" cy="9144000"/>
  <p:embeddedFontLst>
    <p:embeddedFont>
      <p:font typeface="Bodoni Moda" panose="020B0604020202020204" charset="0"/>
      <p:regular r:id="rId16"/>
      <p:bold r:id="rId17"/>
      <p:italic r:id="rId18"/>
      <p:boldItalic r:id="rId19"/>
    </p:embeddedFont>
    <p:embeddedFont>
      <p:font typeface="Bodoni Moda ExtraBold" panose="020B0604020202020204" charset="0"/>
      <p:bold r:id="rId20"/>
      <p:boldItalic r:id="rId21"/>
    </p:embeddedFont>
    <p:embeddedFont>
      <p:font typeface="Bodoni Moda SemiBold" panose="020B0604020202020204" charset="0"/>
      <p:regular r:id="rId22"/>
      <p:bold r:id="rId23"/>
      <p:italic r:id="rId24"/>
      <p:boldItalic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532AE7-E3E5-402F-8640-254D0ED4AE0E}">
  <a:tblStyle styleId="{96532AE7-E3E5-402F-8640-254D0ED4AE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61" y="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8b95f7c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8b95f7c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9c9ccb598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09c9ccb598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9c9ccb598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9c9ccb598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a83d2a7cf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a83d2a7cf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a83d2a7cf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a83d2a7cf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9c9ccb59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9c9ccb59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9c9ccb59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9c9ccb59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9c9ccb59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9c9ccb59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9c9ccb59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9c9ccb59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9c9ccb59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9c9ccb59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09c9ccb59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09c9ccb59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4050" y="1455750"/>
            <a:ext cx="5835900" cy="22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odoni Moda SemiBold"/>
                <a:ea typeface="Bodoni Moda SemiBold"/>
                <a:cs typeface="Bodoni Moda SemiBold"/>
                <a:sym typeface="Bodoni Mod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321086" y="236242"/>
            <a:ext cx="1249137" cy="790927"/>
            <a:chOff x="2358150" y="204975"/>
            <a:chExt cx="937650" cy="593700"/>
          </a:xfrm>
        </p:grpSpPr>
        <p:sp>
          <p:nvSpPr>
            <p:cNvPr id="11" name="Google Shape;11;p2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379268" y="-2270490"/>
            <a:ext cx="6001547" cy="3878100"/>
            <a:chOff x="2379268" y="-2270490"/>
            <a:chExt cx="6001547" cy="3878100"/>
          </a:xfrm>
        </p:grpSpPr>
        <p:sp>
          <p:nvSpPr>
            <p:cNvPr id="14" name="Google Shape;14;p2"/>
            <p:cNvSpPr/>
            <p:nvPr/>
          </p:nvSpPr>
          <p:spPr>
            <a:xfrm rot="2573776">
              <a:off x="5810030" y="-2328528"/>
              <a:ext cx="1398468" cy="399417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3602502">
              <a:off x="3759436" y="-2482729"/>
              <a:ext cx="1398563" cy="399423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449786" y="3896167"/>
            <a:ext cx="1270125" cy="1048500"/>
            <a:chOff x="7449786" y="3896167"/>
            <a:chExt cx="1270125" cy="1048500"/>
          </a:xfrm>
        </p:grpSpPr>
        <p:sp>
          <p:nvSpPr>
            <p:cNvPr id="17" name="Google Shape;17;p2"/>
            <p:cNvSpPr/>
            <p:nvPr/>
          </p:nvSpPr>
          <p:spPr>
            <a:xfrm>
              <a:off x="7929111" y="389616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49786" y="415386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3869350" y="1704175"/>
            <a:ext cx="4560900" cy="19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13653" y="2115700"/>
            <a:ext cx="5571600" cy="19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/>
          <p:nvPr/>
        </p:nvSpPr>
        <p:spPr>
          <a:xfrm rot="799075">
            <a:off x="-897665" y="-891181"/>
            <a:ext cx="1398716" cy="399399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1211550" y="2114075"/>
            <a:ext cx="6720900" cy="19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-2706991" y="77910"/>
            <a:ext cx="3964200" cy="5069984"/>
            <a:chOff x="-2706991" y="77910"/>
            <a:chExt cx="3964200" cy="5069984"/>
          </a:xfrm>
        </p:grpSpPr>
        <p:sp>
          <p:nvSpPr>
            <p:cNvPr id="116" name="Google Shape;116;p20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5934299" y="3936409"/>
            <a:ext cx="4230600" cy="2717700"/>
            <a:chOff x="5934299" y="3936409"/>
            <a:chExt cx="4230600" cy="2717700"/>
          </a:xfrm>
        </p:grpSpPr>
        <p:sp>
          <p:nvSpPr>
            <p:cNvPr id="119" name="Google Shape;119;p20"/>
            <p:cNvSpPr/>
            <p:nvPr/>
          </p:nvSpPr>
          <p:spPr>
            <a:xfrm rot="4160511">
              <a:off x="7350177" y="3298347"/>
              <a:ext cx="1398843" cy="39938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034961" y="408236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1417350" y="2114075"/>
            <a:ext cx="6309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/>
          <p:nvPr/>
        </p:nvSpPr>
        <p:spPr>
          <a:xfrm rot="799075">
            <a:off x="-801865" y="1493794"/>
            <a:ext cx="1398716" cy="399399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7993935" y="-871134"/>
            <a:ext cx="3036000" cy="4751178"/>
            <a:chOff x="7993935" y="-871134"/>
            <a:chExt cx="3036000" cy="4751178"/>
          </a:xfrm>
        </p:grpSpPr>
        <p:sp>
          <p:nvSpPr>
            <p:cNvPr id="126" name="Google Shape;126;p21"/>
            <p:cNvSpPr/>
            <p:nvPr/>
          </p:nvSpPr>
          <p:spPr>
            <a:xfrm rot="1325201">
              <a:off x="8875651" y="-230318"/>
              <a:ext cx="1398637" cy="39940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 rot="-1593903">
              <a:off x="8812605" y="-768933"/>
              <a:ext cx="1398661" cy="399379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713225" y="1781225"/>
            <a:ext cx="5447400" cy="2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 rot="1505200">
            <a:off x="-1052879" y="-739009"/>
            <a:ext cx="1398858" cy="399377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713225" y="1781225"/>
            <a:ext cx="77166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/>
          <p:nvPr/>
        </p:nvSpPr>
        <p:spPr>
          <a:xfrm rot="-1322597">
            <a:off x="-1311349" y="302214"/>
            <a:ext cx="1398855" cy="399389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713225" y="1628825"/>
            <a:ext cx="7133100" cy="2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grpSp>
        <p:nvGrpSpPr>
          <p:cNvPr id="139" name="Google Shape;139;p24"/>
          <p:cNvGrpSpPr/>
          <p:nvPr/>
        </p:nvGrpSpPr>
        <p:grpSpPr>
          <a:xfrm>
            <a:off x="-1205551" y="-1933389"/>
            <a:ext cx="3813300" cy="3813000"/>
            <a:chOff x="-1205551" y="-1933389"/>
            <a:chExt cx="3813300" cy="3813000"/>
          </a:xfrm>
        </p:grpSpPr>
        <p:sp>
          <p:nvSpPr>
            <p:cNvPr id="140" name="Google Shape;140;p24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713225" y="1501700"/>
            <a:ext cx="77166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2"/>
          </p:nvPr>
        </p:nvSpPr>
        <p:spPr>
          <a:xfrm>
            <a:off x="713650" y="2284375"/>
            <a:ext cx="77166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713225" y="3369450"/>
            <a:ext cx="77166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26"/>
          <p:cNvGrpSpPr/>
          <p:nvPr/>
        </p:nvGrpSpPr>
        <p:grpSpPr>
          <a:xfrm>
            <a:off x="4334281" y="4128183"/>
            <a:ext cx="4096500" cy="3385500"/>
            <a:chOff x="5334606" y="2915833"/>
            <a:chExt cx="4096500" cy="3385500"/>
          </a:xfrm>
        </p:grpSpPr>
        <p:sp>
          <p:nvSpPr>
            <p:cNvPr id="151" name="Google Shape;151;p26"/>
            <p:cNvSpPr/>
            <p:nvPr/>
          </p:nvSpPr>
          <p:spPr>
            <a:xfrm rot="7429993">
              <a:off x="6683474" y="2611615"/>
              <a:ext cx="1398764" cy="399393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73086" y="32239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388000" y="562025"/>
            <a:ext cx="43680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2703450" y="1501525"/>
            <a:ext cx="37371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130750" y="2821825"/>
            <a:ext cx="48825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 </a:t>
            </a:r>
            <a:r>
              <a:rPr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This presentation template was created by </a:t>
            </a: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Slidesgo </a:t>
            </a:r>
            <a:r>
              <a:rPr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and includes icons by </a:t>
            </a: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Flaticon</a:t>
            </a:r>
            <a:r>
              <a:rPr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infographics &amp; images by</a:t>
            </a: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Freepik</a:t>
            </a:r>
            <a:r>
              <a:rPr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and content by</a:t>
            </a: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Sandra Medina</a:t>
            </a:r>
            <a:endParaRPr sz="1100" b="1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7521984" y="697375"/>
            <a:ext cx="3490500" cy="4371370"/>
            <a:chOff x="7369584" y="925975"/>
            <a:chExt cx="3490500" cy="4371370"/>
          </a:xfrm>
        </p:grpSpPr>
        <p:sp>
          <p:nvSpPr>
            <p:cNvPr id="158" name="Google Shape;158;p27"/>
            <p:cNvSpPr/>
            <p:nvPr/>
          </p:nvSpPr>
          <p:spPr>
            <a:xfrm rot="722699">
              <a:off x="8092914" y="1027927"/>
              <a:ext cx="1398796" cy="399339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 rot="-2176657">
              <a:off x="8415407" y="1277177"/>
              <a:ext cx="1398855" cy="399333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3650" y="1152475"/>
            <a:ext cx="7716600" cy="16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400"/>
              <a:buFont typeface="DM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rot="1998092">
            <a:off x="-449999" y="-1851224"/>
            <a:ext cx="1398792" cy="399334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8"/>
          <p:cNvGrpSpPr/>
          <p:nvPr/>
        </p:nvGrpSpPr>
        <p:grpSpPr>
          <a:xfrm>
            <a:off x="6809374" y="-1118564"/>
            <a:ext cx="3813300" cy="3813000"/>
            <a:chOff x="-1205551" y="-1933389"/>
            <a:chExt cx="3813300" cy="3813000"/>
          </a:xfrm>
        </p:grpSpPr>
        <p:sp>
          <p:nvSpPr>
            <p:cNvPr id="162" name="Google Shape;162;p28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8"/>
          <p:cNvGrpSpPr/>
          <p:nvPr/>
        </p:nvGrpSpPr>
        <p:grpSpPr>
          <a:xfrm rot="1447348">
            <a:off x="-1317136" y="3456775"/>
            <a:ext cx="5509125" cy="3256129"/>
            <a:chOff x="4648625" y="3643172"/>
            <a:chExt cx="5508969" cy="3256036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4648625" y="3643172"/>
              <a:ext cx="5508969" cy="3256036"/>
              <a:chOff x="4115225" y="3490772"/>
              <a:chExt cx="5508969" cy="3256036"/>
            </a:xfrm>
          </p:grpSpPr>
          <p:sp>
            <p:nvSpPr>
              <p:cNvPr id="166" name="Google Shape;166;p28"/>
              <p:cNvSpPr/>
              <p:nvPr/>
            </p:nvSpPr>
            <p:spPr>
              <a:xfrm rot="6597034">
                <a:off x="5531551" y="3410940"/>
                <a:ext cx="1398849" cy="3993935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rot="4187346">
                <a:off x="6809126" y="2840227"/>
                <a:ext cx="1398936" cy="399389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8"/>
            <p:cNvSpPr/>
            <p:nvPr/>
          </p:nvSpPr>
          <p:spPr>
            <a:xfrm>
              <a:off x="8106111" y="37258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9"/>
          <p:cNvGrpSpPr/>
          <p:nvPr/>
        </p:nvGrpSpPr>
        <p:grpSpPr>
          <a:xfrm>
            <a:off x="5630523" y="2662920"/>
            <a:ext cx="4278038" cy="4126233"/>
            <a:chOff x="6693648" y="3158395"/>
            <a:chExt cx="4278038" cy="4126233"/>
          </a:xfrm>
        </p:grpSpPr>
        <p:sp>
          <p:nvSpPr>
            <p:cNvPr id="171" name="Google Shape;171;p29"/>
            <p:cNvSpPr/>
            <p:nvPr/>
          </p:nvSpPr>
          <p:spPr>
            <a:xfrm rot="3698908">
              <a:off x="8083814" y="3723728"/>
              <a:ext cx="1398670" cy="399400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9"/>
          <p:cNvGrpSpPr/>
          <p:nvPr/>
        </p:nvGrpSpPr>
        <p:grpSpPr>
          <a:xfrm>
            <a:off x="899986" y="236242"/>
            <a:ext cx="1249137" cy="790927"/>
            <a:chOff x="2358150" y="204975"/>
            <a:chExt cx="937650" cy="593700"/>
          </a:xfrm>
        </p:grpSpPr>
        <p:sp>
          <p:nvSpPr>
            <p:cNvPr id="174" name="Google Shape;174;p29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4050" y="1455750"/>
            <a:ext cx="5835900" cy="22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odoni Moda SemiBold"/>
                <a:ea typeface="Bodoni Moda SemiBold"/>
                <a:cs typeface="Bodoni Moda SemiBold"/>
                <a:sym typeface="Bodoni Mod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321086" y="236242"/>
            <a:ext cx="1249137" cy="790927"/>
            <a:chOff x="2358150" y="204975"/>
            <a:chExt cx="937650" cy="593700"/>
          </a:xfrm>
        </p:grpSpPr>
        <p:sp>
          <p:nvSpPr>
            <p:cNvPr id="11" name="Google Shape;11;p2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379268" y="-2270490"/>
            <a:ext cx="6001547" cy="3878100"/>
            <a:chOff x="2379268" y="-2270490"/>
            <a:chExt cx="6001547" cy="3878100"/>
          </a:xfrm>
        </p:grpSpPr>
        <p:sp>
          <p:nvSpPr>
            <p:cNvPr id="14" name="Google Shape;14;p2"/>
            <p:cNvSpPr/>
            <p:nvPr/>
          </p:nvSpPr>
          <p:spPr>
            <a:xfrm rot="2573776">
              <a:off x="5810030" y="-2328528"/>
              <a:ext cx="1398468" cy="399417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3602502">
              <a:off x="3759436" y="-2482729"/>
              <a:ext cx="1398563" cy="399423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449786" y="3896167"/>
            <a:ext cx="1270125" cy="1048500"/>
            <a:chOff x="7449786" y="3896167"/>
            <a:chExt cx="1270125" cy="1048500"/>
          </a:xfrm>
        </p:grpSpPr>
        <p:sp>
          <p:nvSpPr>
            <p:cNvPr id="17" name="Google Shape;17;p2"/>
            <p:cNvSpPr/>
            <p:nvPr/>
          </p:nvSpPr>
          <p:spPr>
            <a:xfrm>
              <a:off x="7929111" y="389616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49786" y="415386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5856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6900" y="2176200"/>
            <a:ext cx="7690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276900" y="1281247"/>
            <a:ext cx="2590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7121636" y="2829479"/>
            <a:ext cx="4179000" cy="4264317"/>
            <a:chOff x="7121636" y="2829479"/>
            <a:chExt cx="4179000" cy="4264317"/>
          </a:xfrm>
        </p:grpSpPr>
        <p:sp>
          <p:nvSpPr>
            <p:cNvPr id="23" name="Google Shape;23;p3"/>
            <p:cNvSpPr/>
            <p:nvPr/>
          </p:nvSpPr>
          <p:spPr>
            <a:xfrm rot="3698908">
              <a:off x="8511801" y="2396378"/>
              <a:ext cx="1398670" cy="399400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346193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3650" y="1152475"/>
            <a:ext cx="7716600" cy="16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400"/>
              <a:buFont typeface="DM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1998092">
            <a:off x="-449999" y="-1851224"/>
            <a:ext cx="1398792" cy="399334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2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04450" y="1347325"/>
            <a:ext cx="31803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59125" y="1347325"/>
            <a:ext cx="3180300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548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4648625" y="3643172"/>
            <a:ext cx="5508969" cy="3256036"/>
            <a:chOff x="4648625" y="3643172"/>
            <a:chExt cx="5508969" cy="3256036"/>
          </a:xfrm>
        </p:grpSpPr>
        <p:grpSp>
          <p:nvGrpSpPr>
            <p:cNvPr id="36" name="Google Shape;36;p6"/>
            <p:cNvGrpSpPr/>
            <p:nvPr/>
          </p:nvGrpSpPr>
          <p:grpSpPr>
            <a:xfrm>
              <a:off x="4648625" y="3643172"/>
              <a:ext cx="5508969" cy="3256036"/>
              <a:chOff x="4115225" y="3490772"/>
              <a:chExt cx="5508969" cy="3256036"/>
            </a:xfrm>
          </p:grpSpPr>
          <p:sp>
            <p:nvSpPr>
              <p:cNvPr id="37" name="Google Shape;37;p6"/>
              <p:cNvSpPr/>
              <p:nvPr/>
            </p:nvSpPr>
            <p:spPr>
              <a:xfrm rot="6597034">
                <a:off x="5531551" y="3410940"/>
                <a:ext cx="1398849" cy="3993935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 rot="4187346">
                <a:off x="6809126" y="2840227"/>
                <a:ext cx="1398936" cy="399389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39;p6"/>
            <p:cNvSpPr/>
            <p:nvPr/>
          </p:nvSpPr>
          <p:spPr>
            <a:xfrm>
              <a:off x="8106111" y="37258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8258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365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365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43" name="Google Shape;43;p7"/>
          <p:cNvGrpSpPr/>
          <p:nvPr/>
        </p:nvGrpSpPr>
        <p:grpSpPr>
          <a:xfrm>
            <a:off x="4025243" y="-2197515"/>
            <a:ext cx="3324600" cy="4120200"/>
            <a:chOff x="-15382" y="-2099915"/>
            <a:chExt cx="3324600" cy="4120200"/>
          </a:xfrm>
        </p:grpSpPr>
        <p:sp>
          <p:nvSpPr>
            <p:cNvPr id="44" name="Google Shape;44;p7"/>
            <p:cNvSpPr/>
            <p:nvPr/>
          </p:nvSpPr>
          <p:spPr>
            <a:xfrm rot="-8850993">
              <a:off x="947549" y="-2036681"/>
              <a:ext cx="1398737" cy="399373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684036" y="2415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4504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982500"/>
            <a:ext cx="6367800" cy="3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-2628916" y="1434560"/>
            <a:ext cx="3964200" cy="5069984"/>
            <a:chOff x="-2706991" y="77910"/>
            <a:chExt cx="3964200" cy="5069984"/>
          </a:xfrm>
        </p:grpSpPr>
        <p:sp>
          <p:nvSpPr>
            <p:cNvPr id="49" name="Google Shape;49;p8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8"/>
          <p:cNvSpPr/>
          <p:nvPr/>
        </p:nvSpPr>
        <p:spPr>
          <a:xfrm rot="7787296">
            <a:off x="6194432" y="-2520010"/>
            <a:ext cx="1398854" cy="39937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229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7750584" y="316375"/>
            <a:ext cx="3490500" cy="4371370"/>
            <a:chOff x="7369584" y="925975"/>
            <a:chExt cx="3490500" cy="4371370"/>
          </a:xfrm>
        </p:grpSpPr>
        <p:sp>
          <p:nvSpPr>
            <p:cNvPr id="56" name="Google Shape;56;p9"/>
            <p:cNvSpPr/>
            <p:nvPr/>
          </p:nvSpPr>
          <p:spPr>
            <a:xfrm rot="722699">
              <a:off x="8092914" y="1027927"/>
              <a:ext cx="1398796" cy="399339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176657">
              <a:off x="8415407" y="1277177"/>
              <a:ext cx="1398855" cy="399333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9"/>
          <p:cNvSpPr/>
          <p:nvPr/>
        </p:nvSpPr>
        <p:spPr>
          <a:xfrm rot="-9348252">
            <a:off x="-539897" y="-849963"/>
            <a:ext cx="1398783" cy="399372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86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04450" y="1347325"/>
            <a:ext cx="31803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59125" y="1347325"/>
            <a:ext cx="3180300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0" y="99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4515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330350" y="1546950"/>
            <a:ext cx="6483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1"/>
          </p:nvPr>
        </p:nvSpPr>
        <p:spPr>
          <a:xfrm>
            <a:off x="2829900" y="2718150"/>
            <a:ext cx="3484200" cy="8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-286251" y="-2368814"/>
            <a:ext cx="3813300" cy="3813000"/>
            <a:chOff x="-1205551" y="-1933389"/>
            <a:chExt cx="3813300" cy="3813000"/>
          </a:xfrm>
        </p:grpSpPr>
        <p:sp>
          <p:nvSpPr>
            <p:cNvPr id="66" name="Google Shape;66;p11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11"/>
          <p:cNvGrpSpPr/>
          <p:nvPr/>
        </p:nvGrpSpPr>
        <p:grpSpPr>
          <a:xfrm>
            <a:off x="6156473" y="3477354"/>
            <a:ext cx="4461963" cy="4012017"/>
            <a:chOff x="7475948" y="3590754"/>
            <a:chExt cx="4461963" cy="4012017"/>
          </a:xfrm>
        </p:grpSpPr>
        <p:sp>
          <p:nvSpPr>
            <p:cNvPr id="69" name="Google Shape;69;p11"/>
            <p:cNvSpPr/>
            <p:nvPr/>
          </p:nvSpPr>
          <p:spPr>
            <a:xfrm rot="3698908">
              <a:off x="8866114" y="3157653"/>
              <a:ext cx="1398670" cy="399400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 rot="-2452152">
              <a:off x="9402799" y="3638078"/>
              <a:ext cx="1398826" cy="399398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1314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124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773900" y="1304950"/>
            <a:ext cx="65994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sz="2600" b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1773800" y="1994550"/>
            <a:ext cx="65994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sz="2600" b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1774024" y="2684150"/>
            <a:ext cx="65994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sz="2600" b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770588" y="1304956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 b="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770587" y="1994548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 b="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770588" y="2684140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 b="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7"/>
          </p:nvPr>
        </p:nvSpPr>
        <p:spPr>
          <a:xfrm>
            <a:off x="1774001" y="3373750"/>
            <a:ext cx="65994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sz="2600" b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8" hasCustomPrompt="1"/>
          </p:nvPr>
        </p:nvSpPr>
        <p:spPr>
          <a:xfrm>
            <a:off x="770575" y="3373740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 b="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1773964" y="4063350"/>
            <a:ext cx="65994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odoni Moda"/>
              <a:buNone/>
              <a:defRPr sz="2600" b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odoni Moda"/>
              <a:buNone/>
              <a:defRPr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538" y="4063340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 b="0">
                <a:solidFill>
                  <a:schemeClr val="dk2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0644844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713225" y="2178275"/>
            <a:ext cx="68130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82600"/>
            <a:ext cx="19281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87" name="Google Shape;87;p14"/>
          <p:cNvGrpSpPr/>
          <p:nvPr/>
        </p:nvGrpSpPr>
        <p:grpSpPr>
          <a:xfrm>
            <a:off x="4115225" y="3490772"/>
            <a:ext cx="5508969" cy="3256036"/>
            <a:chOff x="4115225" y="3490772"/>
            <a:chExt cx="5508969" cy="3256036"/>
          </a:xfrm>
        </p:grpSpPr>
        <p:sp>
          <p:nvSpPr>
            <p:cNvPr id="88" name="Google Shape;88;p14"/>
            <p:cNvSpPr/>
            <p:nvPr/>
          </p:nvSpPr>
          <p:spPr>
            <a:xfrm rot="6597034">
              <a:off x="5531551" y="3410940"/>
              <a:ext cx="1398849" cy="399393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4187346">
              <a:off x="6809126" y="2840227"/>
              <a:ext cx="1398936" cy="399389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620778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1100150" y="2174225"/>
            <a:ext cx="7330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6502250" y="1275875"/>
            <a:ext cx="19281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-2417901" y="488259"/>
            <a:ext cx="4230600" cy="4703119"/>
            <a:chOff x="-2417901" y="488259"/>
            <a:chExt cx="4230600" cy="4703119"/>
          </a:xfrm>
        </p:grpSpPr>
        <p:sp>
          <p:nvSpPr>
            <p:cNvPr id="94" name="Google Shape;94;p15"/>
            <p:cNvSpPr/>
            <p:nvPr/>
          </p:nvSpPr>
          <p:spPr>
            <a:xfrm rot="4160511">
              <a:off x="-1002023" y="-149803"/>
              <a:ext cx="1398843" cy="39938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1440519">
              <a:off x="-840456" y="1085740"/>
              <a:ext cx="1398711" cy="399387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610378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1796400" y="2477050"/>
            <a:ext cx="5551200" cy="8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 hasCustomPrompt="1"/>
          </p:nvPr>
        </p:nvSpPr>
        <p:spPr>
          <a:xfrm>
            <a:off x="3276900" y="1587272"/>
            <a:ext cx="2590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99" name="Google Shape;99;p16"/>
          <p:cNvGrpSpPr/>
          <p:nvPr/>
        </p:nvGrpSpPr>
        <p:grpSpPr>
          <a:xfrm>
            <a:off x="-15382" y="-2099915"/>
            <a:ext cx="3324600" cy="4120200"/>
            <a:chOff x="-15382" y="-2099915"/>
            <a:chExt cx="3324600" cy="4120200"/>
          </a:xfrm>
        </p:grpSpPr>
        <p:sp>
          <p:nvSpPr>
            <p:cNvPr id="100" name="Google Shape;100;p16"/>
            <p:cNvSpPr/>
            <p:nvPr/>
          </p:nvSpPr>
          <p:spPr>
            <a:xfrm rot="-8850993">
              <a:off x="947549" y="-2036681"/>
              <a:ext cx="1398737" cy="399373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684036" y="2415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70132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650" y="2479900"/>
            <a:ext cx="5551200" cy="8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650" y="1586747"/>
            <a:ext cx="2590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16974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3869350" y="1704175"/>
            <a:ext cx="4560900" cy="19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0235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13653" y="2115700"/>
            <a:ext cx="5571600" cy="19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799075">
            <a:off x="-897665" y="-891181"/>
            <a:ext cx="1398716" cy="399399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7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4648625" y="3643172"/>
            <a:ext cx="5508969" cy="3256036"/>
            <a:chOff x="4648625" y="3643172"/>
            <a:chExt cx="5508969" cy="3256036"/>
          </a:xfrm>
        </p:grpSpPr>
        <p:grpSp>
          <p:nvGrpSpPr>
            <p:cNvPr id="36" name="Google Shape;36;p6"/>
            <p:cNvGrpSpPr/>
            <p:nvPr/>
          </p:nvGrpSpPr>
          <p:grpSpPr>
            <a:xfrm>
              <a:off x="4648625" y="3643172"/>
              <a:ext cx="5508969" cy="3256036"/>
              <a:chOff x="4115225" y="3490772"/>
              <a:chExt cx="5508969" cy="3256036"/>
            </a:xfrm>
          </p:grpSpPr>
          <p:sp>
            <p:nvSpPr>
              <p:cNvPr id="37" name="Google Shape;37;p6"/>
              <p:cNvSpPr/>
              <p:nvPr/>
            </p:nvSpPr>
            <p:spPr>
              <a:xfrm rot="6597034">
                <a:off x="5531551" y="3410940"/>
                <a:ext cx="1398849" cy="3993935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 rot="4187346">
                <a:off x="6809126" y="2840227"/>
                <a:ext cx="1398936" cy="399389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39;p6"/>
            <p:cNvSpPr/>
            <p:nvPr/>
          </p:nvSpPr>
          <p:spPr>
            <a:xfrm>
              <a:off x="8106111" y="37258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1211550" y="2114075"/>
            <a:ext cx="6720900" cy="19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-2706991" y="77910"/>
            <a:ext cx="3964200" cy="5069984"/>
            <a:chOff x="-2706991" y="77910"/>
            <a:chExt cx="3964200" cy="5069984"/>
          </a:xfrm>
        </p:grpSpPr>
        <p:sp>
          <p:nvSpPr>
            <p:cNvPr id="116" name="Google Shape;116;p20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5934299" y="3936409"/>
            <a:ext cx="4230600" cy="2717700"/>
            <a:chOff x="5934299" y="3936409"/>
            <a:chExt cx="4230600" cy="2717700"/>
          </a:xfrm>
        </p:grpSpPr>
        <p:sp>
          <p:nvSpPr>
            <p:cNvPr id="119" name="Google Shape;119;p20"/>
            <p:cNvSpPr/>
            <p:nvPr/>
          </p:nvSpPr>
          <p:spPr>
            <a:xfrm rot="4160511">
              <a:off x="7350177" y="3298347"/>
              <a:ext cx="1398843" cy="39938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034961" y="408236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09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1417350" y="2114075"/>
            <a:ext cx="63093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 rot="799075">
            <a:off x="-801865" y="1493794"/>
            <a:ext cx="1398716" cy="399399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7993935" y="-871134"/>
            <a:ext cx="3036000" cy="4751178"/>
            <a:chOff x="7993935" y="-871134"/>
            <a:chExt cx="3036000" cy="4751178"/>
          </a:xfrm>
        </p:grpSpPr>
        <p:sp>
          <p:nvSpPr>
            <p:cNvPr id="126" name="Google Shape;126;p21"/>
            <p:cNvSpPr/>
            <p:nvPr/>
          </p:nvSpPr>
          <p:spPr>
            <a:xfrm rot="1325201">
              <a:off x="8875651" y="-230318"/>
              <a:ext cx="1398637" cy="39940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 rot="-1593903">
              <a:off x="8812605" y="-768933"/>
              <a:ext cx="1398661" cy="399379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67020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713225" y="1781225"/>
            <a:ext cx="5447400" cy="2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 rot="1505200">
            <a:off x="-1052879" y="-739009"/>
            <a:ext cx="1398858" cy="399377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54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713225" y="1781225"/>
            <a:ext cx="77166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pilogue"/>
              <a:buAutoNum type="arabicPeriod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 rot="-1322597">
            <a:off x="-1311349" y="302214"/>
            <a:ext cx="1398855" cy="399389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3404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713225" y="1628825"/>
            <a:ext cx="7133100" cy="2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39" name="Google Shape;139;p24"/>
          <p:cNvGrpSpPr/>
          <p:nvPr/>
        </p:nvGrpSpPr>
        <p:grpSpPr>
          <a:xfrm>
            <a:off x="-1205551" y="-1933389"/>
            <a:ext cx="3813300" cy="3813000"/>
            <a:chOff x="-1205551" y="-1933389"/>
            <a:chExt cx="3813300" cy="3813000"/>
          </a:xfrm>
        </p:grpSpPr>
        <p:sp>
          <p:nvSpPr>
            <p:cNvPr id="140" name="Google Shape;140;p24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7031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713650" y="1152475"/>
            <a:ext cx="77166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400"/>
              <a:buFont typeface="DM Sans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05887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713225" y="1501700"/>
            <a:ext cx="77166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2"/>
          </p:nvPr>
        </p:nvSpPr>
        <p:spPr>
          <a:xfrm>
            <a:off x="713650" y="2284375"/>
            <a:ext cx="77166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713225" y="3369450"/>
            <a:ext cx="77166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50" name="Google Shape;150;p26"/>
          <p:cNvGrpSpPr/>
          <p:nvPr/>
        </p:nvGrpSpPr>
        <p:grpSpPr>
          <a:xfrm>
            <a:off x="4334281" y="4128183"/>
            <a:ext cx="4096500" cy="3385500"/>
            <a:chOff x="5334606" y="2915833"/>
            <a:chExt cx="4096500" cy="3385500"/>
          </a:xfrm>
        </p:grpSpPr>
        <p:sp>
          <p:nvSpPr>
            <p:cNvPr id="151" name="Google Shape;151;p26"/>
            <p:cNvSpPr/>
            <p:nvPr/>
          </p:nvSpPr>
          <p:spPr>
            <a:xfrm rot="7429993">
              <a:off x="6683474" y="2611615"/>
              <a:ext cx="1398764" cy="399393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73086" y="32239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77565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388000" y="562025"/>
            <a:ext cx="43680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2703450" y="1501525"/>
            <a:ext cx="37371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Epilogue"/>
              <a:buNone/>
              <a:defRPr sz="1500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Epilogue"/>
              <a:buNone/>
              <a:defRPr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130750" y="2821825"/>
            <a:ext cx="48825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 </a:t>
            </a:r>
            <a:r>
              <a:rPr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This presentation template was created by </a:t>
            </a: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Slidesgo </a:t>
            </a:r>
            <a:r>
              <a:rPr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and includes icons by </a:t>
            </a: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Flaticon</a:t>
            </a:r>
            <a:r>
              <a:rPr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infographics &amp; images by</a:t>
            </a: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Freepik</a:t>
            </a:r>
            <a:r>
              <a:rPr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and content by</a:t>
            </a:r>
            <a:r>
              <a:rPr lang="en" sz="11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Sandra Medina</a:t>
            </a:r>
            <a:endParaRPr sz="1100" b="1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7521984" y="697375"/>
            <a:ext cx="3490500" cy="4371370"/>
            <a:chOff x="7369584" y="925975"/>
            <a:chExt cx="3490500" cy="4371370"/>
          </a:xfrm>
        </p:grpSpPr>
        <p:sp>
          <p:nvSpPr>
            <p:cNvPr id="158" name="Google Shape;158;p27"/>
            <p:cNvSpPr/>
            <p:nvPr/>
          </p:nvSpPr>
          <p:spPr>
            <a:xfrm rot="722699">
              <a:off x="8092914" y="1027927"/>
              <a:ext cx="1398796" cy="399339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 rot="-2176657">
              <a:off x="8415407" y="1277177"/>
              <a:ext cx="1398855" cy="399333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32757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8"/>
          <p:cNvGrpSpPr/>
          <p:nvPr/>
        </p:nvGrpSpPr>
        <p:grpSpPr>
          <a:xfrm>
            <a:off x="6809374" y="-1118564"/>
            <a:ext cx="3813300" cy="3813000"/>
            <a:chOff x="-1205551" y="-1933389"/>
            <a:chExt cx="3813300" cy="3813000"/>
          </a:xfrm>
        </p:grpSpPr>
        <p:sp>
          <p:nvSpPr>
            <p:cNvPr id="162" name="Google Shape;162;p28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8"/>
          <p:cNvGrpSpPr/>
          <p:nvPr/>
        </p:nvGrpSpPr>
        <p:grpSpPr>
          <a:xfrm rot="1447348">
            <a:off x="-1317136" y="3456775"/>
            <a:ext cx="5509125" cy="3256129"/>
            <a:chOff x="4648625" y="3643172"/>
            <a:chExt cx="5508969" cy="3256036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4648625" y="3643172"/>
              <a:ext cx="5508969" cy="3256036"/>
              <a:chOff x="4115225" y="3490772"/>
              <a:chExt cx="5508969" cy="3256036"/>
            </a:xfrm>
          </p:grpSpPr>
          <p:sp>
            <p:nvSpPr>
              <p:cNvPr id="166" name="Google Shape;166;p28"/>
              <p:cNvSpPr/>
              <p:nvPr/>
            </p:nvSpPr>
            <p:spPr>
              <a:xfrm rot="6597034">
                <a:off x="5531551" y="3410940"/>
                <a:ext cx="1398849" cy="3993935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rot="4187346">
                <a:off x="6809126" y="2840227"/>
                <a:ext cx="1398936" cy="399389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8"/>
            <p:cNvSpPr/>
            <p:nvPr/>
          </p:nvSpPr>
          <p:spPr>
            <a:xfrm>
              <a:off x="8106111" y="37258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1142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9"/>
          <p:cNvGrpSpPr/>
          <p:nvPr/>
        </p:nvGrpSpPr>
        <p:grpSpPr>
          <a:xfrm>
            <a:off x="5630523" y="2662920"/>
            <a:ext cx="4278038" cy="4126233"/>
            <a:chOff x="6693648" y="3158395"/>
            <a:chExt cx="4278038" cy="4126233"/>
          </a:xfrm>
        </p:grpSpPr>
        <p:sp>
          <p:nvSpPr>
            <p:cNvPr id="171" name="Google Shape;171;p29"/>
            <p:cNvSpPr/>
            <p:nvPr/>
          </p:nvSpPr>
          <p:spPr>
            <a:xfrm rot="3698908">
              <a:off x="8083814" y="3723728"/>
              <a:ext cx="1398670" cy="399400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 rot="-2452152">
              <a:off x="8436574" y="3129103"/>
              <a:ext cx="1398826" cy="399398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9"/>
          <p:cNvGrpSpPr/>
          <p:nvPr/>
        </p:nvGrpSpPr>
        <p:grpSpPr>
          <a:xfrm>
            <a:off x="899986" y="236242"/>
            <a:ext cx="1249137" cy="790927"/>
            <a:chOff x="2358150" y="204975"/>
            <a:chExt cx="937650" cy="593700"/>
          </a:xfrm>
        </p:grpSpPr>
        <p:sp>
          <p:nvSpPr>
            <p:cNvPr id="174" name="Google Shape;174;p29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150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365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365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3" name="Google Shape;43;p7"/>
          <p:cNvGrpSpPr/>
          <p:nvPr/>
        </p:nvGrpSpPr>
        <p:grpSpPr>
          <a:xfrm>
            <a:off x="4025243" y="-2197515"/>
            <a:ext cx="3324600" cy="4120200"/>
            <a:chOff x="-15382" y="-2099915"/>
            <a:chExt cx="3324600" cy="4120200"/>
          </a:xfrm>
        </p:grpSpPr>
        <p:sp>
          <p:nvSpPr>
            <p:cNvPr id="44" name="Google Shape;44;p7"/>
            <p:cNvSpPr/>
            <p:nvPr/>
          </p:nvSpPr>
          <p:spPr>
            <a:xfrm rot="-8850993">
              <a:off x="947549" y="-2036681"/>
              <a:ext cx="1398737" cy="399373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684036" y="2415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283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3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982500"/>
            <a:ext cx="6367800" cy="3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-2628916" y="1434560"/>
            <a:ext cx="3964200" cy="5069984"/>
            <a:chOff x="-2706991" y="77910"/>
            <a:chExt cx="3964200" cy="5069984"/>
          </a:xfrm>
        </p:grpSpPr>
        <p:sp>
          <p:nvSpPr>
            <p:cNvPr id="49" name="Google Shape;49;p8"/>
            <p:cNvSpPr/>
            <p:nvPr/>
          </p:nvSpPr>
          <p:spPr>
            <a:xfrm rot="7787296">
              <a:off x="-1424318" y="-103685"/>
              <a:ext cx="1398854" cy="399379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 rot="1727808">
              <a:off x="-1062534" y="1064013"/>
              <a:ext cx="1398782" cy="399386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8"/>
          <p:cNvSpPr/>
          <p:nvPr/>
        </p:nvSpPr>
        <p:spPr>
          <a:xfrm rot="7787296">
            <a:off x="6194432" y="-2520010"/>
            <a:ext cx="1398854" cy="39937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7750584" y="316375"/>
            <a:ext cx="3490500" cy="4371370"/>
            <a:chOff x="7369584" y="925975"/>
            <a:chExt cx="3490500" cy="4371370"/>
          </a:xfrm>
        </p:grpSpPr>
        <p:sp>
          <p:nvSpPr>
            <p:cNvPr id="56" name="Google Shape;56;p9"/>
            <p:cNvSpPr/>
            <p:nvPr/>
          </p:nvSpPr>
          <p:spPr>
            <a:xfrm rot="722699">
              <a:off x="8092914" y="1027927"/>
              <a:ext cx="1398796" cy="399339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176657">
              <a:off x="8415407" y="1277177"/>
              <a:ext cx="1398855" cy="399333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9"/>
          <p:cNvSpPr/>
          <p:nvPr/>
        </p:nvSpPr>
        <p:spPr>
          <a:xfrm rot="-9348252">
            <a:off x="-539897" y="-849963"/>
            <a:ext cx="1398783" cy="399372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0" y="99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330350" y="1546950"/>
            <a:ext cx="6483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1"/>
          </p:nvPr>
        </p:nvSpPr>
        <p:spPr>
          <a:xfrm>
            <a:off x="2829900" y="2718150"/>
            <a:ext cx="3484200" cy="8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-286251" y="-2368814"/>
            <a:ext cx="3813300" cy="3813000"/>
            <a:chOff x="-1205551" y="-1933389"/>
            <a:chExt cx="3813300" cy="3813000"/>
          </a:xfrm>
        </p:grpSpPr>
        <p:sp>
          <p:nvSpPr>
            <p:cNvPr id="66" name="Google Shape;66;p11"/>
            <p:cNvSpPr/>
            <p:nvPr/>
          </p:nvSpPr>
          <p:spPr>
            <a:xfrm rot="2699479">
              <a:off x="1593" y="-2023688"/>
              <a:ext cx="1399011" cy="39935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77139" y="8380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11"/>
          <p:cNvGrpSpPr/>
          <p:nvPr/>
        </p:nvGrpSpPr>
        <p:grpSpPr>
          <a:xfrm>
            <a:off x="6156473" y="3477354"/>
            <a:ext cx="4461963" cy="4012017"/>
            <a:chOff x="7475948" y="3590754"/>
            <a:chExt cx="4461963" cy="4012017"/>
          </a:xfrm>
        </p:grpSpPr>
        <p:sp>
          <p:nvSpPr>
            <p:cNvPr id="69" name="Google Shape;69;p11"/>
            <p:cNvSpPr/>
            <p:nvPr/>
          </p:nvSpPr>
          <p:spPr>
            <a:xfrm rot="3698908">
              <a:off x="8866114" y="3157653"/>
              <a:ext cx="1398670" cy="399400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 rot="-2452152">
              <a:off x="9402799" y="3638078"/>
              <a:ext cx="1398826" cy="399398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650" y="1152475"/>
            <a:ext cx="7716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Char char="●"/>
              <a:defRPr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2" r:id="rId18"/>
    <p:sldLayoutId id="2147483673" r:id="rId19"/>
    <p:sldLayoutId id="2147483674" r:id="rId20"/>
    <p:sldLayoutId id="2147483675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650" y="445025"/>
            <a:ext cx="771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doni Moda"/>
              <a:buNone/>
              <a:defRPr sz="36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650" y="1152475"/>
            <a:ext cx="7716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Char char="●"/>
              <a:defRPr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27667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0004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ctrTitle"/>
          </p:nvPr>
        </p:nvSpPr>
        <p:spPr>
          <a:xfrm>
            <a:off x="585787" y="1115481"/>
            <a:ext cx="7489950" cy="1950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 Based Security</a:t>
            </a:r>
            <a:endParaRPr dirty="0"/>
          </a:p>
        </p:txBody>
      </p:sp>
      <p:grpSp>
        <p:nvGrpSpPr>
          <p:cNvPr id="187" name="Google Shape;187;p33"/>
          <p:cNvGrpSpPr/>
          <p:nvPr/>
        </p:nvGrpSpPr>
        <p:grpSpPr>
          <a:xfrm>
            <a:off x="-1858413" y="2090798"/>
            <a:ext cx="3452100" cy="4066500"/>
            <a:chOff x="-1012401" y="1961323"/>
            <a:chExt cx="3452100" cy="4066500"/>
          </a:xfrm>
        </p:grpSpPr>
        <p:sp>
          <p:nvSpPr>
            <p:cNvPr id="188" name="Google Shape;188;p33"/>
            <p:cNvSpPr/>
            <p:nvPr/>
          </p:nvSpPr>
          <p:spPr>
            <a:xfrm>
              <a:off x="815136" y="30391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 rot="-2121030">
              <a:off x="14433" y="1997469"/>
              <a:ext cx="1398432" cy="399420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IT Security - Reporting security threats">
            <a:extLst>
              <a:ext uri="{FF2B5EF4-FFF2-40B4-BE49-F238E27FC236}">
                <a16:creationId xmlns:a16="http://schemas.microsoft.com/office/drawing/2014/main" id="{F67EFE9D-8B26-43CB-9335-8D33869A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62" y="2779512"/>
            <a:ext cx="2811133" cy="24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>
            <a:spLocks noGrp="1"/>
          </p:cNvSpPr>
          <p:nvPr>
            <p:ph type="body" idx="1"/>
          </p:nvPr>
        </p:nvSpPr>
        <p:spPr>
          <a:xfrm>
            <a:off x="713650" y="1152475"/>
            <a:ext cx="7716600" cy="2255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500" dirty="0"/>
              <a:t>Token-based security is a powerful tool for securing your web application or API.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/>
              <a:t>By using tokens to authenticate and authorize access to resources, you can improve the security, scalability, and flexibility of your authentication system.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/>
              <a:t>When choosing a token format, consider the specific requirements of your application and choose a format that meets those requirements.</a:t>
            </a:r>
            <a:endParaRPr dirty="0"/>
          </a:p>
        </p:txBody>
      </p:sp>
      <p:sp>
        <p:nvSpPr>
          <p:cNvPr id="418" name="Google Shape;41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419" name="Google Shape;419;p50"/>
          <p:cNvGrpSpPr/>
          <p:nvPr/>
        </p:nvGrpSpPr>
        <p:grpSpPr>
          <a:xfrm>
            <a:off x="5753105" y="3341590"/>
            <a:ext cx="4468912" cy="3813000"/>
            <a:chOff x="1449492" y="-1599947"/>
            <a:chExt cx="4468912" cy="3813000"/>
          </a:xfrm>
        </p:grpSpPr>
        <p:sp>
          <p:nvSpPr>
            <p:cNvPr id="420" name="Google Shape;420;p50"/>
            <p:cNvSpPr/>
            <p:nvPr/>
          </p:nvSpPr>
          <p:spPr>
            <a:xfrm rot="8100000">
              <a:off x="2656592" y="-1690246"/>
              <a:ext cx="1398799" cy="39935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0"/>
            <p:cNvSpPr/>
            <p:nvPr/>
          </p:nvSpPr>
          <p:spPr>
            <a:xfrm rot="-6445244">
              <a:off x="3104422" y="-1559843"/>
              <a:ext cx="1398863" cy="399344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2809186" y="-1188283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50"/>
          <p:cNvGrpSpPr/>
          <p:nvPr/>
        </p:nvGrpSpPr>
        <p:grpSpPr>
          <a:xfrm>
            <a:off x="1856661" y="3989217"/>
            <a:ext cx="1249137" cy="790927"/>
            <a:chOff x="2358150" y="204975"/>
            <a:chExt cx="937650" cy="593700"/>
          </a:xfrm>
        </p:grpSpPr>
        <p:sp>
          <p:nvSpPr>
            <p:cNvPr id="424" name="Google Shape;424;p50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2388000" y="514117"/>
            <a:ext cx="43680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394" name="Google Shape;394;p48"/>
          <p:cNvGrpSpPr/>
          <p:nvPr/>
        </p:nvGrpSpPr>
        <p:grpSpPr>
          <a:xfrm rot="-963494">
            <a:off x="310188" y="3886571"/>
            <a:ext cx="1249119" cy="790915"/>
            <a:chOff x="2358150" y="204975"/>
            <a:chExt cx="937650" cy="593700"/>
          </a:xfrm>
        </p:grpSpPr>
        <p:sp>
          <p:nvSpPr>
            <p:cNvPr id="395" name="Google Shape;395;p48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8"/>
          <p:cNvGrpSpPr/>
          <p:nvPr/>
        </p:nvGrpSpPr>
        <p:grpSpPr>
          <a:xfrm>
            <a:off x="-1447916" y="-960531"/>
            <a:ext cx="3490500" cy="4047000"/>
            <a:chOff x="-1591566" y="-912631"/>
            <a:chExt cx="3490500" cy="4047000"/>
          </a:xfrm>
        </p:grpSpPr>
        <p:sp>
          <p:nvSpPr>
            <p:cNvPr id="398" name="Google Shape;398;p48"/>
            <p:cNvSpPr/>
            <p:nvPr/>
          </p:nvSpPr>
          <p:spPr>
            <a:xfrm rot="-2176657">
              <a:off x="-545743" y="-885798"/>
              <a:ext cx="1398855" cy="399333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661761" y="8689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Great Gatsby Reaction / Leonardo DiCaprio Toast | Know Your Meme">
            <a:extLst>
              <a:ext uri="{FF2B5EF4-FFF2-40B4-BE49-F238E27FC236}">
                <a16:creationId xmlns:a16="http://schemas.microsoft.com/office/drawing/2014/main" id="{58105B14-23D3-4734-9D66-DCC40C2D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10" y="1867973"/>
            <a:ext cx="5480678" cy="2740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309876" y="1187879"/>
            <a:ext cx="7582337" cy="733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Epilogue" panose="020B0604020202020204" charset="0"/>
              </a:rPr>
              <a:t>	</a:t>
            </a:r>
            <a:r>
              <a:rPr lang="en-US" b="1" i="0" dirty="0">
                <a:solidFill>
                  <a:schemeClr val="tx1"/>
                </a:solidFill>
                <a:effectLst/>
                <a:latin typeface="Epilogue" panose="020B0604020202020204" charset="0"/>
              </a:rPr>
              <a:t>Token-based</a:t>
            </a:r>
            <a:r>
              <a:rPr lang="en-US" b="0" i="0" dirty="0">
                <a:solidFill>
                  <a:schemeClr val="tx1"/>
                </a:solidFill>
                <a:effectLst/>
                <a:latin typeface="Epilogue" panose="020B0604020202020204" charset="0"/>
              </a:rPr>
              <a:t> security is a type of security that involves the use of tokens to authenticate and authorize access to resources</a:t>
            </a:r>
            <a:endParaRPr lang="en-US" b="1" dirty="0">
              <a:solidFill>
                <a:schemeClr val="tx1"/>
              </a:solidFill>
              <a:latin typeface="Epilogue" panose="020B0604020202020204" charset="0"/>
            </a:endParaRPr>
          </a:p>
        </p:txBody>
      </p:sp>
      <p:grpSp>
        <p:nvGrpSpPr>
          <p:cNvPr id="231" name="Google Shape;231;p36"/>
          <p:cNvGrpSpPr/>
          <p:nvPr/>
        </p:nvGrpSpPr>
        <p:grpSpPr>
          <a:xfrm>
            <a:off x="1591058" y="4017301"/>
            <a:ext cx="1249137" cy="790927"/>
            <a:chOff x="2358150" y="204975"/>
            <a:chExt cx="937650" cy="593700"/>
          </a:xfrm>
        </p:grpSpPr>
        <p:sp>
          <p:nvSpPr>
            <p:cNvPr id="232" name="Google Shape;232;p36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36"/>
          <p:cNvGrpSpPr/>
          <p:nvPr/>
        </p:nvGrpSpPr>
        <p:grpSpPr>
          <a:xfrm rot="-2951580">
            <a:off x="7282246" y="-254811"/>
            <a:ext cx="4061918" cy="4186416"/>
            <a:chOff x="5913143" y="704373"/>
            <a:chExt cx="4062000" cy="4186500"/>
          </a:xfrm>
        </p:grpSpPr>
        <p:sp>
          <p:nvSpPr>
            <p:cNvPr id="235" name="Google Shape;235;p36"/>
            <p:cNvSpPr/>
            <p:nvPr/>
          </p:nvSpPr>
          <p:spPr>
            <a:xfrm rot="3265082">
              <a:off x="7244757" y="927607"/>
              <a:ext cx="1398773" cy="399394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 rot="654301">
              <a:off x="8098621" y="800630"/>
              <a:ext cx="1398657" cy="399398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6815111" y="21763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55;p38">
            <a:extLst>
              <a:ext uri="{FF2B5EF4-FFF2-40B4-BE49-F238E27FC236}">
                <a16:creationId xmlns:a16="http://schemas.microsoft.com/office/drawing/2014/main" id="{BD7D88E8-E482-4F38-A098-69D4D87C8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455" y="276877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Token-based security</a:t>
            </a:r>
            <a:endParaRPr dirty="0"/>
          </a:p>
        </p:txBody>
      </p:sp>
      <p:sp>
        <p:nvSpPr>
          <p:cNvPr id="19" name="Google Shape;229;p36">
            <a:extLst>
              <a:ext uri="{FF2B5EF4-FFF2-40B4-BE49-F238E27FC236}">
                <a16:creationId xmlns:a16="http://schemas.microsoft.com/office/drawing/2014/main" id="{B9F7E961-6BAB-4E21-A2A7-141AC2D4754A}"/>
              </a:ext>
            </a:extLst>
          </p:cNvPr>
          <p:cNvSpPr txBox="1">
            <a:spLocks/>
          </p:cNvSpPr>
          <p:nvPr/>
        </p:nvSpPr>
        <p:spPr>
          <a:xfrm>
            <a:off x="309876" y="2374404"/>
            <a:ext cx="7582337" cy="141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None/>
              <a:defRPr sz="1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Epilogue" panose="020B060402020202020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Epilogue" panose="020B0604020202020204" charset="0"/>
              </a:rPr>
              <a:t>Instead of relying on traditional </a:t>
            </a:r>
            <a:r>
              <a:rPr lang="en-US" b="1" dirty="0">
                <a:solidFill>
                  <a:schemeClr val="tx1"/>
                </a:solidFill>
                <a:latin typeface="Epilogue" panose="020B0604020202020204" charset="0"/>
              </a:rPr>
              <a:t>session-based</a:t>
            </a:r>
            <a:r>
              <a:rPr lang="en-US" dirty="0">
                <a:solidFill>
                  <a:schemeClr val="tx1"/>
                </a:solidFill>
                <a:latin typeface="Epilogue" panose="020B0604020202020204" charset="0"/>
              </a:rPr>
              <a:t> authentication, </a:t>
            </a:r>
            <a:r>
              <a:rPr lang="en-US" b="1" dirty="0">
                <a:solidFill>
                  <a:schemeClr val="tx1"/>
                </a:solidFill>
                <a:latin typeface="Epilogue" panose="020B0604020202020204" charset="0"/>
              </a:rPr>
              <a:t>token-based</a:t>
            </a:r>
            <a:r>
              <a:rPr lang="en-US" dirty="0">
                <a:solidFill>
                  <a:schemeClr val="tx1"/>
                </a:solidFill>
                <a:latin typeface="Epilogue" panose="020B0604020202020204" charset="0"/>
              </a:rPr>
              <a:t> security uses </a:t>
            </a:r>
            <a:r>
              <a:rPr lang="en-US" b="1" dirty="0">
                <a:solidFill>
                  <a:schemeClr val="tx1"/>
                </a:solidFill>
                <a:latin typeface="Epilogue" panose="020B0604020202020204" charset="0"/>
              </a:rPr>
              <a:t>tokens</a:t>
            </a:r>
            <a:r>
              <a:rPr lang="en-US" dirty="0">
                <a:solidFill>
                  <a:schemeClr val="tx1"/>
                </a:solidFill>
                <a:latin typeface="Epilogue" panose="020B0604020202020204" charset="0"/>
              </a:rPr>
              <a:t> to authenticate and authorize access to resources.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3F5658-1DF6-497F-95D4-BD50733B78A4}"/>
              </a:ext>
            </a:extLst>
          </p:cNvPr>
          <p:cNvSpPr/>
          <p:nvPr/>
        </p:nvSpPr>
        <p:spPr>
          <a:xfrm>
            <a:off x="4179094" y="3600450"/>
            <a:ext cx="3271837" cy="1543050"/>
          </a:xfrm>
          <a:prstGeom prst="rect">
            <a:avLst/>
          </a:prstGeom>
          <a:solidFill>
            <a:srgbClr val="EB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713225" y="209422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Tokens</a:t>
            </a:r>
            <a:endParaRPr dirty="0"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1"/>
          </p:nvPr>
        </p:nvSpPr>
        <p:spPr>
          <a:xfrm>
            <a:off x="841812" y="910623"/>
            <a:ext cx="77166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b="1" dirty="0"/>
              <a:t>Tokens</a:t>
            </a:r>
            <a:r>
              <a:rPr lang="en-US" dirty="0"/>
              <a:t> are digital credentials that are used to authenticate and authorize access to resources.</a:t>
            </a:r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2"/>
          </p:nvPr>
        </p:nvSpPr>
        <p:spPr>
          <a:xfrm>
            <a:off x="713225" y="1677491"/>
            <a:ext cx="77166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b="1" dirty="0"/>
              <a:t>Tokens</a:t>
            </a:r>
            <a:r>
              <a:rPr lang="en-US" dirty="0"/>
              <a:t> can be used to authenticate users or machines and can contain information about the user's identity, permissions, and authentication status.</a:t>
            </a:r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3"/>
          </p:nvPr>
        </p:nvSpPr>
        <p:spPr>
          <a:xfrm>
            <a:off x="713225" y="2746759"/>
            <a:ext cx="7716600" cy="738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b="1" dirty="0"/>
              <a:t>Tokens</a:t>
            </a:r>
            <a:r>
              <a:rPr lang="en-US" dirty="0"/>
              <a:t> are typically issued by an authorization server and are used to grant access to specific resources.</a:t>
            </a:r>
          </a:p>
        </p:txBody>
      </p:sp>
      <p:sp>
        <p:nvSpPr>
          <p:cNvPr id="259" name="Google Shape;259;p38"/>
          <p:cNvSpPr/>
          <p:nvPr/>
        </p:nvSpPr>
        <p:spPr>
          <a:xfrm rot="3181171">
            <a:off x="-699502" y="-1265664"/>
            <a:ext cx="1398903" cy="399408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What Is Token-Based Authentication? | Okta">
            <a:extLst>
              <a:ext uri="{FF2B5EF4-FFF2-40B4-BE49-F238E27FC236}">
                <a16:creationId xmlns:a16="http://schemas.microsoft.com/office/drawing/2014/main" id="{746C3B33-061D-4BA9-8464-B6D76CBD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80" y="3115862"/>
            <a:ext cx="3867661" cy="20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633183" y="39989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Tokens</a:t>
            </a:r>
            <a:endParaRPr dirty="0"/>
          </a:p>
        </p:txBody>
      </p:sp>
      <p:sp>
        <p:nvSpPr>
          <p:cNvPr id="278" name="Google Shape;278;p40"/>
          <p:cNvSpPr txBox="1">
            <a:spLocks noGrp="1"/>
          </p:cNvSpPr>
          <p:nvPr>
            <p:ph type="subTitle" idx="1"/>
          </p:nvPr>
        </p:nvSpPr>
        <p:spPr>
          <a:xfrm>
            <a:off x="348259" y="702595"/>
            <a:ext cx="7905555" cy="244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There are two main types of tokens: </a:t>
            </a:r>
            <a:r>
              <a:rPr lang="en-US" b="1" dirty="0"/>
              <a:t>access</a:t>
            </a:r>
            <a:r>
              <a:rPr lang="en-US" dirty="0"/>
              <a:t> tokens and </a:t>
            </a:r>
            <a:r>
              <a:rPr lang="en-US" b="1" dirty="0"/>
              <a:t>refresh</a:t>
            </a:r>
            <a:r>
              <a:rPr lang="en-US" dirty="0"/>
              <a:t> tokens.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-US" b="1" dirty="0"/>
              <a:t>Access tokens</a:t>
            </a:r>
            <a:r>
              <a:rPr lang="en-US" dirty="0"/>
              <a:t> are </a:t>
            </a:r>
            <a:r>
              <a:rPr lang="en-US" b="1" dirty="0"/>
              <a:t>short-lived</a:t>
            </a:r>
            <a:r>
              <a:rPr lang="en-US" dirty="0"/>
              <a:t> tokens that grant access to specific resources for a </a:t>
            </a:r>
            <a:r>
              <a:rPr lang="en-US" b="1" dirty="0"/>
              <a:t>limited period of time.</a:t>
            </a:r>
            <a:r>
              <a:rPr lang="en" b="1" dirty="0"/>
              <a:t> </a:t>
            </a:r>
            <a:endParaRPr b="1" dirty="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-US" b="1" dirty="0"/>
              <a:t>Refresh tokens </a:t>
            </a:r>
            <a:r>
              <a:rPr lang="en-US" dirty="0"/>
              <a:t>are </a:t>
            </a:r>
            <a:r>
              <a:rPr lang="en-US" b="1" dirty="0"/>
              <a:t>long-lived</a:t>
            </a:r>
            <a:r>
              <a:rPr lang="en-US" dirty="0"/>
              <a:t> tokens that can be used to obtain new access tokens when they expire.</a:t>
            </a:r>
          </a:p>
        </p:txBody>
      </p:sp>
      <p:grpSp>
        <p:nvGrpSpPr>
          <p:cNvPr id="280" name="Google Shape;280;p40"/>
          <p:cNvGrpSpPr/>
          <p:nvPr/>
        </p:nvGrpSpPr>
        <p:grpSpPr>
          <a:xfrm>
            <a:off x="7409136" y="927240"/>
            <a:ext cx="3813300" cy="4438568"/>
            <a:chOff x="7138474" y="1214699"/>
            <a:chExt cx="3813300" cy="4438568"/>
          </a:xfrm>
        </p:grpSpPr>
        <p:sp>
          <p:nvSpPr>
            <p:cNvPr id="281" name="Google Shape;281;p40"/>
            <p:cNvSpPr/>
            <p:nvPr/>
          </p:nvSpPr>
          <p:spPr>
            <a:xfrm rot="-2700000">
              <a:off x="8345724" y="1124338"/>
              <a:ext cx="1398799" cy="399402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 rot="799075">
              <a:off x="7809735" y="1551919"/>
              <a:ext cx="1398716" cy="39939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7502461" y="246366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174002-73C5-4692-8CCA-58E70D98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496" y="2432114"/>
            <a:ext cx="2906403" cy="24666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713700" y="123156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 Formats</a:t>
            </a:r>
            <a:br>
              <a:rPr lang="en-US" dirty="0"/>
            </a:br>
            <a:endParaRPr lang="en-US"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918942" y="804654"/>
            <a:ext cx="7873928" cy="19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There are several token formats that can be used in token-based security, including </a:t>
            </a:r>
            <a:r>
              <a:rPr lang="en-US" b="1" dirty="0"/>
              <a:t>JWT</a:t>
            </a:r>
            <a:r>
              <a:rPr lang="en-US" dirty="0"/>
              <a:t>, </a:t>
            </a:r>
            <a:r>
              <a:rPr lang="en-US" b="1" dirty="0"/>
              <a:t>OAuth</a:t>
            </a:r>
            <a:r>
              <a:rPr lang="en-US" dirty="0"/>
              <a:t>, and </a:t>
            </a:r>
            <a:r>
              <a:rPr lang="en-US" b="1" dirty="0"/>
              <a:t>SAML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Each format has its own advantages and disadvantages, and the choice of format depends on the specific requirements of your application.</a:t>
            </a:r>
          </a:p>
        </p:txBody>
      </p:sp>
      <p:sp>
        <p:nvSpPr>
          <p:cNvPr id="7" name="Google Shape;291;p41">
            <a:extLst>
              <a:ext uri="{FF2B5EF4-FFF2-40B4-BE49-F238E27FC236}">
                <a16:creationId xmlns:a16="http://schemas.microsoft.com/office/drawing/2014/main" id="{2911023C-1F1D-4FC6-9B98-E3B9E078BB9F}"/>
              </a:ext>
            </a:extLst>
          </p:cNvPr>
          <p:cNvSpPr txBox="1">
            <a:spLocks/>
          </p:cNvSpPr>
          <p:nvPr/>
        </p:nvSpPr>
        <p:spPr>
          <a:xfrm>
            <a:off x="869706" y="2571750"/>
            <a:ext cx="7560594" cy="234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None/>
              <a:defRPr sz="1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	</a:t>
            </a:r>
            <a:r>
              <a:rPr lang="en-US" b="1" dirty="0"/>
              <a:t>JWT</a:t>
            </a:r>
            <a:r>
              <a:rPr lang="en-US" dirty="0"/>
              <a:t> is often preferred for its ease of use and flexibility, as it allows you to include custom claims and has good support in many programming languages and frameworks. </a:t>
            </a:r>
          </a:p>
          <a:p>
            <a:pPr marL="0" indent="0" algn="l">
              <a:lnSpc>
                <a:spcPct val="150000"/>
              </a:lnSpc>
            </a:pPr>
            <a:r>
              <a:rPr lang="en-US" dirty="0"/>
              <a:t>	However, </a:t>
            </a:r>
            <a:r>
              <a:rPr lang="en-US" b="1" dirty="0"/>
              <a:t>OAuth </a:t>
            </a:r>
            <a:r>
              <a:rPr lang="en-US" dirty="0"/>
              <a:t>and</a:t>
            </a:r>
            <a:r>
              <a:rPr lang="en-US" b="1" dirty="0"/>
              <a:t> SAML</a:t>
            </a:r>
            <a:r>
              <a:rPr lang="en-US" dirty="0"/>
              <a:t> may be a better fit for certain use cases, such as </a:t>
            </a:r>
            <a:r>
              <a:rPr lang="en-US" b="1" dirty="0"/>
              <a:t>social login </a:t>
            </a:r>
            <a:r>
              <a:rPr lang="en-US" dirty="0"/>
              <a:t>or federated identity scenarios where a </a:t>
            </a:r>
            <a:r>
              <a:rPr lang="en-US" b="1" dirty="0"/>
              <a:t>third-party identity provider is involved.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713700" y="226789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JSON Web Tokens (JWT)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1"/>
          </p:nvPr>
        </p:nvSpPr>
        <p:spPr>
          <a:xfrm>
            <a:off x="912600" y="1162544"/>
            <a:ext cx="7265793" cy="666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JWT (JSON Web Token) </a:t>
            </a:r>
            <a:r>
              <a:rPr lang="en-US" dirty="0"/>
              <a:t>is one of the most widely used token formats in token-based security</a:t>
            </a:r>
          </a:p>
        </p:txBody>
      </p:sp>
      <p:grpSp>
        <p:nvGrpSpPr>
          <p:cNvPr id="299" name="Google Shape;299;p42"/>
          <p:cNvGrpSpPr/>
          <p:nvPr/>
        </p:nvGrpSpPr>
        <p:grpSpPr>
          <a:xfrm>
            <a:off x="2035216" y="3438643"/>
            <a:ext cx="4885074" cy="3749289"/>
            <a:chOff x="1846239" y="3327086"/>
            <a:chExt cx="4885074" cy="3749289"/>
          </a:xfrm>
        </p:grpSpPr>
        <p:sp>
          <p:nvSpPr>
            <p:cNvPr id="300" name="Google Shape;300;p42"/>
            <p:cNvSpPr/>
            <p:nvPr/>
          </p:nvSpPr>
          <p:spPr>
            <a:xfrm rot="3096072">
              <a:off x="3146220" y="3291043"/>
              <a:ext cx="1398738" cy="3993763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2"/>
            <p:cNvSpPr/>
            <p:nvPr/>
          </p:nvSpPr>
          <p:spPr>
            <a:xfrm rot="7071076">
              <a:off x="3939808" y="2881518"/>
              <a:ext cx="1398610" cy="399373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2483486" y="360346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98;p42">
            <a:extLst>
              <a:ext uri="{FF2B5EF4-FFF2-40B4-BE49-F238E27FC236}">
                <a16:creationId xmlns:a16="http://schemas.microsoft.com/office/drawing/2014/main" id="{776AEC58-4EAD-43A6-A33E-399A1CEC86F6}"/>
              </a:ext>
            </a:extLst>
          </p:cNvPr>
          <p:cNvSpPr txBox="1">
            <a:spLocks/>
          </p:cNvSpPr>
          <p:nvPr/>
        </p:nvSpPr>
        <p:spPr>
          <a:xfrm>
            <a:off x="912600" y="2001046"/>
            <a:ext cx="7265793" cy="6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None/>
              <a:defRPr sz="1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 algn="l"/>
            <a:r>
              <a:rPr lang="en-US" b="1" dirty="0"/>
              <a:t>JWT </a:t>
            </a:r>
            <a:r>
              <a:rPr lang="en-US" dirty="0"/>
              <a:t>is a compact</a:t>
            </a:r>
            <a:r>
              <a:rPr lang="en-US" b="1" dirty="0"/>
              <a:t>, URL-safe </a:t>
            </a:r>
            <a:r>
              <a:rPr lang="en-US" dirty="0"/>
              <a:t>means of representing </a:t>
            </a:r>
            <a:r>
              <a:rPr lang="en-US" b="1" dirty="0"/>
              <a:t>claims</a:t>
            </a:r>
            <a:r>
              <a:rPr lang="en-US" dirty="0"/>
              <a:t> to be transferred between two parties.</a:t>
            </a:r>
          </a:p>
        </p:txBody>
      </p:sp>
      <p:sp>
        <p:nvSpPr>
          <p:cNvPr id="10" name="Google Shape;298;p42">
            <a:extLst>
              <a:ext uri="{FF2B5EF4-FFF2-40B4-BE49-F238E27FC236}">
                <a16:creationId xmlns:a16="http://schemas.microsoft.com/office/drawing/2014/main" id="{B35D4604-EDE3-4B64-B294-B77DCC98A562}"/>
              </a:ext>
            </a:extLst>
          </p:cNvPr>
          <p:cNvSpPr txBox="1">
            <a:spLocks/>
          </p:cNvSpPr>
          <p:nvPr/>
        </p:nvSpPr>
        <p:spPr>
          <a:xfrm>
            <a:off x="912599" y="3026458"/>
            <a:ext cx="7265793" cy="6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None/>
              <a:defRPr sz="1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 algn="l"/>
            <a:r>
              <a:rPr lang="en-US" b="1" dirty="0"/>
              <a:t>JWT</a:t>
            </a:r>
            <a:r>
              <a:rPr lang="en-US" dirty="0"/>
              <a:t> consists of </a:t>
            </a:r>
            <a:r>
              <a:rPr lang="en-US" b="1" dirty="0"/>
              <a:t>three parts</a:t>
            </a:r>
            <a:r>
              <a:rPr lang="en-US" dirty="0"/>
              <a:t>: a </a:t>
            </a:r>
            <a:r>
              <a:rPr lang="en-US" b="1" dirty="0"/>
              <a:t>header</a:t>
            </a:r>
            <a:r>
              <a:rPr lang="en-US" dirty="0"/>
              <a:t>, a </a:t>
            </a:r>
            <a:r>
              <a:rPr lang="en-US" b="1" dirty="0"/>
              <a:t>payload</a:t>
            </a:r>
            <a:r>
              <a:rPr lang="en-US" dirty="0"/>
              <a:t>, and a </a:t>
            </a:r>
            <a:r>
              <a:rPr lang="en-US" b="1" dirty="0"/>
              <a:t>signature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>
            <a:spLocks noGrp="1"/>
          </p:cNvSpPr>
          <p:nvPr>
            <p:ph type="title"/>
          </p:nvPr>
        </p:nvSpPr>
        <p:spPr>
          <a:xfrm>
            <a:off x="713700" y="197432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JWT Payload</a:t>
            </a:r>
          </a:p>
        </p:txBody>
      </p:sp>
      <p:sp>
        <p:nvSpPr>
          <p:cNvPr id="325" name="Google Shape;325;p44"/>
          <p:cNvSpPr txBox="1">
            <a:spLocks noGrp="1"/>
          </p:cNvSpPr>
          <p:nvPr>
            <p:ph type="subTitle" idx="1"/>
          </p:nvPr>
        </p:nvSpPr>
        <p:spPr>
          <a:xfrm>
            <a:off x="757523" y="1040420"/>
            <a:ext cx="7716600" cy="759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</a:t>
            </a:r>
            <a:r>
              <a:rPr lang="en-US" b="1" dirty="0"/>
              <a:t>JWT payload</a:t>
            </a:r>
            <a:r>
              <a:rPr lang="en-US" dirty="0"/>
              <a:t> contains the </a:t>
            </a:r>
            <a:r>
              <a:rPr lang="en-US" b="1" dirty="0"/>
              <a:t>claims</a:t>
            </a:r>
            <a:r>
              <a:rPr lang="en-US" dirty="0"/>
              <a:t> or assertions about the user, such as their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roles</a:t>
            </a:r>
            <a:r>
              <a:rPr lang="en-US" dirty="0"/>
              <a:t>, and </a:t>
            </a:r>
            <a:r>
              <a:rPr lang="en-US" b="1" dirty="0"/>
              <a:t>permissions</a:t>
            </a:r>
            <a:r>
              <a:rPr lang="en-US" dirty="0"/>
              <a:t>.</a:t>
            </a:r>
          </a:p>
        </p:txBody>
      </p:sp>
      <p:grpSp>
        <p:nvGrpSpPr>
          <p:cNvPr id="326" name="Google Shape;326;p44"/>
          <p:cNvGrpSpPr/>
          <p:nvPr/>
        </p:nvGrpSpPr>
        <p:grpSpPr>
          <a:xfrm>
            <a:off x="6406032" y="1927894"/>
            <a:ext cx="4894292" cy="4173900"/>
            <a:chOff x="6406032" y="1927894"/>
            <a:chExt cx="4894292" cy="4173900"/>
          </a:xfrm>
        </p:grpSpPr>
        <p:sp>
          <p:nvSpPr>
            <p:cNvPr id="327" name="Google Shape;327;p44"/>
            <p:cNvSpPr/>
            <p:nvPr/>
          </p:nvSpPr>
          <p:spPr>
            <a:xfrm rot="1727808">
              <a:off x="7281341" y="2017913"/>
              <a:ext cx="1398782" cy="399386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4"/>
            <p:cNvSpPr/>
            <p:nvPr/>
          </p:nvSpPr>
          <p:spPr>
            <a:xfrm rot="6082789">
              <a:off x="8505275" y="1485327"/>
              <a:ext cx="1398799" cy="399383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6707061" y="3836817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25;p44">
            <a:extLst>
              <a:ext uri="{FF2B5EF4-FFF2-40B4-BE49-F238E27FC236}">
                <a16:creationId xmlns:a16="http://schemas.microsoft.com/office/drawing/2014/main" id="{BA1C902C-44D7-4439-A144-5DE773539EB9}"/>
              </a:ext>
            </a:extLst>
          </p:cNvPr>
          <p:cNvSpPr txBox="1">
            <a:spLocks/>
          </p:cNvSpPr>
          <p:nvPr/>
        </p:nvSpPr>
        <p:spPr>
          <a:xfrm>
            <a:off x="757523" y="2069827"/>
            <a:ext cx="7716600" cy="75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None/>
              <a:defRPr sz="1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/>
            <a:r>
              <a:rPr lang="en-US" dirty="0"/>
              <a:t>	The </a:t>
            </a:r>
            <a:r>
              <a:rPr lang="en-US" b="1" dirty="0"/>
              <a:t>claims </a:t>
            </a:r>
            <a:r>
              <a:rPr lang="en-US" dirty="0"/>
              <a:t>are stored as </a:t>
            </a:r>
            <a:r>
              <a:rPr lang="en-US" b="1" dirty="0"/>
              <a:t>key-value</a:t>
            </a:r>
            <a:r>
              <a:rPr lang="en-US" dirty="0"/>
              <a:t> pairs and can be used by the application to authorize access to specific resources.</a:t>
            </a:r>
          </a:p>
        </p:txBody>
      </p:sp>
      <p:sp>
        <p:nvSpPr>
          <p:cNvPr id="11" name="Google Shape;325;p44">
            <a:extLst>
              <a:ext uri="{FF2B5EF4-FFF2-40B4-BE49-F238E27FC236}">
                <a16:creationId xmlns:a16="http://schemas.microsoft.com/office/drawing/2014/main" id="{19A87602-CDBC-47E4-A7EC-387A27E2B00C}"/>
              </a:ext>
            </a:extLst>
          </p:cNvPr>
          <p:cNvSpPr txBox="1">
            <a:spLocks/>
          </p:cNvSpPr>
          <p:nvPr/>
        </p:nvSpPr>
        <p:spPr>
          <a:xfrm>
            <a:off x="75990" y="3162531"/>
            <a:ext cx="7716600" cy="75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None/>
              <a:defRPr sz="1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None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/>
            <a:r>
              <a:rPr lang="en-US" dirty="0"/>
              <a:t>	</a:t>
            </a:r>
            <a:r>
              <a:rPr lang="en-US" b="1" dirty="0"/>
              <a:t>JWT</a:t>
            </a:r>
            <a:r>
              <a:rPr lang="en-US" dirty="0"/>
              <a:t> also </a:t>
            </a:r>
            <a:r>
              <a:rPr lang="en-US" b="1" dirty="0"/>
              <a:t>supports custom claims</a:t>
            </a:r>
            <a:r>
              <a:rPr lang="en-US" dirty="0"/>
              <a:t>, which can be used to store additional information about the user.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>
            <a:spLocks noGrp="1"/>
          </p:cNvSpPr>
          <p:nvPr>
            <p:ph type="title"/>
          </p:nvPr>
        </p:nvSpPr>
        <p:spPr>
          <a:xfrm>
            <a:off x="713225" y="252469"/>
            <a:ext cx="77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JWT Signature</a:t>
            </a:r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1"/>
          </p:nvPr>
        </p:nvSpPr>
        <p:spPr>
          <a:xfrm>
            <a:off x="1048839" y="1136739"/>
            <a:ext cx="7716600" cy="50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JWT signature</a:t>
            </a:r>
            <a:r>
              <a:rPr lang="en-US" dirty="0"/>
              <a:t> is used to </a:t>
            </a:r>
            <a:r>
              <a:rPr lang="en-US" b="1" dirty="0"/>
              <a:t>verify</a:t>
            </a:r>
            <a:r>
              <a:rPr lang="en-US" dirty="0"/>
              <a:t> the </a:t>
            </a:r>
            <a:r>
              <a:rPr lang="en-US" b="1" dirty="0"/>
              <a:t>integrity</a:t>
            </a:r>
            <a:r>
              <a:rPr lang="en-US" dirty="0"/>
              <a:t> of the token.</a:t>
            </a:r>
            <a:endParaRPr lang="en-US" b="1" dirty="0"/>
          </a:p>
        </p:txBody>
      </p:sp>
      <p:grpSp>
        <p:nvGrpSpPr>
          <p:cNvPr id="336" name="Google Shape;336;p45"/>
          <p:cNvGrpSpPr/>
          <p:nvPr/>
        </p:nvGrpSpPr>
        <p:grpSpPr>
          <a:xfrm>
            <a:off x="3768173" y="4069042"/>
            <a:ext cx="1249137" cy="790927"/>
            <a:chOff x="2358150" y="204975"/>
            <a:chExt cx="937650" cy="593700"/>
          </a:xfrm>
        </p:grpSpPr>
        <p:sp>
          <p:nvSpPr>
            <p:cNvPr id="337" name="Google Shape;337;p45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7249442" y="694167"/>
            <a:ext cx="3933600" cy="4208700"/>
            <a:chOff x="7249442" y="694167"/>
            <a:chExt cx="3933600" cy="4208700"/>
          </a:xfrm>
        </p:grpSpPr>
        <p:sp>
          <p:nvSpPr>
            <p:cNvPr id="340" name="Google Shape;340;p45"/>
            <p:cNvSpPr/>
            <p:nvPr/>
          </p:nvSpPr>
          <p:spPr>
            <a:xfrm rot="799075">
              <a:off x="8441085" y="801519"/>
              <a:ext cx="1398716" cy="39939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 rot="-7857352">
              <a:off x="8516904" y="704808"/>
              <a:ext cx="1398675" cy="39940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8168961" y="1860242"/>
              <a:ext cx="790800" cy="790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35;p45">
            <a:extLst>
              <a:ext uri="{FF2B5EF4-FFF2-40B4-BE49-F238E27FC236}">
                <a16:creationId xmlns:a16="http://schemas.microsoft.com/office/drawing/2014/main" id="{42B9F69A-DD3D-454F-828A-3124110397EE}"/>
              </a:ext>
            </a:extLst>
          </p:cNvPr>
          <p:cNvSpPr txBox="1">
            <a:spLocks/>
          </p:cNvSpPr>
          <p:nvPr/>
        </p:nvSpPr>
        <p:spPr>
          <a:xfrm>
            <a:off x="763546" y="1728940"/>
            <a:ext cx="7716600" cy="81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AutoNum type="arabicPeriod"/>
              <a:defRPr sz="1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lpha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roman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rabi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lpha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roman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rabi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lpha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roman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>
              <a:lnSpc>
                <a:spcPct val="150000"/>
              </a:lnSpc>
              <a:buFont typeface="Epilogue"/>
              <a:buNone/>
            </a:pPr>
            <a:r>
              <a:rPr lang="en-US" dirty="0"/>
              <a:t>	The </a:t>
            </a:r>
            <a:r>
              <a:rPr lang="en-US" b="1" dirty="0"/>
              <a:t>signature</a:t>
            </a:r>
            <a:r>
              <a:rPr lang="en-US" dirty="0"/>
              <a:t> is generated by </a:t>
            </a:r>
            <a:r>
              <a:rPr lang="en-US" b="1" dirty="0"/>
              <a:t>combining</a:t>
            </a:r>
            <a:r>
              <a:rPr lang="en-US" dirty="0"/>
              <a:t> the encoded </a:t>
            </a:r>
            <a:r>
              <a:rPr lang="en-US" b="1" dirty="0"/>
              <a:t>header</a:t>
            </a:r>
            <a:r>
              <a:rPr lang="en-US" dirty="0"/>
              <a:t>, encoded </a:t>
            </a:r>
            <a:r>
              <a:rPr lang="en-US" b="1" dirty="0"/>
              <a:t>payload</a:t>
            </a:r>
            <a:r>
              <a:rPr lang="en-US" dirty="0"/>
              <a:t>, and a </a:t>
            </a:r>
            <a:r>
              <a:rPr lang="en-US" b="1" dirty="0"/>
              <a:t>secret key </a:t>
            </a:r>
            <a:r>
              <a:rPr lang="en-US" dirty="0"/>
              <a:t>known only to the server.</a:t>
            </a:r>
            <a:endParaRPr lang="en-US" b="1" dirty="0"/>
          </a:p>
        </p:txBody>
      </p:sp>
      <p:sp>
        <p:nvSpPr>
          <p:cNvPr id="15" name="Google Shape;335;p45">
            <a:extLst>
              <a:ext uri="{FF2B5EF4-FFF2-40B4-BE49-F238E27FC236}">
                <a16:creationId xmlns:a16="http://schemas.microsoft.com/office/drawing/2014/main" id="{93DEE2EA-30F3-4122-88C0-374C9A80BA6B}"/>
              </a:ext>
            </a:extLst>
          </p:cNvPr>
          <p:cNvSpPr txBox="1">
            <a:spLocks/>
          </p:cNvSpPr>
          <p:nvPr/>
        </p:nvSpPr>
        <p:spPr>
          <a:xfrm>
            <a:off x="763546" y="2767058"/>
            <a:ext cx="7716600" cy="81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AutoNum type="arabicPeriod"/>
              <a:defRPr sz="1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lpha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roman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rabi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lpha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roman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rabi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alpha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AutoNum type="romanLcPeriod"/>
              <a:defRPr sz="14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0" indent="0">
              <a:lnSpc>
                <a:spcPct val="150000"/>
              </a:lnSpc>
              <a:buFont typeface="Epilogue"/>
              <a:buNone/>
            </a:pPr>
            <a:r>
              <a:rPr lang="en-US" dirty="0"/>
              <a:t>	When the token is received, the </a:t>
            </a:r>
            <a:r>
              <a:rPr lang="en-US" b="1" dirty="0"/>
              <a:t>server verifies the signature </a:t>
            </a:r>
            <a:r>
              <a:rPr lang="en-US" dirty="0"/>
              <a:t>to ensure that the token has not been tampered with.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 of a JWT</a:t>
            </a:r>
            <a:endParaRPr dirty="0"/>
          </a:p>
        </p:txBody>
      </p:sp>
      <p:grpSp>
        <p:nvGrpSpPr>
          <p:cNvPr id="365" name="Google Shape;365;p47"/>
          <p:cNvGrpSpPr/>
          <p:nvPr/>
        </p:nvGrpSpPr>
        <p:grpSpPr>
          <a:xfrm>
            <a:off x="7160125" y="-1958149"/>
            <a:ext cx="4305540" cy="6108499"/>
            <a:chOff x="7160125" y="-1958149"/>
            <a:chExt cx="4305540" cy="6108499"/>
          </a:xfrm>
        </p:grpSpPr>
        <p:sp>
          <p:nvSpPr>
            <p:cNvPr id="366" name="Google Shape;366;p47"/>
            <p:cNvSpPr/>
            <p:nvPr/>
          </p:nvSpPr>
          <p:spPr>
            <a:xfrm rot="1505200">
              <a:off x="7941046" y="-1850084"/>
              <a:ext cx="1398858" cy="399377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 rot="8099479">
              <a:off x="8859660" y="246901"/>
              <a:ext cx="1399011" cy="399359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47"/>
          <p:cNvGrpSpPr/>
          <p:nvPr/>
        </p:nvGrpSpPr>
        <p:grpSpPr>
          <a:xfrm>
            <a:off x="6840361" y="3989217"/>
            <a:ext cx="1249137" cy="790927"/>
            <a:chOff x="2358150" y="204975"/>
            <a:chExt cx="937650" cy="593700"/>
          </a:xfrm>
        </p:grpSpPr>
        <p:sp>
          <p:nvSpPr>
            <p:cNvPr id="369" name="Google Shape;369;p47"/>
            <p:cNvSpPr/>
            <p:nvPr/>
          </p:nvSpPr>
          <p:spPr>
            <a:xfrm>
              <a:off x="235815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2702100" y="204975"/>
              <a:ext cx="593700" cy="593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5ECA7D-4E31-4027-87D0-AA10D0AD4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10" b="6409"/>
          <a:stretch/>
        </p:blipFill>
        <p:spPr>
          <a:xfrm>
            <a:off x="552566" y="1219839"/>
            <a:ext cx="7689029" cy="2944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dagogy of death by Slidesgo">
  <a:themeElements>
    <a:clrScheme name="Simple Light">
      <a:dk1>
        <a:srgbClr val="2B2B30"/>
      </a:dk1>
      <a:lt1>
        <a:srgbClr val="EBE8E8"/>
      </a:lt1>
      <a:dk2>
        <a:srgbClr val="79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2B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1">
  <a:themeElements>
    <a:clrScheme name="Simple Light">
      <a:dk1>
        <a:srgbClr val="2B2B30"/>
      </a:dk1>
      <a:lt1>
        <a:srgbClr val="EBE8E8"/>
      </a:lt1>
      <a:dk2>
        <a:srgbClr val="79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2B3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A5F7AC2A-7582-4273-89B8-F7F3D4CF612C}" vid="{2BD65C70-594D-41A5-921C-A3D81B4A1029}"/>
    </a:ext>
  </a:extLst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531</Words>
  <Application>Microsoft Office PowerPoint</Application>
  <PresentationFormat>Экран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Epilogue</vt:lpstr>
      <vt:lpstr>Proxima Nova</vt:lpstr>
      <vt:lpstr>Bodoni Moda ExtraBold</vt:lpstr>
      <vt:lpstr>Bodoni Moda</vt:lpstr>
      <vt:lpstr>Bodoni Moda SemiBold</vt:lpstr>
      <vt:lpstr>Arial</vt:lpstr>
      <vt:lpstr>DM Sans</vt:lpstr>
      <vt:lpstr>Pedagogy of death by Slidesgo</vt:lpstr>
      <vt:lpstr>Тема1</vt:lpstr>
      <vt:lpstr>1_Slidesgo Final Pages</vt:lpstr>
      <vt:lpstr>Token Based Security</vt:lpstr>
      <vt:lpstr>Token-based security</vt:lpstr>
      <vt:lpstr>Tokens</vt:lpstr>
      <vt:lpstr>Types of Tokens</vt:lpstr>
      <vt:lpstr>Token Formats </vt:lpstr>
      <vt:lpstr> JSON Web Tokens (JWT)</vt:lpstr>
      <vt:lpstr> JWT Payload</vt:lpstr>
      <vt:lpstr>JWT Signature</vt:lpstr>
      <vt:lpstr>Structure of a JWT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Based Security</dc:title>
  <dc:creator>Andriy</dc:creator>
  <cp:lastModifiedBy>Drobot Andri</cp:lastModifiedBy>
  <cp:revision>8</cp:revision>
  <dcterms:modified xsi:type="dcterms:W3CDTF">2023-05-14T10:39:26Z</dcterms:modified>
</cp:coreProperties>
</file>