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A006C5-18DD-457D-AFCA-9FFCAD01ACEA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</p14:sldIdLst>
        </p14:section>
        <p14:section name="Untitled Section" id="{8079AD85-9C00-41AD-AA94-2A0014F8723B}">
          <p14:sldIdLst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C02EA-42C9-4DA6-A57E-CCB3D6085CDF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5C40A-BFE3-4369-9B95-FA9B242A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C40A-BFE3-4369-9B95-FA9B242A13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5C40A-BFE3-4369-9B95-FA9B242A13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0D91-E17B-0F84-8C90-1A4F1C44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A494B-C662-0DBD-4FA9-D2EB005E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D2AF-F2D8-9412-2A12-04ED232F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23D8-CBD5-A2B2-CB1B-4883370A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B50F-4000-F9B0-12B2-1B8EAFEA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B0E0-C64B-14E9-7E1C-61C611C7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B5867-2894-643B-9A92-4EAF7524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C5D3-43C0-3657-4801-133B16F8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7DB1-DC6D-F2DA-C072-14A75859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8D97-A3AF-B0A3-3E8A-3D57A854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63C60-DF5C-E789-0615-E978A0928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18799-D150-A881-0B6E-9655CF48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7B65-70F7-157A-1CF7-16EA6EC8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73BC-DBF9-27AA-8D55-41B68BD3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1F0A-F01B-8FD8-9938-07A11F45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E852-47C8-F8DD-55BF-1C06307C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8E85-8DDE-A7E0-2ABB-13F72C9C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90C9-0981-6DB7-8825-B439C246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A949-876C-25EC-37E9-246CF73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F490-64EC-B4B4-819B-DE709E7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7FBB-DBBD-1DE7-2AFB-96B77F56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92A4-D3ED-0A6C-EC80-F81ABAE1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0EFE-DE94-7EBB-A804-B8CBD57A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7823-83A6-DD81-6EFF-14A71B69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6367-7E81-6C67-ADAB-403BE90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A91-594B-695C-C8AE-6A8B3A33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04B0-709B-F278-2D10-D683FC63E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D3B7-8F49-052E-339A-736187FD7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3D24-8AAE-2081-FF55-CD586024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D157-E975-97D1-084B-6D006A34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37F67-1F52-2ABC-2EA5-3C879B80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33E0-98FF-20D9-839C-1FCA6A1F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2582-1218-D921-10D3-3BCB077E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07F64-5F4C-8FB1-8348-018B917A6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7D08F-0DFE-1BC4-1C0F-EBA23F12C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696B8-C886-74D2-7F94-A6B1B3887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E7E1A-A0A5-94E2-E1BD-CFDBBA07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4F830-2446-C601-3627-F6EB75BF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E9D20-5803-0816-9ED6-E8C834AF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20AF-AB00-3BF4-148B-9E52082A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2E9F1-7908-7BE7-EA3A-4AF19CF7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F93A1-1906-E103-AFED-EF531251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9DEC5-AAFB-6406-4BA1-EDA2CDD6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BA594-19BA-2E6B-5E9D-674C7A29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44976-A8CF-1AFA-729B-F75BA625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17F66-7E92-3DE9-AE62-DE57A085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98F8-0625-8C8A-3341-9BF502BF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5B96-7246-18C5-2531-AB461156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AC2C-52F3-C1FF-6E3C-0E8F51A00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23085-077C-A863-0C98-796C03EA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2CAE5-C7A1-81CA-A9C6-D200480D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3696C-A7E6-B5C9-DAAB-FEEEB967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03FD-22F6-1CDD-AAEE-78C13B9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E61A2-B0F7-F76B-2C65-F9D2CC46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E365-07EC-9854-9611-1BF04FA6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02DBB-1FE6-5955-50EA-7414E6DD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4A550-CB8D-37CF-D020-9739ED85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52492-20B1-27D5-72F9-6CB1BEDC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6A38C-1CC4-7A27-EB95-D09ED99B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7089-776F-6A6B-9CFA-293B8E13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36BC-CDFA-AC2B-4A6A-80596D98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DD004-3687-4DAC-B0BB-C74DBA2E57D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A718D-51B1-CE15-45D2-EBF2FCF33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AD5A-45BE-F429-F4B1-3F417F4B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ACC5-2B42-4A97-9E30-0EB8AA60E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EBBFC-055A-F3E6-B700-1A9C3C61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5" y="1826342"/>
            <a:ext cx="6226167" cy="3205315"/>
          </a:xfrm>
        </p:spPr>
        <p:txBody>
          <a:bodyPr>
            <a:normAutofit/>
          </a:bodyPr>
          <a:lstStyle/>
          <a:p>
            <a:pPr algn="l"/>
            <a:r>
              <a:rPr lang="ru-RU" sz="4400" b="1" dirty="0"/>
              <a:t>Порівння інкрементального </a:t>
            </a:r>
            <a:r>
              <a:rPr lang="en-US" sz="4400" b="1" dirty="0"/>
              <a:t>DOM Angular </a:t>
            </a:r>
            <a:r>
              <a:rPr lang="ru-RU" sz="4400" b="1" dirty="0"/>
              <a:t>та віртуального </a:t>
            </a:r>
            <a:r>
              <a:rPr lang="en-US" sz="4400" b="1" dirty="0"/>
              <a:t>DOM </a:t>
            </a:r>
            <a:r>
              <a:rPr lang="en-US" sz="4400" b="1" dirty="0" err="1"/>
              <a:t>Reactjs</a:t>
            </a:r>
            <a:r>
              <a:rPr lang="en-US" sz="4400" b="1" dirty="0"/>
              <a:t>. </a:t>
            </a:r>
            <a:r>
              <a:rPr lang="ru-RU" sz="4400" b="1" dirty="0"/>
              <a:t>Їх принципи роботи</a:t>
            </a:r>
            <a:endParaRPr lang="en-US" sz="4400" b="1" dirty="0"/>
          </a:p>
        </p:txBody>
      </p:sp>
      <p:pic>
        <p:nvPicPr>
          <p:cNvPr id="1026" name="Picture 2" descr="JS-REPUBLIC Angular 2 contre ReactJS">
            <a:extLst>
              <a:ext uri="{FF2B5EF4-FFF2-40B4-BE49-F238E27FC236}">
                <a16:creationId xmlns:a16="http://schemas.microsoft.com/office/drawing/2014/main" id="{28E47BB7-D569-C866-20F9-EDD248D37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7" r="898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3711A4C-27FF-6569-5773-97E442CD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6115"/>
            <a:ext cx="10458450" cy="4190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workLoop</a:t>
            </a:r>
            <a:r>
              <a:rPr lang="en-US" dirty="0"/>
              <a:t>(</a:t>
            </a:r>
            <a:r>
              <a:rPr lang="en-US" dirty="0" err="1"/>
              <a:t>isYieldy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if (!</a:t>
            </a:r>
            <a:r>
              <a:rPr lang="en-US" dirty="0" err="1"/>
              <a:t>isYieldy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while (</a:t>
            </a:r>
            <a:r>
              <a:rPr lang="en-US" dirty="0" err="1"/>
              <a:t>nextUnitOfWork</a:t>
            </a:r>
            <a:r>
              <a:rPr lang="en-US" dirty="0"/>
              <a:t> !== null)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nextUnitOfWork</a:t>
            </a:r>
            <a:r>
              <a:rPr lang="en-US" dirty="0"/>
              <a:t> = </a:t>
            </a:r>
            <a:r>
              <a:rPr lang="en-US" dirty="0" err="1"/>
              <a:t>performUnitOfWork</a:t>
            </a:r>
            <a:r>
              <a:rPr lang="en-US" dirty="0"/>
              <a:t>(</a:t>
            </a:r>
            <a:r>
              <a:rPr lang="en-US" dirty="0" err="1"/>
              <a:t>nextUnitOfWork</a:t>
            </a:r>
            <a:r>
              <a:rPr lang="en-US" dirty="0"/>
              <a:t>); 	} 	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2192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8C4C-97E4-85B7-892C-8DF96742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function </a:t>
            </a:r>
            <a:r>
              <a:rPr lang="en-US" sz="2500" dirty="0" err="1"/>
              <a:t>completeUnitOfWork</a:t>
            </a:r>
            <a:r>
              <a:rPr lang="en-US" sz="2500" dirty="0"/>
              <a:t>(</a:t>
            </a:r>
            <a:r>
              <a:rPr lang="en-US" sz="2500" dirty="0" err="1"/>
              <a:t>workInProgress</a:t>
            </a:r>
            <a:r>
              <a:rPr lang="en-US" sz="2500" dirty="0"/>
              <a:t>) {</a:t>
            </a:r>
          </a:p>
          <a:p>
            <a:pPr marL="0" indent="0">
              <a:buNone/>
            </a:pPr>
            <a:r>
              <a:rPr lang="en-US" sz="2500" dirty="0"/>
              <a:t>	while (true) { </a:t>
            </a:r>
          </a:p>
          <a:p>
            <a:pPr marL="0" indent="0">
              <a:buNone/>
            </a:pPr>
            <a:r>
              <a:rPr lang="en-US" sz="2500" dirty="0"/>
              <a:t>		let </a:t>
            </a:r>
            <a:r>
              <a:rPr lang="en-US" sz="2500" dirty="0" err="1"/>
              <a:t>returnFiber</a:t>
            </a:r>
            <a:r>
              <a:rPr lang="en-US" sz="2500" dirty="0"/>
              <a:t> = </a:t>
            </a:r>
            <a:r>
              <a:rPr lang="en-US" sz="2500" dirty="0" err="1"/>
              <a:t>workInProgress.return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	let </a:t>
            </a:r>
            <a:r>
              <a:rPr lang="en-US" sz="2500" dirty="0" err="1"/>
              <a:t>siblingFiber</a:t>
            </a:r>
            <a:r>
              <a:rPr lang="en-US" sz="2500" dirty="0"/>
              <a:t> = </a:t>
            </a:r>
            <a:r>
              <a:rPr lang="en-US" sz="2500" dirty="0" err="1"/>
              <a:t>workInProgress.sibling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nextUnitOfWork</a:t>
            </a:r>
            <a:r>
              <a:rPr lang="en-US" sz="2500" dirty="0"/>
              <a:t> = </a:t>
            </a:r>
            <a:r>
              <a:rPr lang="en-US" sz="2500" dirty="0" err="1"/>
              <a:t>completeWork</a:t>
            </a:r>
            <a:r>
              <a:rPr lang="en-US" sz="2500" dirty="0"/>
              <a:t>(</a:t>
            </a:r>
            <a:r>
              <a:rPr lang="en-US" sz="2500" dirty="0" err="1"/>
              <a:t>workInProgress</a:t>
            </a:r>
            <a:r>
              <a:rPr lang="en-US" sz="2500" dirty="0"/>
              <a:t>);</a:t>
            </a:r>
          </a:p>
          <a:p>
            <a:pPr marL="0" indent="0">
              <a:buNone/>
            </a:pPr>
            <a:r>
              <a:rPr lang="en-US" sz="2500" dirty="0"/>
              <a:t>		if (</a:t>
            </a:r>
            <a:r>
              <a:rPr lang="en-US" sz="2500" dirty="0" err="1"/>
              <a:t>siblingFiber</a:t>
            </a:r>
            <a:r>
              <a:rPr lang="en-US" sz="2500" dirty="0"/>
              <a:t> !== null) { </a:t>
            </a:r>
          </a:p>
          <a:p>
            <a:pPr marL="0" indent="0">
              <a:buNone/>
            </a:pPr>
            <a:r>
              <a:rPr lang="en-US" sz="2500" dirty="0"/>
              <a:t>			return </a:t>
            </a:r>
            <a:r>
              <a:rPr lang="en-US" sz="2500" dirty="0" err="1"/>
              <a:t>siblingFiber</a:t>
            </a:r>
            <a:r>
              <a:rPr lang="en-US" sz="2500" dirty="0"/>
              <a:t>; } </a:t>
            </a:r>
          </a:p>
          <a:p>
            <a:pPr marL="0" indent="0">
              <a:buNone/>
            </a:pPr>
            <a:r>
              <a:rPr lang="en-US" sz="2500" dirty="0"/>
              <a:t>		else if (</a:t>
            </a:r>
            <a:r>
              <a:rPr lang="en-US" sz="2500" dirty="0" err="1"/>
              <a:t>returnFiber</a:t>
            </a:r>
            <a:r>
              <a:rPr lang="en-US" sz="2500" dirty="0"/>
              <a:t> !== null) { </a:t>
            </a:r>
          </a:p>
          <a:p>
            <a:pPr marL="0" indent="0">
              <a:buNone/>
            </a:pPr>
            <a:r>
              <a:rPr lang="en-US" sz="2500" dirty="0"/>
              <a:t>			</a:t>
            </a:r>
            <a:r>
              <a:rPr lang="en-US" sz="2500" dirty="0" err="1"/>
              <a:t>workInProgress</a:t>
            </a:r>
            <a:r>
              <a:rPr lang="en-US" sz="2500" dirty="0"/>
              <a:t> = </a:t>
            </a:r>
            <a:r>
              <a:rPr lang="en-US" sz="2500" dirty="0" err="1"/>
              <a:t>returnFiber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	continue; } </a:t>
            </a:r>
          </a:p>
          <a:p>
            <a:pPr marL="0" indent="0">
              <a:buNone/>
            </a:pPr>
            <a:r>
              <a:rPr lang="en-US" sz="2500" dirty="0"/>
              <a:t>		else { return null; } } } </a:t>
            </a:r>
          </a:p>
          <a:p>
            <a:pPr marL="0" indent="0">
              <a:buNone/>
            </a:pPr>
            <a:r>
              <a:rPr lang="en-US" sz="2500" dirty="0"/>
              <a:t>function </a:t>
            </a:r>
            <a:r>
              <a:rPr lang="en-US" sz="2500" dirty="0" err="1"/>
              <a:t>completeWork</a:t>
            </a:r>
            <a:r>
              <a:rPr lang="en-US" sz="2500" dirty="0"/>
              <a:t>(</a:t>
            </a:r>
            <a:r>
              <a:rPr lang="en-US" sz="2500" dirty="0" err="1"/>
              <a:t>workInProgress</a:t>
            </a:r>
            <a:r>
              <a:rPr lang="en-US" sz="2500" dirty="0"/>
              <a:t>) { </a:t>
            </a:r>
          </a:p>
          <a:p>
            <a:pPr marL="0" indent="0">
              <a:buNone/>
            </a:pPr>
            <a:r>
              <a:rPr lang="en-US" sz="2500" dirty="0"/>
              <a:t>	console.log('work completed for ' + workInProgress.name); </a:t>
            </a:r>
          </a:p>
          <a:p>
            <a:pPr marL="0" indent="0">
              <a:buNone/>
            </a:pPr>
            <a:r>
              <a:rPr lang="en-US" sz="2500" dirty="0"/>
              <a:t>	return null; 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95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3A02A-0A33-40D9-A04E-36FA92BF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7C3AAD-314E-8EF7-5C72-BBEFBD008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163"/>
          <a:stretch/>
        </p:blipFill>
        <p:spPr>
          <a:xfrm>
            <a:off x="796130" y="632129"/>
            <a:ext cx="10691603" cy="53307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12465" y="4081933"/>
            <a:ext cx="167069" cy="4206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4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09795-DB72-2735-2053-92F4F122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06" y="643467"/>
            <a:ext cx="89855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10231E-D0EE-3510-6964-DA0D3247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675"/>
            <a:ext cx="10515600" cy="5856288"/>
          </a:xfrm>
        </p:spPr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ru-RU" dirty="0"/>
              <a:t>складається з наступних елементів: </a:t>
            </a:r>
            <a:endParaRPr lang="en-US" dirty="0"/>
          </a:p>
          <a:p>
            <a:r>
              <a:rPr lang="ru-RU" dirty="0"/>
              <a:t>шаблон (</a:t>
            </a:r>
            <a:r>
              <a:rPr lang="en-US" dirty="0"/>
              <a:t>Template) - </a:t>
            </a:r>
            <a:r>
              <a:rPr lang="ru-RU" dirty="0"/>
              <a:t>виглядає як звичайний </a:t>
            </a:r>
            <a:r>
              <a:rPr lang="en-US" dirty="0"/>
              <a:t>HTML, </a:t>
            </a:r>
            <a:r>
              <a:rPr lang="ru-RU" dirty="0"/>
              <a:t>за винятком того, що він містить синтаксис </a:t>
            </a:r>
            <a:r>
              <a:rPr lang="en-US" dirty="0"/>
              <a:t>Angular </a:t>
            </a:r>
            <a:r>
              <a:rPr lang="ru-RU" dirty="0"/>
              <a:t>шаблону. Шаблон може використовувати функцію прив'язки даних для узгодження даних додатку та </a:t>
            </a:r>
            <a:r>
              <a:rPr lang="en-US" dirty="0"/>
              <a:t>DOM;</a:t>
            </a:r>
          </a:p>
          <a:p>
            <a:r>
              <a:rPr lang="ru-RU" dirty="0"/>
              <a:t>вид (</a:t>
            </a:r>
            <a:r>
              <a:rPr lang="en-US" dirty="0"/>
              <a:t>View) - </a:t>
            </a:r>
            <a:r>
              <a:rPr lang="ru-RU" dirty="0"/>
              <a:t>описує певну частину інтерфейса додатку та складається з </a:t>
            </a:r>
            <a:r>
              <a:rPr lang="en-US" dirty="0"/>
              <a:t>Template;</a:t>
            </a:r>
          </a:p>
          <a:p>
            <a:r>
              <a:rPr lang="ru-RU" dirty="0"/>
              <a:t>компонент (</a:t>
            </a:r>
            <a:r>
              <a:rPr lang="en-US" dirty="0"/>
              <a:t>Component) - </a:t>
            </a:r>
            <a:r>
              <a:rPr lang="ru-RU" dirty="0"/>
              <a:t>відповідає за контроль певної частини інтерфейсу що складається з </a:t>
            </a:r>
            <a:r>
              <a:rPr lang="en-US" dirty="0"/>
              <a:t>View;</a:t>
            </a:r>
          </a:p>
          <a:p>
            <a:r>
              <a:rPr lang="ru-RU" dirty="0"/>
              <a:t>сервіс (</a:t>
            </a:r>
            <a:r>
              <a:rPr lang="en-US" dirty="0"/>
              <a:t>Service) - </a:t>
            </a:r>
            <a:r>
              <a:rPr lang="ru-RU" dirty="0"/>
              <a:t>це широка категорія, що включає будь-яке значення, функцію чи набір функцій, які потрібні додатку. </a:t>
            </a:r>
            <a:r>
              <a:rPr lang="en-US" dirty="0"/>
              <a:t>Service, </a:t>
            </a:r>
            <a:r>
              <a:rPr lang="ru-RU" dirty="0"/>
              <a:t>як правило, є класом з вузькою, чітко визначеною метою.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2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093F253-5DEC-B2CD-0573-D4BC0932C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61693"/>
            <a:ext cx="590672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selector: '.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list_item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template: 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&lt;li&gt;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{{text}}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&lt;li&gt;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})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ListItemComponent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text: Observable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this.store.pipe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(select('text'));                 constructor(private store: Store) {}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E55A64-2B65-CDAB-610E-3A278806DD03}"/>
              </a:ext>
            </a:extLst>
          </p:cNvPr>
          <p:cNvSpPr txBox="1">
            <a:spLocks/>
          </p:cNvSpPr>
          <p:nvPr/>
        </p:nvSpPr>
        <p:spPr>
          <a:xfrm>
            <a:off x="2782530" y="294967"/>
            <a:ext cx="10483533" cy="4186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216581-52C3-F843-B9AC-8BECA42C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31" y="294967"/>
            <a:ext cx="7169769" cy="62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2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73951-E46F-665D-7927-F191DA2C4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56926"/>
            <a:ext cx="10905066" cy="354414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60FE-9722-67CC-FD3A-79357EC0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updateRenderer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8CD8-BBC3-2C7B-878C-102D3435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function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updateRenderer</a:t>
            </a:r>
            <a:r>
              <a:rPr lang="en-US" b="0" dirty="0">
                <a:effectLst/>
                <a:latin typeface="Consolas" panose="020B0609020204030204" pitchFamily="49" charset="0"/>
              </a:rPr>
              <a:t>(_ck, _v) 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var _co = 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v.component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var currVal_0 = _co.name;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_ck (_v, 1,0, currVal_0);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7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B8BF6C-C9AF-3B1E-09C5-53100CD70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9" y="4517486"/>
            <a:ext cx="3848225" cy="106384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96515-6EEC-4BF2-129D-4944FD2E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306" y="120970"/>
            <a:ext cx="6850047" cy="350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CA62E-DD80-29E6-1D37-78AF8D28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38" y="3847814"/>
            <a:ext cx="7822538" cy="237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0B51-0543-30B4-FFEB-77B25B7C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err="1"/>
              <a:t>NodeFlags.TypeElement</a:t>
            </a:r>
            <a:r>
              <a:rPr lang="en-US" dirty="0"/>
              <a:t> -&gt; </a:t>
            </a:r>
            <a:r>
              <a:rPr lang="en-US" dirty="0" err="1"/>
              <a:t>checkAndUpdateElementInline</a:t>
            </a:r>
            <a:endParaRPr lang="en-US" dirty="0"/>
          </a:p>
          <a:p>
            <a:r>
              <a:rPr lang="en-US" dirty="0"/>
              <a:t>case </a:t>
            </a:r>
            <a:r>
              <a:rPr lang="en-US" dirty="0" err="1"/>
              <a:t>NodeFlags</a:t>
            </a:r>
            <a:r>
              <a:rPr lang="en-US" dirty="0"/>
              <a:t>. </a:t>
            </a:r>
            <a:r>
              <a:rPr lang="en-US" dirty="0" err="1"/>
              <a:t>TypeText</a:t>
            </a:r>
            <a:r>
              <a:rPr lang="en-US" dirty="0"/>
              <a:t> -&gt; </a:t>
            </a:r>
            <a:r>
              <a:rPr lang="en-US" dirty="0" err="1"/>
              <a:t>checkAndUpdateTextInline</a:t>
            </a:r>
            <a:endParaRPr lang="en-US" dirty="0"/>
          </a:p>
          <a:p>
            <a:r>
              <a:rPr lang="en-US" dirty="0"/>
              <a:t>case </a:t>
            </a:r>
            <a:r>
              <a:rPr lang="en-US" dirty="0" err="1"/>
              <a:t>NodeFlags.TypeDirective</a:t>
            </a:r>
            <a:r>
              <a:rPr lang="en-US" dirty="0"/>
              <a:t> -&gt; </a:t>
            </a:r>
            <a:r>
              <a:rPr lang="en-US" dirty="0" err="1"/>
              <a:t>checkAndUpdateDirectiveInline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Cartoon a cartoon of a person and two penguins&#10;&#10;Description automatically generated with low confidence">
            <a:extLst>
              <a:ext uri="{FF2B5EF4-FFF2-40B4-BE49-F238E27FC236}">
                <a16:creationId xmlns:a16="http://schemas.microsoft.com/office/drawing/2014/main" id="{7876632C-72AD-6AA2-14E3-B67B7923DA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3" b="92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0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3F35-2E9F-C331-68D8-B2D96EF5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dirty="0"/>
              <a:t>Переваги і недоліки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AA6F-2A87-D8A6-EBEF-E00E24AA76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Інкрементальний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потребує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додаткового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об'єму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пам'яті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оскільки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створює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додаткових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об'єктів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інкрементальний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бути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ефективнішим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якщо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маємо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дуже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великий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складний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A39EC-5776-2181-84E0-60FBFA8A3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іртуальний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 </a:t>
            </a: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простішим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розробці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оскільки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розробникам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потрібно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прямо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маніпулювати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DOM,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складним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призводити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помилок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корисним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випадках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коли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маємо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багато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невеликих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компонентів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які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потрібно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оновлювати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21A2-F6C4-8254-0687-6BD8B0644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i wish to talk with ponies about react">
            <a:extLst>
              <a:ext uri="{FF2B5EF4-FFF2-40B4-BE49-F238E27FC236}">
                <a16:creationId xmlns:a16="http://schemas.microsoft.com/office/drawing/2014/main" id="{5DD66676-FABF-43B4-2550-FAAB4773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87" y="-19779"/>
            <a:ext cx="7988709" cy="687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1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تصویر">
            <a:extLst>
              <a:ext uri="{FF2B5EF4-FFF2-40B4-BE49-F238E27FC236}">
                <a16:creationId xmlns:a16="http://schemas.microsoft.com/office/drawing/2014/main" id="{43EE6889-4AF0-D484-E19D-531C37B3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0"/>
            <a:ext cx="520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7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o why are you using Angular?">
            <a:extLst>
              <a:ext uri="{FF2B5EF4-FFF2-40B4-BE49-F238E27FC236}">
                <a16:creationId xmlns:a16="http://schemas.microsoft.com/office/drawing/2014/main" id="{993034AB-0BD8-6C42-68C6-8B5D292FA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8970" y="643467"/>
            <a:ext cx="345406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Isosceles Triangle 309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DBBAA9-7AFF-6AF4-6648-01CC25F980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5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Freeform: Shape 51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39" name="Isosceles Triangle 51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A collage of cats with wigs&#10;&#10;Description automatically generated with medium confidence">
            <a:extLst>
              <a:ext uri="{FF2B5EF4-FFF2-40B4-BE49-F238E27FC236}">
                <a16:creationId xmlns:a16="http://schemas.microsoft.com/office/drawing/2014/main" id="{1EFBDB14-A0E3-6CB0-4A83-B20ECFD00B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1" name="Isosceles Triangle 51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2C024-8E1B-06C8-31B4-5804CD273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58" y="1699873"/>
            <a:ext cx="4230845" cy="3731764"/>
          </a:xfrm>
        </p:spPr>
      </p:pic>
      <p:pic>
        <p:nvPicPr>
          <p:cNvPr id="6146" name="Picture 2" descr="Virtual DOM Replacing DOM using React">
            <a:extLst>
              <a:ext uri="{FF2B5EF4-FFF2-40B4-BE49-F238E27FC236}">
                <a16:creationId xmlns:a16="http://schemas.microsoft.com/office/drawing/2014/main" id="{A931F484-F6B1-92B0-3587-A4AFDD68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42" y="-30830"/>
            <a:ext cx="6174658" cy="691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25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0940-B085-4162-9512-20E69BA33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err="1"/>
              <a:t>tagName</a:t>
            </a:r>
            <a:r>
              <a:rPr lang="en-US" sz="2000" dirty="0"/>
              <a:t> - </a:t>
            </a:r>
            <a:r>
              <a:rPr lang="ru-RU" sz="2000" dirty="0"/>
              <a:t>строкове значення, що буде відображати ім'я </a:t>
            </a:r>
            <a:r>
              <a:rPr lang="en-US" sz="2000" dirty="0"/>
              <a:t>HTML </a:t>
            </a:r>
            <a:r>
              <a:rPr lang="ru-RU" sz="2000" dirty="0"/>
              <a:t>тегу элементу </a:t>
            </a:r>
            <a:r>
              <a:rPr lang="en-US" sz="2000" dirty="0"/>
              <a:t>DOM;</a:t>
            </a:r>
          </a:p>
          <a:p>
            <a:pPr>
              <a:buFontTx/>
              <a:buChar char="-"/>
            </a:pPr>
            <a:r>
              <a:rPr lang="en-US" sz="2000" dirty="0"/>
              <a:t> children - </a:t>
            </a:r>
            <a:r>
              <a:rPr lang="ru-RU" sz="2000" dirty="0"/>
              <a:t>масив для зберігання нащадків даного элемента </a:t>
            </a:r>
            <a:r>
              <a:rPr lang="en-US" sz="2000" dirty="0"/>
              <a:t>DOM; </a:t>
            </a:r>
          </a:p>
          <a:p>
            <a:pPr>
              <a:buFontTx/>
              <a:buChar char="-"/>
            </a:pPr>
            <a:r>
              <a:rPr lang="en-US" sz="2000" dirty="0"/>
              <a:t>attributes - </a:t>
            </a:r>
            <a:r>
              <a:rPr lang="ru-RU" sz="2000" dirty="0"/>
              <a:t>об'єкт для зберігання </a:t>
            </a:r>
            <a:r>
              <a:rPr lang="en-US" sz="2000" dirty="0"/>
              <a:t>HTML </a:t>
            </a:r>
            <a:r>
              <a:rPr lang="ru-RU" sz="2000" dirty="0"/>
              <a:t>атрибутів </a:t>
            </a:r>
            <a:r>
              <a:rPr lang="en-US" sz="2000" dirty="0"/>
              <a:t>DOM </a:t>
            </a:r>
            <a:r>
              <a:rPr lang="ru-RU" sz="2000" dirty="0"/>
              <a:t>элемента, в якому ключем буде назва атрибуту, а значенням - значенням атрибуту; 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textContent</a:t>
            </a:r>
            <a:r>
              <a:rPr lang="en-US" sz="2000" dirty="0"/>
              <a:t> - </a:t>
            </a:r>
            <a:r>
              <a:rPr lang="ru-RU" sz="2000" dirty="0"/>
              <a:t>строкове значення, що буде відображати текст элемента </a:t>
            </a:r>
            <a:r>
              <a:rPr lang="en-US" sz="2000" dirty="0"/>
              <a:t>DOM.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916DDD-5F18-AD60-3118-FE4089783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860081"/>
            <a:ext cx="5636565" cy="5137837"/>
          </a:xfrm>
        </p:spPr>
      </p:pic>
    </p:spTree>
    <p:extLst>
      <p:ext uri="{BB962C8B-B14F-4D97-AF65-F5344CB8AC3E}">
        <p14:creationId xmlns:p14="http://schemas.microsoft.com/office/powerpoint/2010/main" val="87213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9817-ADEE-4C0B-8DC9-91A10F911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Існує 4 основні функції, які використовуються для переміщення по </a:t>
            </a:r>
            <a:r>
              <a:rPr lang="en-US" dirty="0"/>
              <a:t>React </a:t>
            </a:r>
            <a:r>
              <a:rPr lang="ru-RU" dirty="0"/>
              <a:t>дереву, ініціювання або завершення обчислень та процесу узгодження: </a:t>
            </a:r>
            <a:endParaRPr lang="en-US" dirty="0"/>
          </a:p>
          <a:p>
            <a:r>
              <a:rPr lang="ru-RU" dirty="0"/>
              <a:t>1) </a:t>
            </a:r>
            <a:r>
              <a:rPr lang="en-US" dirty="0" err="1"/>
              <a:t>performUnitOfWork</a:t>
            </a:r>
            <a:r>
              <a:rPr lang="en-US" dirty="0"/>
              <a:t>;</a:t>
            </a:r>
          </a:p>
          <a:p>
            <a:r>
              <a:rPr lang="en-US" dirty="0"/>
              <a:t>2) </a:t>
            </a:r>
            <a:r>
              <a:rPr lang="en-US" dirty="0" err="1"/>
              <a:t>beginWork</a:t>
            </a:r>
            <a:r>
              <a:rPr lang="en-US" dirty="0"/>
              <a:t>; </a:t>
            </a:r>
          </a:p>
          <a:p>
            <a:r>
              <a:rPr lang="en-US" dirty="0"/>
              <a:t>3) </a:t>
            </a:r>
            <a:r>
              <a:rPr lang="en-US" dirty="0" err="1"/>
              <a:t>completeUnitOfWork</a:t>
            </a:r>
            <a:r>
              <a:rPr lang="en-US" dirty="0"/>
              <a:t>;</a:t>
            </a:r>
          </a:p>
          <a:p>
            <a:r>
              <a:rPr lang="en-US" dirty="0"/>
              <a:t>4) </a:t>
            </a:r>
            <a:r>
              <a:rPr lang="en-US" dirty="0" err="1"/>
              <a:t>completeWork</a:t>
            </a:r>
            <a:r>
              <a:rPr lang="en-US" dirty="0"/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0B699-1A72-2AD7-1DA2-0E7C92A6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4" y="2191363"/>
            <a:ext cx="4861981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7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49DC-104C-CB1E-F531-37863786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80" y="119319"/>
            <a:ext cx="10515600" cy="1325563"/>
          </a:xfrm>
        </p:spPr>
        <p:txBody>
          <a:bodyPr>
            <a:normAutofit/>
          </a:bodyPr>
          <a:lstStyle/>
          <a:p>
            <a:r>
              <a:rPr lang="ru-RU" sz="2000" dirty="0"/>
              <a:t>Функція </a:t>
            </a:r>
            <a:r>
              <a:rPr lang="en-US" sz="2000" dirty="0" err="1"/>
              <a:t>performUnitOfWork</a:t>
            </a:r>
            <a:r>
              <a:rPr lang="en-US" sz="2000" dirty="0"/>
              <a:t>, </a:t>
            </a:r>
            <a:r>
              <a:rPr lang="ru-RU" sz="2000" dirty="0"/>
              <a:t>отримує </a:t>
            </a:r>
            <a:r>
              <a:rPr lang="en-US" sz="2000" dirty="0"/>
              <a:t>Fiber </a:t>
            </a:r>
            <a:r>
              <a:rPr lang="ru-RU" sz="2000" dirty="0"/>
              <a:t>вузол з дерева </a:t>
            </a:r>
            <a:r>
              <a:rPr lang="en-US" sz="2000" dirty="0" err="1"/>
              <a:t>workInProgress</a:t>
            </a:r>
            <a:r>
              <a:rPr lang="en-US" sz="2000" dirty="0"/>
              <a:t> </a:t>
            </a:r>
            <a:r>
              <a:rPr lang="ru-RU" sz="2000" dirty="0"/>
              <a:t>і запускає обчислення, викликаючи функцію </a:t>
            </a:r>
            <a:r>
              <a:rPr lang="en-US" sz="2000" dirty="0" err="1"/>
              <a:t>beginWork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10D6E-D538-8ED9-6162-2E3B7DF2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761" y="1120877"/>
            <a:ext cx="10695039" cy="50560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performUnitOfWork</a:t>
            </a:r>
            <a:r>
              <a:rPr lang="en-US" dirty="0"/>
              <a:t>(</a:t>
            </a:r>
            <a:r>
              <a:rPr lang="en-US" dirty="0" err="1"/>
              <a:t>workInProgress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let next = </a:t>
            </a:r>
            <a:r>
              <a:rPr lang="en-US" dirty="0" err="1"/>
              <a:t>beginWork</a:t>
            </a:r>
            <a:r>
              <a:rPr lang="en-US" dirty="0"/>
              <a:t>(</a:t>
            </a:r>
            <a:r>
              <a:rPr lang="en-US" dirty="0" err="1"/>
              <a:t>workInProgress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if (next === null) { </a:t>
            </a:r>
          </a:p>
          <a:p>
            <a:pPr marL="0" indent="0">
              <a:buNone/>
            </a:pPr>
            <a:r>
              <a:rPr lang="en-US" dirty="0"/>
              <a:t>			next = </a:t>
            </a:r>
            <a:r>
              <a:rPr lang="en-US" dirty="0" err="1"/>
              <a:t>completeUnitOfWork</a:t>
            </a:r>
            <a:r>
              <a:rPr lang="en-US" dirty="0"/>
              <a:t>(</a:t>
            </a:r>
            <a:r>
              <a:rPr lang="en-US" dirty="0" err="1"/>
              <a:t>workInProgress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		} </a:t>
            </a:r>
          </a:p>
          <a:p>
            <a:pPr marL="0" indent="0">
              <a:buNone/>
            </a:pPr>
            <a:r>
              <a:rPr lang="en-US" dirty="0"/>
              <a:t>		return next;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beginWork</a:t>
            </a:r>
            <a:r>
              <a:rPr lang="en-US" dirty="0"/>
              <a:t>(</a:t>
            </a:r>
            <a:r>
              <a:rPr lang="en-US" dirty="0" err="1"/>
              <a:t>workInProgress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console.log('work performed for ' + workInProgress.name);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workInProgress.child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673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642</Words>
  <Application>Microsoft Macintosh PowerPoint</Application>
  <PresentationFormat>Широкоэкранный</PresentationFormat>
  <Paragraphs>74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Порівння інкрементального DOM Angular та віртуального DOM Reactjs. Їх принципи роботи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Функція performUnitOfWork, отримує Fiber вузол з дерева workInProgress і запускає обчислення, викликаючи функцію beginWork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updateRenderer </vt:lpstr>
      <vt:lpstr>Презентация PowerPoint</vt:lpstr>
      <vt:lpstr>Презентация PowerPoint</vt:lpstr>
      <vt:lpstr>Переваги і недоліки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Порівння інкрементального DOM Angular та віртуального DOM Reactjs. Їх принципи роботи</dc:title>
  <dc:creator>Vladyslav Viktorovich</dc:creator>
  <cp:lastModifiedBy>Andrii Nasheba</cp:lastModifiedBy>
  <cp:revision>2</cp:revision>
  <dcterms:created xsi:type="dcterms:W3CDTF">2023-05-05T07:19:03Z</dcterms:created>
  <dcterms:modified xsi:type="dcterms:W3CDTF">2023-05-14T07:36:52Z</dcterms:modified>
</cp:coreProperties>
</file>