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27" autoAdjust="0"/>
    <p:restoredTop sz="94660"/>
  </p:normalViewPr>
  <p:slideViewPr>
    <p:cSldViewPr snapToGrid="0">
      <p:cViewPr varScale="1">
        <p:scale>
          <a:sx n="74" d="100"/>
          <a:sy n="74" d="100"/>
        </p:scale>
        <p:origin x="60" y="34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1B4EFF-B08A-08F0-E490-85C59BCA1F80}"/>
              </a:ext>
            </a:extLst>
          </p:cNvPr>
          <p:cNvSpPr>
            <a:spLocks noGrp="1"/>
          </p:cNvSpPr>
          <p:nvPr>
            <p:ph type="ctrTitle"/>
          </p:nvPr>
        </p:nvSpPr>
        <p:spPr>
          <a:xfrm>
            <a:off x="1524000" y="1122363"/>
            <a:ext cx="9144000" cy="2387600"/>
          </a:xfrm>
        </p:spPr>
        <p:txBody>
          <a:bodyPr anchor="b"/>
          <a:lstStyle>
            <a:lvl1pPr algn="ctr">
              <a:defRPr sz="6000"/>
            </a:lvl1pPr>
          </a:lstStyle>
          <a:p>
            <a:r>
              <a:rPr lang="uk-UA"/>
              <a:t>Клацніть, щоб редагувати стиль зразка заголовка</a:t>
            </a:r>
            <a:endParaRPr lang="ru-UA"/>
          </a:p>
        </p:txBody>
      </p:sp>
      <p:sp>
        <p:nvSpPr>
          <p:cNvPr id="3" name="Підзаголовок 2">
            <a:extLst>
              <a:ext uri="{FF2B5EF4-FFF2-40B4-BE49-F238E27FC236}">
                <a16:creationId xmlns:a16="http://schemas.microsoft.com/office/drawing/2014/main" id="{1765C17A-9C92-DEBD-AC44-6AE29EEE32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endParaRPr lang="ru-UA"/>
          </a:p>
        </p:txBody>
      </p:sp>
      <p:sp>
        <p:nvSpPr>
          <p:cNvPr id="4" name="Місце для дати 3">
            <a:extLst>
              <a:ext uri="{FF2B5EF4-FFF2-40B4-BE49-F238E27FC236}">
                <a16:creationId xmlns:a16="http://schemas.microsoft.com/office/drawing/2014/main" id="{1F281444-7068-B79A-A84F-240B3D74E7DB}"/>
              </a:ext>
            </a:extLst>
          </p:cNvPr>
          <p:cNvSpPr>
            <a:spLocks noGrp="1"/>
          </p:cNvSpPr>
          <p:nvPr>
            <p:ph type="dt" sz="half" idx="10"/>
          </p:nvPr>
        </p:nvSpPr>
        <p:spPr/>
        <p:txBody>
          <a:bodyPr/>
          <a:lstStyle/>
          <a:p>
            <a:fld id="{619F0F0A-7C19-4602-A43C-0B2BFA5BCB27}" type="datetimeFigureOut">
              <a:rPr lang="ru-UA" smtClean="0"/>
              <a:t>14.05.2023</a:t>
            </a:fld>
            <a:endParaRPr lang="ru-UA"/>
          </a:p>
        </p:txBody>
      </p:sp>
      <p:sp>
        <p:nvSpPr>
          <p:cNvPr id="5" name="Місце для нижнього колонтитула 4">
            <a:extLst>
              <a:ext uri="{FF2B5EF4-FFF2-40B4-BE49-F238E27FC236}">
                <a16:creationId xmlns:a16="http://schemas.microsoft.com/office/drawing/2014/main" id="{FA2667B2-F0AE-3BAA-942A-97A196F16994}"/>
              </a:ext>
            </a:extLst>
          </p:cNvPr>
          <p:cNvSpPr>
            <a:spLocks noGrp="1"/>
          </p:cNvSpPr>
          <p:nvPr>
            <p:ph type="ftr" sz="quarter" idx="11"/>
          </p:nvPr>
        </p:nvSpPr>
        <p:spPr/>
        <p:txBody>
          <a:bodyPr/>
          <a:lstStyle/>
          <a:p>
            <a:endParaRPr lang="ru-UA"/>
          </a:p>
        </p:txBody>
      </p:sp>
      <p:sp>
        <p:nvSpPr>
          <p:cNvPr id="6" name="Місце для номера слайда 5">
            <a:extLst>
              <a:ext uri="{FF2B5EF4-FFF2-40B4-BE49-F238E27FC236}">
                <a16:creationId xmlns:a16="http://schemas.microsoft.com/office/drawing/2014/main" id="{C1AF78CD-5920-532F-5365-4F41E6C203FE}"/>
              </a:ext>
            </a:extLst>
          </p:cNvPr>
          <p:cNvSpPr>
            <a:spLocks noGrp="1"/>
          </p:cNvSpPr>
          <p:nvPr>
            <p:ph type="sldNum" sz="quarter" idx="12"/>
          </p:nvPr>
        </p:nvSpPr>
        <p:spPr/>
        <p:txBody>
          <a:bodyPr/>
          <a:lstStyle/>
          <a:p>
            <a:fld id="{1331D73F-EAFB-4E41-A3A3-12F3E136429D}" type="slidenum">
              <a:rPr lang="ru-UA" smtClean="0"/>
              <a:t>‹№›</a:t>
            </a:fld>
            <a:endParaRPr lang="ru-UA"/>
          </a:p>
        </p:txBody>
      </p:sp>
    </p:spTree>
    <p:extLst>
      <p:ext uri="{BB962C8B-B14F-4D97-AF65-F5344CB8AC3E}">
        <p14:creationId xmlns:p14="http://schemas.microsoft.com/office/powerpoint/2010/main" val="35738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9443BB-08B3-4E59-1E9B-D01F42833072}"/>
              </a:ext>
            </a:extLst>
          </p:cNvPr>
          <p:cNvSpPr>
            <a:spLocks noGrp="1"/>
          </p:cNvSpPr>
          <p:nvPr>
            <p:ph type="title"/>
          </p:nvPr>
        </p:nvSpPr>
        <p:spPr/>
        <p:txBody>
          <a:bodyPr/>
          <a:lstStyle/>
          <a:p>
            <a:r>
              <a:rPr lang="uk-UA"/>
              <a:t>Клацніть, щоб редагувати стиль зразка заголовка</a:t>
            </a:r>
            <a:endParaRPr lang="ru-UA"/>
          </a:p>
        </p:txBody>
      </p:sp>
      <p:sp>
        <p:nvSpPr>
          <p:cNvPr id="3" name="Місце для вертикального тексту 2">
            <a:extLst>
              <a:ext uri="{FF2B5EF4-FFF2-40B4-BE49-F238E27FC236}">
                <a16:creationId xmlns:a16="http://schemas.microsoft.com/office/drawing/2014/main" id="{D06FE876-2018-85D4-4370-C2B9271DC4F6}"/>
              </a:ext>
            </a:extLst>
          </p:cNvPr>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UA"/>
          </a:p>
        </p:txBody>
      </p:sp>
      <p:sp>
        <p:nvSpPr>
          <p:cNvPr id="4" name="Місце для дати 3">
            <a:extLst>
              <a:ext uri="{FF2B5EF4-FFF2-40B4-BE49-F238E27FC236}">
                <a16:creationId xmlns:a16="http://schemas.microsoft.com/office/drawing/2014/main" id="{079B98C2-92B6-1B28-9A90-648E8516FB6D}"/>
              </a:ext>
            </a:extLst>
          </p:cNvPr>
          <p:cNvSpPr>
            <a:spLocks noGrp="1"/>
          </p:cNvSpPr>
          <p:nvPr>
            <p:ph type="dt" sz="half" idx="10"/>
          </p:nvPr>
        </p:nvSpPr>
        <p:spPr/>
        <p:txBody>
          <a:bodyPr/>
          <a:lstStyle/>
          <a:p>
            <a:fld id="{619F0F0A-7C19-4602-A43C-0B2BFA5BCB27}" type="datetimeFigureOut">
              <a:rPr lang="ru-UA" smtClean="0"/>
              <a:t>14.05.2023</a:t>
            </a:fld>
            <a:endParaRPr lang="ru-UA"/>
          </a:p>
        </p:txBody>
      </p:sp>
      <p:sp>
        <p:nvSpPr>
          <p:cNvPr id="5" name="Місце для нижнього колонтитула 4">
            <a:extLst>
              <a:ext uri="{FF2B5EF4-FFF2-40B4-BE49-F238E27FC236}">
                <a16:creationId xmlns:a16="http://schemas.microsoft.com/office/drawing/2014/main" id="{3C429931-0CC0-4DA9-76E5-BD136718EE31}"/>
              </a:ext>
            </a:extLst>
          </p:cNvPr>
          <p:cNvSpPr>
            <a:spLocks noGrp="1"/>
          </p:cNvSpPr>
          <p:nvPr>
            <p:ph type="ftr" sz="quarter" idx="11"/>
          </p:nvPr>
        </p:nvSpPr>
        <p:spPr/>
        <p:txBody>
          <a:bodyPr/>
          <a:lstStyle/>
          <a:p>
            <a:endParaRPr lang="ru-UA"/>
          </a:p>
        </p:txBody>
      </p:sp>
      <p:sp>
        <p:nvSpPr>
          <p:cNvPr id="6" name="Місце для номера слайда 5">
            <a:extLst>
              <a:ext uri="{FF2B5EF4-FFF2-40B4-BE49-F238E27FC236}">
                <a16:creationId xmlns:a16="http://schemas.microsoft.com/office/drawing/2014/main" id="{CC1621A6-B5EF-8A11-CB05-61787986D0C7}"/>
              </a:ext>
            </a:extLst>
          </p:cNvPr>
          <p:cNvSpPr>
            <a:spLocks noGrp="1"/>
          </p:cNvSpPr>
          <p:nvPr>
            <p:ph type="sldNum" sz="quarter" idx="12"/>
          </p:nvPr>
        </p:nvSpPr>
        <p:spPr/>
        <p:txBody>
          <a:bodyPr/>
          <a:lstStyle/>
          <a:p>
            <a:fld id="{1331D73F-EAFB-4E41-A3A3-12F3E136429D}" type="slidenum">
              <a:rPr lang="ru-UA" smtClean="0"/>
              <a:t>‹№›</a:t>
            </a:fld>
            <a:endParaRPr lang="ru-UA"/>
          </a:p>
        </p:txBody>
      </p:sp>
    </p:spTree>
    <p:extLst>
      <p:ext uri="{BB962C8B-B14F-4D97-AF65-F5344CB8AC3E}">
        <p14:creationId xmlns:p14="http://schemas.microsoft.com/office/powerpoint/2010/main" val="186201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a16="http://schemas.microsoft.com/office/drawing/2014/main" id="{241973E3-24EF-2DEE-63DA-55362484080A}"/>
              </a:ext>
            </a:extLst>
          </p:cNvPr>
          <p:cNvSpPr>
            <a:spLocks noGrp="1"/>
          </p:cNvSpPr>
          <p:nvPr>
            <p:ph type="title" orient="vert"/>
          </p:nvPr>
        </p:nvSpPr>
        <p:spPr>
          <a:xfrm>
            <a:off x="8724900" y="365125"/>
            <a:ext cx="2628900" cy="5811838"/>
          </a:xfrm>
        </p:spPr>
        <p:txBody>
          <a:bodyPr vert="eaVert"/>
          <a:lstStyle/>
          <a:p>
            <a:r>
              <a:rPr lang="uk-UA"/>
              <a:t>Клацніть, щоб редагувати стиль зразка заголовка</a:t>
            </a:r>
            <a:endParaRPr lang="ru-UA"/>
          </a:p>
        </p:txBody>
      </p:sp>
      <p:sp>
        <p:nvSpPr>
          <p:cNvPr id="3" name="Місце для вертикального тексту 2">
            <a:extLst>
              <a:ext uri="{FF2B5EF4-FFF2-40B4-BE49-F238E27FC236}">
                <a16:creationId xmlns:a16="http://schemas.microsoft.com/office/drawing/2014/main" id="{0A0B5878-0EB4-9DA0-A314-78FA01625AFC}"/>
              </a:ext>
            </a:extLst>
          </p:cNvPr>
          <p:cNvSpPr>
            <a:spLocks noGrp="1"/>
          </p:cNvSpPr>
          <p:nvPr>
            <p:ph type="body" orient="vert" idx="1"/>
          </p:nvPr>
        </p:nvSpPr>
        <p:spPr>
          <a:xfrm>
            <a:off x="838200" y="365125"/>
            <a:ext cx="7734300" cy="5811838"/>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UA"/>
          </a:p>
        </p:txBody>
      </p:sp>
      <p:sp>
        <p:nvSpPr>
          <p:cNvPr id="4" name="Місце для дати 3">
            <a:extLst>
              <a:ext uri="{FF2B5EF4-FFF2-40B4-BE49-F238E27FC236}">
                <a16:creationId xmlns:a16="http://schemas.microsoft.com/office/drawing/2014/main" id="{1F49B734-DB49-882A-AC49-5EE339B34B8F}"/>
              </a:ext>
            </a:extLst>
          </p:cNvPr>
          <p:cNvSpPr>
            <a:spLocks noGrp="1"/>
          </p:cNvSpPr>
          <p:nvPr>
            <p:ph type="dt" sz="half" idx="10"/>
          </p:nvPr>
        </p:nvSpPr>
        <p:spPr/>
        <p:txBody>
          <a:bodyPr/>
          <a:lstStyle/>
          <a:p>
            <a:fld id="{619F0F0A-7C19-4602-A43C-0B2BFA5BCB27}" type="datetimeFigureOut">
              <a:rPr lang="ru-UA" smtClean="0"/>
              <a:t>14.05.2023</a:t>
            </a:fld>
            <a:endParaRPr lang="ru-UA"/>
          </a:p>
        </p:txBody>
      </p:sp>
      <p:sp>
        <p:nvSpPr>
          <p:cNvPr id="5" name="Місце для нижнього колонтитула 4">
            <a:extLst>
              <a:ext uri="{FF2B5EF4-FFF2-40B4-BE49-F238E27FC236}">
                <a16:creationId xmlns:a16="http://schemas.microsoft.com/office/drawing/2014/main" id="{B9131336-9CB9-9A26-0CB4-B19E1DCD3BE8}"/>
              </a:ext>
            </a:extLst>
          </p:cNvPr>
          <p:cNvSpPr>
            <a:spLocks noGrp="1"/>
          </p:cNvSpPr>
          <p:nvPr>
            <p:ph type="ftr" sz="quarter" idx="11"/>
          </p:nvPr>
        </p:nvSpPr>
        <p:spPr/>
        <p:txBody>
          <a:bodyPr/>
          <a:lstStyle/>
          <a:p>
            <a:endParaRPr lang="ru-UA"/>
          </a:p>
        </p:txBody>
      </p:sp>
      <p:sp>
        <p:nvSpPr>
          <p:cNvPr id="6" name="Місце для номера слайда 5">
            <a:extLst>
              <a:ext uri="{FF2B5EF4-FFF2-40B4-BE49-F238E27FC236}">
                <a16:creationId xmlns:a16="http://schemas.microsoft.com/office/drawing/2014/main" id="{77B295EE-3660-853C-0AD4-92FA74685D17}"/>
              </a:ext>
            </a:extLst>
          </p:cNvPr>
          <p:cNvSpPr>
            <a:spLocks noGrp="1"/>
          </p:cNvSpPr>
          <p:nvPr>
            <p:ph type="sldNum" sz="quarter" idx="12"/>
          </p:nvPr>
        </p:nvSpPr>
        <p:spPr/>
        <p:txBody>
          <a:bodyPr/>
          <a:lstStyle/>
          <a:p>
            <a:fld id="{1331D73F-EAFB-4E41-A3A3-12F3E136429D}" type="slidenum">
              <a:rPr lang="ru-UA" smtClean="0"/>
              <a:t>‹№›</a:t>
            </a:fld>
            <a:endParaRPr lang="ru-UA"/>
          </a:p>
        </p:txBody>
      </p:sp>
    </p:spTree>
    <p:extLst>
      <p:ext uri="{BB962C8B-B14F-4D97-AF65-F5344CB8AC3E}">
        <p14:creationId xmlns:p14="http://schemas.microsoft.com/office/powerpoint/2010/main" val="2022078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2625C3-AE19-ECE6-07C5-429CD4268302}"/>
              </a:ext>
            </a:extLst>
          </p:cNvPr>
          <p:cNvSpPr>
            <a:spLocks noGrp="1"/>
          </p:cNvSpPr>
          <p:nvPr>
            <p:ph type="title"/>
          </p:nvPr>
        </p:nvSpPr>
        <p:spPr/>
        <p:txBody>
          <a:bodyPr/>
          <a:lstStyle/>
          <a:p>
            <a:r>
              <a:rPr lang="uk-UA"/>
              <a:t>Клацніть, щоб редагувати стиль зразка заголовка</a:t>
            </a:r>
            <a:endParaRPr lang="ru-UA"/>
          </a:p>
        </p:txBody>
      </p:sp>
      <p:sp>
        <p:nvSpPr>
          <p:cNvPr id="3" name="Місце для вмісту 2">
            <a:extLst>
              <a:ext uri="{FF2B5EF4-FFF2-40B4-BE49-F238E27FC236}">
                <a16:creationId xmlns:a16="http://schemas.microsoft.com/office/drawing/2014/main" id="{8C94FBF3-15BC-3CEC-E337-0EE610C16387}"/>
              </a:ext>
            </a:extLst>
          </p:cNvPr>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UA"/>
          </a:p>
        </p:txBody>
      </p:sp>
      <p:sp>
        <p:nvSpPr>
          <p:cNvPr id="4" name="Місце для дати 3">
            <a:extLst>
              <a:ext uri="{FF2B5EF4-FFF2-40B4-BE49-F238E27FC236}">
                <a16:creationId xmlns:a16="http://schemas.microsoft.com/office/drawing/2014/main" id="{F610AF8B-6F69-7F05-AEFF-4802E18383C5}"/>
              </a:ext>
            </a:extLst>
          </p:cNvPr>
          <p:cNvSpPr>
            <a:spLocks noGrp="1"/>
          </p:cNvSpPr>
          <p:nvPr>
            <p:ph type="dt" sz="half" idx="10"/>
          </p:nvPr>
        </p:nvSpPr>
        <p:spPr/>
        <p:txBody>
          <a:bodyPr/>
          <a:lstStyle/>
          <a:p>
            <a:fld id="{619F0F0A-7C19-4602-A43C-0B2BFA5BCB27}" type="datetimeFigureOut">
              <a:rPr lang="ru-UA" smtClean="0"/>
              <a:t>14.05.2023</a:t>
            </a:fld>
            <a:endParaRPr lang="ru-UA"/>
          </a:p>
        </p:txBody>
      </p:sp>
      <p:sp>
        <p:nvSpPr>
          <p:cNvPr id="5" name="Місце для нижнього колонтитула 4">
            <a:extLst>
              <a:ext uri="{FF2B5EF4-FFF2-40B4-BE49-F238E27FC236}">
                <a16:creationId xmlns:a16="http://schemas.microsoft.com/office/drawing/2014/main" id="{41D457BE-623D-A435-1D11-D8ABD0D4D769}"/>
              </a:ext>
            </a:extLst>
          </p:cNvPr>
          <p:cNvSpPr>
            <a:spLocks noGrp="1"/>
          </p:cNvSpPr>
          <p:nvPr>
            <p:ph type="ftr" sz="quarter" idx="11"/>
          </p:nvPr>
        </p:nvSpPr>
        <p:spPr/>
        <p:txBody>
          <a:bodyPr/>
          <a:lstStyle/>
          <a:p>
            <a:endParaRPr lang="ru-UA"/>
          </a:p>
        </p:txBody>
      </p:sp>
      <p:sp>
        <p:nvSpPr>
          <p:cNvPr id="6" name="Місце для номера слайда 5">
            <a:extLst>
              <a:ext uri="{FF2B5EF4-FFF2-40B4-BE49-F238E27FC236}">
                <a16:creationId xmlns:a16="http://schemas.microsoft.com/office/drawing/2014/main" id="{E5E65A3E-470A-B72F-C4F3-3F08501591DA}"/>
              </a:ext>
            </a:extLst>
          </p:cNvPr>
          <p:cNvSpPr>
            <a:spLocks noGrp="1"/>
          </p:cNvSpPr>
          <p:nvPr>
            <p:ph type="sldNum" sz="quarter" idx="12"/>
          </p:nvPr>
        </p:nvSpPr>
        <p:spPr/>
        <p:txBody>
          <a:bodyPr/>
          <a:lstStyle/>
          <a:p>
            <a:fld id="{1331D73F-EAFB-4E41-A3A3-12F3E136429D}" type="slidenum">
              <a:rPr lang="ru-UA" smtClean="0"/>
              <a:t>‹№›</a:t>
            </a:fld>
            <a:endParaRPr lang="ru-UA"/>
          </a:p>
        </p:txBody>
      </p:sp>
    </p:spTree>
    <p:extLst>
      <p:ext uri="{BB962C8B-B14F-4D97-AF65-F5344CB8AC3E}">
        <p14:creationId xmlns:p14="http://schemas.microsoft.com/office/powerpoint/2010/main" val="410909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566601-B3F7-3565-63E5-C760970E936F}"/>
              </a:ext>
            </a:extLst>
          </p:cNvPr>
          <p:cNvSpPr>
            <a:spLocks noGrp="1"/>
          </p:cNvSpPr>
          <p:nvPr>
            <p:ph type="title"/>
          </p:nvPr>
        </p:nvSpPr>
        <p:spPr>
          <a:xfrm>
            <a:off x="831850" y="1709738"/>
            <a:ext cx="10515600" cy="2852737"/>
          </a:xfrm>
        </p:spPr>
        <p:txBody>
          <a:bodyPr anchor="b"/>
          <a:lstStyle>
            <a:lvl1pPr>
              <a:defRPr sz="6000"/>
            </a:lvl1pPr>
          </a:lstStyle>
          <a:p>
            <a:r>
              <a:rPr lang="uk-UA"/>
              <a:t>Клацніть, щоб редагувати стиль зразка заголовка</a:t>
            </a:r>
            <a:endParaRPr lang="ru-UA"/>
          </a:p>
        </p:txBody>
      </p:sp>
      <p:sp>
        <p:nvSpPr>
          <p:cNvPr id="3" name="Місце для тексту 2">
            <a:extLst>
              <a:ext uri="{FF2B5EF4-FFF2-40B4-BE49-F238E27FC236}">
                <a16:creationId xmlns:a16="http://schemas.microsoft.com/office/drawing/2014/main" id="{B815A0FB-70EA-24C1-3E15-F53518CABD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Клацніть, щоб відредагувати стилі зразків тексту</a:t>
            </a:r>
          </a:p>
        </p:txBody>
      </p:sp>
      <p:sp>
        <p:nvSpPr>
          <p:cNvPr id="4" name="Місце для дати 3">
            <a:extLst>
              <a:ext uri="{FF2B5EF4-FFF2-40B4-BE49-F238E27FC236}">
                <a16:creationId xmlns:a16="http://schemas.microsoft.com/office/drawing/2014/main" id="{518B92DF-6151-EDD0-5F27-4F3324E5E4EE}"/>
              </a:ext>
            </a:extLst>
          </p:cNvPr>
          <p:cNvSpPr>
            <a:spLocks noGrp="1"/>
          </p:cNvSpPr>
          <p:nvPr>
            <p:ph type="dt" sz="half" idx="10"/>
          </p:nvPr>
        </p:nvSpPr>
        <p:spPr/>
        <p:txBody>
          <a:bodyPr/>
          <a:lstStyle/>
          <a:p>
            <a:fld id="{619F0F0A-7C19-4602-A43C-0B2BFA5BCB27}" type="datetimeFigureOut">
              <a:rPr lang="ru-UA" smtClean="0"/>
              <a:t>14.05.2023</a:t>
            </a:fld>
            <a:endParaRPr lang="ru-UA"/>
          </a:p>
        </p:txBody>
      </p:sp>
      <p:sp>
        <p:nvSpPr>
          <p:cNvPr id="5" name="Місце для нижнього колонтитула 4">
            <a:extLst>
              <a:ext uri="{FF2B5EF4-FFF2-40B4-BE49-F238E27FC236}">
                <a16:creationId xmlns:a16="http://schemas.microsoft.com/office/drawing/2014/main" id="{C77CEA91-FFB2-8CEA-BC97-46FEC24CCA2F}"/>
              </a:ext>
            </a:extLst>
          </p:cNvPr>
          <p:cNvSpPr>
            <a:spLocks noGrp="1"/>
          </p:cNvSpPr>
          <p:nvPr>
            <p:ph type="ftr" sz="quarter" idx="11"/>
          </p:nvPr>
        </p:nvSpPr>
        <p:spPr/>
        <p:txBody>
          <a:bodyPr/>
          <a:lstStyle/>
          <a:p>
            <a:endParaRPr lang="ru-UA"/>
          </a:p>
        </p:txBody>
      </p:sp>
      <p:sp>
        <p:nvSpPr>
          <p:cNvPr id="6" name="Місце для номера слайда 5">
            <a:extLst>
              <a:ext uri="{FF2B5EF4-FFF2-40B4-BE49-F238E27FC236}">
                <a16:creationId xmlns:a16="http://schemas.microsoft.com/office/drawing/2014/main" id="{22864F4A-70BF-DBCC-CB8C-37C860592A2B}"/>
              </a:ext>
            </a:extLst>
          </p:cNvPr>
          <p:cNvSpPr>
            <a:spLocks noGrp="1"/>
          </p:cNvSpPr>
          <p:nvPr>
            <p:ph type="sldNum" sz="quarter" idx="12"/>
          </p:nvPr>
        </p:nvSpPr>
        <p:spPr/>
        <p:txBody>
          <a:bodyPr/>
          <a:lstStyle/>
          <a:p>
            <a:fld id="{1331D73F-EAFB-4E41-A3A3-12F3E136429D}" type="slidenum">
              <a:rPr lang="ru-UA" smtClean="0"/>
              <a:t>‹№›</a:t>
            </a:fld>
            <a:endParaRPr lang="ru-UA"/>
          </a:p>
        </p:txBody>
      </p:sp>
    </p:spTree>
    <p:extLst>
      <p:ext uri="{BB962C8B-B14F-4D97-AF65-F5344CB8AC3E}">
        <p14:creationId xmlns:p14="http://schemas.microsoft.com/office/powerpoint/2010/main" val="263555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842FD3-1B46-34E7-6141-8925B49F855D}"/>
              </a:ext>
            </a:extLst>
          </p:cNvPr>
          <p:cNvSpPr>
            <a:spLocks noGrp="1"/>
          </p:cNvSpPr>
          <p:nvPr>
            <p:ph type="title"/>
          </p:nvPr>
        </p:nvSpPr>
        <p:spPr/>
        <p:txBody>
          <a:bodyPr/>
          <a:lstStyle/>
          <a:p>
            <a:r>
              <a:rPr lang="uk-UA"/>
              <a:t>Клацніть, щоб редагувати стиль зразка заголовка</a:t>
            </a:r>
            <a:endParaRPr lang="ru-UA"/>
          </a:p>
        </p:txBody>
      </p:sp>
      <p:sp>
        <p:nvSpPr>
          <p:cNvPr id="3" name="Місце для вмісту 2">
            <a:extLst>
              <a:ext uri="{FF2B5EF4-FFF2-40B4-BE49-F238E27FC236}">
                <a16:creationId xmlns:a16="http://schemas.microsoft.com/office/drawing/2014/main" id="{5B08E0FA-EA18-0A56-ABA2-BF9C52519AA2}"/>
              </a:ext>
            </a:extLst>
          </p:cNvPr>
          <p:cNvSpPr>
            <a:spLocks noGrp="1"/>
          </p:cNvSpPr>
          <p:nvPr>
            <p:ph sz="half" idx="1"/>
          </p:nvPr>
        </p:nvSpPr>
        <p:spPr>
          <a:xfrm>
            <a:off x="838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UA"/>
          </a:p>
        </p:txBody>
      </p:sp>
      <p:sp>
        <p:nvSpPr>
          <p:cNvPr id="4" name="Місце для вмісту 3">
            <a:extLst>
              <a:ext uri="{FF2B5EF4-FFF2-40B4-BE49-F238E27FC236}">
                <a16:creationId xmlns:a16="http://schemas.microsoft.com/office/drawing/2014/main" id="{40D2233E-8581-BA7F-8CEC-1AC26DD196D8}"/>
              </a:ext>
            </a:extLst>
          </p:cNvPr>
          <p:cNvSpPr>
            <a:spLocks noGrp="1"/>
          </p:cNvSpPr>
          <p:nvPr>
            <p:ph sz="half" idx="2"/>
          </p:nvPr>
        </p:nvSpPr>
        <p:spPr>
          <a:xfrm>
            <a:off x="6172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UA"/>
          </a:p>
        </p:txBody>
      </p:sp>
      <p:sp>
        <p:nvSpPr>
          <p:cNvPr id="5" name="Місце для дати 4">
            <a:extLst>
              <a:ext uri="{FF2B5EF4-FFF2-40B4-BE49-F238E27FC236}">
                <a16:creationId xmlns:a16="http://schemas.microsoft.com/office/drawing/2014/main" id="{AF980FB5-E0FF-CB3F-27FF-53FA3BBB84E1}"/>
              </a:ext>
            </a:extLst>
          </p:cNvPr>
          <p:cNvSpPr>
            <a:spLocks noGrp="1"/>
          </p:cNvSpPr>
          <p:nvPr>
            <p:ph type="dt" sz="half" idx="10"/>
          </p:nvPr>
        </p:nvSpPr>
        <p:spPr/>
        <p:txBody>
          <a:bodyPr/>
          <a:lstStyle/>
          <a:p>
            <a:fld id="{619F0F0A-7C19-4602-A43C-0B2BFA5BCB27}" type="datetimeFigureOut">
              <a:rPr lang="ru-UA" smtClean="0"/>
              <a:t>14.05.2023</a:t>
            </a:fld>
            <a:endParaRPr lang="ru-UA"/>
          </a:p>
        </p:txBody>
      </p:sp>
      <p:sp>
        <p:nvSpPr>
          <p:cNvPr id="6" name="Місце для нижнього колонтитула 5">
            <a:extLst>
              <a:ext uri="{FF2B5EF4-FFF2-40B4-BE49-F238E27FC236}">
                <a16:creationId xmlns:a16="http://schemas.microsoft.com/office/drawing/2014/main" id="{4E32611F-DDAA-8362-A5AC-F68F4EC746C2}"/>
              </a:ext>
            </a:extLst>
          </p:cNvPr>
          <p:cNvSpPr>
            <a:spLocks noGrp="1"/>
          </p:cNvSpPr>
          <p:nvPr>
            <p:ph type="ftr" sz="quarter" idx="11"/>
          </p:nvPr>
        </p:nvSpPr>
        <p:spPr/>
        <p:txBody>
          <a:bodyPr/>
          <a:lstStyle/>
          <a:p>
            <a:endParaRPr lang="ru-UA"/>
          </a:p>
        </p:txBody>
      </p:sp>
      <p:sp>
        <p:nvSpPr>
          <p:cNvPr id="7" name="Місце для номера слайда 6">
            <a:extLst>
              <a:ext uri="{FF2B5EF4-FFF2-40B4-BE49-F238E27FC236}">
                <a16:creationId xmlns:a16="http://schemas.microsoft.com/office/drawing/2014/main" id="{FF51A89A-F190-1CCF-AD64-C1038AE646A8}"/>
              </a:ext>
            </a:extLst>
          </p:cNvPr>
          <p:cNvSpPr>
            <a:spLocks noGrp="1"/>
          </p:cNvSpPr>
          <p:nvPr>
            <p:ph type="sldNum" sz="quarter" idx="12"/>
          </p:nvPr>
        </p:nvSpPr>
        <p:spPr/>
        <p:txBody>
          <a:bodyPr/>
          <a:lstStyle/>
          <a:p>
            <a:fld id="{1331D73F-EAFB-4E41-A3A3-12F3E136429D}" type="slidenum">
              <a:rPr lang="ru-UA" smtClean="0"/>
              <a:t>‹№›</a:t>
            </a:fld>
            <a:endParaRPr lang="ru-UA"/>
          </a:p>
        </p:txBody>
      </p:sp>
    </p:spTree>
    <p:extLst>
      <p:ext uri="{BB962C8B-B14F-4D97-AF65-F5344CB8AC3E}">
        <p14:creationId xmlns:p14="http://schemas.microsoft.com/office/powerpoint/2010/main" val="5327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8B51D2-7509-B6D7-FC6B-DD28A23C6272}"/>
              </a:ext>
            </a:extLst>
          </p:cNvPr>
          <p:cNvSpPr>
            <a:spLocks noGrp="1"/>
          </p:cNvSpPr>
          <p:nvPr>
            <p:ph type="title"/>
          </p:nvPr>
        </p:nvSpPr>
        <p:spPr>
          <a:xfrm>
            <a:off x="839788" y="365125"/>
            <a:ext cx="10515600" cy="1325563"/>
          </a:xfrm>
        </p:spPr>
        <p:txBody>
          <a:bodyPr/>
          <a:lstStyle/>
          <a:p>
            <a:r>
              <a:rPr lang="uk-UA"/>
              <a:t>Клацніть, щоб редагувати стиль зразка заголовка</a:t>
            </a:r>
            <a:endParaRPr lang="ru-UA"/>
          </a:p>
        </p:txBody>
      </p:sp>
      <p:sp>
        <p:nvSpPr>
          <p:cNvPr id="3" name="Місце для тексту 2">
            <a:extLst>
              <a:ext uri="{FF2B5EF4-FFF2-40B4-BE49-F238E27FC236}">
                <a16:creationId xmlns:a16="http://schemas.microsoft.com/office/drawing/2014/main" id="{F3E7E06E-FA5B-45D9-0BEE-570D6A937A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Місце для вмісту 3">
            <a:extLst>
              <a:ext uri="{FF2B5EF4-FFF2-40B4-BE49-F238E27FC236}">
                <a16:creationId xmlns:a16="http://schemas.microsoft.com/office/drawing/2014/main" id="{88890FF0-B423-98AF-7DBF-38E3F8B5C7D6}"/>
              </a:ext>
            </a:extLst>
          </p:cNvPr>
          <p:cNvSpPr>
            <a:spLocks noGrp="1"/>
          </p:cNvSpPr>
          <p:nvPr>
            <p:ph sz="half" idx="2"/>
          </p:nvPr>
        </p:nvSpPr>
        <p:spPr>
          <a:xfrm>
            <a:off x="839788" y="2505075"/>
            <a:ext cx="5157787"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UA"/>
          </a:p>
        </p:txBody>
      </p:sp>
      <p:sp>
        <p:nvSpPr>
          <p:cNvPr id="5" name="Місце для тексту 4">
            <a:extLst>
              <a:ext uri="{FF2B5EF4-FFF2-40B4-BE49-F238E27FC236}">
                <a16:creationId xmlns:a16="http://schemas.microsoft.com/office/drawing/2014/main" id="{987F3D01-324F-5997-8473-A0380417B1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Місце для вмісту 5">
            <a:extLst>
              <a:ext uri="{FF2B5EF4-FFF2-40B4-BE49-F238E27FC236}">
                <a16:creationId xmlns:a16="http://schemas.microsoft.com/office/drawing/2014/main" id="{BDD415DF-996D-5EF7-683D-DFC539D9DB43}"/>
              </a:ext>
            </a:extLst>
          </p:cNvPr>
          <p:cNvSpPr>
            <a:spLocks noGrp="1"/>
          </p:cNvSpPr>
          <p:nvPr>
            <p:ph sz="quarter" idx="4"/>
          </p:nvPr>
        </p:nvSpPr>
        <p:spPr>
          <a:xfrm>
            <a:off x="6172200" y="2505075"/>
            <a:ext cx="5183188"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UA"/>
          </a:p>
        </p:txBody>
      </p:sp>
      <p:sp>
        <p:nvSpPr>
          <p:cNvPr id="7" name="Місце для дати 6">
            <a:extLst>
              <a:ext uri="{FF2B5EF4-FFF2-40B4-BE49-F238E27FC236}">
                <a16:creationId xmlns:a16="http://schemas.microsoft.com/office/drawing/2014/main" id="{2BEB2619-F975-DE34-8451-F84B6C1084AA}"/>
              </a:ext>
            </a:extLst>
          </p:cNvPr>
          <p:cNvSpPr>
            <a:spLocks noGrp="1"/>
          </p:cNvSpPr>
          <p:nvPr>
            <p:ph type="dt" sz="half" idx="10"/>
          </p:nvPr>
        </p:nvSpPr>
        <p:spPr/>
        <p:txBody>
          <a:bodyPr/>
          <a:lstStyle/>
          <a:p>
            <a:fld id="{619F0F0A-7C19-4602-A43C-0B2BFA5BCB27}" type="datetimeFigureOut">
              <a:rPr lang="ru-UA" smtClean="0"/>
              <a:t>14.05.2023</a:t>
            </a:fld>
            <a:endParaRPr lang="ru-UA"/>
          </a:p>
        </p:txBody>
      </p:sp>
      <p:sp>
        <p:nvSpPr>
          <p:cNvPr id="8" name="Місце для нижнього колонтитула 7">
            <a:extLst>
              <a:ext uri="{FF2B5EF4-FFF2-40B4-BE49-F238E27FC236}">
                <a16:creationId xmlns:a16="http://schemas.microsoft.com/office/drawing/2014/main" id="{85676E7B-E486-30CC-6E3D-87ECCE603DC8}"/>
              </a:ext>
            </a:extLst>
          </p:cNvPr>
          <p:cNvSpPr>
            <a:spLocks noGrp="1"/>
          </p:cNvSpPr>
          <p:nvPr>
            <p:ph type="ftr" sz="quarter" idx="11"/>
          </p:nvPr>
        </p:nvSpPr>
        <p:spPr/>
        <p:txBody>
          <a:bodyPr/>
          <a:lstStyle/>
          <a:p>
            <a:endParaRPr lang="ru-UA"/>
          </a:p>
        </p:txBody>
      </p:sp>
      <p:sp>
        <p:nvSpPr>
          <p:cNvPr id="9" name="Місце для номера слайда 8">
            <a:extLst>
              <a:ext uri="{FF2B5EF4-FFF2-40B4-BE49-F238E27FC236}">
                <a16:creationId xmlns:a16="http://schemas.microsoft.com/office/drawing/2014/main" id="{2ABD74F7-476F-9CCE-23F8-CA4C75C025A6}"/>
              </a:ext>
            </a:extLst>
          </p:cNvPr>
          <p:cNvSpPr>
            <a:spLocks noGrp="1"/>
          </p:cNvSpPr>
          <p:nvPr>
            <p:ph type="sldNum" sz="quarter" idx="12"/>
          </p:nvPr>
        </p:nvSpPr>
        <p:spPr/>
        <p:txBody>
          <a:bodyPr/>
          <a:lstStyle/>
          <a:p>
            <a:fld id="{1331D73F-EAFB-4E41-A3A3-12F3E136429D}" type="slidenum">
              <a:rPr lang="ru-UA" smtClean="0"/>
              <a:t>‹№›</a:t>
            </a:fld>
            <a:endParaRPr lang="ru-UA"/>
          </a:p>
        </p:txBody>
      </p:sp>
    </p:spTree>
    <p:extLst>
      <p:ext uri="{BB962C8B-B14F-4D97-AF65-F5344CB8AC3E}">
        <p14:creationId xmlns:p14="http://schemas.microsoft.com/office/powerpoint/2010/main" val="201653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C0CAC7-EE76-F1B6-45AB-E3B3F7425173}"/>
              </a:ext>
            </a:extLst>
          </p:cNvPr>
          <p:cNvSpPr>
            <a:spLocks noGrp="1"/>
          </p:cNvSpPr>
          <p:nvPr>
            <p:ph type="title"/>
          </p:nvPr>
        </p:nvSpPr>
        <p:spPr/>
        <p:txBody>
          <a:bodyPr/>
          <a:lstStyle/>
          <a:p>
            <a:r>
              <a:rPr lang="uk-UA"/>
              <a:t>Клацніть, щоб редагувати стиль зразка заголовка</a:t>
            </a:r>
            <a:endParaRPr lang="ru-UA"/>
          </a:p>
        </p:txBody>
      </p:sp>
      <p:sp>
        <p:nvSpPr>
          <p:cNvPr id="3" name="Місце для дати 2">
            <a:extLst>
              <a:ext uri="{FF2B5EF4-FFF2-40B4-BE49-F238E27FC236}">
                <a16:creationId xmlns:a16="http://schemas.microsoft.com/office/drawing/2014/main" id="{B9B05BFB-907B-95E8-ED9C-55B573FF09C0}"/>
              </a:ext>
            </a:extLst>
          </p:cNvPr>
          <p:cNvSpPr>
            <a:spLocks noGrp="1"/>
          </p:cNvSpPr>
          <p:nvPr>
            <p:ph type="dt" sz="half" idx="10"/>
          </p:nvPr>
        </p:nvSpPr>
        <p:spPr/>
        <p:txBody>
          <a:bodyPr/>
          <a:lstStyle/>
          <a:p>
            <a:fld id="{619F0F0A-7C19-4602-A43C-0B2BFA5BCB27}" type="datetimeFigureOut">
              <a:rPr lang="ru-UA" smtClean="0"/>
              <a:t>14.05.2023</a:t>
            </a:fld>
            <a:endParaRPr lang="ru-UA"/>
          </a:p>
        </p:txBody>
      </p:sp>
      <p:sp>
        <p:nvSpPr>
          <p:cNvPr id="4" name="Місце для нижнього колонтитула 3">
            <a:extLst>
              <a:ext uri="{FF2B5EF4-FFF2-40B4-BE49-F238E27FC236}">
                <a16:creationId xmlns:a16="http://schemas.microsoft.com/office/drawing/2014/main" id="{37DF82C0-5E8B-A28B-5762-782253C4F80F}"/>
              </a:ext>
            </a:extLst>
          </p:cNvPr>
          <p:cNvSpPr>
            <a:spLocks noGrp="1"/>
          </p:cNvSpPr>
          <p:nvPr>
            <p:ph type="ftr" sz="quarter" idx="11"/>
          </p:nvPr>
        </p:nvSpPr>
        <p:spPr/>
        <p:txBody>
          <a:bodyPr/>
          <a:lstStyle/>
          <a:p>
            <a:endParaRPr lang="ru-UA"/>
          </a:p>
        </p:txBody>
      </p:sp>
      <p:sp>
        <p:nvSpPr>
          <p:cNvPr id="5" name="Місце для номера слайда 4">
            <a:extLst>
              <a:ext uri="{FF2B5EF4-FFF2-40B4-BE49-F238E27FC236}">
                <a16:creationId xmlns:a16="http://schemas.microsoft.com/office/drawing/2014/main" id="{3A9C832F-9B5A-C67F-1836-52042B481EF2}"/>
              </a:ext>
            </a:extLst>
          </p:cNvPr>
          <p:cNvSpPr>
            <a:spLocks noGrp="1"/>
          </p:cNvSpPr>
          <p:nvPr>
            <p:ph type="sldNum" sz="quarter" idx="12"/>
          </p:nvPr>
        </p:nvSpPr>
        <p:spPr/>
        <p:txBody>
          <a:bodyPr/>
          <a:lstStyle/>
          <a:p>
            <a:fld id="{1331D73F-EAFB-4E41-A3A3-12F3E136429D}" type="slidenum">
              <a:rPr lang="ru-UA" smtClean="0"/>
              <a:t>‹№›</a:t>
            </a:fld>
            <a:endParaRPr lang="ru-UA"/>
          </a:p>
        </p:txBody>
      </p:sp>
    </p:spTree>
    <p:extLst>
      <p:ext uri="{BB962C8B-B14F-4D97-AF65-F5344CB8AC3E}">
        <p14:creationId xmlns:p14="http://schemas.microsoft.com/office/powerpoint/2010/main" val="73296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a16="http://schemas.microsoft.com/office/drawing/2014/main" id="{FB619F8F-E9E1-C9E0-007B-F2A7982E51B3}"/>
              </a:ext>
            </a:extLst>
          </p:cNvPr>
          <p:cNvSpPr>
            <a:spLocks noGrp="1"/>
          </p:cNvSpPr>
          <p:nvPr>
            <p:ph type="dt" sz="half" idx="10"/>
          </p:nvPr>
        </p:nvSpPr>
        <p:spPr/>
        <p:txBody>
          <a:bodyPr/>
          <a:lstStyle/>
          <a:p>
            <a:fld id="{619F0F0A-7C19-4602-A43C-0B2BFA5BCB27}" type="datetimeFigureOut">
              <a:rPr lang="ru-UA" smtClean="0"/>
              <a:t>14.05.2023</a:t>
            </a:fld>
            <a:endParaRPr lang="ru-UA"/>
          </a:p>
        </p:txBody>
      </p:sp>
      <p:sp>
        <p:nvSpPr>
          <p:cNvPr id="3" name="Місце для нижнього колонтитула 2">
            <a:extLst>
              <a:ext uri="{FF2B5EF4-FFF2-40B4-BE49-F238E27FC236}">
                <a16:creationId xmlns:a16="http://schemas.microsoft.com/office/drawing/2014/main" id="{F9584D67-727B-03CE-4F38-D6107FCD16D5}"/>
              </a:ext>
            </a:extLst>
          </p:cNvPr>
          <p:cNvSpPr>
            <a:spLocks noGrp="1"/>
          </p:cNvSpPr>
          <p:nvPr>
            <p:ph type="ftr" sz="quarter" idx="11"/>
          </p:nvPr>
        </p:nvSpPr>
        <p:spPr/>
        <p:txBody>
          <a:bodyPr/>
          <a:lstStyle/>
          <a:p>
            <a:endParaRPr lang="ru-UA"/>
          </a:p>
        </p:txBody>
      </p:sp>
      <p:sp>
        <p:nvSpPr>
          <p:cNvPr id="4" name="Місце для номера слайда 3">
            <a:extLst>
              <a:ext uri="{FF2B5EF4-FFF2-40B4-BE49-F238E27FC236}">
                <a16:creationId xmlns:a16="http://schemas.microsoft.com/office/drawing/2014/main" id="{AF44DD6B-81E6-754D-CACC-F40AE258FBF1}"/>
              </a:ext>
            </a:extLst>
          </p:cNvPr>
          <p:cNvSpPr>
            <a:spLocks noGrp="1"/>
          </p:cNvSpPr>
          <p:nvPr>
            <p:ph type="sldNum" sz="quarter" idx="12"/>
          </p:nvPr>
        </p:nvSpPr>
        <p:spPr/>
        <p:txBody>
          <a:bodyPr/>
          <a:lstStyle/>
          <a:p>
            <a:fld id="{1331D73F-EAFB-4E41-A3A3-12F3E136429D}" type="slidenum">
              <a:rPr lang="ru-UA" smtClean="0"/>
              <a:t>‹№›</a:t>
            </a:fld>
            <a:endParaRPr lang="ru-UA"/>
          </a:p>
        </p:txBody>
      </p:sp>
    </p:spTree>
    <p:extLst>
      <p:ext uri="{BB962C8B-B14F-4D97-AF65-F5344CB8AC3E}">
        <p14:creationId xmlns:p14="http://schemas.microsoft.com/office/powerpoint/2010/main" val="2993080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C1594C-F695-1C6C-757F-241945EF0924}"/>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endParaRPr lang="ru-UA"/>
          </a:p>
        </p:txBody>
      </p:sp>
      <p:sp>
        <p:nvSpPr>
          <p:cNvPr id="3" name="Місце для вмісту 2">
            <a:extLst>
              <a:ext uri="{FF2B5EF4-FFF2-40B4-BE49-F238E27FC236}">
                <a16:creationId xmlns:a16="http://schemas.microsoft.com/office/drawing/2014/main" id="{0F3D25FF-0D06-44F8-CFCC-18836CAED4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UA"/>
          </a:p>
        </p:txBody>
      </p:sp>
      <p:sp>
        <p:nvSpPr>
          <p:cNvPr id="4" name="Місце для тексту 3">
            <a:extLst>
              <a:ext uri="{FF2B5EF4-FFF2-40B4-BE49-F238E27FC236}">
                <a16:creationId xmlns:a16="http://schemas.microsoft.com/office/drawing/2014/main" id="{2D6B3D42-C28E-6577-D42B-90A291DAD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F7F20F11-03FF-46A0-CF62-0720212A0B5E}"/>
              </a:ext>
            </a:extLst>
          </p:cNvPr>
          <p:cNvSpPr>
            <a:spLocks noGrp="1"/>
          </p:cNvSpPr>
          <p:nvPr>
            <p:ph type="dt" sz="half" idx="10"/>
          </p:nvPr>
        </p:nvSpPr>
        <p:spPr/>
        <p:txBody>
          <a:bodyPr/>
          <a:lstStyle/>
          <a:p>
            <a:fld id="{619F0F0A-7C19-4602-A43C-0B2BFA5BCB27}" type="datetimeFigureOut">
              <a:rPr lang="ru-UA" smtClean="0"/>
              <a:t>14.05.2023</a:t>
            </a:fld>
            <a:endParaRPr lang="ru-UA"/>
          </a:p>
        </p:txBody>
      </p:sp>
      <p:sp>
        <p:nvSpPr>
          <p:cNvPr id="6" name="Місце для нижнього колонтитула 5">
            <a:extLst>
              <a:ext uri="{FF2B5EF4-FFF2-40B4-BE49-F238E27FC236}">
                <a16:creationId xmlns:a16="http://schemas.microsoft.com/office/drawing/2014/main" id="{8A10B3D6-CF17-B51B-D39B-AC3E2FD8A651}"/>
              </a:ext>
            </a:extLst>
          </p:cNvPr>
          <p:cNvSpPr>
            <a:spLocks noGrp="1"/>
          </p:cNvSpPr>
          <p:nvPr>
            <p:ph type="ftr" sz="quarter" idx="11"/>
          </p:nvPr>
        </p:nvSpPr>
        <p:spPr/>
        <p:txBody>
          <a:bodyPr/>
          <a:lstStyle/>
          <a:p>
            <a:endParaRPr lang="ru-UA"/>
          </a:p>
        </p:txBody>
      </p:sp>
      <p:sp>
        <p:nvSpPr>
          <p:cNvPr id="7" name="Місце для номера слайда 6">
            <a:extLst>
              <a:ext uri="{FF2B5EF4-FFF2-40B4-BE49-F238E27FC236}">
                <a16:creationId xmlns:a16="http://schemas.microsoft.com/office/drawing/2014/main" id="{00B43625-666E-48C7-9079-18404A2F5C06}"/>
              </a:ext>
            </a:extLst>
          </p:cNvPr>
          <p:cNvSpPr>
            <a:spLocks noGrp="1"/>
          </p:cNvSpPr>
          <p:nvPr>
            <p:ph type="sldNum" sz="quarter" idx="12"/>
          </p:nvPr>
        </p:nvSpPr>
        <p:spPr/>
        <p:txBody>
          <a:bodyPr/>
          <a:lstStyle/>
          <a:p>
            <a:fld id="{1331D73F-EAFB-4E41-A3A3-12F3E136429D}" type="slidenum">
              <a:rPr lang="ru-UA" smtClean="0"/>
              <a:t>‹№›</a:t>
            </a:fld>
            <a:endParaRPr lang="ru-UA"/>
          </a:p>
        </p:txBody>
      </p:sp>
    </p:spTree>
    <p:extLst>
      <p:ext uri="{BB962C8B-B14F-4D97-AF65-F5344CB8AC3E}">
        <p14:creationId xmlns:p14="http://schemas.microsoft.com/office/powerpoint/2010/main" val="2151366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043498-8BDB-FE8E-97FB-6B7738A0C791}"/>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endParaRPr lang="ru-UA"/>
          </a:p>
        </p:txBody>
      </p:sp>
      <p:sp>
        <p:nvSpPr>
          <p:cNvPr id="3" name="Місце для зображення 2">
            <a:extLst>
              <a:ext uri="{FF2B5EF4-FFF2-40B4-BE49-F238E27FC236}">
                <a16:creationId xmlns:a16="http://schemas.microsoft.com/office/drawing/2014/main" id="{18380C0D-7CEB-C1BA-F49E-3CE4F201D8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Місце для тексту 3">
            <a:extLst>
              <a:ext uri="{FF2B5EF4-FFF2-40B4-BE49-F238E27FC236}">
                <a16:creationId xmlns:a16="http://schemas.microsoft.com/office/drawing/2014/main" id="{8792A41F-1073-34BB-7CA3-7F01B5A540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9AF9D38E-92A4-9399-33A2-591A3EE4EC1A}"/>
              </a:ext>
            </a:extLst>
          </p:cNvPr>
          <p:cNvSpPr>
            <a:spLocks noGrp="1"/>
          </p:cNvSpPr>
          <p:nvPr>
            <p:ph type="dt" sz="half" idx="10"/>
          </p:nvPr>
        </p:nvSpPr>
        <p:spPr/>
        <p:txBody>
          <a:bodyPr/>
          <a:lstStyle/>
          <a:p>
            <a:fld id="{619F0F0A-7C19-4602-A43C-0B2BFA5BCB27}" type="datetimeFigureOut">
              <a:rPr lang="ru-UA" smtClean="0"/>
              <a:t>14.05.2023</a:t>
            </a:fld>
            <a:endParaRPr lang="ru-UA"/>
          </a:p>
        </p:txBody>
      </p:sp>
      <p:sp>
        <p:nvSpPr>
          <p:cNvPr id="6" name="Місце для нижнього колонтитула 5">
            <a:extLst>
              <a:ext uri="{FF2B5EF4-FFF2-40B4-BE49-F238E27FC236}">
                <a16:creationId xmlns:a16="http://schemas.microsoft.com/office/drawing/2014/main" id="{4C598FA7-AACE-3D09-D064-32148C669695}"/>
              </a:ext>
            </a:extLst>
          </p:cNvPr>
          <p:cNvSpPr>
            <a:spLocks noGrp="1"/>
          </p:cNvSpPr>
          <p:nvPr>
            <p:ph type="ftr" sz="quarter" idx="11"/>
          </p:nvPr>
        </p:nvSpPr>
        <p:spPr/>
        <p:txBody>
          <a:bodyPr/>
          <a:lstStyle/>
          <a:p>
            <a:endParaRPr lang="ru-UA"/>
          </a:p>
        </p:txBody>
      </p:sp>
      <p:sp>
        <p:nvSpPr>
          <p:cNvPr id="7" name="Місце для номера слайда 6">
            <a:extLst>
              <a:ext uri="{FF2B5EF4-FFF2-40B4-BE49-F238E27FC236}">
                <a16:creationId xmlns:a16="http://schemas.microsoft.com/office/drawing/2014/main" id="{7AE18016-55EA-1B7C-AE39-65582DA5336A}"/>
              </a:ext>
            </a:extLst>
          </p:cNvPr>
          <p:cNvSpPr>
            <a:spLocks noGrp="1"/>
          </p:cNvSpPr>
          <p:nvPr>
            <p:ph type="sldNum" sz="quarter" idx="12"/>
          </p:nvPr>
        </p:nvSpPr>
        <p:spPr/>
        <p:txBody>
          <a:bodyPr/>
          <a:lstStyle/>
          <a:p>
            <a:fld id="{1331D73F-EAFB-4E41-A3A3-12F3E136429D}" type="slidenum">
              <a:rPr lang="ru-UA" smtClean="0"/>
              <a:t>‹№›</a:t>
            </a:fld>
            <a:endParaRPr lang="ru-UA"/>
          </a:p>
        </p:txBody>
      </p:sp>
    </p:spTree>
    <p:extLst>
      <p:ext uri="{BB962C8B-B14F-4D97-AF65-F5344CB8AC3E}">
        <p14:creationId xmlns:p14="http://schemas.microsoft.com/office/powerpoint/2010/main" val="379081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a16="http://schemas.microsoft.com/office/drawing/2014/main" id="{DFA3A868-9300-92B9-1AD4-FEB2184881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a:t>Клацніть, щоб редагувати стиль зразка заголовка</a:t>
            </a:r>
            <a:endParaRPr lang="ru-UA"/>
          </a:p>
        </p:txBody>
      </p:sp>
      <p:sp>
        <p:nvSpPr>
          <p:cNvPr id="3" name="Місце для тексту 2">
            <a:extLst>
              <a:ext uri="{FF2B5EF4-FFF2-40B4-BE49-F238E27FC236}">
                <a16:creationId xmlns:a16="http://schemas.microsoft.com/office/drawing/2014/main" id="{C9CCDF5D-5AAE-ED45-01B8-DF75AF9164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UA"/>
          </a:p>
        </p:txBody>
      </p:sp>
      <p:sp>
        <p:nvSpPr>
          <p:cNvPr id="4" name="Місце для дати 3">
            <a:extLst>
              <a:ext uri="{FF2B5EF4-FFF2-40B4-BE49-F238E27FC236}">
                <a16:creationId xmlns:a16="http://schemas.microsoft.com/office/drawing/2014/main" id="{C37D4FBF-AB24-8D2F-13A4-AEF7A51187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9F0F0A-7C19-4602-A43C-0B2BFA5BCB27}" type="datetimeFigureOut">
              <a:rPr lang="ru-UA" smtClean="0"/>
              <a:t>14.05.2023</a:t>
            </a:fld>
            <a:endParaRPr lang="ru-UA"/>
          </a:p>
        </p:txBody>
      </p:sp>
      <p:sp>
        <p:nvSpPr>
          <p:cNvPr id="5" name="Місце для нижнього колонтитула 4">
            <a:extLst>
              <a:ext uri="{FF2B5EF4-FFF2-40B4-BE49-F238E27FC236}">
                <a16:creationId xmlns:a16="http://schemas.microsoft.com/office/drawing/2014/main" id="{7D2B8ADE-4019-1C45-3EF0-98525F62D0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UA"/>
          </a:p>
        </p:txBody>
      </p:sp>
      <p:sp>
        <p:nvSpPr>
          <p:cNvPr id="6" name="Місце для номера слайда 5">
            <a:extLst>
              <a:ext uri="{FF2B5EF4-FFF2-40B4-BE49-F238E27FC236}">
                <a16:creationId xmlns:a16="http://schemas.microsoft.com/office/drawing/2014/main" id="{C7C11D10-5574-DBD1-C30C-5FCDF3C03D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31D73F-EAFB-4E41-A3A3-12F3E136429D}" type="slidenum">
              <a:rPr lang="ru-UA" smtClean="0"/>
              <a:t>‹№›</a:t>
            </a:fld>
            <a:endParaRPr lang="ru-UA"/>
          </a:p>
        </p:txBody>
      </p:sp>
    </p:spTree>
    <p:extLst>
      <p:ext uri="{BB962C8B-B14F-4D97-AF65-F5344CB8AC3E}">
        <p14:creationId xmlns:p14="http://schemas.microsoft.com/office/powerpoint/2010/main" val="695953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7574EE-0640-B595-6C53-7671E7E973F4}"/>
              </a:ext>
            </a:extLst>
          </p:cNvPr>
          <p:cNvSpPr>
            <a:spLocks noGrp="1"/>
          </p:cNvSpPr>
          <p:nvPr>
            <p:ph type="ctrTitle"/>
          </p:nvPr>
        </p:nvSpPr>
        <p:spPr>
          <a:xfrm>
            <a:off x="869575" y="457201"/>
            <a:ext cx="10452850" cy="2036618"/>
          </a:xfrm>
        </p:spPr>
        <p:txBody>
          <a:bodyPr>
            <a:normAutofit/>
          </a:bodyPr>
          <a:lstStyle/>
          <a:p>
            <a:r>
              <a:rPr lang="uk-UA" sz="3200" i="0" dirty="0">
                <a:effectLst/>
                <a:latin typeface="Arial" panose="020B0604020202020204" pitchFamily="34" charset="0"/>
              </a:rPr>
              <a:t>Сучасні клієнтські веб-технології</a:t>
            </a:r>
            <a:br>
              <a:rPr lang="uk-UA" sz="3200" i="0" dirty="0">
                <a:effectLst/>
                <a:latin typeface="Arial" panose="020B0604020202020204" pitchFamily="34" charset="0"/>
              </a:rPr>
            </a:br>
            <a:br>
              <a:rPr lang="uk-UA" sz="3200" i="0" dirty="0">
                <a:effectLst/>
                <a:latin typeface="Arial" panose="020B0604020202020204" pitchFamily="34" charset="0"/>
              </a:rPr>
            </a:br>
            <a:br>
              <a:rPr lang="uk-UA" sz="3200" i="0" dirty="0">
                <a:effectLst/>
                <a:latin typeface="Arial" panose="020B0604020202020204" pitchFamily="34" charset="0"/>
              </a:rPr>
            </a:br>
            <a:r>
              <a:rPr lang="en-US" sz="4000" b="1" i="0" dirty="0">
                <a:solidFill>
                  <a:schemeClr val="tx2">
                    <a:lumMod val="75000"/>
                  </a:schemeClr>
                </a:solidFill>
                <a:effectLst/>
                <a:latin typeface="Arial" panose="020B0604020202020204" pitchFamily="34" charset="0"/>
              </a:rPr>
              <a:t>CSS: Calculated Values - calc()</a:t>
            </a:r>
            <a:endParaRPr lang="ru-UA" sz="8800" b="1" dirty="0">
              <a:solidFill>
                <a:schemeClr val="tx2">
                  <a:lumMod val="75000"/>
                </a:schemeClr>
              </a:solidFill>
            </a:endParaRPr>
          </a:p>
        </p:txBody>
      </p:sp>
      <p:sp>
        <p:nvSpPr>
          <p:cNvPr id="3" name="Підзаголовок 2">
            <a:extLst>
              <a:ext uri="{FF2B5EF4-FFF2-40B4-BE49-F238E27FC236}">
                <a16:creationId xmlns:a16="http://schemas.microsoft.com/office/drawing/2014/main" id="{8D1442E5-081D-C670-757D-A1C764D890B7}"/>
              </a:ext>
            </a:extLst>
          </p:cNvPr>
          <p:cNvSpPr>
            <a:spLocks noGrp="1"/>
          </p:cNvSpPr>
          <p:nvPr>
            <p:ph type="subTitle" idx="1"/>
          </p:nvPr>
        </p:nvSpPr>
        <p:spPr>
          <a:xfrm>
            <a:off x="1524000" y="4862945"/>
            <a:ext cx="9144000" cy="1593276"/>
          </a:xfrm>
        </p:spPr>
        <p:txBody>
          <a:bodyPr>
            <a:normAutofit lnSpcReduction="10000"/>
          </a:bodyPr>
          <a:lstStyle/>
          <a:p>
            <a:r>
              <a:rPr lang="uk-UA" dirty="0"/>
              <a:t>Виконав:</a:t>
            </a:r>
            <a:br>
              <a:rPr lang="uk-UA" dirty="0"/>
            </a:br>
            <a:r>
              <a:rPr lang="ru-RU" dirty="0" err="1"/>
              <a:t>Перевозний</a:t>
            </a:r>
            <a:r>
              <a:rPr lang="ru-RU" dirty="0"/>
              <a:t> </a:t>
            </a:r>
            <a:r>
              <a:rPr lang="ru-RU" dirty="0" err="1"/>
              <a:t>Андрій</a:t>
            </a:r>
            <a:r>
              <a:rPr lang="ru-RU" dirty="0"/>
              <a:t> </a:t>
            </a:r>
            <a:r>
              <a:rPr lang="ru-RU" dirty="0" err="1"/>
              <a:t>Юрійович</a:t>
            </a:r>
            <a:endParaRPr lang="ru-RU" dirty="0"/>
          </a:p>
          <a:p>
            <a:endParaRPr lang="ru-RU" dirty="0"/>
          </a:p>
          <a:p>
            <a:r>
              <a:rPr lang="ru-RU" dirty="0" err="1"/>
              <a:t>Чернівці</a:t>
            </a:r>
            <a:r>
              <a:rPr lang="ru-RU" dirty="0"/>
              <a:t> 2023</a:t>
            </a:r>
          </a:p>
          <a:p>
            <a:endParaRPr lang="ru-UA" dirty="0"/>
          </a:p>
        </p:txBody>
      </p:sp>
      <p:sp>
        <p:nvSpPr>
          <p:cNvPr id="4" name="TextBox 3">
            <a:extLst>
              <a:ext uri="{FF2B5EF4-FFF2-40B4-BE49-F238E27FC236}">
                <a16:creationId xmlns:a16="http://schemas.microsoft.com/office/drawing/2014/main" id="{5418BE7F-758B-350D-A4FE-B0ECE3FEE5A4}"/>
              </a:ext>
            </a:extLst>
          </p:cNvPr>
          <p:cNvSpPr txBox="1"/>
          <p:nvPr/>
        </p:nvSpPr>
        <p:spPr>
          <a:xfrm>
            <a:off x="968189" y="2838963"/>
            <a:ext cx="10260105" cy="1200329"/>
          </a:xfrm>
          <a:prstGeom prst="rect">
            <a:avLst/>
          </a:prstGeom>
          <a:noFill/>
        </p:spPr>
        <p:txBody>
          <a:bodyPr wrap="square" rtlCol="0">
            <a:spAutoFit/>
          </a:bodyPr>
          <a:lstStyle/>
          <a:p>
            <a:pPr algn="ctr"/>
            <a:r>
              <a:rPr lang="ru-RU" sz="2400" dirty="0"/>
              <a:t>Кафедра </a:t>
            </a:r>
            <a:r>
              <a:rPr lang="ru-RU" sz="2400" dirty="0" err="1"/>
              <a:t>математичного</a:t>
            </a:r>
            <a:r>
              <a:rPr lang="ru-RU" sz="2400" dirty="0"/>
              <a:t> </a:t>
            </a:r>
            <a:r>
              <a:rPr lang="ru-RU" sz="2400" dirty="0" err="1"/>
              <a:t>моделювання</a:t>
            </a:r>
            <a:endParaRPr lang="ru-RU" sz="2400" dirty="0"/>
          </a:p>
          <a:p>
            <a:pPr algn="ctr"/>
            <a:r>
              <a:rPr lang="ru-RU" sz="2400" dirty="0" err="1"/>
              <a:t>Спеціальність</a:t>
            </a:r>
            <a:r>
              <a:rPr lang="ru-RU" sz="2400" dirty="0"/>
              <a:t> “</a:t>
            </a:r>
            <a:r>
              <a:rPr lang="ru-RU" sz="2400" dirty="0" err="1"/>
              <a:t>Системний</a:t>
            </a:r>
            <a:r>
              <a:rPr lang="ru-RU" sz="2400" dirty="0"/>
              <a:t> </a:t>
            </a:r>
            <a:r>
              <a:rPr lang="ru-RU" sz="2400" dirty="0" err="1"/>
              <a:t>аналіз</a:t>
            </a:r>
            <a:r>
              <a:rPr lang="ru-RU" sz="2400" dirty="0"/>
              <a:t>”</a:t>
            </a:r>
          </a:p>
          <a:p>
            <a:pPr algn="ctr"/>
            <a:r>
              <a:rPr lang="ru-RU" sz="2400" dirty="0" err="1"/>
              <a:t>Група</a:t>
            </a:r>
            <a:r>
              <a:rPr lang="ru-RU" sz="2400" dirty="0"/>
              <a:t> 507</a:t>
            </a:r>
          </a:p>
        </p:txBody>
      </p:sp>
    </p:spTree>
    <p:extLst>
      <p:ext uri="{BB962C8B-B14F-4D97-AF65-F5344CB8AC3E}">
        <p14:creationId xmlns:p14="http://schemas.microsoft.com/office/powerpoint/2010/main" val="297818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кутник 6">
            <a:extLst>
              <a:ext uri="{FF2B5EF4-FFF2-40B4-BE49-F238E27FC236}">
                <a16:creationId xmlns:a16="http://schemas.microsoft.com/office/drawing/2014/main" id="{EFB98A5A-2683-117D-6F78-F71B5E737097}"/>
              </a:ext>
            </a:extLst>
          </p:cNvPr>
          <p:cNvSpPr/>
          <p:nvPr/>
        </p:nvSpPr>
        <p:spPr>
          <a:xfrm>
            <a:off x="0" y="0"/>
            <a:ext cx="1427018" cy="685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2" name="Заголовок 1">
            <a:extLst>
              <a:ext uri="{FF2B5EF4-FFF2-40B4-BE49-F238E27FC236}">
                <a16:creationId xmlns:a16="http://schemas.microsoft.com/office/drawing/2014/main" id="{4468EDAE-9F36-5913-8D54-52BD6E916D1E}"/>
              </a:ext>
            </a:extLst>
          </p:cNvPr>
          <p:cNvSpPr>
            <a:spLocks noGrp="1"/>
          </p:cNvSpPr>
          <p:nvPr>
            <p:ph type="title"/>
          </p:nvPr>
        </p:nvSpPr>
        <p:spPr>
          <a:xfrm>
            <a:off x="1731818" y="1454728"/>
            <a:ext cx="9926782" cy="2125599"/>
          </a:xfrm>
        </p:spPr>
        <p:txBody>
          <a:bodyPr anchor="t">
            <a:normAutofit fontScale="90000"/>
          </a:bodyPr>
          <a:lstStyle/>
          <a:p>
            <a:r>
              <a:rPr lang="ru-RU" sz="3100" b="1" dirty="0" err="1"/>
              <a:t>Розрахунок</a:t>
            </a:r>
            <a:r>
              <a:rPr lang="ru-RU" sz="3100" b="1" dirty="0"/>
              <a:t> </a:t>
            </a:r>
            <a:r>
              <a:rPr lang="ru-RU" sz="3100" b="1" dirty="0" err="1"/>
              <a:t>відступів</a:t>
            </a:r>
            <a:r>
              <a:rPr lang="ru-RU" sz="3100" b="1" dirty="0"/>
              <a:t> </a:t>
            </a:r>
            <a:r>
              <a:rPr lang="ru-RU" sz="3100" b="1" dirty="0" err="1"/>
              <a:t>між</a:t>
            </a:r>
            <a:r>
              <a:rPr lang="ru-RU" sz="3100" b="1" dirty="0"/>
              <a:t> </a:t>
            </a:r>
            <a:r>
              <a:rPr lang="ru-RU" sz="3100" b="1" dirty="0" err="1"/>
              <a:t>елементами</a:t>
            </a:r>
            <a:br>
              <a:rPr lang="ru-RU" sz="3100" b="1" dirty="0"/>
            </a:br>
            <a:br>
              <a:rPr lang="ru-RU" sz="2400" dirty="0"/>
            </a:br>
            <a:r>
              <a:rPr lang="ru-RU" sz="2400" dirty="0"/>
              <a:t>У </a:t>
            </a:r>
            <a:r>
              <a:rPr lang="ru-RU" sz="2400" dirty="0" err="1"/>
              <a:t>цьому</a:t>
            </a:r>
            <a:r>
              <a:rPr lang="ru-RU" sz="2400" dirty="0"/>
              <a:t> </a:t>
            </a:r>
            <a:r>
              <a:rPr lang="ru-RU" sz="2400" dirty="0" err="1"/>
              <a:t>прикладі</a:t>
            </a:r>
            <a:r>
              <a:rPr lang="ru-RU" sz="2400" dirty="0"/>
              <a:t> </a:t>
            </a:r>
            <a:r>
              <a:rPr lang="ru-RU" sz="2400" dirty="0" err="1"/>
              <a:t>відступи</a:t>
            </a:r>
            <a:r>
              <a:rPr lang="ru-RU" sz="2400" dirty="0"/>
              <a:t> </a:t>
            </a:r>
            <a:r>
              <a:rPr lang="ru-RU" sz="2400" dirty="0" err="1"/>
              <a:t>між</a:t>
            </a:r>
            <a:r>
              <a:rPr lang="ru-RU" sz="2400" dirty="0"/>
              <a:t> </a:t>
            </a:r>
            <a:r>
              <a:rPr lang="ru-RU" sz="2400" dirty="0" err="1"/>
              <a:t>елементами</a:t>
            </a:r>
            <a:r>
              <a:rPr lang="ru-RU" sz="2400" dirty="0"/>
              <a:t> списку </a:t>
            </a:r>
            <a:r>
              <a:rPr lang="ru-RU" sz="2400" dirty="0" err="1"/>
              <a:t>будуть</a:t>
            </a:r>
            <a:r>
              <a:rPr lang="ru-RU" sz="2400" dirty="0"/>
              <a:t> </a:t>
            </a:r>
            <a:r>
              <a:rPr lang="ru-RU" sz="2400" dirty="0" err="1"/>
              <a:t>обчислені</a:t>
            </a:r>
            <a:r>
              <a:rPr lang="ru-RU" sz="2400" dirty="0"/>
              <a:t> як </a:t>
            </a:r>
            <a:r>
              <a:rPr lang="ru-RU" sz="2400" dirty="0" err="1"/>
              <a:t>різниця</a:t>
            </a:r>
            <a:r>
              <a:rPr lang="ru-RU" sz="2400" dirty="0"/>
              <a:t> </a:t>
            </a:r>
            <a:r>
              <a:rPr lang="ru-RU" sz="2400" dirty="0" err="1"/>
              <a:t>між</a:t>
            </a:r>
            <a:r>
              <a:rPr lang="ru-RU" sz="2400" dirty="0"/>
              <a:t> 100% </a:t>
            </a:r>
            <a:r>
              <a:rPr lang="ru-RU" sz="2400" dirty="0" err="1"/>
              <a:t>ширини</a:t>
            </a:r>
            <a:r>
              <a:rPr lang="ru-RU" sz="2400" dirty="0"/>
              <a:t> </a:t>
            </a:r>
            <a:r>
              <a:rPr lang="ru-RU" sz="2400" dirty="0" err="1"/>
              <a:t>батьківського</a:t>
            </a:r>
            <a:r>
              <a:rPr lang="ru-RU" sz="2400" dirty="0"/>
              <a:t> </a:t>
            </a:r>
            <a:r>
              <a:rPr lang="ru-RU" sz="2400" dirty="0" err="1"/>
              <a:t>елементу</a:t>
            </a:r>
            <a:r>
              <a:rPr lang="ru-RU" sz="2400" dirty="0"/>
              <a:t> та </a:t>
            </a:r>
            <a:r>
              <a:rPr lang="ru-RU" sz="2400" dirty="0" err="1"/>
              <a:t>фіксованої</a:t>
            </a:r>
            <a:r>
              <a:rPr lang="ru-RU" sz="2400" dirty="0"/>
              <a:t> </a:t>
            </a:r>
            <a:r>
              <a:rPr lang="ru-RU" sz="2400" dirty="0" err="1"/>
              <a:t>ширини</a:t>
            </a:r>
            <a:r>
              <a:rPr lang="ru-RU" sz="2400" dirty="0"/>
              <a:t> списку в 800 </a:t>
            </a:r>
            <a:r>
              <a:rPr lang="ru-RU" sz="2400" dirty="0" err="1"/>
              <a:t>пікселів</a:t>
            </a:r>
            <a:r>
              <a:rPr lang="ru-RU" sz="2400" dirty="0"/>
              <a:t>, </a:t>
            </a:r>
            <a:r>
              <a:rPr lang="ru-RU" sz="2400" dirty="0" err="1"/>
              <a:t>поділена</a:t>
            </a:r>
            <a:r>
              <a:rPr lang="ru-RU" sz="2400" dirty="0"/>
              <a:t> на 2. </a:t>
            </a:r>
            <a:r>
              <a:rPr lang="ru-RU" sz="2400" dirty="0" err="1"/>
              <a:t>Це</a:t>
            </a:r>
            <a:r>
              <a:rPr lang="ru-RU" sz="2400" dirty="0"/>
              <a:t> </a:t>
            </a:r>
            <a:r>
              <a:rPr lang="ru-RU" sz="2400" dirty="0" err="1"/>
              <a:t>дозволяє</a:t>
            </a:r>
            <a:r>
              <a:rPr lang="ru-RU" sz="2400" dirty="0"/>
              <a:t> </a:t>
            </a:r>
            <a:r>
              <a:rPr lang="ru-RU" sz="2400" dirty="0" err="1"/>
              <a:t>зберегти</a:t>
            </a:r>
            <a:r>
              <a:rPr lang="ru-RU" sz="2400" dirty="0"/>
              <a:t> </a:t>
            </a:r>
            <a:r>
              <a:rPr lang="ru-RU" sz="2400" dirty="0" err="1"/>
              <a:t>відступи</a:t>
            </a:r>
            <a:r>
              <a:rPr lang="ru-RU" sz="2400" dirty="0"/>
              <a:t> </a:t>
            </a:r>
            <a:r>
              <a:rPr lang="ru-RU" sz="2400" dirty="0" err="1"/>
              <a:t>між</a:t>
            </a:r>
            <a:r>
              <a:rPr lang="ru-RU" sz="2400" dirty="0"/>
              <a:t> </a:t>
            </a:r>
            <a:r>
              <a:rPr lang="ru-RU" sz="2400" dirty="0" err="1"/>
              <a:t>елементами</a:t>
            </a:r>
            <a:r>
              <a:rPr lang="ru-RU" sz="2400" dirty="0"/>
              <a:t> </a:t>
            </a:r>
            <a:r>
              <a:rPr lang="ru-RU" sz="2400" dirty="0" err="1"/>
              <a:t>рівномірними</a:t>
            </a:r>
            <a:r>
              <a:rPr lang="ru-RU" sz="2400" dirty="0"/>
              <a:t> </a:t>
            </a:r>
            <a:r>
              <a:rPr lang="ru-RU" sz="2400" dirty="0" err="1"/>
              <a:t>незалежно</a:t>
            </a:r>
            <a:r>
              <a:rPr lang="ru-RU" sz="2400" dirty="0"/>
              <a:t> </a:t>
            </a:r>
            <a:r>
              <a:rPr lang="ru-RU" sz="2400" dirty="0" err="1"/>
              <a:t>від</a:t>
            </a:r>
            <a:r>
              <a:rPr lang="ru-RU" sz="2400" dirty="0"/>
              <a:t> </a:t>
            </a:r>
            <a:r>
              <a:rPr lang="ru-RU" sz="2400" dirty="0" err="1"/>
              <a:t>розміру</a:t>
            </a:r>
            <a:r>
              <a:rPr lang="ru-RU" sz="2400" dirty="0"/>
              <a:t> </a:t>
            </a:r>
            <a:r>
              <a:rPr lang="ru-RU" sz="2400" dirty="0" err="1"/>
              <a:t>екрану</a:t>
            </a:r>
            <a:r>
              <a:rPr lang="ru-RU" sz="2400" dirty="0"/>
              <a:t>.</a:t>
            </a:r>
            <a:endParaRPr lang="ru-UA" sz="2400" dirty="0"/>
          </a:p>
        </p:txBody>
      </p:sp>
      <p:sp>
        <p:nvSpPr>
          <p:cNvPr id="4" name="Rectangle 2">
            <a:extLst>
              <a:ext uri="{FF2B5EF4-FFF2-40B4-BE49-F238E27FC236}">
                <a16:creationId xmlns:a16="http://schemas.microsoft.com/office/drawing/2014/main" id="{B4AD831E-B8A8-6CD7-9EF5-9CAB5163CE1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UA"/>
          </a:p>
        </p:txBody>
      </p:sp>
      <p:sp>
        <p:nvSpPr>
          <p:cNvPr id="8" name="TextBox 7">
            <a:extLst>
              <a:ext uri="{FF2B5EF4-FFF2-40B4-BE49-F238E27FC236}">
                <a16:creationId xmlns:a16="http://schemas.microsoft.com/office/drawing/2014/main" id="{E500D554-DF4E-2A83-46B4-311EB463D83F}"/>
              </a:ext>
            </a:extLst>
          </p:cNvPr>
          <p:cNvSpPr txBox="1"/>
          <p:nvPr/>
        </p:nvSpPr>
        <p:spPr>
          <a:xfrm>
            <a:off x="360216" y="339539"/>
            <a:ext cx="623455" cy="1323439"/>
          </a:xfrm>
          <a:prstGeom prst="rect">
            <a:avLst/>
          </a:prstGeom>
          <a:noFill/>
        </p:spPr>
        <p:txBody>
          <a:bodyPr wrap="square" rtlCol="0">
            <a:spAutoFit/>
          </a:bodyPr>
          <a:lstStyle/>
          <a:p>
            <a:r>
              <a:rPr lang="uk-UA" sz="8000" dirty="0">
                <a:solidFill>
                  <a:schemeClr val="bg1"/>
                </a:solidFill>
              </a:rPr>
              <a:t>9</a:t>
            </a:r>
            <a:endParaRPr lang="ru-UA" sz="8000" dirty="0">
              <a:solidFill>
                <a:schemeClr val="bg1"/>
              </a:solidFill>
            </a:endParaRPr>
          </a:p>
        </p:txBody>
      </p:sp>
      <p:sp>
        <p:nvSpPr>
          <p:cNvPr id="3" name="Заголовок 1">
            <a:extLst>
              <a:ext uri="{FF2B5EF4-FFF2-40B4-BE49-F238E27FC236}">
                <a16:creationId xmlns:a16="http://schemas.microsoft.com/office/drawing/2014/main" id="{E0C44F8A-751B-390F-C294-6AF9381EBEAD}"/>
              </a:ext>
            </a:extLst>
          </p:cNvPr>
          <p:cNvSpPr txBox="1">
            <a:spLocks/>
          </p:cNvSpPr>
          <p:nvPr/>
        </p:nvSpPr>
        <p:spPr>
          <a:xfrm>
            <a:off x="1731818" y="235529"/>
            <a:ext cx="9926782" cy="12191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4800" b="1" dirty="0" err="1"/>
              <a:t>Приклади</a:t>
            </a:r>
            <a:r>
              <a:rPr lang="ru-RU" sz="4800" b="1" dirty="0"/>
              <a:t> </a:t>
            </a:r>
            <a:r>
              <a:rPr lang="ru-RU" sz="4800" b="1" dirty="0" err="1"/>
              <a:t>використання</a:t>
            </a:r>
            <a:endParaRPr lang="ru-UA" sz="4800" b="1" dirty="0"/>
          </a:p>
        </p:txBody>
      </p:sp>
      <p:sp>
        <p:nvSpPr>
          <p:cNvPr id="12" name="Прямокутник: округлені кути 11">
            <a:extLst>
              <a:ext uri="{FF2B5EF4-FFF2-40B4-BE49-F238E27FC236}">
                <a16:creationId xmlns:a16="http://schemas.microsoft.com/office/drawing/2014/main" id="{6555DC9A-1385-4994-3EB8-2F943AF25232}"/>
              </a:ext>
            </a:extLst>
          </p:cNvPr>
          <p:cNvSpPr/>
          <p:nvPr/>
        </p:nvSpPr>
        <p:spPr>
          <a:xfrm>
            <a:off x="1731817" y="3721994"/>
            <a:ext cx="7515213" cy="229244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r>
              <a:rPr lang="en-US" sz="2400" dirty="0">
                <a:latin typeface="Courier Std" panose="02070409020205020404" pitchFamily="49" charset="0"/>
              </a:rPr>
              <a:t>.list {</a:t>
            </a:r>
          </a:p>
          <a:p>
            <a:r>
              <a:rPr lang="en-US" sz="2400" dirty="0">
                <a:latin typeface="Courier Std" panose="02070409020205020404" pitchFamily="49" charset="0"/>
              </a:rPr>
              <a:t>  display: flex;</a:t>
            </a:r>
          </a:p>
          <a:p>
            <a:r>
              <a:rPr lang="en-US" sz="2400" dirty="0">
                <a:latin typeface="Courier Std" panose="02070409020205020404" pitchFamily="49" charset="0"/>
              </a:rPr>
              <a:t>  justify-content: space-between;</a:t>
            </a:r>
          </a:p>
          <a:p>
            <a:r>
              <a:rPr lang="en-US" sz="2400" dirty="0">
                <a:latin typeface="Courier Std" panose="02070409020205020404" pitchFamily="49" charset="0"/>
              </a:rPr>
              <a:t>  margin: 0 calc((100% - 800px) / 2);</a:t>
            </a:r>
          </a:p>
          <a:p>
            <a:r>
              <a:rPr lang="en-US" sz="2400" dirty="0">
                <a:latin typeface="Courier Std" panose="02070409020205020404" pitchFamily="49" charset="0"/>
              </a:rPr>
              <a:t>}</a:t>
            </a:r>
            <a:endParaRPr lang="ru-UA" sz="2400" dirty="0"/>
          </a:p>
        </p:txBody>
      </p:sp>
    </p:spTree>
    <p:extLst>
      <p:ext uri="{BB962C8B-B14F-4D97-AF65-F5344CB8AC3E}">
        <p14:creationId xmlns:p14="http://schemas.microsoft.com/office/powerpoint/2010/main" val="1276688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кутник 6">
            <a:extLst>
              <a:ext uri="{FF2B5EF4-FFF2-40B4-BE49-F238E27FC236}">
                <a16:creationId xmlns:a16="http://schemas.microsoft.com/office/drawing/2014/main" id="{EFB98A5A-2683-117D-6F78-F71B5E737097}"/>
              </a:ext>
            </a:extLst>
          </p:cNvPr>
          <p:cNvSpPr/>
          <p:nvPr/>
        </p:nvSpPr>
        <p:spPr>
          <a:xfrm>
            <a:off x="0" y="0"/>
            <a:ext cx="1427018" cy="685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2" name="Заголовок 1">
            <a:extLst>
              <a:ext uri="{FF2B5EF4-FFF2-40B4-BE49-F238E27FC236}">
                <a16:creationId xmlns:a16="http://schemas.microsoft.com/office/drawing/2014/main" id="{4468EDAE-9F36-5913-8D54-52BD6E916D1E}"/>
              </a:ext>
            </a:extLst>
          </p:cNvPr>
          <p:cNvSpPr>
            <a:spLocks noGrp="1"/>
          </p:cNvSpPr>
          <p:nvPr>
            <p:ph type="title"/>
          </p:nvPr>
        </p:nvSpPr>
        <p:spPr>
          <a:xfrm>
            <a:off x="1731818" y="1454728"/>
            <a:ext cx="9926782" cy="2125599"/>
          </a:xfrm>
        </p:spPr>
        <p:txBody>
          <a:bodyPr anchor="t">
            <a:normAutofit fontScale="90000"/>
          </a:bodyPr>
          <a:lstStyle/>
          <a:p>
            <a:r>
              <a:rPr lang="ru-RU" sz="3100" b="1" dirty="0" err="1"/>
              <a:t>Математичні</a:t>
            </a:r>
            <a:r>
              <a:rPr lang="ru-RU" sz="3100" b="1" dirty="0"/>
              <a:t> </a:t>
            </a:r>
            <a:r>
              <a:rPr lang="ru-RU" sz="3100" b="1" dirty="0" err="1"/>
              <a:t>оператори</a:t>
            </a:r>
            <a:r>
              <a:rPr lang="ru-RU" sz="3100" b="1" dirty="0"/>
              <a:t> у </a:t>
            </a:r>
            <a:r>
              <a:rPr lang="en-US" sz="3100" b="1" dirty="0"/>
              <a:t>calc()</a:t>
            </a:r>
            <a:br>
              <a:rPr lang="ru-RU" sz="3100" b="1" dirty="0"/>
            </a:br>
            <a:br>
              <a:rPr lang="ru-RU" sz="2400" dirty="0"/>
            </a:br>
            <a:r>
              <a:rPr lang="ru-RU" sz="2400" dirty="0"/>
              <a:t>У </a:t>
            </a:r>
            <a:r>
              <a:rPr lang="ru-RU" sz="2400" dirty="0" err="1"/>
              <a:t>цьому</a:t>
            </a:r>
            <a:r>
              <a:rPr lang="ru-RU" sz="2400" dirty="0"/>
              <a:t> </a:t>
            </a:r>
            <a:r>
              <a:rPr lang="ru-RU" sz="2400" dirty="0" err="1"/>
              <a:t>прикладі</a:t>
            </a:r>
            <a:r>
              <a:rPr lang="ru-RU" sz="2400" dirty="0"/>
              <a:t> ми </a:t>
            </a:r>
            <a:r>
              <a:rPr lang="ru-RU" sz="2400" dirty="0" err="1"/>
              <a:t>використовуємо</a:t>
            </a:r>
            <a:r>
              <a:rPr lang="ru-RU" sz="2400" dirty="0"/>
              <a:t> </a:t>
            </a:r>
            <a:r>
              <a:rPr lang="ru-RU" sz="2400" dirty="0" err="1"/>
              <a:t>додавання</a:t>
            </a:r>
            <a:r>
              <a:rPr lang="ru-RU" sz="2400" dirty="0"/>
              <a:t>, </a:t>
            </a:r>
            <a:r>
              <a:rPr lang="ru-RU" sz="2400" dirty="0" err="1"/>
              <a:t>віднімання</a:t>
            </a:r>
            <a:r>
              <a:rPr lang="ru-RU" sz="2400" dirty="0"/>
              <a:t>, </a:t>
            </a:r>
            <a:r>
              <a:rPr lang="ru-RU" sz="2400" dirty="0" err="1"/>
              <a:t>множення</a:t>
            </a:r>
            <a:r>
              <a:rPr lang="ru-RU" sz="2400" dirty="0"/>
              <a:t> та </a:t>
            </a:r>
            <a:r>
              <a:rPr lang="ru-RU" sz="2400" dirty="0" err="1"/>
              <a:t>ділення</a:t>
            </a:r>
            <a:r>
              <a:rPr lang="ru-RU" sz="2400" dirty="0"/>
              <a:t>. </a:t>
            </a:r>
            <a:r>
              <a:rPr lang="ru-RU" sz="2400" dirty="0" err="1"/>
              <a:t>Значення</a:t>
            </a:r>
            <a:r>
              <a:rPr lang="ru-RU" sz="2400" dirty="0"/>
              <a:t> 20</a:t>
            </a:r>
            <a:r>
              <a:rPr lang="en-US" sz="2400" dirty="0" err="1"/>
              <a:t>vw</a:t>
            </a:r>
            <a:r>
              <a:rPr lang="en-US" sz="2400" dirty="0"/>
              <a:t> </a:t>
            </a:r>
            <a:r>
              <a:rPr lang="ru-RU" sz="2400" dirty="0"/>
              <a:t>в </a:t>
            </a:r>
            <a:r>
              <a:rPr lang="ru-RU" sz="2400" dirty="0" err="1"/>
              <a:t>цьому</a:t>
            </a:r>
            <a:r>
              <a:rPr lang="ru-RU" sz="2400" dirty="0"/>
              <a:t> </a:t>
            </a:r>
            <a:r>
              <a:rPr lang="ru-RU" sz="2400" dirty="0" err="1"/>
              <a:t>прикладі</a:t>
            </a:r>
            <a:r>
              <a:rPr lang="ru-RU" sz="2400" dirty="0"/>
              <a:t> </a:t>
            </a:r>
            <a:r>
              <a:rPr lang="ru-RU" sz="2400" dirty="0" err="1"/>
              <a:t>відображає</a:t>
            </a:r>
            <a:r>
              <a:rPr lang="ru-RU" sz="2400" dirty="0"/>
              <a:t> 20% </a:t>
            </a:r>
            <a:r>
              <a:rPr lang="ru-RU" sz="2400" dirty="0" err="1"/>
              <a:t>ширини</a:t>
            </a:r>
            <a:r>
              <a:rPr lang="ru-RU" sz="2400" dirty="0"/>
              <a:t> </a:t>
            </a:r>
            <a:r>
              <a:rPr lang="ru-RU" sz="2400" dirty="0" err="1"/>
              <a:t>вікна</a:t>
            </a:r>
            <a:r>
              <a:rPr lang="ru-RU" sz="2400" dirty="0"/>
              <a:t> браузера. </a:t>
            </a:r>
            <a:r>
              <a:rPr lang="ru-RU" sz="2400" dirty="0" err="1"/>
              <a:t>Також</a:t>
            </a:r>
            <a:r>
              <a:rPr lang="ru-RU" sz="2400" dirty="0"/>
              <a:t> ми </a:t>
            </a:r>
            <a:r>
              <a:rPr lang="ru-RU" sz="2400" dirty="0" err="1"/>
              <a:t>використовуємо</a:t>
            </a:r>
            <a:r>
              <a:rPr lang="ru-RU" sz="2400" dirty="0"/>
              <a:t> </a:t>
            </a:r>
            <a:r>
              <a:rPr lang="ru-RU" sz="2400" dirty="0" err="1"/>
              <a:t>відсоткові</a:t>
            </a:r>
            <a:r>
              <a:rPr lang="ru-RU" sz="2400" dirty="0"/>
              <a:t> </a:t>
            </a:r>
            <a:r>
              <a:rPr lang="ru-RU" sz="2400" dirty="0" err="1"/>
              <a:t>значення</a:t>
            </a:r>
            <a:r>
              <a:rPr lang="ru-RU" sz="2400" dirty="0"/>
              <a:t> для </a:t>
            </a:r>
            <a:r>
              <a:rPr lang="ru-RU" sz="2400" dirty="0" err="1"/>
              <a:t>обчислення</a:t>
            </a:r>
            <a:r>
              <a:rPr lang="ru-RU" sz="2400" dirty="0"/>
              <a:t> </a:t>
            </a:r>
            <a:r>
              <a:rPr lang="ru-RU" sz="2400" dirty="0" err="1"/>
              <a:t>відступів</a:t>
            </a:r>
            <a:r>
              <a:rPr lang="ru-RU" sz="2400" dirty="0"/>
              <a:t> та </a:t>
            </a:r>
            <a:r>
              <a:rPr lang="ru-RU" sz="2400" dirty="0" err="1"/>
              <a:t>висоти</a:t>
            </a:r>
            <a:endParaRPr lang="ru-UA" sz="2400" dirty="0"/>
          </a:p>
        </p:txBody>
      </p:sp>
      <p:sp>
        <p:nvSpPr>
          <p:cNvPr id="4" name="Rectangle 2">
            <a:extLst>
              <a:ext uri="{FF2B5EF4-FFF2-40B4-BE49-F238E27FC236}">
                <a16:creationId xmlns:a16="http://schemas.microsoft.com/office/drawing/2014/main" id="{B4AD831E-B8A8-6CD7-9EF5-9CAB5163CE1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UA"/>
          </a:p>
        </p:txBody>
      </p:sp>
      <p:sp>
        <p:nvSpPr>
          <p:cNvPr id="8" name="TextBox 7">
            <a:extLst>
              <a:ext uri="{FF2B5EF4-FFF2-40B4-BE49-F238E27FC236}">
                <a16:creationId xmlns:a16="http://schemas.microsoft.com/office/drawing/2014/main" id="{E500D554-DF4E-2A83-46B4-311EB463D83F}"/>
              </a:ext>
            </a:extLst>
          </p:cNvPr>
          <p:cNvSpPr txBox="1"/>
          <p:nvPr/>
        </p:nvSpPr>
        <p:spPr>
          <a:xfrm>
            <a:off x="90153" y="339539"/>
            <a:ext cx="1236372" cy="1323439"/>
          </a:xfrm>
          <a:prstGeom prst="rect">
            <a:avLst/>
          </a:prstGeom>
          <a:noFill/>
        </p:spPr>
        <p:txBody>
          <a:bodyPr wrap="square" rtlCol="0">
            <a:spAutoFit/>
          </a:bodyPr>
          <a:lstStyle/>
          <a:p>
            <a:r>
              <a:rPr lang="uk-UA" sz="8000" dirty="0">
                <a:solidFill>
                  <a:schemeClr val="bg1"/>
                </a:solidFill>
              </a:rPr>
              <a:t>10</a:t>
            </a:r>
            <a:endParaRPr lang="ru-UA" sz="8000" dirty="0">
              <a:solidFill>
                <a:schemeClr val="bg1"/>
              </a:solidFill>
            </a:endParaRPr>
          </a:p>
        </p:txBody>
      </p:sp>
      <p:sp>
        <p:nvSpPr>
          <p:cNvPr id="3" name="Заголовок 1">
            <a:extLst>
              <a:ext uri="{FF2B5EF4-FFF2-40B4-BE49-F238E27FC236}">
                <a16:creationId xmlns:a16="http://schemas.microsoft.com/office/drawing/2014/main" id="{E0C44F8A-751B-390F-C294-6AF9381EBEAD}"/>
              </a:ext>
            </a:extLst>
          </p:cNvPr>
          <p:cNvSpPr txBox="1">
            <a:spLocks/>
          </p:cNvSpPr>
          <p:nvPr/>
        </p:nvSpPr>
        <p:spPr>
          <a:xfrm>
            <a:off x="1731818" y="235529"/>
            <a:ext cx="9926782" cy="12191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4800" b="1" dirty="0" err="1"/>
              <a:t>Приклади</a:t>
            </a:r>
            <a:r>
              <a:rPr lang="ru-RU" sz="4800" b="1" dirty="0"/>
              <a:t> </a:t>
            </a:r>
            <a:r>
              <a:rPr lang="ru-RU" sz="4800" b="1" dirty="0" err="1"/>
              <a:t>використання</a:t>
            </a:r>
            <a:endParaRPr lang="ru-UA" sz="4800" b="1" dirty="0"/>
          </a:p>
        </p:txBody>
      </p:sp>
      <p:sp>
        <p:nvSpPr>
          <p:cNvPr id="12" name="Прямокутник: округлені кути 11">
            <a:extLst>
              <a:ext uri="{FF2B5EF4-FFF2-40B4-BE49-F238E27FC236}">
                <a16:creationId xmlns:a16="http://schemas.microsoft.com/office/drawing/2014/main" id="{6555DC9A-1385-4994-3EB8-2F943AF25232}"/>
              </a:ext>
            </a:extLst>
          </p:cNvPr>
          <p:cNvSpPr/>
          <p:nvPr/>
        </p:nvSpPr>
        <p:spPr>
          <a:xfrm>
            <a:off x="1731817" y="3721993"/>
            <a:ext cx="8300825" cy="258865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r>
              <a:rPr lang="en-US" sz="2400" dirty="0">
                <a:latin typeface="Courier Std" panose="02070409020205020404" pitchFamily="49" charset="0"/>
              </a:rPr>
              <a:t>.container {</a:t>
            </a:r>
          </a:p>
          <a:p>
            <a:r>
              <a:rPr lang="en-US" sz="2400" dirty="0">
                <a:latin typeface="Courier Std" panose="02070409020205020404" pitchFamily="49" charset="0"/>
              </a:rPr>
              <a:t>  width: calc(100% - 50px + 20vw / 2 * 3);</a:t>
            </a:r>
          </a:p>
          <a:p>
            <a:r>
              <a:rPr lang="en-US" sz="2400" dirty="0">
                <a:latin typeface="Courier Std" panose="02070409020205020404" pitchFamily="49" charset="0"/>
              </a:rPr>
              <a:t>  height: calc(50vh * 2 + 10% / 2);</a:t>
            </a:r>
          </a:p>
          <a:p>
            <a:r>
              <a:rPr lang="en-US" sz="2400" dirty="0">
                <a:latin typeface="Courier Std" panose="02070409020205020404" pitchFamily="49" charset="0"/>
              </a:rPr>
              <a:t>  margin: calc(20px - 10%);</a:t>
            </a:r>
          </a:p>
          <a:p>
            <a:r>
              <a:rPr lang="en-US" sz="2400" dirty="0">
                <a:latin typeface="Courier Std" panose="02070409020205020404" pitchFamily="49" charset="0"/>
              </a:rPr>
              <a:t>  padding: calc(5rem + 15px);</a:t>
            </a:r>
          </a:p>
          <a:p>
            <a:r>
              <a:rPr lang="en-US" sz="2400" dirty="0">
                <a:latin typeface="Courier Std" panose="02070409020205020404" pitchFamily="49" charset="0"/>
              </a:rPr>
              <a:t>}</a:t>
            </a:r>
            <a:endParaRPr lang="ru-UA" sz="2400" dirty="0"/>
          </a:p>
        </p:txBody>
      </p:sp>
    </p:spTree>
    <p:extLst>
      <p:ext uri="{BB962C8B-B14F-4D97-AF65-F5344CB8AC3E}">
        <p14:creationId xmlns:p14="http://schemas.microsoft.com/office/powerpoint/2010/main" val="291672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кутник 6">
            <a:extLst>
              <a:ext uri="{FF2B5EF4-FFF2-40B4-BE49-F238E27FC236}">
                <a16:creationId xmlns:a16="http://schemas.microsoft.com/office/drawing/2014/main" id="{EFB98A5A-2683-117D-6F78-F71B5E737097}"/>
              </a:ext>
            </a:extLst>
          </p:cNvPr>
          <p:cNvSpPr/>
          <p:nvPr/>
        </p:nvSpPr>
        <p:spPr>
          <a:xfrm>
            <a:off x="0" y="0"/>
            <a:ext cx="1427018" cy="685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2" name="Заголовок 1">
            <a:extLst>
              <a:ext uri="{FF2B5EF4-FFF2-40B4-BE49-F238E27FC236}">
                <a16:creationId xmlns:a16="http://schemas.microsoft.com/office/drawing/2014/main" id="{4468EDAE-9F36-5913-8D54-52BD6E916D1E}"/>
              </a:ext>
            </a:extLst>
          </p:cNvPr>
          <p:cNvSpPr>
            <a:spLocks noGrp="1"/>
          </p:cNvSpPr>
          <p:nvPr>
            <p:ph type="title"/>
          </p:nvPr>
        </p:nvSpPr>
        <p:spPr>
          <a:xfrm>
            <a:off x="1731818" y="1454728"/>
            <a:ext cx="9926782" cy="4946072"/>
          </a:xfrm>
        </p:spPr>
        <p:txBody>
          <a:bodyPr anchor="t">
            <a:normAutofit/>
          </a:bodyPr>
          <a:lstStyle/>
          <a:p>
            <a:r>
              <a:rPr lang="ru-RU" sz="3100" b="1" dirty="0"/>
              <a:t>Приклад </a:t>
            </a:r>
            <a:r>
              <a:rPr lang="ru-RU" sz="3100" b="1" dirty="0" err="1"/>
              <a:t>використання</a:t>
            </a:r>
            <a:r>
              <a:rPr lang="ru-RU" sz="3100" b="1" dirty="0"/>
              <a:t> CSS </a:t>
            </a:r>
            <a:r>
              <a:rPr lang="ru-RU" sz="3100" b="1" dirty="0" err="1"/>
              <a:t>змінних</a:t>
            </a:r>
            <a:r>
              <a:rPr lang="ru-RU" sz="3100" b="1" dirty="0"/>
              <a:t> та </a:t>
            </a:r>
            <a:r>
              <a:rPr lang="ru-RU" sz="3100" b="1" dirty="0" err="1"/>
              <a:t>функції</a:t>
            </a:r>
            <a:r>
              <a:rPr lang="ru-RU" sz="3100" b="1" dirty="0"/>
              <a:t> "</a:t>
            </a:r>
            <a:r>
              <a:rPr lang="ru-RU" sz="3100" b="1" dirty="0" err="1"/>
              <a:t>calc</a:t>
            </a:r>
            <a:r>
              <a:rPr lang="ru-RU" sz="3100" b="1" dirty="0"/>
              <a:t>()</a:t>
            </a:r>
            <a:br>
              <a:rPr lang="ru-RU" sz="3100" b="1" dirty="0"/>
            </a:br>
            <a:br>
              <a:rPr lang="ru-RU" sz="2400" dirty="0"/>
            </a:br>
            <a:r>
              <a:rPr lang="ru-RU" sz="1800" dirty="0"/>
              <a:t>У </a:t>
            </a:r>
            <a:r>
              <a:rPr lang="ru-RU" sz="1800" dirty="0" err="1"/>
              <a:t>цьому</a:t>
            </a:r>
            <a:r>
              <a:rPr lang="ru-RU" sz="1800" dirty="0"/>
              <a:t> </a:t>
            </a:r>
            <a:r>
              <a:rPr lang="ru-RU" sz="1800" dirty="0" err="1"/>
              <a:t>прикладі</a:t>
            </a:r>
            <a:r>
              <a:rPr lang="ru-RU" sz="1800" dirty="0"/>
              <a:t> ми </a:t>
            </a:r>
            <a:r>
              <a:rPr lang="ru-RU" sz="1800" dirty="0" err="1"/>
              <a:t>використовуємо</a:t>
            </a:r>
            <a:r>
              <a:rPr lang="ru-RU" sz="1800" dirty="0"/>
              <a:t> </a:t>
            </a:r>
            <a:r>
              <a:rPr lang="ru-RU" sz="1800" dirty="0" err="1"/>
              <a:t>змінну</a:t>
            </a:r>
            <a:r>
              <a:rPr lang="ru-RU" sz="1800" dirty="0"/>
              <a:t> </a:t>
            </a:r>
            <a:r>
              <a:rPr lang="en-US" sz="1800" dirty="0"/>
              <a:t>CSS --main-color </a:t>
            </a:r>
            <a:r>
              <a:rPr lang="ru-RU" sz="1800" dirty="0"/>
              <a:t>для </a:t>
            </a:r>
            <a:r>
              <a:rPr lang="ru-RU" sz="1800" dirty="0" err="1"/>
              <a:t>зберігання</a:t>
            </a:r>
            <a:r>
              <a:rPr lang="ru-RU" sz="1800" dirty="0"/>
              <a:t> </a:t>
            </a:r>
            <a:r>
              <a:rPr lang="ru-RU" sz="1800" dirty="0" err="1"/>
              <a:t>кольору</a:t>
            </a:r>
            <a:r>
              <a:rPr lang="ru-RU" sz="1800" dirty="0"/>
              <a:t> для </a:t>
            </a:r>
            <a:r>
              <a:rPr lang="ru-RU" sz="1800" dirty="0" err="1"/>
              <a:t>використання</a:t>
            </a:r>
            <a:r>
              <a:rPr lang="ru-RU" sz="1800" dirty="0"/>
              <a:t> в </a:t>
            </a:r>
            <a:r>
              <a:rPr lang="ru-RU" sz="1800" dirty="0" err="1"/>
              <a:t>різних</a:t>
            </a:r>
            <a:r>
              <a:rPr lang="ru-RU" sz="1800" dirty="0"/>
              <a:t> </a:t>
            </a:r>
            <a:r>
              <a:rPr lang="ru-RU" sz="1800" dirty="0" err="1"/>
              <a:t>місцях</a:t>
            </a:r>
            <a:r>
              <a:rPr lang="ru-RU" sz="1800" dirty="0"/>
              <a:t> в </a:t>
            </a:r>
            <a:r>
              <a:rPr lang="ru-RU" sz="1800" dirty="0" err="1"/>
              <a:t>коді</a:t>
            </a:r>
            <a:r>
              <a:rPr lang="ru-RU" sz="1800" dirty="0"/>
              <a:t>. </a:t>
            </a:r>
            <a:r>
              <a:rPr lang="ru-RU" sz="1800" dirty="0" err="1"/>
              <a:t>Також</a:t>
            </a:r>
            <a:r>
              <a:rPr lang="ru-RU" sz="1800" dirty="0"/>
              <a:t> </a:t>
            </a:r>
            <a:r>
              <a:rPr lang="ru-RU" sz="1800" dirty="0" err="1"/>
              <a:t>використовуємо</a:t>
            </a:r>
            <a:r>
              <a:rPr lang="ru-RU" sz="1800" dirty="0"/>
              <a:t> </a:t>
            </a:r>
            <a:r>
              <a:rPr lang="ru-RU" sz="1800" dirty="0" err="1"/>
              <a:t>змінну</a:t>
            </a:r>
            <a:r>
              <a:rPr lang="ru-RU" sz="1800" dirty="0"/>
              <a:t> --</a:t>
            </a:r>
            <a:r>
              <a:rPr lang="en-US" sz="1800" dirty="0"/>
              <a:t>container-width </a:t>
            </a:r>
            <a:r>
              <a:rPr lang="ru-RU" sz="1800" dirty="0"/>
              <a:t>для </a:t>
            </a:r>
            <a:r>
              <a:rPr lang="ru-RU" sz="1800" dirty="0" err="1"/>
              <a:t>зберігання</a:t>
            </a:r>
            <a:r>
              <a:rPr lang="ru-RU" sz="1800" dirty="0"/>
              <a:t> </a:t>
            </a:r>
            <a:r>
              <a:rPr lang="ru-RU" sz="1800" dirty="0" err="1"/>
              <a:t>ширини</a:t>
            </a:r>
            <a:r>
              <a:rPr lang="ru-RU" sz="1800" dirty="0"/>
              <a:t> контейнера.</a:t>
            </a:r>
            <a:br>
              <a:rPr lang="ru-RU" sz="1800" dirty="0"/>
            </a:br>
            <a:br>
              <a:rPr lang="ru-RU" sz="1800" dirty="0"/>
            </a:br>
            <a:r>
              <a:rPr lang="ru-RU" sz="1800" dirty="0" err="1"/>
              <a:t>Значення</a:t>
            </a:r>
            <a:r>
              <a:rPr lang="ru-RU" sz="1800" dirty="0"/>
              <a:t> </a:t>
            </a:r>
            <a:r>
              <a:rPr lang="ru-RU" sz="1800" dirty="0" err="1"/>
              <a:t>ширини</a:t>
            </a:r>
            <a:r>
              <a:rPr lang="ru-RU" sz="1800" dirty="0"/>
              <a:t> контейнера </a:t>
            </a:r>
            <a:r>
              <a:rPr lang="ru-RU" sz="1800" dirty="0" err="1"/>
              <a:t>залежить</a:t>
            </a:r>
            <a:r>
              <a:rPr lang="ru-RU" sz="1800" dirty="0"/>
              <a:t> </a:t>
            </a:r>
            <a:r>
              <a:rPr lang="ru-RU" sz="1800" dirty="0" err="1"/>
              <a:t>від</a:t>
            </a:r>
            <a:r>
              <a:rPr lang="ru-RU" sz="1800" dirty="0"/>
              <a:t> </a:t>
            </a:r>
            <a:r>
              <a:rPr lang="ru-RU" sz="1800" dirty="0" err="1"/>
              <a:t>розміру</a:t>
            </a:r>
            <a:r>
              <a:rPr lang="ru-RU" sz="1800" dirty="0"/>
              <a:t> </a:t>
            </a:r>
            <a:r>
              <a:rPr lang="ru-RU" sz="1800" dirty="0" err="1"/>
              <a:t>екрана</a:t>
            </a:r>
            <a:r>
              <a:rPr lang="ru-RU" sz="1800" dirty="0"/>
              <a:t>. Ми </a:t>
            </a:r>
            <a:r>
              <a:rPr lang="ru-RU" sz="1800" dirty="0" err="1"/>
              <a:t>використовуємо</a:t>
            </a:r>
            <a:r>
              <a:rPr lang="ru-RU" sz="1800" dirty="0"/>
              <a:t> </a:t>
            </a:r>
            <a:r>
              <a:rPr lang="ru-RU" sz="1800" dirty="0" err="1"/>
              <a:t>функцію</a:t>
            </a:r>
            <a:r>
              <a:rPr lang="ru-RU" sz="1800" dirty="0"/>
              <a:t> "</a:t>
            </a:r>
            <a:r>
              <a:rPr lang="en-US" sz="1800" dirty="0"/>
              <a:t>calc()" </a:t>
            </a:r>
            <a:r>
              <a:rPr lang="ru-RU" sz="1800" dirty="0"/>
              <a:t>для </a:t>
            </a:r>
            <a:r>
              <a:rPr lang="ru-RU" sz="1800" dirty="0" err="1"/>
              <a:t>встановлення</a:t>
            </a:r>
            <a:r>
              <a:rPr lang="ru-RU" sz="1800" dirty="0"/>
              <a:t> </a:t>
            </a:r>
            <a:r>
              <a:rPr lang="ru-RU" sz="1800" dirty="0" err="1"/>
              <a:t>висоти</a:t>
            </a:r>
            <a:r>
              <a:rPr lang="ru-RU" sz="1800" dirty="0"/>
              <a:t> контейнера, </a:t>
            </a:r>
            <a:r>
              <a:rPr lang="ru-RU" sz="1800" dirty="0" err="1"/>
              <a:t>що</a:t>
            </a:r>
            <a:r>
              <a:rPr lang="ru-RU" sz="1800" dirty="0"/>
              <a:t> </a:t>
            </a:r>
            <a:r>
              <a:rPr lang="ru-RU" sz="1800" dirty="0" err="1"/>
              <a:t>дорівнює</a:t>
            </a:r>
            <a:r>
              <a:rPr lang="ru-RU" sz="1800" dirty="0"/>
              <a:t> 75% </a:t>
            </a:r>
            <a:r>
              <a:rPr lang="ru-RU" sz="1800" dirty="0" err="1"/>
              <a:t>від</a:t>
            </a:r>
            <a:r>
              <a:rPr lang="ru-RU" sz="1800" dirty="0"/>
              <a:t> </a:t>
            </a:r>
            <a:r>
              <a:rPr lang="ru-RU" sz="1800" dirty="0" err="1"/>
              <a:t>його</a:t>
            </a:r>
            <a:r>
              <a:rPr lang="ru-RU" sz="1800" dirty="0"/>
              <a:t> </a:t>
            </a:r>
            <a:r>
              <a:rPr lang="ru-RU" sz="1800" dirty="0" err="1"/>
              <a:t>ширини</a:t>
            </a:r>
            <a:r>
              <a:rPr lang="ru-RU" sz="1800" dirty="0"/>
              <a:t>. </a:t>
            </a:r>
            <a:r>
              <a:rPr lang="ru-RU" sz="1800" dirty="0" err="1"/>
              <a:t>Також</a:t>
            </a:r>
            <a:r>
              <a:rPr lang="ru-RU" sz="1800" dirty="0"/>
              <a:t> </a:t>
            </a:r>
            <a:r>
              <a:rPr lang="ru-RU" sz="1800" dirty="0" err="1"/>
              <a:t>використовуємо</a:t>
            </a:r>
            <a:r>
              <a:rPr lang="ru-RU" sz="1800" dirty="0"/>
              <a:t> </a:t>
            </a:r>
            <a:r>
              <a:rPr lang="ru-RU" sz="1800" dirty="0" err="1"/>
              <a:t>функцію</a:t>
            </a:r>
            <a:r>
              <a:rPr lang="ru-RU" sz="1800" dirty="0"/>
              <a:t> "</a:t>
            </a:r>
            <a:r>
              <a:rPr lang="en-US" sz="1800" dirty="0"/>
              <a:t>calc()" </a:t>
            </a:r>
            <a:r>
              <a:rPr lang="ru-RU" sz="1800" dirty="0"/>
              <a:t>для </a:t>
            </a:r>
            <a:r>
              <a:rPr lang="ru-RU" sz="1800" dirty="0" err="1"/>
              <a:t>встановлення</a:t>
            </a:r>
            <a:r>
              <a:rPr lang="ru-RU" sz="1800" dirty="0"/>
              <a:t> правильного </a:t>
            </a:r>
            <a:r>
              <a:rPr lang="ru-RU" sz="1800" dirty="0" err="1"/>
              <a:t>відступу</a:t>
            </a:r>
            <a:r>
              <a:rPr lang="ru-RU" sz="1800" dirty="0"/>
              <a:t> контейнера </a:t>
            </a:r>
            <a:r>
              <a:rPr lang="ru-RU" sz="1800" dirty="0" err="1"/>
              <a:t>від</a:t>
            </a:r>
            <a:r>
              <a:rPr lang="ru-RU" sz="1800" dirty="0"/>
              <a:t> </a:t>
            </a:r>
            <a:r>
              <a:rPr lang="ru-RU" sz="1800" dirty="0" err="1"/>
              <a:t>країв</a:t>
            </a:r>
            <a:r>
              <a:rPr lang="ru-RU" sz="1800" dirty="0"/>
              <a:t> </a:t>
            </a:r>
            <a:r>
              <a:rPr lang="ru-RU" sz="1800" dirty="0" err="1"/>
              <a:t>екрану</a:t>
            </a:r>
            <a:r>
              <a:rPr lang="ru-RU" sz="1800" dirty="0"/>
              <a:t>.</a:t>
            </a:r>
            <a:endParaRPr lang="ru-UA" sz="1600" dirty="0"/>
          </a:p>
        </p:txBody>
      </p:sp>
      <p:sp>
        <p:nvSpPr>
          <p:cNvPr id="4" name="Rectangle 2">
            <a:extLst>
              <a:ext uri="{FF2B5EF4-FFF2-40B4-BE49-F238E27FC236}">
                <a16:creationId xmlns:a16="http://schemas.microsoft.com/office/drawing/2014/main" id="{B4AD831E-B8A8-6CD7-9EF5-9CAB5163CE1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UA"/>
          </a:p>
        </p:txBody>
      </p:sp>
      <p:sp>
        <p:nvSpPr>
          <p:cNvPr id="8" name="TextBox 7">
            <a:extLst>
              <a:ext uri="{FF2B5EF4-FFF2-40B4-BE49-F238E27FC236}">
                <a16:creationId xmlns:a16="http://schemas.microsoft.com/office/drawing/2014/main" id="{E500D554-DF4E-2A83-46B4-311EB463D83F}"/>
              </a:ext>
            </a:extLst>
          </p:cNvPr>
          <p:cNvSpPr txBox="1"/>
          <p:nvPr/>
        </p:nvSpPr>
        <p:spPr>
          <a:xfrm>
            <a:off x="90153" y="339539"/>
            <a:ext cx="1236372" cy="1323439"/>
          </a:xfrm>
          <a:prstGeom prst="rect">
            <a:avLst/>
          </a:prstGeom>
          <a:noFill/>
        </p:spPr>
        <p:txBody>
          <a:bodyPr wrap="square" rtlCol="0">
            <a:spAutoFit/>
          </a:bodyPr>
          <a:lstStyle/>
          <a:p>
            <a:r>
              <a:rPr lang="uk-UA" sz="8000" dirty="0">
                <a:solidFill>
                  <a:schemeClr val="bg1"/>
                </a:solidFill>
              </a:rPr>
              <a:t>1</a:t>
            </a:r>
            <a:r>
              <a:rPr lang="en-US" sz="8000" dirty="0">
                <a:solidFill>
                  <a:schemeClr val="bg1"/>
                </a:solidFill>
              </a:rPr>
              <a:t>1</a:t>
            </a:r>
            <a:endParaRPr lang="ru-UA" sz="8000" dirty="0">
              <a:solidFill>
                <a:schemeClr val="bg1"/>
              </a:solidFill>
            </a:endParaRPr>
          </a:p>
        </p:txBody>
      </p:sp>
      <p:sp>
        <p:nvSpPr>
          <p:cNvPr id="3" name="Заголовок 1">
            <a:extLst>
              <a:ext uri="{FF2B5EF4-FFF2-40B4-BE49-F238E27FC236}">
                <a16:creationId xmlns:a16="http://schemas.microsoft.com/office/drawing/2014/main" id="{E0C44F8A-751B-390F-C294-6AF9381EBEAD}"/>
              </a:ext>
            </a:extLst>
          </p:cNvPr>
          <p:cNvSpPr txBox="1">
            <a:spLocks/>
          </p:cNvSpPr>
          <p:nvPr/>
        </p:nvSpPr>
        <p:spPr>
          <a:xfrm>
            <a:off x="1731818" y="235529"/>
            <a:ext cx="9926782" cy="12191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4800" b="1" dirty="0" err="1"/>
              <a:t>Приклади</a:t>
            </a:r>
            <a:r>
              <a:rPr lang="ru-RU" sz="4800" b="1" dirty="0"/>
              <a:t> </a:t>
            </a:r>
            <a:r>
              <a:rPr lang="ru-RU" sz="4800" b="1" dirty="0" err="1"/>
              <a:t>використання</a:t>
            </a:r>
            <a:endParaRPr lang="ru-UA" sz="4800" b="1" dirty="0"/>
          </a:p>
        </p:txBody>
      </p:sp>
      <p:sp>
        <p:nvSpPr>
          <p:cNvPr id="12" name="Прямокутник: округлені кути 11">
            <a:extLst>
              <a:ext uri="{FF2B5EF4-FFF2-40B4-BE49-F238E27FC236}">
                <a16:creationId xmlns:a16="http://schemas.microsoft.com/office/drawing/2014/main" id="{6555DC9A-1385-4994-3EB8-2F943AF25232}"/>
              </a:ext>
            </a:extLst>
          </p:cNvPr>
          <p:cNvSpPr/>
          <p:nvPr/>
        </p:nvSpPr>
        <p:spPr>
          <a:xfrm>
            <a:off x="5357611" y="4095485"/>
            <a:ext cx="6300987" cy="261441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r>
              <a:rPr lang="en-US" sz="1400" dirty="0">
                <a:latin typeface="Courier Std" panose="02070409020205020404" pitchFamily="49" charset="0"/>
              </a:rPr>
              <a:t>:root {</a:t>
            </a:r>
          </a:p>
          <a:p>
            <a:r>
              <a:rPr lang="en-US" sz="1400" dirty="0">
                <a:latin typeface="Courier Std" panose="02070409020205020404" pitchFamily="49" charset="0"/>
              </a:rPr>
              <a:t>  --main-color: #007bff;</a:t>
            </a:r>
          </a:p>
          <a:p>
            <a:r>
              <a:rPr lang="en-US" sz="1400" dirty="0">
                <a:latin typeface="Courier Std" panose="02070409020205020404" pitchFamily="49" charset="0"/>
              </a:rPr>
              <a:t>  --container-width: 80vw;</a:t>
            </a:r>
          </a:p>
          <a:p>
            <a:r>
              <a:rPr lang="en-US" sz="1400" dirty="0">
                <a:latin typeface="Courier Std" panose="02070409020205020404" pitchFamily="49" charset="0"/>
              </a:rPr>
              <a:t>}</a:t>
            </a:r>
          </a:p>
          <a:p>
            <a:endParaRPr lang="en-US" sz="1400" dirty="0">
              <a:latin typeface="Courier Std" panose="02070409020205020404" pitchFamily="49" charset="0"/>
            </a:endParaRPr>
          </a:p>
          <a:p>
            <a:r>
              <a:rPr lang="en-US" sz="1400" dirty="0">
                <a:latin typeface="Courier Std" panose="02070409020205020404" pitchFamily="49" charset="0"/>
              </a:rPr>
              <a:t>.container {</a:t>
            </a:r>
          </a:p>
          <a:p>
            <a:r>
              <a:rPr lang="en-US" sz="1400" dirty="0">
                <a:latin typeface="Courier Std" panose="02070409020205020404" pitchFamily="49" charset="0"/>
              </a:rPr>
              <a:t>  width: var(--container-width);</a:t>
            </a:r>
          </a:p>
          <a:p>
            <a:r>
              <a:rPr lang="en-US" sz="1400" dirty="0">
                <a:latin typeface="Courier Std" panose="02070409020205020404" pitchFamily="49" charset="0"/>
              </a:rPr>
              <a:t>  height: calc(var(--container-width) * 0.75);</a:t>
            </a:r>
          </a:p>
          <a:p>
            <a:r>
              <a:rPr lang="en-US" sz="1400" dirty="0">
                <a:latin typeface="Courier Std" panose="02070409020205020404" pitchFamily="49" charset="0"/>
              </a:rPr>
              <a:t>  background-color: var(--main-color);</a:t>
            </a:r>
          </a:p>
          <a:p>
            <a:r>
              <a:rPr lang="en-US" sz="1400" dirty="0">
                <a:latin typeface="Courier Std" panose="02070409020205020404" pitchFamily="49" charset="0"/>
              </a:rPr>
              <a:t>  margin: calc((100vw - var(--container-width)) / 2);</a:t>
            </a:r>
          </a:p>
          <a:p>
            <a:r>
              <a:rPr lang="en-US" sz="1400" dirty="0">
                <a:latin typeface="Courier Std" panose="02070409020205020404" pitchFamily="49" charset="0"/>
              </a:rPr>
              <a:t>}</a:t>
            </a:r>
            <a:endParaRPr lang="ru-UA" sz="1400" dirty="0"/>
          </a:p>
        </p:txBody>
      </p:sp>
    </p:spTree>
    <p:extLst>
      <p:ext uri="{BB962C8B-B14F-4D97-AF65-F5344CB8AC3E}">
        <p14:creationId xmlns:p14="http://schemas.microsoft.com/office/powerpoint/2010/main" val="1101471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кутник 6">
            <a:extLst>
              <a:ext uri="{FF2B5EF4-FFF2-40B4-BE49-F238E27FC236}">
                <a16:creationId xmlns:a16="http://schemas.microsoft.com/office/drawing/2014/main" id="{EFB98A5A-2683-117D-6F78-F71B5E737097}"/>
              </a:ext>
            </a:extLst>
          </p:cNvPr>
          <p:cNvSpPr/>
          <p:nvPr/>
        </p:nvSpPr>
        <p:spPr>
          <a:xfrm>
            <a:off x="0" y="0"/>
            <a:ext cx="1427018" cy="685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2" name="Заголовок 1">
            <a:extLst>
              <a:ext uri="{FF2B5EF4-FFF2-40B4-BE49-F238E27FC236}">
                <a16:creationId xmlns:a16="http://schemas.microsoft.com/office/drawing/2014/main" id="{4468EDAE-9F36-5913-8D54-52BD6E916D1E}"/>
              </a:ext>
            </a:extLst>
          </p:cNvPr>
          <p:cNvSpPr>
            <a:spLocks noGrp="1"/>
          </p:cNvSpPr>
          <p:nvPr>
            <p:ph type="title"/>
          </p:nvPr>
        </p:nvSpPr>
        <p:spPr>
          <a:xfrm>
            <a:off x="1731818" y="1454728"/>
            <a:ext cx="9926782" cy="2640754"/>
          </a:xfrm>
        </p:spPr>
        <p:txBody>
          <a:bodyPr anchor="t">
            <a:normAutofit/>
          </a:bodyPr>
          <a:lstStyle/>
          <a:p>
            <a:r>
              <a:rPr lang="ru-RU" sz="1800" dirty="0" err="1"/>
              <a:t>Функція</a:t>
            </a:r>
            <a:r>
              <a:rPr lang="ru-RU" sz="1800" dirty="0"/>
              <a:t> "</a:t>
            </a:r>
            <a:r>
              <a:rPr lang="en-US" sz="1800" dirty="0"/>
              <a:t>calc()" </a:t>
            </a:r>
            <a:r>
              <a:rPr lang="ru-RU" sz="1800" dirty="0"/>
              <a:t>є </a:t>
            </a:r>
            <a:r>
              <a:rPr lang="ru-RU" sz="1800" dirty="0" err="1"/>
              <a:t>потужним</a:t>
            </a:r>
            <a:r>
              <a:rPr lang="ru-RU" sz="1800" dirty="0"/>
              <a:t> </a:t>
            </a:r>
            <a:r>
              <a:rPr lang="ru-RU" sz="1800" dirty="0" err="1"/>
              <a:t>інструментом</a:t>
            </a:r>
            <a:r>
              <a:rPr lang="ru-RU" sz="1800" dirty="0"/>
              <a:t> для </a:t>
            </a:r>
            <a:r>
              <a:rPr lang="ru-RU" sz="1800" dirty="0" err="1"/>
              <a:t>виконання</a:t>
            </a:r>
            <a:r>
              <a:rPr lang="ru-RU" sz="1800" dirty="0"/>
              <a:t> </a:t>
            </a:r>
            <a:r>
              <a:rPr lang="ru-RU" sz="1800" dirty="0" err="1"/>
              <a:t>математичних</a:t>
            </a:r>
            <a:r>
              <a:rPr lang="ru-RU" sz="1800" dirty="0"/>
              <a:t> </a:t>
            </a:r>
            <a:r>
              <a:rPr lang="ru-RU" sz="1800" dirty="0" err="1"/>
              <a:t>операцій</a:t>
            </a:r>
            <a:r>
              <a:rPr lang="ru-RU" sz="1800" dirty="0"/>
              <a:t> </a:t>
            </a:r>
            <a:r>
              <a:rPr lang="ru-RU" sz="1800" dirty="0" err="1"/>
              <a:t>безпосередньо</a:t>
            </a:r>
            <a:r>
              <a:rPr lang="ru-RU" sz="1800" dirty="0"/>
              <a:t> в </a:t>
            </a:r>
            <a:r>
              <a:rPr lang="en-US" sz="1800" dirty="0"/>
              <a:t>CSS. </a:t>
            </a:r>
            <a:r>
              <a:rPr lang="ru-RU" sz="1800" dirty="0"/>
              <a:t>З </a:t>
            </a:r>
            <a:r>
              <a:rPr lang="ru-RU" sz="1800" dirty="0" err="1"/>
              <a:t>його</a:t>
            </a:r>
            <a:r>
              <a:rPr lang="ru-RU" sz="1800" dirty="0"/>
              <a:t> </a:t>
            </a:r>
            <a:r>
              <a:rPr lang="ru-RU" sz="1800" dirty="0" err="1"/>
              <a:t>допомогою</a:t>
            </a:r>
            <a:r>
              <a:rPr lang="ru-RU" sz="1800" dirty="0"/>
              <a:t> </a:t>
            </a:r>
            <a:r>
              <a:rPr lang="ru-RU" sz="1800" dirty="0" err="1"/>
              <a:t>можна</a:t>
            </a:r>
            <a:r>
              <a:rPr lang="ru-RU" sz="1800" dirty="0"/>
              <a:t> легко </a:t>
            </a:r>
            <a:r>
              <a:rPr lang="ru-RU" sz="1800" dirty="0" err="1"/>
              <a:t>створювати</a:t>
            </a:r>
            <a:r>
              <a:rPr lang="ru-RU" sz="1800" dirty="0"/>
              <a:t> </a:t>
            </a:r>
            <a:r>
              <a:rPr lang="ru-RU" sz="1800" dirty="0" err="1"/>
              <a:t>адаптивні</a:t>
            </a:r>
            <a:r>
              <a:rPr lang="ru-RU" sz="1800" dirty="0"/>
              <a:t> </a:t>
            </a:r>
            <a:r>
              <a:rPr lang="ru-RU" sz="1800" dirty="0" err="1"/>
              <a:t>дизайни</a:t>
            </a:r>
            <a:r>
              <a:rPr lang="ru-RU" sz="1800" dirty="0"/>
              <a:t>, </a:t>
            </a:r>
            <a:r>
              <a:rPr lang="ru-RU" sz="1800" dirty="0" err="1"/>
              <a:t>які</a:t>
            </a:r>
            <a:r>
              <a:rPr lang="ru-RU" sz="1800" dirty="0"/>
              <a:t> </a:t>
            </a:r>
            <a:r>
              <a:rPr lang="ru-RU" sz="1800" dirty="0" err="1"/>
              <a:t>підлаштовуються</a:t>
            </a:r>
            <a:r>
              <a:rPr lang="ru-RU" sz="1800" dirty="0"/>
              <a:t> </a:t>
            </a:r>
            <a:r>
              <a:rPr lang="ru-RU" sz="1800" dirty="0" err="1"/>
              <a:t>під</a:t>
            </a:r>
            <a:r>
              <a:rPr lang="ru-RU" sz="1800" dirty="0"/>
              <a:t> будь-</a:t>
            </a:r>
            <a:r>
              <a:rPr lang="ru-RU" sz="1800" dirty="0" err="1"/>
              <a:t>які</a:t>
            </a:r>
            <a:r>
              <a:rPr lang="ru-RU" sz="1800" dirty="0"/>
              <a:t> </a:t>
            </a:r>
            <a:r>
              <a:rPr lang="ru-RU" sz="1800" dirty="0" err="1"/>
              <a:t>розміри</a:t>
            </a:r>
            <a:r>
              <a:rPr lang="ru-RU" sz="1800" dirty="0"/>
              <a:t> </a:t>
            </a:r>
            <a:r>
              <a:rPr lang="ru-RU" sz="1800" dirty="0" err="1"/>
              <a:t>екрану</a:t>
            </a:r>
            <a:r>
              <a:rPr lang="ru-RU" sz="1800" dirty="0"/>
              <a:t>. </a:t>
            </a:r>
            <a:r>
              <a:rPr lang="ru-RU" sz="1800" dirty="0" err="1"/>
              <a:t>Використання</a:t>
            </a:r>
            <a:r>
              <a:rPr lang="ru-RU" sz="1800" dirty="0"/>
              <a:t> </a:t>
            </a:r>
            <a:r>
              <a:rPr lang="ru-RU" sz="1800" dirty="0" err="1"/>
              <a:t>функції</a:t>
            </a:r>
            <a:r>
              <a:rPr lang="ru-RU" sz="1800" dirty="0"/>
              <a:t> "</a:t>
            </a:r>
            <a:r>
              <a:rPr lang="en-US" sz="1800" dirty="0"/>
              <a:t>calc()" </a:t>
            </a:r>
            <a:r>
              <a:rPr lang="ru-RU" sz="1800" dirty="0"/>
              <a:t>у </a:t>
            </a:r>
            <a:r>
              <a:rPr lang="ru-RU" sz="1800" dirty="0" err="1"/>
              <a:t>відповідному</a:t>
            </a:r>
            <a:r>
              <a:rPr lang="ru-RU" sz="1800" dirty="0"/>
              <a:t> </a:t>
            </a:r>
            <a:r>
              <a:rPr lang="ru-RU" sz="1800" dirty="0" err="1"/>
              <a:t>контексті</a:t>
            </a:r>
            <a:r>
              <a:rPr lang="ru-RU" sz="1800" dirty="0"/>
              <a:t> </a:t>
            </a:r>
            <a:r>
              <a:rPr lang="ru-RU" sz="1800" dirty="0" err="1"/>
              <a:t>може</a:t>
            </a:r>
            <a:r>
              <a:rPr lang="ru-RU" sz="1800" dirty="0"/>
              <a:t> </a:t>
            </a:r>
            <a:r>
              <a:rPr lang="ru-RU" sz="1800" dirty="0" err="1"/>
              <a:t>сприяти</a:t>
            </a:r>
            <a:r>
              <a:rPr lang="ru-RU" sz="1800" dirty="0"/>
              <a:t> </a:t>
            </a:r>
            <a:r>
              <a:rPr lang="ru-RU" sz="1800" dirty="0" err="1"/>
              <a:t>скороченню</a:t>
            </a:r>
            <a:r>
              <a:rPr lang="ru-RU" sz="1800" dirty="0"/>
              <a:t> коду та </a:t>
            </a:r>
            <a:r>
              <a:rPr lang="ru-RU" sz="1800" dirty="0" err="1"/>
              <a:t>полегшенню</a:t>
            </a:r>
            <a:r>
              <a:rPr lang="ru-RU" sz="1800" dirty="0"/>
              <a:t> </a:t>
            </a:r>
            <a:r>
              <a:rPr lang="ru-RU" sz="1800" dirty="0" err="1"/>
              <a:t>його</a:t>
            </a:r>
            <a:r>
              <a:rPr lang="ru-RU" sz="1800" dirty="0"/>
              <a:t> </a:t>
            </a:r>
            <a:r>
              <a:rPr lang="ru-RU" sz="1800" dirty="0" err="1"/>
              <a:t>читання</a:t>
            </a:r>
            <a:r>
              <a:rPr lang="ru-RU" sz="1800" dirty="0"/>
              <a:t>. Варто </a:t>
            </a:r>
            <a:r>
              <a:rPr lang="ru-RU" sz="1800" dirty="0" err="1"/>
              <a:t>зазначити</a:t>
            </a:r>
            <a:r>
              <a:rPr lang="ru-RU" sz="1800" dirty="0"/>
              <a:t>, </a:t>
            </a:r>
            <a:r>
              <a:rPr lang="ru-RU" sz="1800" dirty="0" err="1"/>
              <a:t>що</a:t>
            </a:r>
            <a:r>
              <a:rPr lang="ru-RU" sz="1800" dirty="0"/>
              <a:t> </a:t>
            </a:r>
            <a:r>
              <a:rPr lang="ru-RU" sz="1800" dirty="0" err="1"/>
              <a:t>підтримка</a:t>
            </a:r>
            <a:r>
              <a:rPr lang="ru-RU" sz="1800" dirty="0"/>
              <a:t> </a:t>
            </a:r>
            <a:r>
              <a:rPr lang="ru-RU" sz="1800" dirty="0" err="1"/>
              <a:t>функції</a:t>
            </a:r>
            <a:r>
              <a:rPr lang="ru-RU" sz="1800" dirty="0"/>
              <a:t> "</a:t>
            </a:r>
            <a:r>
              <a:rPr lang="en-US" sz="1800" dirty="0"/>
              <a:t>calc()" </a:t>
            </a:r>
            <a:r>
              <a:rPr lang="ru-RU" sz="1800" dirty="0"/>
              <a:t>є практично у </a:t>
            </a:r>
            <a:r>
              <a:rPr lang="ru-RU" sz="1800" dirty="0" err="1"/>
              <a:t>всіх</a:t>
            </a:r>
            <a:r>
              <a:rPr lang="ru-RU" sz="1800" dirty="0"/>
              <a:t> </a:t>
            </a:r>
            <a:r>
              <a:rPr lang="ru-RU" sz="1800" dirty="0" err="1"/>
              <a:t>сучасних</a:t>
            </a:r>
            <a:r>
              <a:rPr lang="ru-RU" sz="1800" dirty="0"/>
              <a:t> браузерах.</a:t>
            </a:r>
            <a:br>
              <a:rPr lang="ru-RU" sz="1800" dirty="0"/>
            </a:br>
            <a:br>
              <a:rPr lang="ru-RU" sz="1800" dirty="0"/>
            </a:br>
            <a:r>
              <a:rPr lang="ru-RU" sz="1800" dirty="0"/>
              <a:t>З </a:t>
            </a:r>
            <a:r>
              <a:rPr lang="ru-RU" sz="1800" dirty="0" err="1"/>
              <a:t>іншого</a:t>
            </a:r>
            <a:r>
              <a:rPr lang="ru-RU" sz="1800" dirty="0"/>
              <a:t> боку, </a:t>
            </a:r>
            <a:r>
              <a:rPr lang="ru-RU" sz="1800" dirty="0" err="1"/>
              <a:t>використання</a:t>
            </a:r>
            <a:r>
              <a:rPr lang="ru-RU" sz="1800" dirty="0"/>
              <a:t> </a:t>
            </a:r>
            <a:r>
              <a:rPr lang="ru-RU" sz="1800" dirty="0" err="1"/>
              <a:t>функції</a:t>
            </a:r>
            <a:r>
              <a:rPr lang="ru-RU" sz="1800" dirty="0"/>
              <a:t> "</a:t>
            </a:r>
            <a:r>
              <a:rPr lang="en-US" sz="1800" dirty="0"/>
              <a:t>calc()" </a:t>
            </a:r>
            <a:r>
              <a:rPr lang="ru-RU" sz="1800" dirty="0" err="1"/>
              <a:t>може</a:t>
            </a:r>
            <a:r>
              <a:rPr lang="ru-RU" sz="1800" dirty="0"/>
              <a:t> </a:t>
            </a:r>
            <a:r>
              <a:rPr lang="ru-RU" sz="1800" dirty="0" err="1"/>
              <a:t>також</a:t>
            </a:r>
            <a:r>
              <a:rPr lang="ru-RU" sz="1800" dirty="0"/>
              <a:t> </a:t>
            </a:r>
            <a:r>
              <a:rPr lang="ru-RU" sz="1800" dirty="0" err="1"/>
              <a:t>призвести</a:t>
            </a:r>
            <a:r>
              <a:rPr lang="ru-RU" sz="1800" dirty="0"/>
              <a:t> до </a:t>
            </a:r>
            <a:r>
              <a:rPr lang="ru-RU" sz="1800" dirty="0" err="1"/>
              <a:t>складнішого</a:t>
            </a:r>
            <a:r>
              <a:rPr lang="ru-RU" sz="1800" dirty="0"/>
              <a:t> коду, </a:t>
            </a:r>
            <a:r>
              <a:rPr lang="ru-RU" sz="1800" dirty="0" err="1"/>
              <a:t>який</a:t>
            </a:r>
            <a:r>
              <a:rPr lang="ru-RU" sz="1800" dirty="0"/>
              <a:t> </a:t>
            </a:r>
            <a:r>
              <a:rPr lang="ru-RU" sz="1800" dirty="0" err="1"/>
              <a:t>може</a:t>
            </a:r>
            <a:r>
              <a:rPr lang="ru-RU" sz="1800" dirty="0"/>
              <a:t> бути </a:t>
            </a:r>
            <a:r>
              <a:rPr lang="ru-RU" sz="1800" dirty="0" err="1"/>
              <a:t>важким</a:t>
            </a:r>
            <a:r>
              <a:rPr lang="ru-RU" sz="1800" dirty="0"/>
              <a:t> для </a:t>
            </a:r>
            <a:r>
              <a:rPr lang="ru-RU" sz="1800" dirty="0" err="1"/>
              <a:t>розуміння</a:t>
            </a:r>
            <a:r>
              <a:rPr lang="ru-RU" sz="1800" dirty="0"/>
              <a:t>, особливо </a:t>
            </a:r>
            <a:r>
              <a:rPr lang="ru-RU" sz="1800" dirty="0" err="1"/>
              <a:t>якщо</a:t>
            </a:r>
            <a:r>
              <a:rPr lang="ru-RU" sz="1800" dirty="0"/>
              <a:t> </a:t>
            </a:r>
            <a:r>
              <a:rPr lang="ru-RU" sz="1800" dirty="0" err="1"/>
              <a:t>ви</a:t>
            </a:r>
            <a:r>
              <a:rPr lang="ru-RU" sz="1800" dirty="0"/>
              <a:t> </a:t>
            </a:r>
            <a:r>
              <a:rPr lang="ru-RU" sz="1800" dirty="0" err="1"/>
              <a:t>використовуєте</a:t>
            </a:r>
            <a:r>
              <a:rPr lang="ru-RU" sz="1800" dirty="0"/>
              <a:t> велику </a:t>
            </a:r>
            <a:r>
              <a:rPr lang="ru-RU" sz="1800" dirty="0" err="1"/>
              <a:t>кількість</a:t>
            </a:r>
            <a:r>
              <a:rPr lang="ru-RU" sz="1800" dirty="0"/>
              <a:t> </a:t>
            </a:r>
            <a:r>
              <a:rPr lang="ru-RU" sz="1800" dirty="0" err="1"/>
              <a:t>складних</a:t>
            </a:r>
            <a:r>
              <a:rPr lang="ru-RU" sz="1800" dirty="0"/>
              <a:t> формул. </a:t>
            </a:r>
            <a:r>
              <a:rPr lang="ru-RU" sz="1800" dirty="0" err="1"/>
              <a:t>Також</a:t>
            </a:r>
            <a:r>
              <a:rPr lang="ru-RU" sz="1800" dirty="0"/>
              <a:t>, при </a:t>
            </a:r>
            <a:r>
              <a:rPr lang="ru-RU" sz="1800" dirty="0" err="1"/>
              <a:t>використанні</a:t>
            </a:r>
            <a:r>
              <a:rPr lang="ru-RU" sz="1800" dirty="0"/>
              <a:t> </a:t>
            </a:r>
            <a:r>
              <a:rPr lang="ru-RU" sz="1800" dirty="0" err="1"/>
              <a:t>функції</a:t>
            </a:r>
            <a:r>
              <a:rPr lang="ru-RU" sz="1800" dirty="0"/>
              <a:t> "</a:t>
            </a:r>
            <a:r>
              <a:rPr lang="en-US" sz="1800" dirty="0"/>
              <a:t>calc()" </a:t>
            </a:r>
            <a:r>
              <a:rPr lang="ru-RU" sz="1800" dirty="0" err="1"/>
              <a:t>важливо</a:t>
            </a:r>
            <a:r>
              <a:rPr lang="ru-RU" sz="1800" dirty="0"/>
              <a:t> </a:t>
            </a:r>
            <a:r>
              <a:rPr lang="ru-RU" sz="1800" dirty="0" err="1"/>
              <a:t>дотримуватися</a:t>
            </a:r>
            <a:r>
              <a:rPr lang="ru-RU" sz="1800" dirty="0"/>
              <a:t> правильного синтаксису, </a:t>
            </a:r>
            <a:r>
              <a:rPr lang="ru-RU" sz="1800" dirty="0" err="1"/>
              <a:t>щоб</a:t>
            </a:r>
            <a:r>
              <a:rPr lang="ru-RU" sz="1800" dirty="0"/>
              <a:t> </a:t>
            </a:r>
            <a:r>
              <a:rPr lang="ru-RU" sz="1800" dirty="0" err="1"/>
              <a:t>уникнути</a:t>
            </a:r>
            <a:r>
              <a:rPr lang="ru-RU" sz="1800" dirty="0"/>
              <a:t> </a:t>
            </a:r>
            <a:r>
              <a:rPr lang="ru-RU" sz="1800" dirty="0" err="1"/>
              <a:t>помилок</a:t>
            </a:r>
            <a:r>
              <a:rPr lang="ru-RU" sz="1800" dirty="0"/>
              <a:t> та </a:t>
            </a:r>
            <a:r>
              <a:rPr lang="ru-RU" sz="1800" dirty="0" err="1"/>
              <a:t>неправильних</a:t>
            </a:r>
            <a:r>
              <a:rPr lang="ru-RU" sz="1800" dirty="0"/>
              <a:t> </a:t>
            </a:r>
            <a:r>
              <a:rPr lang="ru-RU" sz="1800" dirty="0" err="1"/>
              <a:t>результатів</a:t>
            </a:r>
            <a:r>
              <a:rPr lang="ru-RU" sz="1800" dirty="0"/>
              <a:t>.</a:t>
            </a:r>
            <a:endParaRPr lang="ru-UA" sz="1600" dirty="0"/>
          </a:p>
        </p:txBody>
      </p:sp>
      <p:sp>
        <p:nvSpPr>
          <p:cNvPr id="4" name="Rectangle 2">
            <a:extLst>
              <a:ext uri="{FF2B5EF4-FFF2-40B4-BE49-F238E27FC236}">
                <a16:creationId xmlns:a16="http://schemas.microsoft.com/office/drawing/2014/main" id="{B4AD831E-B8A8-6CD7-9EF5-9CAB5163CE1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UA"/>
          </a:p>
        </p:txBody>
      </p:sp>
      <p:sp>
        <p:nvSpPr>
          <p:cNvPr id="8" name="TextBox 7">
            <a:extLst>
              <a:ext uri="{FF2B5EF4-FFF2-40B4-BE49-F238E27FC236}">
                <a16:creationId xmlns:a16="http://schemas.microsoft.com/office/drawing/2014/main" id="{E500D554-DF4E-2A83-46B4-311EB463D83F}"/>
              </a:ext>
            </a:extLst>
          </p:cNvPr>
          <p:cNvSpPr txBox="1"/>
          <p:nvPr/>
        </p:nvSpPr>
        <p:spPr>
          <a:xfrm>
            <a:off x="90153" y="339539"/>
            <a:ext cx="1236372" cy="1323439"/>
          </a:xfrm>
          <a:prstGeom prst="rect">
            <a:avLst/>
          </a:prstGeom>
          <a:noFill/>
        </p:spPr>
        <p:txBody>
          <a:bodyPr wrap="square" rtlCol="0">
            <a:spAutoFit/>
          </a:bodyPr>
          <a:lstStyle/>
          <a:p>
            <a:r>
              <a:rPr lang="uk-UA" sz="8000" dirty="0">
                <a:solidFill>
                  <a:schemeClr val="bg1"/>
                </a:solidFill>
              </a:rPr>
              <a:t>1</a:t>
            </a:r>
            <a:r>
              <a:rPr lang="ru-RU" sz="8000" dirty="0">
                <a:solidFill>
                  <a:schemeClr val="bg1"/>
                </a:solidFill>
              </a:rPr>
              <a:t>2</a:t>
            </a:r>
            <a:endParaRPr lang="ru-UA" sz="8000" dirty="0">
              <a:solidFill>
                <a:schemeClr val="bg1"/>
              </a:solidFill>
            </a:endParaRPr>
          </a:p>
        </p:txBody>
      </p:sp>
      <p:sp>
        <p:nvSpPr>
          <p:cNvPr id="3" name="Заголовок 1">
            <a:extLst>
              <a:ext uri="{FF2B5EF4-FFF2-40B4-BE49-F238E27FC236}">
                <a16:creationId xmlns:a16="http://schemas.microsoft.com/office/drawing/2014/main" id="{E0C44F8A-751B-390F-C294-6AF9381EBEAD}"/>
              </a:ext>
            </a:extLst>
          </p:cNvPr>
          <p:cNvSpPr txBox="1">
            <a:spLocks/>
          </p:cNvSpPr>
          <p:nvPr/>
        </p:nvSpPr>
        <p:spPr>
          <a:xfrm>
            <a:off x="1731818" y="235529"/>
            <a:ext cx="9926782" cy="12191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4800" b="1" dirty="0" err="1"/>
              <a:t>Висновки</a:t>
            </a:r>
            <a:endParaRPr lang="ru-UA" sz="4800" b="1" dirty="0"/>
          </a:p>
        </p:txBody>
      </p:sp>
      <p:pic>
        <p:nvPicPr>
          <p:cNvPr id="5" name="Рисунок 4">
            <a:extLst>
              <a:ext uri="{FF2B5EF4-FFF2-40B4-BE49-F238E27FC236}">
                <a16:creationId xmlns:a16="http://schemas.microsoft.com/office/drawing/2014/main" id="{80BBCBF0-32FE-5DB1-6468-5E636353921F}"/>
              </a:ext>
            </a:extLst>
          </p:cNvPr>
          <p:cNvPicPr>
            <a:picLocks noChangeAspect="1"/>
          </p:cNvPicPr>
          <p:nvPr/>
        </p:nvPicPr>
        <p:blipFill>
          <a:blip r:embed="rId2"/>
          <a:stretch>
            <a:fillRect/>
          </a:stretch>
        </p:blipFill>
        <p:spPr>
          <a:xfrm>
            <a:off x="1820997" y="4233357"/>
            <a:ext cx="6927273" cy="2306467"/>
          </a:xfrm>
          <a:prstGeom prst="rect">
            <a:avLst/>
          </a:prstGeom>
        </p:spPr>
      </p:pic>
    </p:spTree>
    <p:extLst>
      <p:ext uri="{BB962C8B-B14F-4D97-AF65-F5344CB8AC3E}">
        <p14:creationId xmlns:p14="http://schemas.microsoft.com/office/powerpoint/2010/main" val="360412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кутник 6">
            <a:extLst>
              <a:ext uri="{FF2B5EF4-FFF2-40B4-BE49-F238E27FC236}">
                <a16:creationId xmlns:a16="http://schemas.microsoft.com/office/drawing/2014/main" id="{EFB98A5A-2683-117D-6F78-F71B5E737097}"/>
              </a:ext>
            </a:extLst>
          </p:cNvPr>
          <p:cNvSpPr/>
          <p:nvPr/>
        </p:nvSpPr>
        <p:spPr>
          <a:xfrm>
            <a:off x="0" y="0"/>
            <a:ext cx="1427018" cy="685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2" name="Заголовок 1">
            <a:extLst>
              <a:ext uri="{FF2B5EF4-FFF2-40B4-BE49-F238E27FC236}">
                <a16:creationId xmlns:a16="http://schemas.microsoft.com/office/drawing/2014/main" id="{4468EDAE-9F36-5913-8D54-52BD6E916D1E}"/>
              </a:ext>
            </a:extLst>
          </p:cNvPr>
          <p:cNvSpPr>
            <a:spLocks noGrp="1"/>
          </p:cNvSpPr>
          <p:nvPr>
            <p:ph type="title"/>
          </p:nvPr>
        </p:nvSpPr>
        <p:spPr>
          <a:xfrm>
            <a:off x="1731818" y="1454727"/>
            <a:ext cx="9926782" cy="1974273"/>
          </a:xfrm>
        </p:spPr>
        <p:txBody>
          <a:bodyPr anchor="t">
            <a:normAutofit/>
          </a:bodyPr>
          <a:lstStyle/>
          <a:p>
            <a:r>
              <a:rPr lang="ru-RU" sz="2400" dirty="0" err="1"/>
              <a:t>Це</a:t>
            </a:r>
            <a:r>
              <a:rPr lang="ru-RU" sz="2400" dirty="0"/>
              <a:t> </a:t>
            </a:r>
            <a:r>
              <a:rPr lang="en-US" sz="2400" dirty="0"/>
              <a:t>CSS-</a:t>
            </a:r>
            <a:r>
              <a:rPr lang="ru-RU" sz="2400" dirty="0" err="1"/>
              <a:t>функція</a:t>
            </a:r>
            <a:r>
              <a:rPr lang="ru-RU" sz="2400" dirty="0"/>
              <a:t>, яка </a:t>
            </a:r>
            <a:r>
              <a:rPr lang="ru-RU" sz="2400" dirty="0" err="1"/>
              <a:t>дозволяє</a:t>
            </a:r>
            <a:r>
              <a:rPr lang="ru-RU" sz="2400" dirty="0"/>
              <a:t> </a:t>
            </a:r>
            <a:r>
              <a:rPr lang="ru-RU" sz="2400" dirty="0" err="1"/>
              <a:t>використовувати</a:t>
            </a:r>
            <a:r>
              <a:rPr lang="ru-RU" sz="2400" dirty="0"/>
              <a:t> </a:t>
            </a:r>
            <a:r>
              <a:rPr lang="ru-RU" sz="2400" dirty="0" err="1"/>
              <a:t>математичні</a:t>
            </a:r>
            <a:r>
              <a:rPr lang="ru-RU" sz="2400" dirty="0"/>
              <a:t> </a:t>
            </a:r>
            <a:r>
              <a:rPr lang="ru-RU" sz="2400" dirty="0" err="1"/>
              <a:t>операції</a:t>
            </a:r>
            <a:r>
              <a:rPr lang="ru-RU" sz="2400" dirty="0"/>
              <a:t>, </a:t>
            </a:r>
            <a:r>
              <a:rPr lang="ru-RU" sz="2400" dirty="0" err="1"/>
              <a:t>такі</a:t>
            </a:r>
            <a:r>
              <a:rPr lang="ru-RU" sz="2400" dirty="0"/>
              <a:t> як </a:t>
            </a:r>
            <a:r>
              <a:rPr lang="ru-RU" sz="2400" dirty="0" err="1"/>
              <a:t>додавання</a:t>
            </a:r>
            <a:r>
              <a:rPr lang="ru-RU" sz="2400" dirty="0"/>
              <a:t>, </a:t>
            </a:r>
            <a:r>
              <a:rPr lang="ru-RU" sz="2400" dirty="0" err="1"/>
              <a:t>віднімання</a:t>
            </a:r>
            <a:r>
              <a:rPr lang="ru-RU" sz="2400" dirty="0"/>
              <a:t>, </a:t>
            </a:r>
            <a:r>
              <a:rPr lang="ru-RU" sz="2400" dirty="0" err="1"/>
              <a:t>множення</a:t>
            </a:r>
            <a:r>
              <a:rPr lang="ru-RU" sz="2400" dirty="0"/>
              <a:t> і </a:t>
            </a:r>
            <a:r>
              <a:rPr lang="ru-RU" sz="2400" dirty="0" err="1"/>
              <a:t>ділення</a:t>
            </a:r>
            <a:r>
              <a:rPr lang="ru-RU" sz="2400" dirty="0"/>
              <a:t>, у </a:t>
            </a:r>
            <a:r>
              <a:rPr lang="ru-RU" sz="2400" dirty="0" err="1"/>
              <a:t>значеннях</a:t>
            </a:r>
            <a:r>
              <a:rPr lang="ru-RU" sz="2400" dirty="0"/>
              <a:t> </a:t>
            </a:r>
            <a:r>
              <a:rPr lang="ru-RU" sz="2400" dirty="0" err="1"/>
              <a:t>властивостей</a:t>
            </a:r>
            <a:r>
              <a:rPr lang="ru-RU" sz="2400" dirty="0"/>
              <a:t> </a:t>
            </a:r>
            <a:r>
              <a:rPr lang="en-US" sz="2400" dirty="0"/>
              <a:t>CSS. </a:t>
            </a:r>
            <a:r>
              <a:rPr lang="ru-RU" sz="2400" dirty="0" err="1"/>
              <a:t>Використання</a:t>
            </a:r>
            <a:r>
              <a:rPr lang="ru-RU" sz="2400" dirty="0"/>
              <a:t> </a:t>
            </a:r>
            <a:r>
              <a:rPr lang="ru-RU" sz="2400" dirty="0" err="1"/>
              <a:t>функції</a:t>
            </a:r>
            <a:r>
              <a:rPr lang="ru-RU" sz="2400" dirty="0"/>
              <a:t> "</a:t>
            </a:r>
            <a:r>
              <a:rPr lang="en-US" sz="2400" dirty="0"/>
              <a:t>calc()" </a:t>
            </a:r>
            <a:r>
              <a:rPr lang="ru-RU" sz="2400" dirty="0" err="1"/>
              <a:t>дає</a:t>
            </a:r>
            <a:r>
              <a:rPr lang="ru-RU" sz="2400" dirty="0"/>
              <a:t> </a:t>
            </a:r>
            <a:r>
              <a:rPr lang="ru-RU" sz="2400" dirty="0" err="1"/>
              <a:t>більшу</a:t>
            </a:r>
            <a:r>
              <a:rPr lang="ru-RU" sz="2400" dirty="0"/>
              <a:t> </a:t>
            </a:r>
            <a:r>
              <a:rPr lang="ru-RU" sz="2400" dirty="0" err="1"/>
              <a:t>гнучкість</a:t>
            </a:r>
            <a:r>
              <a:rPr lang="ru-RU" sz="2400" dirty="0"/>
              <a:t> та контроль над дизайном </a:t>
            </a:r>
            <a:r>
              <a:rPr lang="ru-RU" sz="2400" dirty="0" err="1"/>
              <a:t>сторінки</a:t>
            </a:r>
            <a:r>
              <a:rPr lang="ru-RU" sz="2400" dirty="0"/>
              <a:t>.</a:t>
            </a:r>
            <a:endParaRPr lang="ru-UA" sz="2400" dirty="0"/>
          </a:p>
        </p:txBody>
      </p:sp>
      <p:sp>
        <p:nvSpPr>
          <p:cNvPr id="4" name="Rectangle 2">
            <a:extLst>
              <a:ext uri="{FF2B5EF4-FFF2-40B4-BE49-F238E27FC236}">
                <a16:creationId xmlns:a16="http://schemas.microsoft.com/office/drawing/2014/main" id="{B4AD831E-B8A8-6CD7-9EF5-9CAB5163CE1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UA"/>
          </a:p>
        </p:txBody>
      </p:sp>
      <p:sp>
        <p:nvSpPr>
          <p:cNvPr id="8" name="TextBox 7">
            <a:extLst>
              <a:ext uri="{FF2B5EF4-FFF2-40B4-BE49-F238E27FC236}">
                <a16:creationId xmlns:a16="http://schemas.microsoft.com/office/drawing/2014/main" id="{E500D554-DF4E-2A83-46B4-311EB463D83F}"/>
              </a:ext>
            </a:extLst>
          </p:cNvPr>
          <p:cNvSpPr txBox="1"/>
          <p:nvPr/>
        </p:nvSpPr>
        <p:spPr>
          <a:xfrm>
            <a:off x="360216" y="339539"/>
            <a:ext cx="623455" cy="1323439"/>
          </a:xfrm>
          <a:prstGeom prst="rect">
            <a:avLst/>
          </a:prstGeom>
          <a:noFill/>
        </p:spPr>
        <p:txBody>
          <a:bodyPr wrap="square" rtlCol="0">
            <a:spAutoFit/>
          </a:bodyPr>
          <a:lstStyle/>
          <a:p>
            <a:r>
              <a:rPr lang="uk-UA" sz="8000" dirty="0">
                <a:solidFill>
                  <a:schemeClr val="bg1"/>
                </a:solidFill>
              </a:rPr>
              <a:t>1</a:t>
            </a:r>
            <a:endParaRPr lang="ru-UA" sz="8000" dirty="0">
              <a:solidFill>
                <a:schemeClr val="bg1"/>
              </a:solidFill>
            </a:endParaRPr>
          </a:p>
        </p:txBody>
      </p:sp>
      <p:sp>
        <p:nvSpPr>
          <p:cNvPr id="3" name="Заголовок 1">
            <a:extLst>
              <a:ext uri="{FF2B5EF4-FFF2-40B4-BE49-F238E27FC236}">
                <a16:creationId xmlns:a16="http://schemas.microsoft.com/office/drawing/2014/main" id="{E0C44F8A-751B-390F-C294-6AF9381EBEAD}"/>
              </a:ext>
            </a:extLst>
          </p:cNvPr>
          <p:cNvSpPr txBox="1">
            <a:spLocks/>
          </p:cNvSpPr>
          <p:nvPr/>
        </p:nvSpPr>
        <p:spPr>
          <a:xfrm>
            <a:off x="1731818" y="235529"/>
            <a:ext cx="9926782" cy="12191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4800" b="1" dirty="0" err="1"/>
              <a:t>Що</a:t>
            </a:r>
            <a:r>
              <a:rPr lang="ru-RU" sz="4800" b="1" dirty="0"/>
              <a:t> </a:t>
            </a:r>
            <a:r>
              <a:rPr lang="ru-RU" sz="4800" b="1" dirty="0" err="1"/>
              <a:t>таке</a:t>
            </a:r>
            <a:r>
              <a:rPr lang="ru-RU" sz="4800" b="1" dirty="0"/>
              <a:t> </a:t>
            </a:r>
            <a:r>
              <a:rPr lang="ru-RU" sz="4800" b="1" dirty="0" err="1"/>
              <a:t>функція</a:t>
            </a:r>
            <a:r>
              <a:rPr lang="ru-RU" sz="4800" b="1" dirty="0"/>
              <a:t> "</a:t>
            </a:r>
            <a:r>
              <a:rPr lang="en-US" sz="4800" b="1" dirty="0"/>
              <a:t>calc()"?</a:t>
            </a:r>
            <a:endParaRPr lang="ru-UA" sz="4800" b="1" dirty="0"/>
          </a:p>
        </p:txBody>
      </p:sp>
      <p:sp>
        <p:nvSpPr>
          <p:cNvPr id="12" name="Прямокутник: округлені кути 11">
            <a:extLst>
              <a:ext uri="{FF2B5EF4-FFF2-40B4-BE49-F238E27FC236}">
                <a16:creationId xmlns:a16="http://schemas.microsoft.com/office/drawing/2014/main" id="{6555DC9A-1385-4994-3EB8-2F943AF25232}"/>
              </a:ext>
            </a:extLst>
          </p:cNvPr>
          <p:cNvSpPr/>
          <p:nvPr/>
        </p:nvSpPr>
        <p:spPr>
          <a:xfrm>
            <a:off x="1731818" y="3428995"/>
            <a:ext cx="6617052" cy="165290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r>
              <a:rPr lang="en-US" sz="2400" dirty="0">
                <a:latin typeface="Courier Std" panose="02070409020205020404" pitchFamily="49" charset="0"/>
              </a:rPr>
              <a:t>p {</a:t>
            </a:r>
          </a:p>
          <a:p>
            <a:r>
              <a:rPr lang="en-US" sz="2400" dirty="0">
                <a:latin typeface="Courier Std" panose="02070409020205020404" pitchFamily="49" charset="0"/>
              </a:rPr>
              <a:t>  width: calc(100% - 10px);</a:t>
            </a:r>
          </a:p>
          <a:p>
            <a:r>
              <a:rPr lang="en-US" sz="2400" dirty="0">
                <a:latin typeface="Courier Std" panose="02070409020205020404" pitchFamily="49" charset="0"/>
              </a:rPr>
              <a:t>}</a:t>
            </a:r>
            <a:endParaRPr lang="ru-UA" sz="2400" dirty="0"/>
          </a:p>
        </p:txBody>
      </p:sp>
    </p:spTree>
    <p:extLst>
      <p:ext uri="{BB962C8B-B14F-4D97-AF65-F5344CB8AC3E}">
        <p14:creationId xmlns:p14="http://schemas.microsoft.com/office/powerpoint/2010/main" val="165130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кутник 6">
            <a:extLst>
              <a:ext uri="{FF2B5EF4-FFF2-40B4-BE49-F238E27FC236}">
                <a16:creationId xmlns:a16="http://schemas.microsoft.com/office/drawing/2014/main" id="{EFB98A5A-2683-117D-6F78-F71B5E737097}"/>
              </a:ext>
            </a:extLst>
          </p:cNvPr>
          <p:cNvSpPr/>
          <p:nvPr/>
        </p:nvSpPr>
        <p:spPr>
          <a:xfrm>
            <a:off x="0" y="0"/>
            <a:ext cx="1427018" cy="685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2" name="Заголовок 1">
            <a:extLst>
              <a:ext uri="{FF2B5EF4-FFF2-40B4-BE49-F238E27FC236}">
                <a16:creationId xmlns:a16="http://schemas.microsoft.com/office/drawing/2014/main" id="{4468EDAE-9F36-5913-8D54-52BD6E916D1E}"/>
              </a:ext>
            </a:extLst>
          </p:cNvPr>
          <p:cNvSpPr>
            <a:spLocks noGrp="1"/>
          </p:cNvSpPr>
          <p:nvPr>
            <p:ph type="title"/>
          </p:nvPr>
        </p:nvSpPr>
        <p:spPr>
          <a:xfrm>
            <a:off x="1731818" y="1454728"/>
            <a:ext cx="9926782" cy="1842654"/>
          </a:xfrm>
        </p:spPr>
        <p:txBody>
          <a:bodyPr anchor="t">
            <a:normAutofit fontScale="90000"/>
          </a:bodyPr>
          <a:lstStyle/>
          <a:p>
            <a:r>
              <a:rPr lang="ru-RU" sz="3100" b="1" dirty="0" err="1"/>
              <a:t>Задання</a:t>
            </a:r>
            <a:r>
              <a:rPr lang="ru-RU" sz="3100" b="1" dirty="0"/>
              <a:t> </a:t>
            </a:r>
            <a:r>
              <a:rPr lang="ru-RU" sz="3100" b="1" dirty="0" err="1"/>
              <a:t>ширини</a:t>
            </a:r>
            <a:r>
              <a:rPr lang="ru-RU" sz="3100" b="1" dirty="0"/>
              <a:t> </a:t>
            </a:r>
            <a:r>
              <a:rPr lang="ru-RU" sz="3100" b="1" dirty="0" err="1"/>
              <a:t>елементу</a:t>
            </a:r>
            <a:r>
              <a:rPr lang="ru-RU" sz="3100" b="1" dirty="0"/>
              <a:t> з </a:t>
            </a:r>
            <a:r>
              <a:rPr lang="ru-RU" sz="3100" b="1" dirty="0" err="1"/>
              <a:t>врахуванням</a:t>
            </a:r>
            <a:r>
              <a:rPr lang="ru-RU" sz="3100" b="1" dirty="0"/>
              <a:t> </a:t>
            </a:r>
            <a:r>
              <a:rPr lang="ru-RU" sz="3100" b="1" dirty="0" err="1"/>
              <a:t>розміру</a:t>
            </a:r>
            <a:r>
              <a:rPr lang="ru-RU" sz="3100" b="1" dirty="0"/>
              <a:t> </a:t>
            </a:r>
            <a:r>
              <a:rPr lang="ru-RU" sz="3100" b="1" dirty="0" err="1"/>
              <a:t>екрану</a:t>
            </a:r>
            <a:r>
              <a:rPr lang="ru-RU" sz="3100" b="1" dirty="0"/>
              <a:t> </a:t>
            </a:r>
            <a:br>
              <a:rPr lang="ru-RU" sz="2400" dirty="0"/>
            </a:br>
            <a:br>
              <a:rPr lang="ru-RU" sz="2400" dirty="0"/>
            </a:br>
            <a:r>
              <a:rPr lang="ru-RU" sz="2400" dirty="0"/>
              <a:t>В </a:t>
            </a:r>
            <a:r>
              <a:rPr lang="ru-RU" sz="2400" dirty="0" err="1"/>
              <a:t>даному</a:t>
            </a:r>
            <a:r>
              <a:rPr lang="ru-RU" sz="2400" dirty="0"/>
              <a:t> </a:t>
            </a:r>
            <a:r>
              <a:rPr lang="ru-RU" sz="2400" dirty="0" err="1"/>
              <a:t>прикладі</a:t>
            </a:r>
            <a:r>
              <a:rPr lang="ru-RU" sz="2400" dirty="0"/>
              <a:t> ширина </a:t>
            </a:r>
            <a:r>
              <a:rPr lang="ru-RU" sz="2400" dirty="0" err="1"/>
              <a:t>елементу</a:t>
            </a:r>
            <a:r>
              <a:rPr lang="ru-RU" sz="2400" dirty="0"/>
              <a:t> </a:t>
            </a:r>
            <a:r>
              <a:rPr lang="ru-RU" sz="2400" dirty="0" err="1"/>
              <a:t>розраховується</a:t>
            </a:r>
            <a:r>
              <a:rPr lang="ru-RU" sz="2400" dirty="0"/>
              <a:t> як 100% </a:t>
            </a:r>
            <a:r>
              <a:rPr lang="ru-RU" sz="2400" dirty="0" err="1"/>
              <a:t>ширини</a:t>
            </a:r>
            <a:r>
              <a:rPr lang="ru-RU" sz="2400" dirty="0"/>
              <a:t> </a:t>
            </a:r>
            <a:r>
              <a:rPr lang="ru-RU" sz="2400" dirty="0" err="1"/>
              <a:t>екрану</a:t>
            </a:r>
            <a:r>
              <a:rPr lang="ru-RU" sz="2400" dirty="0"/>
              <a:t> </a:t>
            </a:r>
            <a:r>
              <a:rPr lang="ru-RU" sz="2400" dirty="0" err="1"/>
              <a:t>мінус</a:t>
            </a:r>
            <a:r>
              <a:rPr lang="ru-RU" sz="2400" dirty="0"/>
              <a:t> 50 </a:t>
            </a:r>
            <a:r>
              <a:rPr lang="ru-RU" sz="2400" dirty="0" err="1"/>
              <a:t>пікселів</a:t>
            </a:r>
            <a:r>
              <a:rPr lang="ru-RU" sz="2400" dirty="0"/>
              <a:t>. Таким чином, </a:t>
            </a:r>
            <a:r>
              <a:rPr lang="ru-RU" sz="2400" dirty="0" err="1"/>
              <a:t>елемент</a:t>
            </a:r>
            <a:r>
              <a:rPr lang="ru-RU" sz="2400" dirty="0"/>
              <a:t> буде </a:t>
            </a:r>
            <a:r>
              <a:rPr lang="ru-RU" sz="2400" dirty="0" err="1"/>
              <a:t>займати</a:t>
            </a:r>
            <a:r>
              <a:rPr lang="ru-RU" sz="2400" dirty="0"/>
              <a:t> всю ширину </a:t>
            </a:r>
            <a:r>
              <a:rPr lang="ru-RU" sz="2400" dirty="0" err="1"/>
              <a:t>екрану</a:t>
            </a:r>
            <a:r>
              <a:rPr lang="ru-RU" sz="2400" dirty="0"/>
              <a:t>, за </a:t>
            </a:r>
            <a:r>
              <a:rPr lang="ru-RU" sz="2400" dirty="0" err="1"/>
              <a:t>винятком</a:t>
            </a:r>
            <a:r>
              <a:rPr lang="ru-RU" sz="2400" dirty="0"/>
              <a:t> 50 </a:t>
            </a:r>
            <a:r>
              <a:rPr lang="ru-RU" sz="2400" dirty="0" err="1"/>
              <a:t>пікселів</a:t>
            </a:r>
            <a:r>
              <a:rPr lang="ru-RU" sz="2400" dirty="0"/>
              <a:t>.</a:t>
            </a:r>
            <a:br>
              <a:rPr lang="ru-RU" sz="2400" dirty="0"/>
            </a:br>
            <a:br>
              <a:rPr lang="ru-RU" sz="2400" dirty="0"/>
            </a:br>
            <a:endParaRPr lang="ru-UA" sz="2400" dirty="0"/>
          </a:p>
        </p:txBody>
      </p:sp>
      <p:sp>
        <p:nvSpPr>
          <p:cNvPr id="4" name="Rectangle 2">
            <a:extLst>
              <a:ext uri="{FF2B5EF4-FFF2-40B4-BE49-F238E27FC236}">
                <a16:creationId xmlns:a16="http://schemas.microsoft.com/office/drawing/2014/main" id="{B4AD831E-B8A8-6CD7-9EF5-9CAB5163CE1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UA"/>
          </a:p>
        </p:txBody>
      </p:sp>
      <p:sp>
        <p:nvSpPr>
          <p:cNvPr id="8" name="TextBox 7">
            <a:extLst>
              <a:ext uri="{FF2B5EF4-FFF2-40B4-BE49-F238E27FC236}">
                <a16:creationId xmlns:a16="http://schemas.microsoft.com/office/drawing/2014/main" id="{E500D554-DF4E-2A83-46B4-311EB463D83F}"/>
              </a:ext>
            </a:extLst>
          </p:cNvPr>
          <p:cNvSpPr txBox="1"/>
          <p:nvPr/>
        </p:nvSpPr>
        <p:spPr>
          <a:xfrm>
            <a:off x="360216" y="339539"/>
            <a:ext cx="623455" cy="1323439"/>
          </a:xfrm>
          <a:prstGeom prst="rect">
            <a:avLst/>
          </a:prstGeom>
          <a:noFill/>
        </p:spPr>
        <p:txBody>
          <a:bodyPr wrap="square" rtlCol="0">
            <a:spAutoFit/>
          </a:bodyPr>
          <a:lstStyle/>
          <a:p>
            <a:r>
              <a:rPr lang="en-US" sz="8000" dirty="0">
                <a:solidFill>
                  <a:schemeClr val="bg1"/>
                </a:solidFill>
              </a:rPr>
              <a:t>2</a:t>
            </a:r>
            <a:endParaRPr lang="ru-UA" sz="8000" dirty="0">
              <a:solidFill>
                <a:schemeClr val="bg1"/>
              </a:solidFill>
            </a:endParaRPr>
          </a:p>
        </p:txBody>
      </p:sp>
      <p:sp>
        <p:nvSpPr>
          <p:cNvPr id="3" name="Заголовок 1">
            <a:extLst>
              <a:ext uri="{FF2B5EF4-FFF2-40B4-BE49-F238E27FC236}">
                <a16:creationId xmlns:a16="http://schemas.microsoft.com/office/drawing/2014/main" id="{E0C44F8A-751B-390F-C294-6AF9381EBEAD}"/>
              </a:ext>
            </a:extLst>
          </p:cNvPr>
          <p:cNvSpPr txBox="1">
            <a:spLocks/>
          </p:cNvSpPr>
          <p:nvPr/>
        </p:nvSpPr>
        <p:spPr>
          <a:xfrm>
            <a:off x="1731818" y="235529"/>
            <a:ext cx="9926782" cy="12191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4800" b="1" dirty="0" err="1"/>
              <a:t>Приклади</a:t>
            </a:r>
            <a:r>
              <a:rPr lang="ru-RU" sz="4800" b="1" dirty="0"/>
              <a:t> </a:t>
            </a:r>
            <a:r>
              <a:rPr lang="ru-RU" sz="4800" b="1" dirty="0" err="1"/>
              <a:t>використання</a:t>
            </a:r>
            <a:endParaRPr lang="ru-UA" sz="4800" b="1" dirty="0"/>
          </a:p>
        </p:txBody>
      </p:sp>
      <p:sp>
        <p:nvSpPr>
          <p:cNvPr id="12" name="Прямокутник: округлені кути 11">
            <a:extLst>
              <a:ext uri="{FF2B5EF4-FFF2-40B4-BE49-F238E27FC236}">
                <a16:creationId xmlns:a16="http://schemas.microsoft.com/office/drawing/2014/main" id="{6555DC9A-1385-4994-3EB8-2F943AF25232}"/>
              </a:ext>
            </a:extLst>
          </p:cNvPr>
          <p:cNvSpPr/>
          <p:nvPr/>
        </p:nvSpPr>
        <p:spPr>
          <a:xfrm>
            <a:off x="1731818" y="4024744"/>
            <a:ext cx="6617052" cy="165290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r>
              <a:rPr lang="en-US" sz="2400" dirty="0">
                <a:latin typeface="Courier Std" panose="02070409020205020404" pitchFamily="49" charset="0"/>
              </a:rPr>
              <a:t>div {</a:t>
            </a:r>
          </a:p>
          <a:p>
            <a:r>
              <a:rPr lang="en-US" sz="2400" dirty="0">
                <a:latin typeface="Courier Std" panose="02070409020205020404" pitchFamily="49" charset="0"/>
              </a:rPr>
              <a:t>  width: calc(100% - 50px);</a:t>
            </a:r>
          </a:p>
          <a:p>
            <a:r>
              <a:rPr lang="en-US" sz="2400" dirty="0">
                <a:latin typeface="Courier Std" panose="02070409020205020404" pitchFamily="49" charset="0"/>
              </a:rPr>
              <a:t>}</a:t>
            </a:r>
            <a:endParaRPr lang="ru-UA" sz="2400" dirty="0"/>
          </a:p>
        </p:txBody>
      </p:sp>
    </p:spTree>
    <p:extLst>
      <p:ext uri="{BB962C8B-B14F-4D97-AF65-F5344CB8AC3E}">
        <p14:creationId xmlns:p14="http://schemas.microsoft.com/office/powerpoint/2010/main" val="208339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кутник 6">
            <a:extLst>
              <a:ext uri="{FF2B5EF4-FFF2-40B4-BE49-F238E27FC236}">
                <a16:creationId xmlns:a16="http://schemas.microsoft.com/office/drawing/2014/main" id="{EFB98A5A-2683-117D-6F78-F71B5E737097}"/>
              </a:ext>
            </a:extLst>
          </p:cNvPr>
          <p:cNvSpPr/>
          <p:nvPr/>
        </p:nvSpPr>
        <p:spPr>
          <a:xfrm>
            <a:off x="0" y="0"/>
            <a:ext cx="1427018" cy="685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2" name="Заголовок 1">
            <a:extLst>
              <a:ext uri="{FF2B5EF4-FFF2-40B4-BE49-F238E27FC236}">
                <a16:creationId xmlns:a16="http://schemas.microsoft.com/office/drawing/2014/main" id="{4468EDAE-9F36-5913-8D54-52BD6E916D1E}"/>
              </a:ext>
            </a:extLst>
          </p:cNvPr>
          <p:cNvSpPr>
            <a:spLocks noGrp="1"/>
          </p:cNvSpPr>
          <p:nvPr>
            <p:ph type="title"/>
          </p:nvPr>
        </p:nvSpPr>
        <p:spPr>
          <a:xfrm>
            <a:off x="1731818" y="1454728"/>
            <a:ext cx="9926782" cy="1842654"/>
          </a:xfrm>
        </p:spPr>
        <p:txBody>
          <a:bodyPr anchor="t">
            <a:normAutofit fontScale="90000"/>
          </a:bodyPr>
          <a:lstStyle/>
          <a:p>
            <a:r>
              <a:rPr lang="ru-RU" sz="3100" b="1" dirty="0" err="1"/>
              <a:t>Визначення</a:t>
            </a:r>
            <a:r>
              <a:rPr lang="ru-RU" sz="3100" b="1" dirty="0"/>
              <a:t> </a:t>
            </a:r>
            <a:r>
              <a:rPr lang="ru-RU" sz="3100" b="1" dirty="0" err="1"/>
              <a:t>висоти</a:t>
            </a:r>
            <a:r>
              <a:rPr lang="ru-RU" sz="3100" b="1" dirty="0"/>
              <a:t> </a:t>
            </a:r>
            <a:r>
              <a:rPr lang="ru-RU" sz="3100" b="1" dirty="0" err="1"/>
              <a:t>елементу</a:t>
            </a:r>
            <a:r>
              <a:rPr lang="ru-RU" sz="3100" b="1" dirty="0"/>
              <a:t> на </a:t>
            </a:r>
            <a:r>
              <a:rPr lang="ru-RU" sz="3100" b="1" dirty="0" err="1"/>
              <a:t>основі</a:t>
            </a:r>
            <a:r>
              <a:rPr lang="ru-RU" sz="3100" b="1" dirty="0"/>
              <a:t> </a:t>
            </a:r>
            <a:r>
              <a:rPr lang="ru-RU" sz="3100" b="1" dirty="0" err="1"/>
              <a:t>ширини</a:t>
            </a:r>
            <a:r>
              <a:rPr lang="ru-RU" sz="3100" b="1" dirty="0"/>
              <a:t> </a:t>
            </a:r>
            <a:r>
              <a:rPr lang="ru-RU" sz="3100" b="1" dirty="0" err="1"/>
              <a:t>екрану</a:t>
            </a:r>
            <a:br>
              <a:rPr lang="ru-RU" sz="2400" dirty="0"/>
            </a:br>
            <a:br>
              <a:rPr lang="ru-RU" sz="2400" dirty="0"/>
            </a:br>
            <a:r>
              <a:rPr lang="ru-RU" sz="2400" dirty="0"/>
              <a:t>У </a:t>
            </a:r>
            <a:r>
              <a:rPr lang="ru-RU" sz="2400" dirty="0" err="1"/>
              <a:t>цьому</a:t>
            </a:r>
            <a:r>
              <a:rPr lang="ru-RU" sz="2400" dirty="0"/>
              <a:t> </a:t>
            </a:r>
            <a:r>
              <a:rPr lang="ru-RU" sz="2400" dirty="0" err="1"/>
              <a:t>прикладі</a:t>
            </a:r>
            <a:r>
              <a:rPr lang="ru-RU" sz="2400" dirty="0"/>
              <a:t> </a:t>
            </a:r>
            <a:r>
              <a:rPr lang="ru-RU" sz="2400" dirty="0" err="1"/>
              <a:t>висота</a:t>
            </a:r>
            <a:r>
              <a:rPr lang="ru-RU" sz="2400" dirty="0"/>
              <a:t> </a:t>
            </a:r>
            <a:r>
              <a:rPr lang="ru-RU" sz="2400" dirty="0" err="1"/>
              <a:t>елементу</a:t>
            </a:r>
            <a:r>
              <a:rPr lang="ru-RU" sz="2400" dirty="0"/>
              <a:t> </a:t>
            </a:r>
            <a:r>
              <a:rPr lang="ru-RU" sz="2400" dirty="0" err="1"/>
              <a:t>визначається</a:t>
            </a:r>
            <a:r>
              <a:rPr lang="ru-RU" sz="2400" dirty="0"/>
              <a:t> як 100 </a:t>
            </a:r>
            <a:r>
              <a:rPr lang="ru-RU" sz="2400" dirty="0" err="1"/>
              <a:t>відсотків</a:t>
            </a:r>
            <a:r>
              <a:rPr lang="ru-RU" sz="2400" dirty="0"/>
              <a:t> </a:t>
            </a:r>
            <a:r>
              <a:rPr lang="ru-RU" sz="2400" dirty="0" err="1"/>
              <a:t>ширини</a:t>
            </a:r>
            <a:r>
              <a:rPr lang="ru-RU" sz="2400" dirty="0"/>
              <a:t> </a:t>
            </a:r>
            <a:r>
              <a:rPr lang="ru-RU" sz="2400" dirty="0" err="1"/>
              <a:t>екрану</a:t>
            </a:r>
            <a:r>
              <a:rPr lang="ru-RU" sz="2400" dirty="0"/>
              <a:t> (100</a:t>
            </a:r>
            <a:r>
              <a:rPr lang="en-US" sz="2400" dirty="0" err="1"/>
              <a:t>vw</a:t>
            </a:r>
            <a:r>
              <a:rPr lang="en-US" sz="2400" dirty="0"/>
              <a:t>), </a:t>
            </a:r>
            <a:r>
              <a:rPr lang="ru-RU" sz="2400" dirty="0" err="1"/>
              <a:t>мінус</a:t>
            </a:r>
            <a:r>
              <a:rPr lang="ru-RU" sz="2400" dirty="0"/>
              <a:t> 50 </a:t>
            </a:r>
            <a:r>
              <a:rPr lang="ru-RU" sz="2400" dirty="0" err="1"/>
              <a:t>пікселів</a:t>
            </a:r>
            <a:r>
              <a:rPr lang="ru-RU" sz="2400" dirty="0"/>
              <a:t>. Таким чином, </a:t>
            </a:r>
            <a:r>
              <a:rPr lang="ru-RU" sz="2400" dirty="0" err="1"/>
              <a:t>висота</a:t>
            </a:r>
            <a:r>
              <a:rPr lang="ru-RU" sz="2400" dirty="0"/>
              <a:t> </a:t>
            </a:r>
            <a:r>
              <a:rPr lang="ru-RU" sz="2400" dirty="0" err="1"/>
              <a:t>елементу</a:t>
            </a:r>
            <a:r>
              <a:rPr lang="ru-RU" sz="2400" dirty="0"/>
              <a:t> буде </a:t>
            </a:r>
            <a:r>
              <a:rPr lang="ru-RU" sz="2400" dirty="0" err="1"/>
              <a:t>залежати</a:t>
            </a:r>
            <a:r>
              <a:rPr lang="ru-RU" sz="2400" dirty="0"/>
              <a:t> </a:t>
            </a:r>
            <a:r>
              <a:rPr lang="ru-RU" sz="2400" dirty="0" err="1"/>
              <a:t>від</a:t>
            </a:r>
            <a:r>
              <a:rPr lang="ru-RU" sz="2400" dirty="0"/>
              <a:t> </a:t>
            </a:r>
            <a:r>
              <a:rPr lang="ru-RU" sz="2400" dirty="0" err="1"/>
              <a:t>ширини</a:t>
            </a:r>
            <a:r>
              <a:rPr lang="ru-RU" sz="2400" dirty="0"/>
              <a:t> </a:t>
            </a:r>
            <a:r>
              <a:rPr lang="ru-RU" sz="2400" dirty="0" err="1"/>
              <a:t>екран</a:t>
            </a:r>
            <a:br>
              <a:rPr lang="ru-RU" sz="2400" dirty="0"/>
            </a:br>
            <a:br>
              <a:rPr lang="ru-RU" sz="2400" dirty="0"/>
            </a:br>
            <a:endParaRPr lang="ru-UA" sz="2400" dirty="0"/>
          </a:p>
        </p:txBody>
      </p:sp>
      <p:sp>
        <p:nvSpPr>
          <p:cNvPr id="4" name="Rectangle 2">
            <a:extLst>
              <a:ext uri="{FF2B5EF4-FFF2-40B4-BE49-F238E27FC236}">
                <a16:creationId xmlns:a16="http://schemas.microsoft.com/office/drawing/2014/main" id="{B4AD831E-B8A8-6CD7-9EF5-9CAB5163CE1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UA"/>
          </a:p>
        </p:txBody>
      </p:sp>
      <p:sp>
        <p:nvSpPr>
          <p:cNvPr id="8" name="TextBox 7">
            <a:extLst>
              <a:ext uri="{FF2B5EF4-FFF2-40B4-BE49-F238E27FC236}">
                <a16:creationId xmlns:a16="http://schemas.microsoft.com/office/drawing/2014/main" id="{E500D554-DF4E-2A83-46B4-311EB463D83F}"/>
              </a:ext>
            </a:extLst>
          </p:cNvPr>
          <p:cNvSpPr txBox="1"/>
          <p:nvPr/>
        </p:nvSpPr>
        <p:spPr>
          <a:xfrm>
            <a:off x="360216" y="339539"/>
            <a:ext cx="623455" cy="1323439"/>
          </a:xfrm>
          <a:prstGeom prst="rect">
            <a:avLst/>
          </a:prstGeom>
          <a:noFill/>
        </p:spPr>
        <p:txBody>
          <a:bodyPr wrap="square" rtlCol="0">
            <a:spAutoFit/>
          </a:bodyPr>
          <a:lstStyle/>
          <a:p>
            <a:r>
              <a:rPr lang="ru-RU" sz="8000" dirty="0">
                <a:solidFill>
                  <a:schemeClr val="bg1"/>
                </a:solidFill>
              </a:rPr>
              <a:t>3</a:t>
            </a:r>
            <a:endParaRPr lang="ru-UA" sz="8000" dirty="0">
              <a:solidFill>
                <a:schemeClr val="bg1"/>
              </a:solidFill>
            </a:endParaRPr>
          </a:p>
        </p:txBody>
      </p:sp>
      <p:sp>
        <p:nvSpPr>
          <p:cNvPr id="3" name="Заголовок 1">
            <a:extLst>
              <a:ext uri="{FF2B5EF4-FFF2-40B4-BE49-F238E27FC236}">
                <a16:creationId xmlns:a16="http://schemas.microsoft.com/office/drawing/2014/main" id="{E0C44F8A-751B-390F-C294-6AF9381EBEAD}"/>
              </a:ext>
            </a:extLst>
          </p:cNvPr>
          <p:cNvSpPr txBox="1">
            <a:spLocks/>
          </p:cNvSpPr>
          <p:nvPr/>
        </p:nvSpPr>
        <p:spPr>
          <a:xfrm>
            <a:off x="1731818" y="235529"/>
            <a:ext cx="9926782" cy="12191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4800" b="1" dirty="0" err="1"/>
              <a:t>Приклади</a:t>
            </a:r>
            <a:r>
              <a:rPr lang="ru-RU" sz="4800" b="1" dirty="0"/>
              <a:t> </a:t>
            </a:r>
            <a:r>
              <a:rPr lang="ru-RU" sz="4800" b="1" dirty="0" err="1"/>
              <a:t>використання</a:t>
            </a:r>
            <a:endParaRPr lang="ru-UA" sz="4800" b="1" dirty="0"/>
          </a:p>
        </p:txBody>
      </p:sp>
      <p:sp>
        <p:nvSpPr>
          <p:cNvPr id="12" name="Прямокутник: округлені кути 11">
            <a:extLst>
              <a:ext uri="{FF2B5EF4-FFF2-40B4-BE49-F238E27FC236}">
                <a16:creationId xmlns:a16="http://schemas.microsoft.com/office/drawing/2014/main" id="{6555DC9A-1385-4994-3EB8-2F943AF25232}"/>
              </a:ext>
            </a:extLst>
          </p:cNvPr>
          <p:cNvSpPr/>
          <p:nvPr/>
        </p:nvSpPr>
        <p:spPr>
          <a:xfrm>
            <a:off x="1731818" y="4024744"/>
            <a:ext cx="6617052" cy="165290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r>
              <a:rPr lang="en-US" sz="2400" dirty="0">
                <a:latin typeface="Courier Std" panose="02070409020205020404" pitchFamily="49" charset="0"/>
              </a:rPr>
              <a:t>div {</a:t>
            </a:r>
          </a:p>
          <a:p>
            <a:r>
              <a:rPr lang="en-US" sz="2400" dirty="0">
                <a:latin typeface="Courier Std" panose="02070409020205020404" pitchFamily="49" charset="0"/>
              </a:rPr>
              <a:t>  height: calc(100vw - 50px);</a:t>
            </a:r>
          </a:p>
          <a:p>
            <a:r>
              <a:rPr lang="en-US" sz="2400" dirty="0">
                <a:latin typeface="Courier Std" panose="02070409020205020404" pitchFamily="49" charset="0"/>
              </a:rPr>
              <a:t>}</a:t>
            </a:r>
            <a:endParaRPr lang="ru-UA" sz="2400" dirty="0"/>
          </a:p>
        </p:txBody>
      </p:sp>
    </p:spTree>
    <p:extLst>
      <p:ext uri="{BB962C8B-B14F-4D97-AF65-F5344CB8AC3E}">
        <p14:creationId xmlns:p14="http://schemas.microsoft.com/office/powerpoint/2010/main" val="2576352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кутник 6">
            <a:extLst>
              <a:ext uri="{FF2B5EF4-FFF2-40B4-BE49-F238E27FC236}">
                <a16:creationId xmlns:a16="http://schemas.microsoft.com/office/drawing/2014/main" id="{EFB98A5A-2683-117D-6F78-F71B5E737097}"/>
              </a:ext>
            </a:extLst>
          </p:cNvPr>
          <p:cNvSpPr/>
          <p:nvPr/>
        </p:nvSpPr>
        <p:spPr>
          <a:xfrm>
            <a:off x="0" y="0"/>
            <a:ext cx="1427018" cy="685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2" name="Заголовок 1">
            <a:extLst>
              <a:ext uri="{FF2B5EF4-FFF2-40B4-BE49-F238E27FC236}">
                <a16:creationId xmlns:a16="http://schemas.microsoft.com/office/drawing/2014/main" id="{4468EDAE-9F36-5913-8D54-52BD6E916D1E}"/>
              </a:ext>
            </a:extLst>
          </p:cNvPr>
          <p:cNvSpPr>
            <a:spLocks noGrp="1"/>
          </p:cNvSpPr>
          <p:nvPr>
            <p:ph type="title"/>
          </p:nvPr>
        </p:nvSpPr>
        <p:spPr>
          <a:xfrm>
            <a:off x="1731818" y="1454728"/>
            <a:ext cx="9926782" cy="1842654"/>
          </a:xfrm>
        </p:spPr>
        <p:txBody>
          <a:bodyPr anchor="t">
            <a:normAutofit fontScale="90000"/>
          </a:bodyPr>
          <a:lstStyle/>
          <a:p>
            <a:r>
              <a:rPr lang="ru-RU" sz="3100" b="1" dirty="0" err="1"/>
              <a:t>Розміщення</a:t>
            </a:r>
            <a:r>
              <a:rPr lang="ru-RU" sz="3100" b="1" dirty="0"/>
              <a:t> </a:t>
            </a:r>
            <a:r>
              <a:rPr lang="ru-RU" sz="3100" b="1" dirty="0" err="1"/>
              <a:t>елементів</a:t>
            </a:r>
            <a:r>
              <a:rPr lang="ru-RU" sz="3100" b="1" dirty="0"/>
              <a:t> у </a:t>
            </a:r>
            <a:r>
              <a:rPr lang="ru-RU" sz="3100" b="1" dirty="0" err="1"/>
              <a:t>контейнері</a:t>
            </a:r>
            <a:br>
              <a:rPr lang="ru-RU" sz="2400" dirty="0"/>
            </a:br>
            <a:br>
              <a:rPr lang="ru-RU" sz="2400" dirty="0"/>
            </a:br>
            <a:r>
              <a:rPr lang="ru-RU" sz="2400" dirty="0"/>
              <a:t>У </a:t>
            </a:r>
            <a:r>
              <a:rPr lang="ru-RU" sz="2400" dirty="0" err="1"/>
              <a:t>цьому</a:t>
            </a:r>
            <a:r>
              <a:rPr lang="ru-RU" sz="2400" dirty="0"/>
              <a:t> </a:t>
            </a:r>
            <a:r>
              <a:rPr lang="ru-RU" sz="2400" dirty="0" err="1"/>
              <a:t>прикладі</a:t>
            </a:r>
            <a:r>
              <a:rPr lang="ru-RU" sz="2400" dirty="0"/>
              <a:t> </a:t>
            </a:r>
            <a:r>
              <a:rPr lang="ru-RU" sz="2400" dirty="0" err="1"/>
              <a:t>елементи</a:t>
            </a:r>
            <a:r>
              <a:rPr lang="ru-RU" sz="2400" dirty="0"/>
              <a:t> </a:t>
            </a:r>
            <a:r>
              <a:rPr lang="ru-RU" sz="2400" dirty="0" err="1"/>
              <a:t>розміщуються</a:t>
            </a:r>
            <a:r>
              <a:rPr lang="ru-RU" sz="2400" dirty="0"/>
              <a:t> в </a:t>
            </a:r>
            <a:r>
              <a:rPr lang="ru-RU" sz="2400" dirty="0" err="1"/>
              <a:t>контейнері</a:t>
            </a:r>
            <a:r>
              <a:rPr lang="ru-RU" sz="2400" dirty="0"/>
              <a:t>, </a:t>
            </a:r>
            <a:r>
              <a:rPr lang="ru-RU" sz="2400" dirty="0" err="1"/>
              <a:t>займаючи</a:t>
            </a:r>
            <a:r>
              <a:rPr lang="ru-RU" sz="2400" dirty="0"/>
              <a:t> по 50% </a:t>
            </a:r>
            <a:r>
              <a:rPr lang="ru-RU" sz="2400" dirty="0" err="1"/>
              <a:t>ширини</a:t>
            </a:r>
            <a:r>
              <a:rPr lang="ru-RU" sz="2400" dirty="0"/>
              <a:t> контейнера, </a:t>
            </a:r>
            <a:r>
              <a:rPr lang="ru-RU" sz="2400" dirty="0" err="1"/>
              <a:t>мінус</a:t>
            </a:r>
            <a:r>
              <a:rPr lang="ru-RU" sz="2400" dirty="0"/>
              <a:t> 20 </a:t>
            </a:r>
            <a:r>
              <a:rPr lang="ru-RU" sz="2400" dirty="0" err="1"/>
              <a:t>пікселів</a:t>
            </a:r>
            <a:r>
              <a:rPr lang="ru-RU" sz="2400" dirty="0"/>
              <a:t>. </a:t>
            </a:r>
            <a:r>
              <a:rPr lang="ru-RU" sz="2400" dirty="0" err="1"/>
              <a:t>Між</a:t>
            </a:r>
            <a:r>
              <a:rPr lang="ru-RU" sz="2400" dirty="0"/>
              <a:t> </a:t>
            </a:r>
            <a:r>
              <a:rPr lang="ru-RU" sz="2400" dirty="0" err="1"/>
              <a:t>елементами</a:t>
            </a:r>
            <a:r>
              <a:rPr lang="ru-RU" sz="2400" dirty="0"/>
              <a:t> </a:t>
            </a:r>
            <a:r>
              <a:rPr lang="ru-RU" sz="2400" dirty="0" err="1"/>
              <a:t>застосовується</a:t>
            </a:r>
            <a:r>
              <a:rPr lang="ru-RU" sz="2400" dirty="0"/>
              <a:t> </a:t>
            </a:r>
            <a:r>
              <a:rPr lang="ru-RU" sz="2400" dirty="0" err="1"/>
              <a:t>відступ</a:t>
            </a:r>
            <a:r>
              <a:rPr lang="ru-RU" sz="2400" dirty="0"/>
              <a:t> в 10 </a:t>
            </a:r>
            <a:r>
              <a:rPr lang="ru-RU" sz="2400" dirty="0" err="1"/>
              <a:t>пікселів</a:t>
            </a:r>
            <a:r>
              <a:rPr lang="ru-RU" sz="2400" dirty="0"/>
              <a:t>, а </a:t>
            </a:r>
            <a:r>
              <a:rPr lang="ru-RU" sz="2400" dirty="0" err="1"/>
              <a:t>елементи</a:t>
            </a:r>
            <a:r>
              <a:rPr lang="ru-RU" sz="2400" dirty="0"/>
              <a:t> </a:t>
            </a:r>
            <a:r>
              <a:rPr lang="ru-RU" sz="2400" dirty="0" err="1"/>
              <a:t>вирівнюються</a:t>
            </a:r>
            <a:r>
              <a:rPr lang="ru-RU" sz="2400" dirty="0"/>
              <a:t> за </a:t>
            </a:r>
            <a:r>
              <a:rPr lang="ru-RU" sz="2400" dirty="0" err="1"/>
              <a:t>допомогою</a:t>
            </a:r>
            <a:r>
              <a:rPr lang="ru-RU" sz="2400" dirty="0"/>
              <a:t> </a:t>
            </a:r>
            <a:r>
              <a:rPr lang="ru-RU" sz="2400" dirty="0" err="1"/>
              <a:t>властивості</a:t>
            </a:r>
            <a:r>
              <a:rPr lang="ru-RU" sz="2400" dirty="0"/>
              <a:t> </a:t>
            </a:r>
            <a:r>
              <a:rPr lang="ru-RU" sz="2400" dirty="0" err="1"/>
              <a:t>float</a:t>
            </a:r>
            <a:r>
              <a:rPr lang="ru-RU" sz="2400" dirty="0"/>
              <a:t>.</a:t>
            </a:r>
            <a:br>
              <a:rPr lang="ru-RU" sz="2400" dirty="0"/>
            </a:br>
            <a:endParaRPr lang="ru-UA" sz="2400" dirty="0"/>
          </a:p>
        </p:txBody>
      </p:sp>
      <p:sp>
        <p:nvSpPr>
          <p:cNvPr id="4" name="Rectangle 2">
            <a:extLst>
              <a:ext uri="{FF2B5EF4-FFF2-40B4-BE49-F238E27FC236}">
                <a16:creationId xmlns:a16="http://schemas.microsoft.com/office/drawing/2014/main" id="{B4AD831E-B8A8-6CD7-9EF5-9CAB5163CE1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UA"/>
          </a:p>
        </p:txBody>
      </p:sp>
      <p:sp>
        <p:nvSpPr>
          <p:cNvPr id="8" name="TextBox 7">
            <a:extLst>
              <a:ext uri="{FF2B5EF4-FFF2-40B4-BE49-F238E27FC236}">
                <a16:creationId xmlns:a16="http://schemas.microsoft.com/office/drawing/2014/main" id="{E500D554-DF4E-2A83-46B4-311EB463D83F}"/>
              </a:ext>
            </a:extLst>
          </p:cNvPr>
          <p:cNvSpPr txBox="1"/>
          <p:nvPr/>
        </p:nvSpPr>
        <p:spPr>
          <a:xfrm>
            <a:off x="360216" y="339539"/>
            <a:ext cx="623455" cy="1323439"/>
          </a:xfrm>
          <a:prstGeom prst="rect">
            <a:avLst/>
          </a:prstGeom>
          <a:noFill/>
        </p:spPr>
        <p:txBody>
          <a:bodyPr wrap="square" rtlCol="0">
            <a:spAutoFit/>
          </a:bodyPr>
          <a:lstStyle/>
          <a:p>
            <a:r>
              <a:rPr lang="ru-RU" sz="8000" dirty="0">
                <a:solidFill>
                  <a:schemeClr val="bg1"/>
                </a:solidFill>
              </a:rPr>
              <a:t>4</a:t>
            </a:r>
            <a:endParaRPr lang="ru-UA" sz="8000" dirty="0">
              <a:solidFill>
                <a:schemeClr val="bg1"/>
              </a:solidFill>
            </a:endParaRPr>
          </a:p>
        </p:txBody>
      </p:sp>
      <p:sp>
        <p:nvSpPr>
          <p:cNvPr id="3" name="Заголовок 1">
            <a:extLst>
              <a:ext uri="{FF2B5EF4-FFF2-40B4-BE49-F238E27FC236}">
                <a16:creationId xmlns:a16="http://schemas.microsoft.com/office/drawing/2014/main" id="{E0C44F8A-751B-390F-C294-6AF9381EBEAD}"/>
              </a:ext>
            </a:extLst>
          </p:cNvPr>
          <p:cNvSpPr txBox="1">
            <a:spLocks/>
          </p:cNvSpPr>
          <p:nvPr/>
        </p:nvSpPr>
        <p:spPr>
          <a:xfrm>
            <a:off x="1731818" y="235529"/>
            <a:ext cx="9926782" cy="12191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4800" b="1" dirty="0" err="1"/>
              <a:t>Приклади</a:t>
            </a:r>
            <a:r>
              <a:rPr lang="ru-RU" sz="4800" b="1" dirty="0"/>
              <a:t> </a:t>
            </a:r>
            <a:r>
              <a:rPr lang="ru-RU" sz="4800" b="1" dirty="0" err="1"/>
              <a:t>використання</a:t>
            </a:r>
            <a:endParaRPr lang="ru-UA" sz="4800" b="1" dirty="0"/>
          </a:p>
        </p:txBody>
      </p:sp>
      <p:sp>
        <p:nvSpPr>
          <p:cNvPr id="12" name="Прямокутник: округлені кути 11">
            <a:extLst>
              <a:ext uri="{FF2B5EF4-FFF2-40B4-BE49-F238E27FC236}">
                <a16:creationId xmlns:a16="http://schemas.microsoft.com/office/drawing/2014/main" id="{6555DC9A-1385-4994-3EB8-2F943AF25232}"/>
              </a:ext>
            </a:extLst>
          </p:cNvPr>
          <p:cNvSpPr/>
          <p:nvPr/>
        </p:nvSpPr>
        <p:spPr>
          <a:xfrm>
            <a:off x="1731818" y="4024744"/>
            <a:ext cx="6617052" cy="228590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r>
              <a:rPr lang="en-US" sz="2400" dirty="0">
                <a:latin typeface="Courier Std" panose="02070409020205020404" pitchFamily="49" charset="0"/>
              </a:rPr>
              <a:t>div {</a:t>
            </a:r>
          </a:p>
          <a:p>
            <a:r>
              <a:rPr lang="en-US" sz="2400" dirty="0">
                <a:latin typeface="Courier Std" panose="02070409020205020404" pitchFamily="49" charset="0"/>
              </a:rPr>
              <a:t>  width: calc(50% - 20px);</a:t>
            </a:r>
          </a:p>
          <a:p>
            <a:r>
              <a:rPr lang="en-US" sz="2400" dirty="0">
                <a:latin typeface="Courier Std" panose="02070409020205020404" pitchFamily="49" charset="0"/>
              </a:rPr>
              <a:t>  margin: 10px;</a:t>
            </a:r>
          </a:p>
          <a:p>
            <a:r>
              <a:rPr lang="en-US" sz="2400" dirty="0">
                <a:latin typeface="Courier Std" panose="02070409020205020404" pitchFamily="49" charset="0"/>
              </a:rPr>
              <a:t>  float: left;</a:t>
            </a:r>
          </a:p>
          <a:p>
            <a:r>
              <a:rPr lang="en-US" sz="2400" dirty="0">
                <a:latin typeface="Courier Std" panose="02070409020205020404" pitchFamily="49" charset="0"/>
              </a:rPr>
              <a:t>}</a:t>
            </a:r>
            <a:endParaRPr lang="ru-UA" sz="2400" dirty="0"/>
          </a:p>
        </p:txBody>
      </p:sp>
    </p:spTree>
    <p:extLst>
      <p:ext uri="{BB962C8B-B14F-4D97-AF65-F5344CB8AC3E}">
        <p14:creationId xmlns:p14="http://schemas.microsoft.com/office/powerpoint/2010/main" val="88064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кутник 6">
            <a:extLst>
              <a:ext uri="{FF2B5EF4-FFF2-40B4-BE49-F238E27FC236}">
                <a16:creationId xmlns:a16="http://schemas.microsoft.com/office/drawing/2014/main" id="{EFB98A5A-2683-117D-6F78-F71B5E737097}"/>
              </a:ext>
            </a:extLst>
          </p:cNvPr>
          <p:cNvSpPr/>
          <p:nvPr/>
        </p:nvSpPr>
        <p:spPr>
          <a:xfrm>
            <a:off x="0" y="0"/>
            <a:ext cx="1427018" cy="685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2" name="Заголовок 1">
            <a:extLst>
              <a:ext uri="{FF2B5EF4-FFF2-40B4-BE49-F238E27FC236}">
                <a16:creationId xmlns:a16="http://schemas.microsoft.com/office/drawing/2014/main" id="{4468EDAE-9F36-5913-8D54-52BD6E916D1E}"/>
              </a:ext>
            </a:extLst>
          </p:cNvPr>
          <p:cNvSpPr>
            <a:spLocks noGrp="1"/>
          </p:cNvSpPr>
          <p:nvPr>
            <p:ph type="title"/>
          </p:nvPr>
        </p:nvSpPr>
        <p:spPr>
          <a:xfrm>
            <a:off x="1731818" y="1454728"/>
            <a:ext cx="9926782" cy="1842654"/>
          </a:xfrm>
        </p:spPr>
        <p:txBody>
          <a:bodyPr anchor="t">
            <a:normAutofit fontScale="90000"/>
          </a:bodyPr>
          <a:lstStyle/>
          <a:p>
            <a:r>
              <a:rPr lang="ru-RU" sz="3100" b="1" dirty="0" err="1"/>
              <a:t>Задання</a:t>
            </a:r>
            <a:r>
              <a:rPr lang="ru-RU" sz="3100" b="1" dirty="0"/>
              <a:t> </a:t>
            </a:r>
            <a:r>
              <a:rPr lang="ru-RU" sz="3100" b="1" dirty="0" err="1"/>
              <a:t>ширини</a:t>
            </a:r>
            <a:r>
              <a:rPr lang="ru-RU" sz="3100" b="1" dirty="0"/>
              <a:t> </a:t>
            </a:r>
            <a:r>
              <a:rPr lang="ru-RU" sz="3100" b="1" dirty="0" err="1"/>
              <a:t>елементів</a:t>
            </a:r>
            <a:r>
              <a:rPr lang="ru-RU" sz="3100" b="1" dirty="0"/>
              <a:t> у </a:t>
            </a:r>
            <a:r>
              <a:rPr lang="ru-RU" sz="3100" b="1" dirty="0" err="1"/>
              <a:t>формі</a:t>
            </a:r>
            <a:br>
              <a:rPr lang="ru-RU" sz="3100" b="1" dirty="0"/>
            </a:br>
            <a:br>
              <a:rPr lang="ru-RU" sz="2400" dirty="0"/>
            </a:br>
            <a:r>
              <a:rPr lang="ru-RU" sz="2400" dirty="0"/>
              <a:t>У </a:t>
            </a:r>
            <a:r>
              <a:rPr lang="ru-RU" sz="2400" dirty="0" err="1"/>
              <a:t>цьому</a:t>
            </a:r>
            <a:r>
              <a:rPr lang="ru-RU" sz="2400" dirty="0"/>
              <a:t> приклад</a:t>
            </a:r>
            <a:r>
              <a:rPr lang="uk-UA" sz="2400" dirty="0"/>
              <a:t>і шири</a:t>
            </a:r>
            <a:r>
              <a:rPr lang="ru-RU" sz="2400" dirty="0"/>
              <a:t>на текстового поля в </a:t>
            </a:r>
            <a:r>
              <a:rPr lang="ru-RU" sz="2400" dirty="0" err="1"/>
              <a:t>формі</a:t>
            </a:r>
            <a:r>
              <a:rPr lang="ru-RU" sz="2400" dirty="0"/>
              <a:t> </a:t>
            </a:r>
            <a:r>
              <a:rPr lang="ru-RU" sz="2400" dirty="0" err="1"/>
              <a:t>визначається</a:t>
            </a:r>
            <a:r>
              <a:rPr lang="ru-RU" sz="2400" dirty="0"/>
              <a:t> як 100% </a:t>
            </a:r>
            <a:r>
              <a:rPr lang="ru-RU" sz="2400" dirty="0" err="1"/>
              <a:t>ширини</a:t>
            </a:r>
            <a:r>
              <a:rPr lang="ru-RU" sz="2400" dirty="0"/>
              <a:t> </a:t>
            </a:r>
            <a:r>
              <a:rPr lang="ru-RU" sz="2400" dirty="0" err="1"/>
              <a:t>батьківського</a:t>
            </a:r>
            <a:r>
              <a:rPr lang="ru-RU" sz="2400" dirty="0"/>
              <a:t> </a:t>
            </a:r>
            <a:r>
              <a:rPr lang="ru-RU" sz="2400" dirty="0" err="1"/>
              <a:t>елементу</a:t>
            </a:r>
            <a:r>
              <a:rPr lang="ru-RU" sz="2400" dirty="0"/>
              <a:t>, </a:t>
            </a:r>
            <a:r>
              <a:rPr lang="ru-RU" sz="2400" dirty="0" err="1"/>
              <a:t>мінус</a:t>
            </a:r>
            <a:r>
              <a:rPr lang="ru-RU" sz="2400" dirty="0"/>
              <a:t> 40 </a:t>
            </a:r>
            <a:r>
              <a:rPr lang="ru-RU" sz="2400" dirty="0" err="1"/>
              <a:t>пікселів</a:t>
            </a:r>
            <a:r>
              <a:rPr lang="ru-RU" sz="2400" dirty="0"/>
              <a:t> для </a:t>
            </a:r>
            <a:r>
              <a:rPr lang="ru-RU" sz="2400" dirty="0" err="1"/>
              <a:t>відступів</a:t>
            </a:r>
            <a:r>
              <a:rPr lang="ru-RU" sz="2400" dirty="0"/>
              <a:t>. </a:t>
            </a:r>
            <a:r>
              <a:rPr lang="ru-RU" sz="2400" dirty="0" err="1"/>
              <a:t>Також</a:t>
            </a:r>
            <a:r>
              <a:rPr lang="ru-RU" sz="2400" dirty="0"/>
              <a:t> до </a:t>
            </a:r>
            <a:r>
              <a:rPr lang="ru-RU" sz="2400" dirty="0" err="1"/>
              <a:t>текстових</a:t>
            </a:r>
            <a:r>
              <a:rPr lang="ru-RU" sz="2400" dirty="0"/>
              <a:t> </a:t>
            </a:r>
            <a:r>
              <a:rPr lang="ru-RU" sz="2400" dirty="0" err="1"/>
              <a:t>полів</a:t>
            </a:r>
            <a:r>
              <a:rPr lang="ru-RU" sz="2400" dirty="0"/>
              <a:t> </a:t>
            </a:r>
            <a:r>
              <a:rPr lang="ru-RU" sz="2400" dirty="0" err="1"/>
              <a:t>застосовується</a:t>
            </a:r>
            <a:r>
              <a:rPr lang="ru-RU" sz="2400" dirty="0"/>
              <a:t> </a:t>
            </a:r>
            <a:r>
              <a:rPr lang="ru-RU" sz="2400" dirty="0" err="1"/>
              <a:t>відступ</a:t>
            </a:r>
            <a:r>
              <a:rPr lang="ru-RU" sz="2400" dirty="0"/>
              <a:t> у 10 </a:t>
            </a:r>
            <a:r>
              <a:rPr lang="ru-RU" sz="2400" dirty="0" err="1"/>
              <a:t>пікселів</a:t>
            </a:r>
            <a:r>
              <a:rPr lang="ru-RU" sz="2400" dirty="0"/>
              <a:t>.</a:t>
            </a:r>
            <a:br>
              <a:rPr lang="ru-RU" sz="2400" dirty="0"/>
            </a:br>
            <a:endParaRPr lang="ru-UA" sz="2400" dirty="0"/>
          </a:p>
        </p:txBody>
      </p:sp>
      <p:sp>
        <p:nvSpPr>
          <p:cNvPr id="4" name="Rectangle 2">
            <a:extLst>
              <a:ext uri="{FF2B5EF4-FFF2-40B4-BE49-F238E27FC236}">
                <a16:creationId xmlns:a16="http://schemas.microsoft.com/office/drawing/2014/main" id="{B4AD831E-B8A8-6CD7-9EF5-9CAB5163CE1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UA"/>
          </a:p>
        </p:txBody>
      </p:sp>
      <p:sp>
        <p:nvSpPr>
          <p:cNvPr id="8" name="TextBox 7">
            <a:extLst>
              <a:ext uri="{FF2B5EF4-FFF2-40B4-BE49-F238E27FC236}">
                <a16:creationId xmlns:a16="http://schemas.microsoft.com/office/drawing/2014/main" id="{E500D554-DF4E-2A83-46B4-311EB463D83F}"/>
              </a:ext>
            </a:extLst>
          </p:cNvPr>
          <p:cNvSpPr txBox="1"/>
          <p:nvPr/>
        </p:nvSpPr>
        <p:spPr>
          <a:xfrm>
            <a:off x="360216" y="339539"/>
            <a:ext cx="623455" cy="1323439"/>
          </a:xfrm>
          <a:prstGeom prst="rect">
            <a:avLst/>
          </a:prstGeom>
          <a:noFill/>
        </p:spPr>
        <p:txBody>
          <a:bodyPr wrap="square" rtlCol="0">
            <a:spAutoFit/>
          </a:bodyPr>
          <a:lstStyle/>
          <a:p>
            <a:r>
              <a:rPr lang="ru-RU" sz="8000" dirty="0">
                <a:solidFill>
                  <a:schemeClr val="bg1"/>
                </a:solidFill>
              </a:rPr>
              <a:t>5</a:t>
            </a:r>
            <a:endParaRPr lang="ru-UA" sz="8000" dirty="0">
              <a:solidFill>
                <a:schemeClr val="bg1"/>
              </a:solidFill>
            </a:endParaRPr>
          </a:p>
        </p:txBody>
      </p:sp>
      <p:sp>
        <p:nvSpPr>
          <p:cNvPr id="3" name="Заголовок 1">
            <a:extLst>
              <a:ext uri="{FF2B5EF4-FFF2-40B4-BE49-F238E27FC236}">
                <a16:creationId xmlns:a16="http://schemas.microsoft.com/office/drawing/2014/main" id="{E0C44F8A-751B-390F-C294-6AF9381EBEAD}"/>
              </a:ext>
            </a:extLst>
          </p:cNvPr>
          <p:cNvSpPr txBox="1">
            <a:spLocks/>
          </p:cNvSpPr>
          <p:nvPr/>
        </p:nvSpPr>
        <p:spPr>
          <a:xfrm>
            <a:off x="1731818" y="235529"/>
            <a:ext cx="9926782" cy="12191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4800" b="1" dirty="0" err="1"/>
              <a:t>Приклади</a:t>
            </a:r>
            <a:r>
              <a:rPr lang="ru-RU" sz="4800" b="1" dirty="0"/>
              <a:t> </a:t>
            </a:r>
            <a:r>
              <a:rPr lang="ru-RU" sz="4800" b="1" dirty="0" err="1"/>
              <a:t>використання</a:t>
            </a:r>
            <a:endParaRPr lang="ru-UA" sz="4800" b="1" dirty="0"/>
          </a:p>
        </p:txBody>
      </p:sp>
      <p:sp>
        <p:nvSpPr>
          <p:cNvPr id="12" name="Прямокутник: округлені кути 11">
            <a:extLst>
              <a:ext uri="{FF2B5EF4-FFF2-40B4-BE49-F238E27FC236}">
                <a16:creationId xmlns:a16="http://schemas.microsoft.com/office/drawing/2014/main" id="{6555DC9A-1385-4994-3EB8-2F943AF25232}"/>
              </a:ext>
            </a:extLst>
          </p:cNvPr>
          <p:cNvSpPr/>
          <p:nvPr/>
        </p:nvSpPr>
        <p:spPr>
          <a:xfrm>
            <a:off x="1731818" y="4024744"/>
            <a:ext cx="6617052" cy="228590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r>
              <a:rPr lang="en-US" sz="2400" dirty="0">
                <a:latin typeface="Courier Std" panose="02070409020205020404" pitchFamily="49" charset="0"/>
              </a:rPr>
              <a:t>input[type="text"] {</a:t>
            </a:r>
          </a:p>
          <a:p>
            <a:r>
              <a:rPr lang="en-US" sz="2400" dirty="0">
                <a:latin typeface="Courier Std" panose="02070409020205020404" pitchFamily="49" charset="0"/>
              </a:rPr>
              <a:t>  width: calc(100% - 40px);</a:t>
            </a:r>
          </a:p>
          <a:p>
            <a:r>
              <a:rPr lang="en-US" sz="2400" dirty="0">
                <a:latin typeface="Courier Std" panose="02070409020205020404" pitchFamily="49" charset="0"/>
              </a:rPr>
              <a:t>  padding: 10px;</a:t>
            </a:r>
          </a:p>
          <a:p>
            <a:r>
              <a:rPr lang="en-US" sz="2400" dirty="0">
                <a:latin typeface="Courier Std" panose="02070409020205020404" pitchFamily="49" charset="0"/>
              </a:rPr>
              <a:t>}</a:t>
            </a:r>
            <a:endParaRPr lang="ru-UA" sz="2400" dirty="0"/>
          </a:p>
        </p:txBody>
      </p:sp>
    </p:spTree>
    <p:extLst>
      <p:ext uri="{BB962C8B-B14F-4D97-AF65-F5344CB8AC3E}">
        <p14:creationId xmlns:p14="http://schemas.microsoft.com/office/powerpoint/2010/main" val="2978995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кутник 6">
            <a:extLst>
              <a:ext uri="{FF2B5EF4-FFF2-40B4-BE49-F238E27FC236}">
                <a16:creationId xmlns:a16="http://schemas.microsoft.com/office/drawing/2014/main" id="{EFB98A5A-2683-117D-6F78-F71B5E737097}"/>
              </a:ext>
            </a:extLst>
          </p:cNvPr>
          <p:cNvSpPr/>
          <p:nvPr/>
        </p:nvSpPr>
        <p:spPr>
          <a:xfrm>
            <a:off x="0" y="0"/>
            <a:ext cx="1427018" cy="685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2" name="Заголовок 1">
            <a:extLst>
              <a:ext uri="{FF2B5EF4-FFF2-40B4-BE49-F238E27FC236}">
                <a16:creationId xmlns:a16="http://schemas.microsoft.com/office/drawing/2014/main" id="{4468EDAE-9F36-5913-8D54-52BD6E916D1E}"/>
              </a:ext>
            </a:extLst>
          </p:cNvPr>
          <p:cNvSpPr>
            <a:spLocks noGrp="1"/>
          </p:cNvSpPr>
          <p:nvPr>
            <p:ph type="title"/>
          </p:nvPr>
        </p:nvSpPr>
        <p:spPr>
          <a:xfrm>
            <a:off x="1731818" y="1454728"/>
            <a:ext cx="9926782" cy="2125599"/>
          </a:xfrm>
        </p:spPr>
        <p:txBody>
          <a:bodyPr anchor="t">
            <a:normAutofit fontScale="90000"/>
          </a:bodyPr>
          <a:lstStyle/>
          <a:p>
            <a:r>
              <a:rPr lang="ru-RU" sz="3100" b="1" dirty="0" err="1"/>
              <a:t>Задання</a:t>
            </a:r>
            <a:r>
              <a:rPr lang="ru-RU" sz="3100" b="1" dirty="0"/>
              <a:t> </a:t>
            </a:r>
            <a:r>
              <a:rPr lang="ru-RU" sz="3100" b="1" dirty="0" err="1"/>
              <a:t>відступів</a:t>
            </a:r>
            <a:r>
              <a:rPr lang="ru-RU" sz="3100" b="1" dirty="0"/>
              <a:t> у </a:t>
            </a:r>
            <a:r>
              <a:rPr lang="ru-RU" sz="3100" b="1" dirty="0" err="1"/>
              <a:t>контейнері</a:t>
            </a:r>
            <a:br>
              <a:rPr lang="ru-RU" sz="3100" b="1" dirty="0"/>
            </a:br>
            <a:br>
              <a:rPr lang="ru-RU" sz="2400" dirty="0"/>
            </a:br>
            <a:r>
              <a:rPr lang="ru-RU" sz="2400" dirty="0"/>
              <a:t>У </a:t>
            </a:r>
            <a:r>
              <a:rPr lang="ru-RU" sz="2400" dirty="0" err="1"/>
              <a:t>цьому</a:t>
            </a:r>
            <a:r>
              <a:rPr lang="ru-RU" sz="2400" dirty="0"/>
              <a:t> </a:t>
            </a:r>
            <a:r>
              <a:rPr lang="ru-RU" sz="2400" dirty="0" err="1"/>
              <a:t>прикладі</a:t>
            </a:r>
            <a:r>
              <a:rPr lang="ru-RU" sz="2400" dirty="0"/>
              <a:t> </a:t>
            </a:r>
            <a:r>
              <a:rPr lang="ru-RU" sz="2400" dirty="0" err="1"/>
              <a:t>відступи</a:t>
            </a:r>
            <a:r>
              <a:rPr lang="ru-RU" sz="2400" dirty="0"/>
              <a:t> контейнера </a:t>
            </a:r>
            <a:r>
              <a:rPr lang="ru-RU" sz="2400" dirty="0" err="1"/>
              <a:t>визначаються</a:t>
            </a:r>
            <a:r>
              <a:rPr lang="ru-RU" sz="2400" dirty="0"/>
              <a:t> як 10 </a:t>
            </a:r>
            <a:r>
              <a:rPr lang="ru-RU" sz="2400" dirty="0" err="1"/>
              <a:t>пікселів</a:t>
            </a:r>
            <a:r>
              <a:rPr lang="ru-RU" sz="2400" dirty="0"/>
              <a:t> плюс 5% </a:t>
            </a:r>
            <a:r>
              <a:rPr lang="ru-RU" sz="2400" dirty="0" err="1"/>
              <a:t>ширини</a:t>
            </a:r>
            <a:r>
              <a:rPr lang="ru-RU" sz="2400" dirty="0"/>
              <a:t> контейнера. Таким чином, </a:t>
            </a:r>
            <a:r>
              <a:rPr lang="ru-RU" sz="2400" dirty="0" err="1"/>
              <a:t>відступи</a:t>
            </a:r>
            <a:r>
              <a:rPr lang="ru-RU" sz="2400" dirty="0"/>
              <a:t> </a:t>
            </a:r>
            <a:r>
              <a:rPr lang="ru-RU" sz="2400" dirty="0" err="1"/>
              <a:t>змінюватимуться</a:t>
            </a:r>
            <a:r>
              <a:rPr lang="ru-RU" sz="2400" dirty="0"/>
              <a:t> в </a:t>
            </a:r>
            <a:r>
              <a:rPr lang="ru-RU" sz="2400" dirty="0" err="1"/>
              <a:t>залежності</a:t>
            </a:r>
            <a:r>
              <a:rPr lang="ru-RU" sz="2400" dirty="0"/>
              <a:t> </a:t>
            </a:r>
            <a:r>
              <a:rPr lang="ru-RU" sz="2400" dirty="0" err="1"/>
              <a:t>від</a:t>
            </a:r>
            <a:r>
              <a:rPr lang="ru-RU" sz="2400" dirty="0"/>
              <a:t> </a:t>
            </a:r>
            <a:r>
              <a:rPr lang="ru-RU" sz="2400" dirty="0" err="1"/>
              <a:t>ширини</a:t>
            </a:r>
            <a:r>
              <a:rPr lang="ru-RU" sz="2400" dirty="0"/>
              <a:t> контейнера.</a:t>
            </a:r>
            <a:br>
              <a:rPr lang="ru-RU" sz="2400" dirty="0"/>
            </a:br>
            <a:br>
              <a:rPr lang="ru-RU" sz="2400" dirty="0"/>
            </a:br>
            <a:endParaRPr lang="ru-UA" sz="2400" dirty="0"/>
          </a:p>
        </p:txBody>
      </p:sp>
      <p:sp>
        <p:nvSpPr>
          <p:cNvPr id="4" name="Rectangle 2">
            <a:extLst>
              <a:ext uri="{FF2B5EF4-FFF2-40B4-BE49-F238E27FC236}">
                <a16:creationId xmlns:a16="http://schemas.microsoft.com/office/drawing/2014/main" id="{B4AD831E-B8A8-6CD7-9EF5-9CAB5163CE1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UA"/>
          </a:p>
        </p:txBody>
      </p:sp>
      <p:sp>
        <p:nvSpPr>
          <p:cNvPr id="8" name="TextBox 7">
            <a:extLst>
              <a:ext uri="{FF2B5EF4-FFF2-40B4-BE49-F238E27FC236}">
                <a16:creationId xmlns:a16="http://schemas.microsoft.com/office/drawing/2014/main" id="{E500D554-DF4E-2A83-46B4-311EB463D83F}"/>
              </a:ext>
            </a:extLst>
          </p:cNvPr>
          <p:cNvSpPr txBox="1"/>
          <p:nvPr/>
        </p:nvSpPr>
        <p:spPr>
          <a:xfrm>
            <a:off x="360216" y="339539"/>
            <a:ext cx="623455" cy="1323439"/>
          </a:xfrm>
          <a:prstGeom prst="rect">
            <a:avLst/>
          </a:prstGeom>
          <a:noFill/>
        </p:spPr>
        <p:txBody>
          <a:bodyPr wrap="square" rtlCol="0">
            <a:spAutoFit/>
          </a:bodyPr>
          <a:lstStyle/>
          <a:p>
            <a:r>
              <a:rPr lang="ru-RU" sz="8000" dirty="0">
                <a:solidFill>
                  <a:schemeClr val="bg1"/>
                </a:solidFill>
              </a:rPr>
              <a:t>6</a:t>
            </a:r>
            <a:endParaRPr lang="ru-UA" sz="8000" dirty="0">
              <a:solidFill>
                <a:schemeClr val="bg1"/>
              </a:solidFill>
            </a:endParaRPr>
          </a:p>
        </p:txBody>
      </p:sp>
      <p:sp>
        <p:nvSpPr>
          <p:cNvPr id="3" name="Заголовок 1">
            <a:extLst>
              <a:ext uri="{FF2B5EF4-FFF2-40B4-BE49-F238E27FC236}">
                <a16:creationId xmlns:a16="http://schemas.microsoft.com/office/drawing/2014/main" id="{E0C44F8A-751B-390F-C294-6AF9381EBEAD}"/>
              </a:ext>
            </a:extLst>
          </p:cNvPr>
          <p:cNvSpPr txBox="1">
            <a:spLocks/>
          </p:cNvSpPr>
          <p:nvPr/>
        </p:nvSpPr>
        <p:spPr>
          <a:xfrm>
            <a:off x="1731818" y="235529"/>
            <a:ext cx="9926782" cy="12191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4800" b="1" dirty="0" err="1"/>
              <a:t>Приклади</a:t>
            </a:r>
            <a:r>
              <a:rPr lang="ru-RU" sz="4800" b="1" dirty="0"/>
              <a:t> </a:t>
            </a:r>
            <a:r>
              <a:rPr lang="ru-RU" sz="4800" b="1" dirty="0" err="1"/>
              <a:t>використання</a:t>
            </a:r>
            <a:endParaRPr lang="ru-UA" sz="4800" b="1" dirty="0"/>
          </a:p>
        </p:txBody>
      </p:sp>
      <p:sp>
        <p:nvSpPr>
          <p:cNvPr id="12" name="Прямокутник: округлені кути 11">
            <a:extLst>
              <a:ext uri="{FF2B5EF4-FFF2-40B4-BE49-F238E27FC236}">
                <a16:creationId xmlns:a16="http://schemas.microsoft.com/office/drawing/2014/main" id="{6555DC9A-1385-4994-3EB8-2F943AF25232}"/>
              </a:ext>
            </a:extLst>
          </p:cNvPr>
          <p:cNvSpPr/>
          <p:nvPr/>
        </p:nvSpPr>
        <p:spPr>
          <a:xfrm>
            <a:off x="1731818" y="4024744"/>
            <a:ext cx="6617052" cy="18609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r>
              <a:rPr lang="en-US" sz="2400" dirty="0">
                <a:latin typeface="Courier Std" panose="02070409020205020404" pitchFamily="49" charset="0"/>
              </a:rPr>
              <a:t>div {</a:t>
            </a:r>
          </a:p>
          <a:p>
            <a:r>
              <a:rPr lang="en-US" sz="2400" dirty="0">
                <a:latin typeface="Courier Std" panose="02070409020205020404" pitchFamily="49" charset="0"/>
              </a:rPr>
              <a:t>  margin: calc(10px + 5%);</a:t>
            </a:r>
          </a:p>
          <a:p>
            <a:r>
              <a:rPr lang="en-US" sz="2400" dirty="0">
                <a:latin typeface="Courier Std" panose="02070409020205020404" pitchFamily="49" charset="0"/>
              </a:rPr>
              <a:t>}</a:t>
            </a:r>
            <a:endParaRPr lang="ru-UA" sz="2400" dirty="0"/>
          </a:p>
        </p:txBody>
      </p:sp>
    </p:spTree>
    <p:extLst>
      <p:ext uri="{BB962C8B-B14F-4D97-AF65-F5344CB8AC3E}">
        <p14:creationId xmlns:p14="http://schemas.microsoft.com/office/powerpoint/2010/main" val="722807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кутник 6">
            <a:extLst>
              <a:ext uri="{FF2B5EF4-FFF2-40B4-BE49-F238E27FC236}">
                <a16:creationId xmlns:a16="http://schemas.microsoft.com/office/drawing/2014/main" id="{EFB98A5A-2683-117D-6F78-F71B5E737097}"/>
              </a:ext>
            </a:extLst>
          </p:cNvPr>
          <p:cNvSpPr/>
          <p:nvPr/>
        </p:nvSpPr>
        <p:spPr>
          <a:xfrm>
            <a:off x="0" y="0"/>
            <a:ext cx="1427018" cy="685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2" name="Заголовок 1">
            <a:extLst>
              <a:ext uri="{FF2B5EF4-FFF2-40B4-BE49-F238E27FC236}">
                <a16:creationId xmlns:a16="http://schemas.microsoft.com/office/drawing/2014/main" id="{4468EDAE-9F36-5913-8D54-52BD6E916D1E}"/>
              </a:ext>
            </a:extLst>
          </p:cNvPr>
          <p:cNvSpPr>
            <a:spLocks noGrp="1"/>
          </p:cNvSpPr>
          <p:nvPr>
            <p:ph type="title"/>
          </p:nvPr>
        </p:nvSpPr>
        <p:spPr>
          <a:xfrm>
            <a:off x="1731818" y="1454728"/>
            <a:ext cx="9926782" cy="2125599"/>
          </a:xfrm>
        </p:spPr>
        <p:txBody>
          <a:bodyPr anchor="t">
            <a:normAutofit fontScale="90000"/>
          </a:bodyPr>
          <a:lstStyle/>
          <a:p>
            <a:r>
              <a:rPr lang="ru-RU" sz="3100" b="1" dirty="0" err="1"/>
              <a:t>Задання</a:t>
            </a:r>
            <a:r>
              <a:rPr lang="ru-RU" sz="3100" b="1" dirty="0"/>
              <a:t> </a:t>
            </a:r>
            <a:r>
              <a:rPr lang="ru-RU" sz="3100" b="1" dirty="0" err="1"/>
              <a:t>висоти</a:t>
            </a:r>
            <a:r>
              <a:rPr lang="ru-RU" sz="3100" b="1" dirty="0"/>
              <a:t> </a:t>
            </a:r>
            <a:r>
              <a:rPr lang="ru-RU" sz="3100" b="1" dirty="0" err="1"/>
              <a:t>об'єкта</a:t>
            </a:r>
            <a:r>
              <a:rPr lang="ru-RU" sz="3100" b="1" dirty="0"/>
              <a:t> з </a:t>
            </a:r>
            <a:r>
              <a:rPr lang="ru-RU" sz="3100" b="1" dirty="0" err="1"/>
              <a:t>врахуванням</a:t>
            </a:r>
            <a:r>
              <a:rPr lang="ru-RU" sz="3100" b="1" dirty="0"/>
              <a:t> </a:t>
            </a:r>
            <a:r>
              <a:rPr lang="ru-RU" sz="3100" b="1" dirty="0" err="1"/>
              <a:t>висоти</a:t>
            </a:r>
            <a:r>
              <a:rPr lang="ru-RU" sz="3100" b="1" dirty="0"/>
              <a:t> </a:t>
            </a:r>
            <a:r>
              <a:rPr lang="ru-RU" sz="3100" b="1" dirty="0" err="1"/>
              <a:t>батьківського</a:t>
            </a:r>
            <a:r>
              <a:rPr lang="ru-RU" sz="3100" b="1" dirty="0"/>
              <a:t> </a:t>
            </a:r>
            <a:r>
              <a:rPr lang="ru-RU" sz="3100" b="1" dirty="0" err="1"/>
              <a:t>елементу</a:t>
            </a:r>
            <a:br>
              <a:rPr lang="ru-RU" sz="3100" b="1" dirty="0"/>
            </a:br>
            <a:br>
              <a:rPr lang="ru-RU" sz="2400" dirty="0"/>
            </a:br>
            <a:r>
              <a:rPr lang="ru-RU" sz="2400" dirty="0"/>
              <a:t>У </a:t>
            </a:r>
            <a:r>
              <a:rPr lang="ru-RU" sz="2400" dirty="0" err="1"/>
              <a:t>цьому</a:t>
            </a:r>
            <a:r>
              <a:rPr lang="ru-RU" sz="2400" dirty="0"/>
              <a:t> </a:t>
            </a:r>
            <a:r>
              <a:rPr lang="ru-RU" sz="2400" dirty="0" err="1"/>
              <a:t>прикладі</a:t>
            </a:r>
            <a:r>
              <a:rPr lang="ru-RU" sz="2400" dirty="0"/>
              <a:t> </a:t>
            </a:r>
            <a:r>
              <a:rPr lang="ru-RU" sz="2400" dirty="0" err="1"/>
              <a:t>висота</a:t>
            </a:r>
            <a:r>
              <a:rPr lang="ru-RU" sz="2400" dirty="0"/>
              <a:t> </a:t>
            </a:r>
            <a:r>
              <a:rPr lang="ru-RU" sz="2400" dirty="0" err="1"/>
              <a:t>зображення</a:t>
            </a:r>
            <a:r>
              <a:rPr lang="ru-RU" sz="2400" dirty="0"/>
              <a:t> </a:t>
            </a:r>
            <a:r>
              <a:rPr lang="ru-RU" sz="2400" dirty="0" err="1"/>
              <a:t>визначається</a:t>
            </a:r>
            <a:r>
              <a:rPr lang="ru-RU" sz="2400" dirty="0"/>
              <a:t> як 100% </a:t>
            </a:r>
            <a:r>
              <a:rPr lang="ru-RU" sz="2400" dirty="0" err="1"/>
              <a:t>висоти</a:t>
            </a:r>
            <a:r>
              <a:rPr lang="ru-RU" sz="2400" dirty="0"/>
              <a:t> </a:t>
            </a:r>
            <a:r>
              <a:rPr lang="ru-RU" sz="2400" dirty="0" err="1"/>
              <a:t>батьківського</a:t>
            </a:r>
            <a:r>
              <a:rPr lang="ru-RU" sz="2400" dirty="0"/>
              <a:t> </a:t>
            </a:r>
            <a:r>
              <a:rPr lang="ru-RU" sz="2400" dirty="0" err="1"/>
              <a:t>елементу</a:t>
            </a:r>
            <a:r>
              <a:rPr lang="ru-RU" sz="2400" dirty="0"/>
              <a:t>, </a:t>
            </a:r>
            <a:r>
              <a:rPr lang="ru-RU" sz="2400" dirty="0" err="1"/>
              <a:t>мінус</a:t>
            </a:r>
            <a:r>
              <a:rPr lang="ru-RU" sz="2400" dirty="0"/>
              <a:t> 20 </a:t>
            </a:r>
            <a:r>
              <a:rPr lang="ru-RU" sz="2400" dirty="0" err="1"/>
              <a:t>пікселів</a:t>
            </a:r>
            <a:r>
              <a:rPr lang="ru-RU" sz="2400" dirty="0"/>
              <a:t> для </a:t>
            </a:r>
            <a:r>
              <a:rPr lang="ru-RU" sz="2400" dirty="0" err="1"/>
              <a:t>відступів</a:t>
            </a:r>
            <a:r>
              <a:rPr lang="ru-RU" sz="2400" dirty="0"/>
              <a:t>. Таким чином, </a:t>
            </a:r>
            <a:r>
              <a:rPr lang="ru-RU" sz="2400" dirty="0" err="1"/>
              <a:t>зображення</a:t>
            </a:r>
            <a:r>
              <a:rPr lang="ru-RU" sz="2400" dirty="0"/>
              <a:t> буде </a:t>
            </a:r>
            <a:r>
              <a:rPr lang="ru-RU" sz="2400" dirty="0" err="1"/>
              <a:t>завжди</a:t>
            </a:r>
            <a:r>
              <a:rPr lang="ru-RU" sz="2400" dirty="0"/>
              <a:t> </a:t>
            </a:r>
            <a:r>
              <a:rPr lang="ru-RU" sz="2400" dirty="0" err="1"/>
              <a:t>займати</a:t>
            </a:r>
            <a:r>
              <a:rPr lang="ru-RU" sz="2400" dirty="0"/>
              <a:t> 100% </a:t>
            </a:r>
            <a:r>
              <a:rPr lang="ru-RU" sz="2400" dirty="0" err="1"/>
              <a:t>висоти</a:t>
            </a:r>
            <a:r>
              <a:rPr lang="ru-RU" sz="2400" dirty="0"/>
              <a:t> </a:t>
            </a:r>
            <a:r>
              <a:rPr lang="ru-RU" sz="2400" dirty="0" err="1"/>
              <a:t>свого</a:t>
            </a:r>
            <a:r>
              <a:rPr lang="ru-RU" sz="2400" dirty="0"/>
              <a:t> контейнера, з </a:t>
            </a:r>
            <a:r>
              <a:rPr lang="ru-RU" sz="2400" dirty="0" err="1"/>
              <a:t>урахуванням</a:t>
            </a:r>
            <a:r>
              <a:rPr lang="ru-RU" sz="2400" dirty="0"/>
              <a:t> </a:t>
            </a:r>
            <a:r>
              <a:rPr lang="ru-RU" sz="2400" dirty="0" err="1"/>
              <a:t>відступів</a:t>
            </a:r>
            <a:r>
              <a:rPr lang="ru-RU" sz="2400" dirty="0"/>
              <a:t>.</a:t>
            </a:r>
            <a:br>
              <a:rPr lang="ru-RU" sz="2400" dirty="0"/>
            </a:br>
            <a:br>
              <a:rPr lang="ru-RU" sz="2400" dirty="0"/>
            </a:br>
            <a:endParaRPr lang="ru-UA" sz="2400" dirty="0"/>
          </a:p>
        </p:txBody>
      </p:sp>
      <p:sp>
        <p:nvSpPr>
          <p:cNvPr id="4" name="Rectangle 2">
            <a:extLst>
              <a:ext uri="{FF2B5EF4-FFF2-40B4-BE49-F238E27FC236}">
                <a16:creationId xmlns:a16="http://schemas.microsoft.com/office/drawing/2014/main" id="{B4AD831E-B8A8-6CD7-9EF5-9CAB5163CE1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UA"/>
          </a:p>
        </p:txBody>
      </p:sp>
      <p:sp>
        <p:nvSpPr>
          <p:cNvPr id="8" name="TextBox 7">
            <a:extLst>
              <a:ext uri="{FF2B5EF4-FFF2-40B4-BE49-F238E27FC236}">
                <a16:creationId xmlns:a16="http://schemas.microsoft.com/office/drawing/2014/main" id="{E500D554-DF4E-2A83-46B4-311EB463D83F}"/>
              </a:ext>
            </a:extLst>
          </p:cNvPr>
          <p:cNvSpPr txBox="1"/>
          <p:nvPr/>
        </p:nvSpPr>
        <p:spPr>
          <a:xfrm>
            <a:off x="360216" y="339539"/>
            <a:ext cx="623455" cy="1323439"/>
          </a:xfrm>
          <a:prstGeom prst="rect">
            <a:avLst/>
          </a:prstGeom>
          <a:noFill/>
        </p:spPr>
        <p:txBody>
          <a:bodyPr wrap="square" rtlCol="0">
            <a:spAutoFit/>
          </a:bodyPr>
          <a:lstStyle/>
          <a:p>
            <a:r>
              <a:rPr lang="uk-UA" sz="8000" dirty="0">
                <a:solidFill>
                  <a:schemeClr val="bg1"/>
                </a:solidFill>
              </a:rPr>
              <a:t>7</a:t>
            </a:r>
            <a:endParaRPr lang="ru-UA" sz="8000" dirty="0">
              <a:solidFill>
                <a:schemeClr val="bg1"/>
              </a:solidFill>
            </a:endParaRPr>
          </a:p>
        </p:txBody>
      </p:sp>
      <p:sp>
        <p:nvSpPr>
          <p:cNvPr id="3" name="Заголовок 1">
            <a:extLst>
              <a:ext uri="{FF2B5EF4-FFF2-40B4-BE49-F238E27FC236}">
                <a16:creationId xmlns:a16="http://schemas.microsoft.com/office/drawing/2014/main" id="{E0C44F8A-751B-390F-C294-6AF9381EBEAD}"/>
              </a:ext>
            </a:extLst>
          </p:cNvPr>
          <p:cNvSpPr txBox="1">
            <a:spLocks/>
          </p:cNvSpPr>
          <p:nvPr/>
        </p:nvSpPr>
        <p:spPr>
          <a:xfrm>
            <a:off x="1731818" y="235529"/>
            <a:ext cx="9926782" cy="12191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4800" b="1" dirty="0" err="1"/>
              <a:t>Приклади</a:t>
            </a:r>
            <a:r>
              <a:rPr lang="ru-RU" sz="4800" b="1" dirty="0"/>
              <a:t> </a:t>
            </a:r>
            <a:r>
              <a:rPr lang="ru-RU" sz="4800" b="1" dirty="0" err="1"/>
              <a:t>використання</a:t>
            </a:r>
            <a:endParaRPr lang="ru-UA" sz="4800" b="1" dirty="0"/>
          </a:p>
        </p:txBody>
      </p:sp>
      <p:sp>
        <p:nvSpPr>
          <p:cNvPr id="12" name="Прямокутник: округлені кути 11">
            <a:extLst>
              <a:ext uri="{FF2B5EF4-FFF2-40B4-BE49-F238E27FC236}">
                <a16:creationId xmlns:a16="http://schemas.microsoft.com/office/drawing/2014/main" id="{6555DC9A-1385-4994-3EB8-2F943AF25232}"/>
              </a:ext>
            </a:extLst>
          </p:cNvPr>
          <p:cNvSpPr/>
          <p:nvPr/>
        </p:nvSpPr>
        <p:spPr>
          <a:xfrm>
            <a:off x="1731818" y="4024744"/>
            <a:ext cx="6617052" cy="18609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r>
              <a:rPr lang="en-US" sz="2400" dirty="0" err="1">
                <a:latin typeface="Courier Std" panose="02070409020205020404" pitchFamily="49" charset="0"/>
              </a:rPr>
              <a:t>img</a:t>
            </a:r>
            <a:r>
              <a:rPr lang="en-US" sz="2400" dirty="0">
                <a:latin typeface="Courier Std" panose="02070409020205020404" pitchFamily="49" charset="0"/>
              </a:rPr>
              <a:t> {</a:t>
            </a:r>
          </a:p>
          <a:p>
            <a:r>
              <a:rPr lang="en-US" sz="2400" dirty="0">
                <a:latin typeface="Courier Std" panose="02070409020205020404" pitchFamily="49" charset="0"/>
              </a:rPr>
              <a:t>  height: calc(100% - 20px);</a:t>
            </a:r>
          </a:p>
          <a:p>
            <a:r>
              <a:rPr lang="en-US" sz="2400" dirty="0">
                <a:latin typeface="Courier Std" panose="02070409020205020404" pitchFamily="49" charset="0"/>
              </a:rPr>
              <a:t>}</a:t>
            </a:r>
            <a:endParaRPr lang="ru-UA" sz="2400" dirty="0"/>
          </a:p>
        </p:txBody>
      </p:sp>
    </p:spTree>
    <p:extLst>
      <p:ext uri="{BB962C8B-B14F-4D97-AF65-F5344CB8AC3E}">
        <p14:creationId xmlns:p14="http://schemas.microsoft.com/office/powerpoint/2010/main" val="113254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кутник 6">
            <a:extLst>
              <a:ext uri="{FF2B5EF4-FFF2-40B4-BE49-F238E27FC236}">
                <a16:creationId xmlns:a16="http://schemas.microsoft.com/office/drawing/2014/main" id="{EFB98A5A-2683-117D-6F78-F71B5E737097}"/>
              </a:ext>
            </a:extLst>
          </p:cNvPr>
          <p:cNvSpPr/>
          <p:nvPr/>
        </p:nvSpPr>
        <p:spPr>
          <a:xfrm>
            <a:off x="0" y="0"/>
            <a:ext cx="1427018" cy="685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2" name="Заголовок 1">
            <a:extLst>
              <a:ext uri="{FF2B5EF4-FFF2-40B4-BE49-F238E27FC236}">
                <a16:creationId xmlns:a16="http://schemas.microsoft.com/office/drawing/2014/main" id="{4468EDAE-9F36-5913-8D54-52BD6E916D1E}"/>
              </a:ext>
            </a:extLst>
          </p:cNvPr>
          <p:cNvSpPr>
            <a:spLocks noGrp="1"/>
          </p:cNvSpPr>
          <p:nvPr>
            <p:ph type="title"/>
          </p:nvPr>
        </p:nvSpPr>
        <p:spPr>
          <a:xfrm>
            <a:off x="1731818" y="1454728"/>
            <a:ext cx="9926782" cy="2125599"/>
          </a:xfrm>
        </p:spPr>
        <p:txBody>
          <a:bodyPr anchor="t">
            <a:normAutofit fontScale="90000"/>
          </a:bodyPr>
          <a:lstStyle/>
          <a:p>
            <a:r>
              <a:rPr lang="ru-RU" sz="3100" b="1" dirty="0" err="1"/>
              <a:t>Задання</a:t>
            </a:r>
            <a:r>
              <a:rPr lang="ru-RU" sz="3100" b="1" dirty="0"/>
              <a:t> </a:t>
            </a:r>
            <a:r>
              <a:rPr lang="ru-RU" sz="3100" b="1" dirty="0" err="1"/>
              <a:t>ширини</a:t>
            </a:r>
            <a:r>
              <a:rPr lang="ru-RU" sz="3100" b="1" dirty="0"/>
              <a:t> </a:t>
            </a:r>
            <a:r>
              <a:rPr lang="ru-RU" sz="3100" b="1" dirty="0" err="1"/>
              <a:t>елементу</a:t>
            </a:r>
            <a:r>
              <a:rPr lang="ru-RU" sz="3100" b="1" dirty="0"/>
              <a:t> з </a:t>
            </a:r>
            <a:r>
              <a:rPr lang="ru-RU" sz="3100" b="1" dirty="0" err="1"/>
              <a:t>врахуванням</a:t>
            </a:r>
            <a:r>
              <a:rPr lang="ru-RU" sz="3100" b="1" dirty="0"/>
              <a:t> </a:t>
            </a:r>
            <a:r>
              <a:rPr lang="ru-RU" sz="3100" b="1" dirty="0" err="1"/>
              <a:t>відступів</a:t>
            </a:r>
            <a:br>
              <a:rPr lang="ru-RU" sz="3100" b="1" dirty="0"/>
            </a:br>
            <a:br>
              <a:rPr lang="ru-RU" sz="2400" dirty="0"/>
            </a:br>
            <a:r>
              <a:rPr lang="ru-RU" sz="2400" dirty="0"/>
              <a:t>У </a:t>
            </a:r>
            <a:r>
              <a:rPr lang="ru-RU" sz="2400" dirty="0" err="1"/>
              <a:t>цьому</a:t>
            </a:r>
            <a:r>
              <a:rPr lang="ru-RU" sz="2400" dirty="0"/>
              <a:t> </a:t>
            </a:r>
            <a:r>
              <a:rPr lang="ru-RU" sz="2400" dirty="0" err="1"/>
              <a:t>прикладі</a:t>
            </a:r>
            <a:r>
              <a:rPr lang="ru-RU" sz="2400" dirty="0"/>
              <a:t> ширина </a:t>
            </a:r>
            <a:r>
              <a:rPr lang="ru-RU" sz="2400" dirty="0" err="1"/>
              <a:t>елементу</a:t>
            </a:r>
            <a:r>
              <a:rPr lang="ru-RU" sz="2400" dirty="0"/>
              <a:t> </a:t>
            </a:r>
            <a:r>
              <a:rPr lang="ru-RU" sz="2400" dirty="0" err="1"/>
              <a:t>класу</a:t>
            </a:r>
            <a:r>
              <a:rPr lang="ru-RU" sz="2400" dirty="0"/>
              <a:t> "</a:t>
            </a:r>
            <a:r>
              <a:rPr lang="en-US" sz="2400" dirty="0"/>
              <a:t>container" </a:t>
            </a:r>
            <a:r>
              <a:rPr lang="ru-RU" sz="2400" dirty="0"/>
              <a:t>буде </a:t>
            </a:r>
            <a:r>
              <a:rPr lang="ru-RU" sz="2400" dirty="0" err="1"/>
              <a:t>обчислена</a:t>
            </a:r>
            <a:r>
              <a:rPr lang="ru-RU" sz="2400" dirty="0"/>
              <a:t> з </a:t>
            </a:r>
            <a:r>
              <a:rPr lang="ru-RU" sz="2400" dirty="0" err="1"/>
              <a:t>відніманням</a:t>
            </a:r>
            <a:r>
              <a:rPr lang="ru-RU" sz="2400" dirty="0"/>
              <a:t> 20 </a:t>
            </a:r>
            <a:r>
              <a:rPr lang="ru-RU" sz="2400" dirty="0" err="1"/>
              <a:t>пікселів</a:t>
            </a:r>
            <a:r>
              <a:rPr lang="ru-RU" sz="2400" dirty="0"/>
              <a:t> </a:t>
            </a:r>
            <a:r>
              <a:rPr lang="ru-RU" sz="2400" dirty="0" err="1"/>
              <a:t>від</a:t>
            </a:r>
            <a:r>
              <a:rPr lang="ru-RU" sz="2400" dirty="0"/>
              <a:t> 100% </a:t>
            </a:r>
            <a:r>
              <a:rPr lang="ru-RU" sz="2400" dirty="0" err="1"/>
              <a:t>ширини</a:t>
            </a:r>
            <a:r>
              <a:rPr lang="ru-RU" sz="2400" dirty="0"/>
              <a:t> </a:t>
            </a:r>
            <a:r>
              <a:rPr lang="ru-RU" sz="2400" dirty="0" err="1"/>
              <a:t>батьківського</a:t>
            </a:r>
            <a:r>
              <a:rPr lang="ru-RU" sz="2400" dirty="0"/>
              <a:t> </a:t>
            </a:r>
            <a:r>
              <a:rPr lang="ru-RU" sz="2400" dirty="0" err="1"/>
              <a:t>елементу</a:t>
            </a:r>
            <a:r>
              <a:rPr lang="ru-RU" sz="2400" dirty="0"/>
              <a:t>. </a:t>
            </a:r>
            <a:r>
              <a:rPr lang="ru-RU" sz="2400" dirty="0" err="1"/>
              <a:t>Це</a:t>
            </a:r>
            <a:r>
              <a:rPr lang="ru-RU" sz="2400" dirty="0"/>
              <a:t> </a:t>
            </a:r>
            <a:r>
              <a:rPr lang="ru-RU" sz="2400" dirty="0" err="1"/>
              <a:t>дозволяє</a:t>
            </a:r>
            <a:r>
              <a:rPr lang="ru-RU" sz="2400" dirty="0"/>
              <a:t> </a:t>
            </a:r>
            <a:r>
              <a:rPr lang="ru-RU" sz="2400" dirty="0" err="1"/>
              <a:t>зберегти</a:t>
            </a:r>
            <a:r>
              <a:rPr lang="ru-RU" sz="2400" dirty="0"/>
              <a:t> </a:t>
            </a:r>
            <a:r>
              <a:rPr lang="ru-RU" sz="2400" dirty="0" err="1"/>
              <a:t>відступи</a:t>
            </a:r>
            <a:r>
              <a:rPr lang="ru-RU" sz="2400" dirty="0"/>
              <a:t> в 10 </a:t>
            </a:r>
            <a:r>
              <a:rPr lang="ru-RU" sz="2400" dirty="0" err="1"/>
              <a:t>пікселів</a:t>
            </a:r>
            <a:r>
              <a:rPr lang="ru-RU" sz="2400" dirty="0"/>
              <a:t> </a:t>
            </a:r>
            <a:r>
              <a:rPr lang="ru-RU" sz="2400" dirty="0" err="1"/>
              <a:t>від</a:t>
            </a:r>
            <a:r>
              <a:rPr lang="ru-RU" sz="2400" dirty="0"/>
              <a:t> кожного боку </a:t>
            </a:r>
            <a:r>
              <a:rPr lang="ru-RU" sz="2400" dirty="0" err="1"/>
              <a:t>елементу</a:t>
            </a:r>
            <a:r>
              <a:rPr lang="ru-RU" sz="2400" dirty="0"/>
              <a:t>.</a:t>
            </a:r>
            <a:br>
              <a:rPr lang="ru-RU" sz="2400" dirty="0"/>
            </a:br>
            <a:endParaRPr lang="ru-UA" sz="2400" dirty="0"/>
          </a:p>
        </p:txBody>
      </p:sp>
      <p:sp>
        <p:nvSpPr>
          <p:cNvPr id="4" name="Rectangle 2">
            <a:extLst>
              <a:ext uri="{FF2B5EF4-FFF2-40B4-BE49-F238E27FC236}">
                <a16:creationId xmlns:a16="http://schemas.microsoft.com/office/drawing/2014/main" id="{B4AD831E-B8A8-6CD7-9EF5-9CAB5163CE1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UA"/>
          </a:p>
        </p:txBody>
      </p:sp>
      <p:sp>
        <p:nvSpPr>
          <p:cNvPr id="8" name="TextBox 7">
            <a:extLst>
              <a:ext uri="{FF2B5EF4-FFF2-40B4-BE49-F238E27FC236}">
                <a16:creationId xmlns:a16="http://schemas.microsoft.com/office/drawing/2014/main" id="{E500D554-DF4E-2A83-46B4-311EB463D83F}"/>
              </a:ext>
            </a:extLst>
          </p:cNvPr>
          <p:cNvSpPr txBox="1"/>
          <p:nvPr/>
        </p:nvSpPr>
        <p:spPr>
          <a:xfrm>
            <a:off x="360216" y="339539"/>
            <a:ext cx="623455" cy="1323439"/>
          </a:xfrm>
          <a:prstGeom prst="rect">
            <a:avLst/>
          </a:prstGeom>
          <a:noFill/>
        </p:spPr>
        <p:txBody>
          <a:bodyPr wrap="square" rtlCol="0">
            <a:spAutoFit/>
          </a:bodyPr>
          <a:lstStyle/>
          <a:p>
            <a:r>
              <a:rPr lang="uk-UA" sz="8000" dirty="0">
                <a:solidFill>
                  <a:schemeClr val="bg1"/>
                </a:solidFill>
              </a:rPr>
              <a:t>8</a:t>
            </a:r>
            <a:endParaRPr lang="ru-UA" sz="8000" dirty="0">
              <a:solidFill>
                <a:schemeClr val="bg1"/>
              </a:solidFill>
            </a:endParaRPr>
          </a:p>
        </p:txBody>
      </p:sp>
      <p:sp>
        <p:nvSpPr>
          <p:cNvPr id="3" name="Заголовок 1">
            <a:extLst>
              <a:ext uri="{FF2B5EF4-FFF2-40B4-BE49-F238E27FC236}">
                <a16:creationId xmlns:a16="http://schemas.microsoft.com/office/drawing/2014/main" id="{E0C44F8A-751B-390F-C294-6AF9381EBEAD}"/>
              </a:ext>
            </a:extLst>
          </p:cNvPr>
          <p:cNvSpPr txBox="1">
            <a:spLocks/>
          </p:cNvSpPr>
          <p:nvPr/>
        </p:nvSpPr>
        <p:spPr>
          <a:xfrm>
            <a:off x="1731818" y="235529"/>
            <a:ext cx="9926782" cy="12191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4800" b="1" dirty="0" err="1"/>
              <a:t>Приклади</a:t>
            </a:r>
            <a:r>
              <a:rPr lang="ru-RU" sz="4800" b="1" dirty="0"/>
              <a:t> </a:t>
            </a:r>
            <a:r>
              <a:rPr lang="ru-RU" sz="4800" b="1" dirty="0" err="1"/>
              <a:t>використання</a:t>
            </a:r>
            <a:endParaRPr lang="ru-UA" sz="4800" b="1" dirty="0"/>
          </a:p>
        </p:txBody>
      </p:sp>
      <p:sp>
        <p:nvSpPr>
          <p:cNvPr id="12" name="Прямокутник: округлені кути 11">
            <a:extLst>
              <a:ext uri="{FF2B5EF4-FFF2-40B4-BE49-F238E27FC236}">
                <a16:creationId xmlns:a16="http://schemas.microsoft.com/office/drawing/2014/main" id="{6555DC9A-1385-4994-3EB8-2F943AF25232}"/>
              </a:ext>
            </a:extLst>
          </p:cNvPr>
          <p:cNvSpPr/>
          <p:nvPr/>
        </p:nvSpPr>
        <p:spPr>
          <a:xfrm>
            <a:off x="1731818" y="4024744"/>
            <a:ext cx="6617052" cy="18609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r>
              <a:rPr lang="en-US" sz="2400" dirty="0">
                <a:latin typeface="Courier Std" panose="02070409020205020404" pitchFamily="49" charset="0"/>
              </a:rPr>
              <a:t>.container {</a:t>
            </a:r>
          </a:p>
          <a:p>
            <a:r>
              <a:rPr lang="en-US" sz="2400" dirty="0">
                <a:latin typeface="Courier Std" panose="02070409020205020404" pitchFamily="49" charset="0"/>
              </a:rPr>
              <a:t>  width: calc(100% - 20px);</a:t>
            </a:r>
          </a:p>
          <a:p>
            <a:r>
              <a:rPr lang="en-US" sz="2400" dirty="0">
                <a:latin typeface="Courier Std" panose="02070409020205020404" pitchFamily="49" charset="0"/>
              </a:rPr>
              <a:t>  margin: 10px;</a:t>
            </a:r>
          </a:p>
          <a:p>
            <a:r>
              <a:rPr lang="en-US" sz="2400" dirty="0">
                <a:latin typeface="Courier Std" panose="02070409020205020404" pitchFamily="49" charset="0"/>
              </a:rPr>
              <a:t>}</a:t>
            </a:r>
            <a:endParaRPr lang="ru-UA" sz="2400" dirty="0"/>
          </a:p>
        </p:txBody>
      </p:sp>
    </p:spTree>
    <p:extLst>
      <p:ext uri="{BB962C8B-B14F-4D97-AF65-F5344CB8AC3E}">
        <p14:creationId xmlns:p14="http://schemas.microsoft.com/office/powerpoint/2010/main" val="1254590957"/>
      </p:ext>
    </p:extLst>
  </p:cSld>
  <p:clrMapOvr>
    <a:masterClrMapping/>
  </p:clrMapOvr>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2019</TotalTime>
  <Words>963</Words>
  <Application>Microsoft Office PowerPoint</Application>
  <PresentationFormat>Широкий екран</PresentationFormat>
  <Paragraphs>93</Paragraphs>
  <Slides>13</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13</vt:i4>
      </vt:variant>
    </vt:vector>
  </HeadingPairs>
  <TitlesOfParts>
    <vt:vector size="18" baseType="lpstr">
      <vt:lpstr>Arial</vt:lpstr>
      <vt:lpstr>Calibri</vt:lpstr>
      <vt:lpstr>Calibri Light</vt:lpstr>
      <vt:lpstr>Courier Std</vt:lpstr>
      <vt:lpstr>Тема Office</vt:lpstr>
      <vt:lpstr>Сучасні клієнтські веб-технології   CSS: Calculated Values - calc()</vt:lpstr>
      <vt:lpstr>Це CSS-функція, яка дозволяє використовувати математичні операції, такі як додавання, віднімання, множення і ділення, у значеннях властивостей CSS. Використання функції "calc()" дає більшу гнучкість та контроль над дизайном сторінки.</vt:lpstr>
      <vt:lpstr>Задання ширини елементу з врахуванням розміру екрану   В даному прикладі ширина елементу розраховується як 100% ширини екрану мінус 50 пікселів. Таким чином, елемент буде займати всю ширину екрану, за винятком 50 пікселів.  </vt:lpstr>
      <vt:lpstr>Визначення висоти елементу на основі ширини екрану  У цьому прикладі висота елементу визначається як 100 відсотків ширини екрану (100vw), мінус 50 пікселів. Таким чином, висота елементу буде залежати від ширини екран  </vt:lpstr>
      <vt:lpstr>Розміщення елементів у контейнері  У цьому прикладі елементи розміщуються в контейнері, займаючи по 50% ширини контейнера, мінус 20 пікселів. Між елементами застосовується відступ в 10 пікселів, а елементи вирівнюються за допомогою властивості float. </vt:lpstr>
      <vt:lpstr>Задання ширини елементів у формі  У цьому прикладі ширина текстового поля в формі визначається як 100% ширини батьківського елементу, мінус 40 пікселів для відступів. Також до текстових полів застосовується відступ у 10 пікселів. </vt:lpstr>
      <vt:lpstr>Задання відступів у контейнері  У цьому прикладі відступи контейнера визначаються як 10 пікселів плюс 5% ширини контейнера. Таким чином, відступи змінюватимуться в залежності від ширини контейнера.  </vt:lpstr>
      <vt:lpstr>Задання висоти об'єкта з врахуванням висоти батьківського елементу  У цьому прикладі висота зображення визначається як 100% висоти батьківського елементу, мінус 20 пікселів для відступів. Таким чином, зображення буде завжди займати 100% висоти свого контейнера, з урахуванням відступів.  </vt:lpstr>
      <vt:lpstr>Задання ширини елементу з врахуванням відступів  У цьому прикладі ширина елементу класу "container" буде обчислена з відніманням 20 пікселів від 100% ширини батьківського елементу. Це дозволяє зберегти відступи в 10 пікселів від кожного боку елементу. </vt:lpstr>
      <vt:lpstr>Розрахунок відступів між елементами  У цьому прикладі відступи між елементами списку будуть обчислені як різниця між 100% ширини батьківського елементу та фіксованої ширини списку в 800 пікселів, поділена на 2. Це дозволяє зберегти відступи між елементами рівномірними незалежно від розміру екрану.</vt:lpstr>
      <vt:lpstr>Математичні оператори у calc()  У цьому прикладі ми використовуємо додавання, віднімання, множення та ділення. Значення 20vw в цьому прикладі відображає 20% ширини вікна браузера. Також ми використовуємо відсоткові значення для обчислення відступів та висоти</vt:lpstr>
      <vt:lpstr>Приклад використання CSS змінних та функції "calc()  У цьому прикладі ми використовуємо змінну CSS --main-color для зберігання кольору для використання в різних місцях в коді. Також використовуємо змінну --container-width для зберігання ширини контейнера.  Значення ширини контейнера залежить від розміру екрана. Ми використовуємо функцію "calc()" для встановлення висоти контейнера, що дорівнює 75% від його ширини. Також використовуємо функцію "calc()" для встановлення правильного відступу контейнера від країв екрану.</vt:lpstr>
      <vt:lpstr>Функція "calc()" є потужним інструментом для виконання математичних операцій безпосередньо в CSS. З його допомогою можна легко створювати адаптивні дизайни, які підлаштовуються під будь-які розміри екрану. Використання функції "calc()" у відповідному контексті може сприяти скороченню коду та полегшенню його читання. Варто зазначити, що підтримка функції "calc()" є практично у всіх сучасних браузерах.  З іншого боку, використання функції "calc()" може також призвести до складнішого коду, який може бути важким для розуміння, особливо якщо ви використовуєте велику кількість складних формул. Також, при використанні функції "calc()" важливо дотримуватися правильного синтаксису, щоб уникнути помилок та неправильних результатів.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Звіт по виконанню індивідуального завдання з курсу ММДС Варіант 11</dc:title>
  <dc:creator>Windows User</dc:creator>
  <cp:lastModifiedBy>Windows User</cp:lastModifiedBy>
  <cp:revision>70</cp:revision>
  <dcterms:created xsi:type="dcterms:W3CDTF">2022-12-22T23:54:02Z</dcterms:created>
  <dcterms:modified xsi:type="dcterms:W3CDTF">2023-05-14T15:35:48Z</dcterms:modified>
</cp:coreProperties>
</file>