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1430000" cy="8756650"/>
  <p:notesSz cx="11430000" cy="875665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97" d="100"/>
          <a:sy n="97" d="100"/>
        </p:scale>
        <p:origin x="193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59E6B-D121-7C4A-A508-7963F2C214A4}" type="datetimeFigureOut">
              <a:t>15.05.2023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1095375"/>
            <a:ext cx="3857625" cy="2954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4214813"/>
            <a:ext cx="9144000" cy="3448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16913"/>
            <a:ext cx="4953000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8316913"/>
            <a:ext cx="4953000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B0FC7-9E31-F64F-A00C-ED1367F4CBE0}" type="slidenum"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7318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B0FC7-9E31-F64F-A00C-ED1367F4CBE0}" type="slidenum">
              <a:t>3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395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7004" y="1211014"/>
            <a:ext cx="8255991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5866" y="3976598"/>
            <a:ext cx="8678267" cy="100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D9E1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0C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5866" y="878478"/>
            <a:ext cx="8678267" cy="120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4204" y="2039054"/>
            <a:ext cx="8705215" cy="273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87004" y="1211014"/>
            <a:ext cx="8255991" cy="1692130"/>
          </a:xfrm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algn="ctr"/>
            <a:r>
              <a:rPr lang="en-GB" b="1">
                <a:effectLst/>
              </a:rPr>
              <a:t>Working Effectively With Legacy 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0" y="3262223"/>
            <a:ext cx="2438400" cy="13771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561975" algn="r">
              <a:lnSpc>
                <a:spcPct val="154000"/>
              </a:lnSpc>
              <a:spcBef>
                <a:spcPts val="130"/>
              </a:spcBef>
            </a:pPr>
            <a:r>
              <a:rPr sz="20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П</a:t>
            </a:r>
            <a:r>
              <a:rPr sz="20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і</a:t>
            </a:r>
            <a:r>
              <a:rPr sz="20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д</a:t>
            </a:r>
            <a:r>
              <a:rPr sz="2000" spc="-15" dirty="0">
                <a:solidFill>
                  <a:srgbClr val="D9E1FF"/>
                </a:solidFill>
                <a:latin typeface="Microsoft Sans Serif"/>
                <a:cs typeface="Microsoft Sans Serif"/>
              </a:rPr>
              <a:t>г</a:t>
            </a:r>
            <a:r>
              <a:rPr sz="20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о</a:t>
            </a:r>
            <a:r>
              <a:rPr sz="20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т</a:t>
            </a:r>
            <a:r>
              <a:rPr sz="20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у</a:t>
            </a:r>
            <a:r>
              <a:rPr sz="2000" dirty="0">
                <a:solidFill>
                  <a:srgbClr val="D9E1FF"/>
                </a:solidFill>
                <a:latin typeface="Microsoft Sans Serif"/>
                <a:cs typeface="Microsoft Sans Serif"/>
              </a:rPr>
              <a:t>в</a:t>
            </a:r>
            <a:r>
              <a:rPr sz="20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а</a:t>
            </a:r>
            <a:r>
              <a:rPr sz="2000" dirty="0">
                <a:solidFill>
                  <a:srgbClr val="D9E1FF"/>
                </a:solidFill>
                <a:latin typeface="Microsoft Sans Serif"/>
                <a:cs typeface="Microsoft Sans Serif"/>
              </a:rPr>
              <a:t>в</a:t>
            </a:r>
            <a:r>
              <a:rPr sz="20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:  </a:t>
            </a:r>
            <a:r>
              <a:rPr sz="20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студент </a:t>
            </a:r>
            <a:r>
              <a:rPr sz="20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511 групи </a:t>
            </a:r>
            <a:r>
              <a:rPr sz="20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Сірий</a:t>
            </a:r>
            <a:r>
              <a:rPr sz="20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Святослав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4F403CF-E3C9-2D01-94BF-D92C925B88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5853507"/>
            <a:ext cx="11429999" cy="2903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8756651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0C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6" y="878478"/>
            <a:ext cx="8678267" cy="11582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0"/>
              </a:spcBef>
            </a:pPr>
            <a:r>
              <a:rPr spc="509" dirty="0"/>
              <a:t>Le</a:t>
            </a:r>
            <a:r>
              <a:rPr lang="en-US" spc="509" dirty="0"/>
              <a:t>g</a:t>
            </a:r>
            <a:r>
              <a:rPr spc="509" dirty="0"/>
              <a:t>acy</a:t>
            </a:r>
            <a:r>
              <a:rPr spc="-155" dirty="0"/>
              <a:t> </a:t>
            </a:r>
            <a:r>
              <a:rPr spc="635" dirty="0"/>
              <a:t>Code</a:t>
            </a:r>
            <a:r>
              <a:rPr spc="-210" dirty="0"/>
              <a:t> </a:t>
            </a:r>
            <a:r>
              <a:rPr spc="380" dirty="0"/>
              <a:t>Mi</a:t>
            </a:r>
            <a:r>
              <a:rPr lang="en-US" spc="380" dirty="0"/>
              <a:t>g</a:t>
            </a:r>
            <a:r>
              <a:rPr spc="380" dirty="0"/>
              <a:t>ra</a:t>
            </a:r>
            <a:r>
              <a:rPr lang="en-US" spc="380" dirty="0"/>
              <a:t>t</a:t>
            </a:r>
            <a:r>
              <a:rPr spc="380" dirty="0"/>
              <a:t>ion</a:t>
            </a:r>
            <a:r>
              <a:rPr spc="-190" dirty="0"/>
              <a:t> </a:t>
            </a:r>
            <a:r>
              <a:rPr spc="570" dirty="0"/>
              <a:t>and </a:t>
            </a:r>
            <a:r>
              <a:rPr spc="-1055" dirty="0"/>
              <a:t> </a:t>
            </a:r>
            <a:r>
              <a:rPr spc="400" dirty="0"/>
              <a:t>Moderniza</a:t>
            </a:r>
            <a:r>
              <a:rPr lang="en-US" spc="400" dirty="0"/>
              <a:t>t</a:t>
            </a:r>
            <a:r>
              <a:rPr spc="400" dirty="0"/>
              <a:t>ion</a:t>
            </a:r>
          </a:p>
        </p:txBody>
      </p:sp>
      <p:sp>
        <p:nvSpPr>
          <p:cNvPr id="4" name="object 4"/>
          <p:cNvSpPr/>
          <p:nvPr/>
        </p:nvSpPr>
        <p:spPr>
          <a:xfrm>
            <a:off x="1390649" y="2314574"/>
            <a:ext cx="2762250" cy="2733675"/>
          </a:xfrm>
          <a:custGeom>
            <a:avLst/>
            <a:gdLst/>
            <a:ahLst/>
            <a:cxnLst/>
            <a:rect l="l" t="t" r="r" b="b"/>
            <a:pathLst>
              <a:path w="2762250" h="2733675">
                <a:moveTo>
                  <a:pt x="2722747" y="2733674"/>
                </a:moveTo>
                <a:lnTo>
                  <a:pt x="39502" y="2733674"/>
                </a:lnTo>
                <a:lnTo>
                  <a:pt x="33692" y="2732518"/>
                </a:lnTo>
                <a:lnTo>
                  <a:pt x="1155" y="2699981"/>
                </a:lnTo>
                <a:lnTo>
                  <a:pt x="0" y="2694171"/>
                </a:lnTo>
                <a:lnTo>
                  <a:pt x="0" y="2688133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2722747" y="0"/>
                </a:lnTo>
                <a:lnTo>
                  <a:pt x="2756471" y="22533"/>
                </a:lnTo>
                <a:lnTo>
                  <a:pt x="2762249" y="39502"/>
                </a:lnTo>
                <a:lnTo>
                  <a:pt x="2762249" y="2694171"/>
                </a:lnTo>
                <a:lnTo>
                  <a:pt x="2739715" y="2727896"/>
                </a:lnTo>
                <a:lnTo>
                  <a:pt x="2728556" y="2732518"/>
                </a:lnTo>
                <a:lnTo>
                  <a:pt x="2722747" y="2733674"/>
                </a:lnTo>
                <a:close/>
              </a:path>
            </a:pathLst>
          </a:custGeom>
          <a:solidFill>
            <a:srgbClr val="171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8031" y="2452179"/>
            <a:ext cx="2181225" cy="589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lang="en-GB" b="1" spc="380" dirty="0">
                <a:solidFill>
                  <a:schemeClr val="bg1"/>
                </a:solidFill>
              </a:rPr>
              <a:t>Migration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lang="en-US"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acy </a:t>
            </a:r>
            <a:r>
              <a:rPr sz="1800" b="1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8031" y="3195548"/>
            <a:ext cx="2060575" cy="673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90"/>
              </a:spcBef>
            </a:pP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Port the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legacy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a </a:t>
            </a:r>
            <a:r>
              <a:rPr sz="14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new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technology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stack.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3874" y="2314574"/>
            <a:ext cx="2762250" cy="2733675"/>
          </a:xfrm>
          <a:custGeom>
            <a:avLst/>
            <a:gdLst/>
            <a:ahLst/>
            <a:cxnLst/>
            <a:rect l="l" t="t" r="r" b="b"/>
            <a:pathLst>
              <a:path w="2762250" h="2733675">
                <a:moveTo>
                  <a:pt x="2722747" y="2733674"/>
                </a:moveTo>
                <a:lnTo>
                  <a:pt x="39502" y="2733674"/>
                </a:lnTo>
                <a:lnTo>
                  <a:pt x="33692" y="2732518"/>
                </a:lnTo>
                <a:lnTo>
                  <a:pt x="1155" y="2699981"/>
                </a:lnTo>
                <a:lnTo>
                  <a:pt x="0" y="2694171"/>
                </a:lnTo>
                <a:lnTo>
                  <a:pt x="0" y="2688133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2722747" y="0"/>
                </a:lnTo>
                <a:lnTo>
                  <a:pt x="2756471" y="22533"/>
                </a:lnTo>
                <a:lnTo>
                  <a:pt x="2762249" y="39502"/>
                </a:lnTo>
                <a:lnTo>
                  <a:pt x="2762249" y="2694171"/>
                </a:lnTo>
                <a:lnTo>
                  <a:pt x="2739715" y="2727896"/>
                </a:lnTo>
                <a:lnTo>
                  <a:pt x="2728556" y="2732518"/>
                </a:lnTo>
                <a:lnTo>
                  <a:pt x="2722747" y="2733674"/>
                </a:lnTo>
                <a:close/>
              </a:path>
            </a:pathLst>
          </a:custGeom>
          <a:solidFill>
            <a:srgbClr val="171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3042" y="2452179"/>
            <a:ext cx="1685289" cy="589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Modernizin</a:t>
            </a:r>
            <a:r>
              <a:rPr lang="en-US"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b="1" spc="2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4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3042" y="3195548"/>
            <a:ext cx="2257425" cy="16541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52900"/>
              </a:lnSpc>
              <a:spcBef>
                <a:spcPts val="75"/>
              </a:spcBef>
            </a:pP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Refactor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the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legacy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directly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in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older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technology stack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make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easier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maintain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enhance.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77099" y="2314574"/>
            <a:ext cx="2762250" cy="2733675"/>
          </a:xfrm>
          <a:custGeom>
            <a:avLst/>
            <a:gdLst/>
            <a:ahLst/>
            <a:cxnLst/>
            <a:rect l="l" t="t" r="r" b="b"/>
            <a:pathLst>
              <a:path w="2762250" h="2733675">
                <a:moveTo>
                  <a:pt x="2722746" y="2733674"/>
                </a:moveTo>
                <a:lnTo>
                  <a:pt x="39502" y="2733674"/>
                </a:lnTo>
                <a:lnTo>
                  <a:pt x="33692" y="2732518"/>
                </a:lnTo>
                <a:lnTo>
                  <a:pt x="1154" y="2699981"/>
                </a:lnTo>
                <a:lnTo>
                  <a:pt x="0" y="2694171"/>
                </a:lnTo>
                <a:lnTo>
                  <a:pt x="0" y="2688133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2722746" y="0"/>
                </a:lnTo>
                <a:lnTo>
                  <a:pt x="2756470" y="22533"/>
                </a:lnTo>
                <a:lnTo>
                  <a:pt x="2762249" y="39502"/>
                </a:lnTo>
                <a:lnTo>
                  <a:pt x="2762249" y="2694171"/>
                </a:lnTo>
                <a:lnTo>
                  <a:pt x="2739714" y="2727896"/>
                </a:lnTo>
                <a:lnTo>
                  <a:pt x="2728555" y="2732518"/>
                </a:lnTo>
                <a:lnTo>
                  <a:pt x="2722746" y="2733674"/>
                </a:lnTo>
                <a:close/>
              </a:path>
            </a:pathLst>
          </a:custGeom>
          <a:solidFill>
            <a:srgbClr val="171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48053" y="2452179"/>
            <a:ext cx="2247900" cy="589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1800" b="1" spc="3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b="1" spc="2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b="1" spc="2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13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8053" y="3195548"/>
            <a:ext cx="2336800" cy="10064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55"/>
              </a:spcBef>
            </a:pP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Replacing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legacy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an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excellent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option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if it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proves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difficult</a:t>
            </a:r>
            <a:r>
              <a:rPr sz="1400" spc="-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work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with.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5866" y="3199034"/>
            <a:ext cx="283654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415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866" y="3909923"/>
            <a:ext cx="8505825" cy="1016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30"/>
              </a:spcBef>
            </a:pP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Legacy code can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be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difficult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work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with,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but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it's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essential</a:t>
            </a:r>
            <a:r>
              <a:rPr sz="1400" spc="-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maintain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and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improve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retain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value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adds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your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organization.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Be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patient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when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working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with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legacy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code,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plan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your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refactoring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well,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never</a:t>
            </a:r>
            <a:r>
              <a:rPr sz="1400" spc="-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forget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test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your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changes.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5978525"/>
            <a:ext cx="11429999" cy="277812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1A0FAC1F-579F-1931-A958-D942FAA0E5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1429999" cy="21464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0" y="3041300"/>
            <a:ext cx="3297554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300" b="1" spc="44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300" b="1" spc="7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300" b="1" spc="4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300" b="1" spc="434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300" b="1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b="1" spc="6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300" b="1" spc="5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300" b="1" spc="4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300" b="1" spc="-270" dirty="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55"/>
              </a:spcBef>
            </a:pPr>
            <a:r>
              <a:rPr spc="35" dirty="0"/>
              <a:t>Thank</a:t>
            </a:r>
            <a:r>
              <a:rPr spc="40" dirty="0"/>
              <a:t> </a:t>
            </a:r>
            <a:r>
              <a:rPr spc="35" dirty="0"/>
              <a:t>you </a:t>
            </a:r>
            <a:r>
              <a:rPr spc="10" dirty="0"/>
              <a:t>for</a:t>
            </a:r>
            <a:r>
              <a:rPr spc="-20" dirty="0"/>
              <a:t> </a:t>
            </a:r>
            <a:r>
              <a:rPr spc="10" dirty="0"/>
              <a:t>joining</a:t>
            </a:r>
            <a:r>
              <a:rPr spc="35" dirty="0"/>
              <a:t> </a:t>
            </a:r>
            <a:r>
              <a:rPr spc="30" dirty="0"/>
              <a:t>us</a:t>
            </a:r>
            <a:r>
              <a:rPr spc="40" dirty="0"/>
              <a:t> </a:t>
            </a:r>
            <a:r>
              <a:rPr spc="10" dirty="0"/>
              <a:t>for</a:t>
            </a:r>
            <a:r>
              <a:rPr spc="-15" dirty="0"/>
              <a:t> </a:t>
            </a:r>
            <a:r>
              <a:rPr spc="5" dirty="0"/>
              <a:t>this</a:t>
            </a:r>
            <a:r>
              <a:rPr spc="40" dirty="0"/>
              <a:t> </a:t>
            </a:r>
            <a:r>
              <a:rPr spc="20" dirty="0"/>
              <a:t>journey</a:t>
            </a:r>
            <a:r>
              <a:rPr spc="40" dirty="0"/>
              <a:t> </a:t>
            </a:r>
            <a:r>
              <a:rPr spc="20" dirty="0"/>
              <a:t>through</a:t>
            </a:r>
            <a:r>
              <a:rPr spc="35" dirty="0"/>
              <a:t> </a:t>
            </a:r>
            <a:r>
              <a:rPr spc="25" dirty="0"/>
              <a:t>legacy</a:t>
            </a:r>
            <a:r>
              <a:rPr spc="40" dirty="0"/>
              <a:t> </a:t>
            </a:r>
            <a:r>
              <a:rPr spc="35" dirty="0"/>
              <a:t>code.</a:t>
            </a:r>
            <a:r>
              <a:rPr spc="-20" dirty="0"/>
              <a:t> </a:t>
            </a:r>
            <a:r>
              <a:rPr spc="20" dirty="0"/>
              <a:t>We</a:t>
            </a:r>
            <a:r>
              <a:rPr spc="40" dirty="0"/>
              <a:t> </a:t>
            </a:r>
            <a:r>
              <a:rPr spc="35" dirty="0"/>
              <a:t>hope </a:t>
            </a:r>
            <a:r>
              <a:rPr spc="20" dirty="0"/>
              <a:t>that</a:t>
            </a:r>
            <a:r>
              <a:rPr spc="-20" dirty="0"/>
              <a:t> </a:t>
            </a:r>
            <a:r>
              <a:rPr spc="35" dirty="0"/>
              <a:t>you </a:t>
            </a:r>
            <a:r>
              <a:rPr spc="25" dirty="0"/>
              <a:t>found</a:t>
            </a:r>
            <a:r>
              <a:rPr spc="35" dirty="0"/>
              <a:t> </a:t>
            </a:r>
            <a:r>
              <a:rPr spc="-10" dirty="0"/>
              <a:t>it</a:t>
            </a:r>
            <a:r>
              <a:rPr spc="-20" dirty="0"/>
              <a:t> </a:t>
            </a:r>
            <a:r>
              <a:rPr spc="10" dirty="0"/>
              <a:t>informative</a:t>
            </a:r>
            <a:r>
              <a:rPr spc="40" dirty="0"/>
              <a:t> </a:t>
            </a:r>
            <a:r>
              <a:rPr spc="35" dirty="0"/>
              <a:t>and </a:t>
            </a:r>
            <a:r>
              <a:rPr spc="-360" dirty="0"/>
              <a:t> </a:t>
            </a:r>
            <a:r>
              <a:rPr spc="10" dirty="0"/>
              <a:t>insightful. </a:t>
            </a:r>
            <a:r>
              <a:rPr spc="20" dirty="0"/>
              <a:t>Remember, working </a:t>
            </a:r>
            <a:r>
              <a:rPr dirty="0"/>
              <a:t>with </a:t>
            </a:r>
            <a:r>
              <a:rPr spc="25" dirty="0"/>
              <a:t>legacy </a:t>
            </a:r>
            <a:r>
              <a:rPr spc="35" dirty="0"/>
              <a:t>code can </a:t>
            </a:r>
            <a:r>
              <a:rPr spc="30" dirty="0"/>
              <a:t>be </a:t>
            </a:r>
            <a:r>
              <a:rPr spc="25" dirty="0"/>
              <a:t>challenging, </a:t>
            </a:r>
            <a:r>
              <a:rPr spc="30" dirty="0"/>
              <a:t>but </a:t>
            </a:r>
            <a:r>
              <a:rPr dirty="0"/>
              <a:t>with </a:t>
            </a:r>
            <a:r>
              <a:rPr spc="15" dirty="0"/>
              <a:t>the </a:t>
            </a:r>
            <a:r>
              <a:rPr spc="10" dirty="0"/>
              <a:t>right </a:t>
            </a:r>
            <a:r>
              <a:rPr spc="15" dirty="0"/>
              <a:t>strategies </a:t>
            </a:r>
            <a:r>
              <a:rPr spc="35" dirty="0"/>
              <a:t>and </a:t>
            </a:r>
            <a:r>
              <a:rPr spc="40" dirty="0"/>
              <a:t> </a:t>
            </a:r>
            <a:r>
              <a:rPr spc="30" dirty="0"/>
              <a:t>techniques,</a:t>
            </a:r>
            <a:r>
              <a:rPr spc="-25" dirty="0"/>
              <a:t> </a:t>
            </a:r>
            <a:r>
              <a:rPr spc="35" dirty="0"/>
              <a:t>you</a:t>
            </a:r>
            <a:r>
              <a:rPr spc="30" dirty="0"/>
              <a:t> </a:t>
            </a:r>
            <a:r>
              <a:rPr spc="35" dirty="0"/>
              <a:t>can</a:t>
            </a:r>
            <a:r>
              <a:rPr spc="30" dirty="0"/>
              <a:t> </a:t>
            </a:r>
            <a:r>
              <a:rPr spc="35" dirty="0"/>
              <a:t>make</a:t>
            </a:r>
            <a:r>
              <a:rPr spc="30" dirty="0"/>
              <a:t> </a:t>
            </a:r>
            <a:r>
              <a:rPr spc="-10" dirty="0"/>
              <a:t>it</a:t>
            </a:r>
            <a:r>
              <a:rPr spc="-25" dirty="0"/>
              <a:t> </a:t>
            </a:r>
            <a:r>
              <a:rPr spc="15" dirty="0"/>
              <a:t>a</a:t>
            </a:r>
            <a:r>
              <a:rPr spc="30" dirty="0"/>
              <a:t> </a:t>
            </a:r>
            <a:r>
              <a:rPr spc="15" dirty="0"/>
              <a:t>rewarding</a:t>
            </a:r>
            <a:r>
              <a:rPr spc="30" dirty="0"/>
              <a:t> </a:t>
            </a:r>
            <a:r>
              <a:rPr spc="25" dirty="0"/>
              <a:t>experience.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23" y="5978525"/>
            <a:ext cx="11429999" cy="2778125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4566A603-C34A-CD2C-67C1-A02016D2ED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24" y="0"/>
            <a:ext cx="11429999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87004" y="1211014"/>
            <a:ext cx="8255991" cy="1963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82010" marR="5080">
              <a:lnSpc>
                <a:spcPct val="108300"/>
              </a:lnSpc>
              <a:spcBef>
                <a:spcPts val="135"/>
              </a:spcBef>
            </a:pPr>
            <a:r>
              <a:rPr lang="en-GB" sz="4000" spc="465" dirty="0"/>
              <a:t>Working </a:t>
            </a:r>
            <a:r>
              <a:rPr lang="en-GB" sz="4000" spc="470" dirty="0"/>
              <a:t> </a:t>
            </a:r>
            <a:r>
              <a:rPr lang="en-GB" sz="4000" spc="365" dirty="0"/>
              <a:t>Effectively</a:t>
            </a:r>
            <a:r>
              <a:rPr lang="en-GB" sz="4000" spc="-305" dirty="0"/>
              <a:t> </a:t>
            </a:r>
            <a:r>
              <a:rPr lang="en-GB" sz="4000" spc="595" dirty="0"/>
              <a:t>With </a:t>
            </a:r>
            <a:r>
              <a:rPr lang="en-GB" sz="4000" spc="-1280" dirty="0"/>
              <a:t> </a:t>
            </a:r>
            <a:r>
              <a:rPr lang="en-GB" sz="4000" spc="555" dirty="0"/>
              <a:t>Legacy</a:t>
            </a:r>
            <a:r>
              <a:rPr lang="en-GB" sz="4000" spc="-229" dirty="0"/>
              <a:t> </a:t>
            </a:r>
            <a:r>
              <a:rPr lang="en-GB" sz="4000" spc="73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6670" y="3633698"/>
            <a:ext cx="5632450" cy="14607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90"/>
              </a:spcBef>
            </a:pP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Legacy</a:t>
            </a:r>
            <a:r>
              <a:rPr sz="16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 </a:t>
            </a:r>
            <a:r>
              <a:rPr sz="16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exists</a:t>
            </a:r>
            <a:r>
              <a:rPr sz="16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in</a:t>
            </a:r>
            <a:r>
              <a:rPr sz="16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every</a:t>
            </a:r>
            <a:r>
              <a:rPr sz="16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software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project.</a:t>
            </a:r>
            <a:r>
              <a:rPr sz="16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9E1FF"/>
                </a:solidFill>
                <a:latin typeface="Microsoft Sans Serif"/>
                <a:cs typeface="Microsoft Sans Serif"/>
              </a:rPr>
              <a:t>In</a:t>
            </a:r>
            <a:r>
              <a:rPr sz="16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this</a:t>
            </a:r>
            <a:r>
              <a:rPr sz="16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presentation,</a:t>
            </a:r>
            <a:r>
              <a:rPr sz="16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we </a:t>
            </a:r>
            <a:r>
              <a:rPr sz="16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will</a:t>
            </a:r>
            <a:r>
              <a:rPr sz="16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explore</a:t>
            </a:r>
            <a:r>
              <a:rPr sz="16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strategies</a:t>
            </a:r>
            <a:r>
              <a:rPr sz="16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for</a:t>
            </a:r>
            <a:r>
              <a:rPr sz="16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working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9E1FF"/>
                </a:solidFill>
                <a:latin typeface="Microsoft Sans Serif"/>
                <a:cs typeface="Microsoft Sans Serif"/>
              </a:rPr>
              <a:t>with</a:t>
            </a:r>
            <a:r>
              <a:rPr sz="16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legacy</a:t>
            </a:r>
            <a:r>
              <a:rPr sz="16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</a:t>
            </a:r>
            <a:r>
              <a:rPr sz="16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 </a:t>
            </a:r>
            <a:r>
              <a:rPr sz="16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discuss 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techniques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for</a:t>
            </a:r>
            <a:r>
              <a:rPr sz="16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improving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its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quality</a:t>
            </a:r>
            <a:r>
              <a:rPr sz="16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 </a:t>
            </a:r>
            <a:r>
              <a:rPr sz="16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maintaining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</a:t>
            </a:r>
            <a:r>
              <a:rPr sz="16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over</a:t>
            </a:r>
            <a:r>
              <a:rPr sz="16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time.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49" cy="6000749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AEB28FCE-574C-C5AD-2E74-988315145E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5978525"/>
            <a:ext cx="11429999" cy="2778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9113748"/>
          </a:xfrm>
          <a:custGeom>
            <a:avLst/>
            <a:gdLst/>
            <a:ahLst/>
            <a:cxnLst/>
            <a:rect l="l" t="t" r="r" b="b"/>
            <a:pathLst>
              <a:path w="11430000" h="8343900">
                <a:moveTo>
                  <a:pt x="11429999" y="8343899"/>
                </a:moveTo>
                <a:lnTo>
                  <a:pt x="0" y="83438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8343899"/>
                </a:lnTo>
                <a:close/>
              </a:path>
            </a:pathLst>
          </a:custGeom>
          <a:solidFill>
            <a:srgbClr val="0C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6670" y="430803"/>
            <a:ext cx="5727065" cy="11582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0"/>
              </a:spcBef>
            </a:pPr>
            <a:r>
              <a:rPr spc="405" dirty="0"/>
              <a:t>Unders</a:t>
            </a:r>
            <a:r>
              <a:rPr lang="en-US" spc="405" dirty="0"/>
              <a:t>t</a:t>
            </a:r>
            <a:r>
              <a:rPr spc="405" dirty="0"/>
              <a:t>andin</a:t>
            </a:r>
            <a:r>
              <a:rPr lang="en-US" spc="405" dirty="0"/>
              <a:t>g</a:t>
            </a:r>
            <a:r>
              <a:rPr spc="-225" dirty="0"/>
              <a:t> </a:t>
            </a:r>
            <a:r>
              <a:rPr spc="509" dirty="0"/>
              <a:t>Le</a:t>
            </a:r>
            <a:r>
              <a:rPr lang="en-US" spc="509" dirty="0"/>
              <a:t>g</a:t>
            </a:r>
            <a:r>
              <a:rPr spc="509" dirty="0"/>
              <a:t>acy </a:t>
            </a:r>
            <a:r>
              <a:rPr spc="-1055" dirty="0"/>
              <a:t> </a:t>
            </a:r>
            <a:r>
              <a:rPr spc="635" dirty="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4972049" y="1943099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70072" y="409574"/>
                </a:moveTo>
                <a:lnTo>
                  <a:pt x="39502" y="409574"/>
                </a:lnTo>
                <a:lnTo>
                  <a:pt x="33692" y="408419"/>
                </a:lnTo>
                <a:lnTo>
                  <a:pt x="1155" y="375881"/>
                </a:lnTo>
                <a:lnTo>
                  <a:pt x="0" y="370072"/>
                </a:lnTo>
                <a:lnTo>
                  <a:pt x="0" y="364033"/>
                </a:lnTo>
                <a:lnTo>
                  <a:pt x="0" y="39502"/>
                </a:lnTo>
                <a:lnTo>
                  <a:pt x="22534" y="5777"/>
                </a:lnTo>
                <a:lnTo>
                  <a:pt x="39502" y="0"/>
                </a:lnTo>
                <a:lnTo>
                  <a:pt x="370072" y="0"/>
                </a:lnTo>
                <a:lnTo>
                  <a:pt x="403796" y="22533"/>
                </a:lnTo>
                <a:lnTo>
                  <a:pt x="409574" y="39502"/>
                </a:lnTo>
                <a:lnTo>
                  <a:pt x="409574" y="370072"/>
                </a:lnTo>
                <a:lnTo>
                  <a:pt x="387040" y="403797"/>
                </a:lnTo>
                <a:lnTo>
                  <a:pt x="375882" y="408419"/>
                </a:lnTo>
                <a:lnTo>
                  <a:pt x="370072" y="409574"/>
                </a:lnTo>
                <a:close/>
              </a:path>
            </a:pathLst>
          </a:custGeom>
          <a:solidFill>
            <a:srgbClr val="171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8708" y="2004504"/>
            <a:ext cx="1952625" cy="589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1800" b="1" spc="7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b="1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b="1" spc="2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13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Code?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8708" y="2728823"/>
            <a:ext cx="2165350" cy="26543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53700"/>
              </a:lnSpc>
              <a:spcBef>
                <a:spcPts val="135"/>
              </a:spcBef>
            </a:pP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Legacy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is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code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written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in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a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language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or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technology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that </a:t>
            </a: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is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no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longer</a:t>
            </a:r>
            <a:r>
              <a:rPr sz="1400" spc="-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current,</a:t>
            </a:r>
            <a:r>
              <a:rPr sz="1400" spc="-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tends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be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hard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maintain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due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its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complexity,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was not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written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with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modern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best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practices.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3" y="1943099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70072" y="409574"/>
                </a:moveTo>
                <a:lnTo>
                  <a:pt x="39502" y="409574"/>
                </a:lnTo>
                <a:lnTo>
                  <a:pt x="33692" y="408419"/>
                </a:lnTo>
                <a:lnTo>
                  <a:pt x="1154" y="375881"/>
                </a:lnTo>
                <a:lnTo>
                  <a:pt x="0" y="370072"/>
                </a:lnTo>
                <a:lnTo>
                  <a:pt x="0" y="364033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370072" y="0"/>
                </a:lnTo>
                <a:lnTo>
                  <a:pt x="403796" y="22533"/>
                </a:lnTo>
                <a:lnTo>
                  <a:pt x="409574" y="39502"/>
                </a:lnTo>
                <a:lnTo>
                  <a:pt x="409574" y="370072"/>
                </a:lnTo>
                <a:lnTo>
                  <a:pt x="387040" y="403797"/>
                </a:lnTo>
                <a:lnTo>
                  <a:pt x="375881" y="408419"/>
                </a:lnTo>
                <a:lnTo>
                  <a:pt x="370072" y="409574"/>
                </a:lnTo>
                <a:close/>
              </a:path>
            </a:pathLst>
          </a:custGeom>
          <a:solidFill>
            <a:srgbClr val="171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9219" y="1952498"/>
            <a:ext cx="31426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100" algn="l"/>
              </a:tabLst>
            </a:pPr>
            <a:r>
              <a:rPr lang="en-US" sz="2150" b="1" spc="-4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150" b="1" spc="-425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150" b="1" spc="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8546" y="2004504"/>
            <a:ext cx="2178050" cy="589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1800" b="1" spc="7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b="1" spc="2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13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1800" b="1" spc="4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4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33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8546" y="2728823"/>
            <a:ext cx="2190750" cy="2006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20"/>
              </a:spcBef>
            </a:pP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Legacy code </a:t>
            </a: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is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crucial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for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a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business.</a:t>
            </a:r>
            <a:r>
              <a:rPr sz="1400" spc="-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It's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in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constant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use and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affecting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millions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of people.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Ignoring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can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lead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business-wide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issues.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2049" y="5848349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70072" y="409574"/>
                </a:moveTo>
                <a:lnTo>
                  <a:pt x="39502" y="409574"/>
                </a:lnTo>
                <a:lnTo>
                  <a:pt x="33692" y="408418"/>
                </a:lnTo>
                <a:lnTo>
                  <a:pt x="1155" y="375881"/>
                </a:lnTo>
                <a:lnTo>
                  <a:pt x="0" y="370072"/>
                </a:lnTo>
                <a:lnTo>
                  <a:pt x="0" y="364033"/>
                </a:lnTo>
                <a:lnTo>
                  <a:pt x="0" y="39501"/>
                </a:lnTo>
                <a:lnTo>
                  <a:pt x="22534" y="5776"/>
                </a:lnTo>
                <a:lnTo>
                  <a:pt x="39502" y="0"/>
                </a:lnTo>
                <a:lnTo>
                  <a:pt x="370072" y="0"/>
                </a:lnTo>
                <a:lnTo>
                  <a:pt x="403796" y="22533"/>
                </a:lnTo>
                <a:lnTo>
                  <a:pt x="409574" y="39501"/>
                </a:lnTo>
                <a:lnTo>
                  <a:pt x="409574" y="370072"/>
                </a:lnTo>
                <a:lnTo>
                  <a:pt x="387040" y="403796"/>
                </a:lnTo>
                <a:lnTo>
                  <a:pt x="375882" y="408418"/>
                </a:lnTo>
                <a:lnTo>
                  <a:pt x="370072" y="409574"/>
                </a:lnTo>
                <a:close/>
              </a:path>
            </a:pathLst>
          </a:custGeom>
          <a:solidFill>
            <a:srgbClr val="171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75882" y="5857747"/>
            <a:ext cx="2006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8708" y="5890704"/>
            <a:ext cx="4581525" cy="603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Challen</a:t>
            </a:r>
            <a:r>
              <a:rPr lang="en-US"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Unders</a:t>
            </a:r>
            <a:r>
              <a:rPr lang="en-US"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andin</a:t>
            </a:r>
            <a:r>
              <a:rPr lang="en-US"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lang="en-US"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acy </a:t>
            </a:r>
            <a:r>
              <a:rPr sz="18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8708" y="6643598"/>
            <a:ext cx="5088890" cy="10064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55"/>
              </a:spcBef>
            </a:pP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Legacy code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can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be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difficult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understand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due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its </a:t>
            </a: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complexity,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lack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of documentation,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the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people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who </a:t>
            </a: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initially </a:t>
            </a:r>
            <a:r>
              <a:rPr sz="14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wrote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may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no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longer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be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available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explain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-1"/>
            <a:ext cx="4283480" cy="91137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756650"/>
          </a:xfrm>
          <a:custGeom>
            <a:avLst/>
            <a:gdLst/>
            <a:ahLst/>
            <a:cxnLst/>
            <a:rect l="l" t="t" r="r" b="b"/>
            <a:pathLst>
              <a:path w="11430000" h="7200900">
                <a:moveTo>
                  <a:pt x="11429999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7200899"/>
                </a:lnTo>
                <a:close/>
              </a:path>
            </a:pathLst>
          </a:custGeom>
          <a:solidFill>
            <a:srgbClr val="0C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6" y="430803"/>
            <a:ext cx="6793865" cy="11041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GB" b="1"/>
              <a:t>Strategies for Working with Legacy Code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90649" y="4081090"/>
            <a:ext cx="8648700" cy="838200"/>
            <a:chOff x="1390649" y="4081090"/>
            <a:chExt cx="8648700" cy="838200"/>
          </a:xfrm>
        </p:grpSpPr>
        <p:sp>
          <p:nvSpPr>
            <p:cNvPr id="5" name="object 5"/>
            <p:cNvSpPr/>
            <p:nvPr/>
          </p:nvSpPr>
          <p:spPr>
            <a:xfrm>
              <a:off x="1390637" y="4281118"/>
              <a:ext cx="8648700" cy="638175"/>
            </a:xfrm>
            <a:custGeom>
              <a:avLst/>
              <a:gdLst/>
              <a:ahLst/>
              <a:cxnLst/>
              <a:rect l="l" t="t" r="r" b="b"/>
              <a:pathLst>
                <a:path w="8648700" h="638175">
                  <a:moveTo>
                    <a:pt x="8648700" y="5130"/>
                  </a:moveTo>
                  <a:lnTo>
                    <a:pt x="1685925" y="5130"/>
                  </a:lnTo>
                  <a:lnTo>
                    <a:pt x="1685925" y="0"/>
                  </a:lnTo>
                  <a:lnTo>
                    <a:pt x="1666875" y="0"/>
                  </a:lnTo>
                  <a:lnTo>
                    <a:pt x="1666875" y="5130"/>
                  </a:lnTo>
                  <a:lnTo>
                    <a:pt x="0" y="5130"/>
                  </a:lnTo>
                  <a:lnTo>
                    <a:pt x="0" y="24180"/>
                  </a:lnTo>
                  <a:lnTo>
                    <a:pt x="1666875" y="24180"/>
                  </a:lnTo>
                  <a:lnTo>
                    <a:pt x="1666875" y="638175"/>
                  </a:lnTo>
                  <a:lnTo>
                    <a:pt x="1685925" y="638175"/>
                  </a:lnTo>
                  <a:lnTo>
                    <a:pt x="1685925" y="24180"/>
                  </a:lnTo>
                  <a:lnTo>
                    <a:pt x="8648700" y="24180"/>
                  </a:lnTo>
                  <a:lnTo>
                    <a:pt x="8648700" y="5130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499" y="408109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70072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0072" y="0"/>
                  </a:lnTo>
                  <a:lnTo>
                    <a:pt x="403797" y="22533"/>
                  </a:lnTo>
                  <a:lnTo>
                    <a:pt x="409574" y="39502"/>
                  </a:lnTo>
                  <a:lnTo>
                    <a:pt x="409574" y="370072"/>
                  </a:lnTo>
                  <a:lnTo>
                    <a:pt x="387040" y="403797"/>
                  </a:lnTo>
                  <a:lnTo>
                    <a:pt x="375881" y="408419"/>
                  </a:lnTo>
                  <a:lnTo>
                    <a:pt x="370072" y="409574"/>
                  </a:lnTo>
                  <a:close/>
                </a:path>
              </a:pathLst>
            </a:custGeom>
            <a:solidFill>
              <a:srgbClr val="171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99283" y="4090488"/>
            <a:ext cx="1320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4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6283" y="5062029"/>
            <a:ext cx="2361565" cy="589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4869" marR="5080" indent="-852805">
              <a:lnSpc>
                <a:spcPct val="107600"/>
              </a:lnSpc>
              <a:spcBef>
                <a:spcPts val="100"/>
              </a:spcBef>
            </a:pPr>
            <a:r>
              <a:rPr lang="en-GB" sz="1800" b="1" spc="3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GB"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GB"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GB"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GB"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GB"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GB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GB"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GB"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GB"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GB"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GB"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GB" b="1" spc="2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GB"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GB"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GB" sz="1800" b="1" spc="12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lang="en-GB"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lang="en-GB"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1021" y="5786348"/>
            <a:ext cx="2755900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115" marR="5080" indent="-400050">
              <a:lnSpc>
                <a:spcPct val="156200"/>
              </a:lnSpc>
              <a:spcBef>
                <a:spcPts val="95"/>
              </a:spcBef>
            </a:pP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Take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time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understand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 </a:t>
            </a:r>
            <a:r>
              <a:rPr sz="14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before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making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changes.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29150" y="3643684"/>
            <a:ext cx="409575" cy="847725"/>
            <a:chOff x="4629150" y="3643684"/>
            <a:chExt cx="409575" cy="847725"/>
          </a:xfrm>
        </p:grpSpPr>
        <p:sp>
          <p:nvSpPr>
            <p:cNvPr id="11" name="object 11"/>
            <p:cNvSpPr/>
            <p:nvPr/>
          </p:nvSpPr>
          <p:spPr>
            <a:xfrm>
              <a:off x="4819649" y="3643684"/>
              <a:ext cx="19050" cy="638175"/>
            </a:xfrm>
            <a:custGeom>
              <a:avLst/>
              <a:gdLst/>
              <a:ahLst/>
              <a:cxnLst/>
              <a:rect l="l" t="t" r="r" b="b"/>
              <a:pathLst>
                <a:path w="19050" h="638175">
                  <a:moveTo>
                    <a:pt x="19049" y="638174"/>
                  </a:moveTo>
                  <a:lnTo>
                    <a:pt x="0" y="638174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38174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29150" y="408183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70072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0072" y="0"/>
                  </a:lnTo>
                  <a:lnTo>
                    <a:pt x="403797" y="22533"/>
                  </a:lnTo>
                  <a:lnTo>
                    <a:pt x="409574" y="39502"/>
                  </a:lnTo>
                  <a:lnTo>
                    <a:pt x="409574" y="370072"/>
                  </a:lnTo>
                  <a:lnTo>
                    <a:pt x="387040" y="403797"/>
                  </a:lnTo>
                  <a:lnTo>
                    <a:pt x="375881" y="408419"/>
                  </a:lnTo>
                  <a:lnTo>
                    <a:pt x="370072" y="409574"/>
                  </a:lnTo>
                  <a:close/>
                </a:path>
              </a:pathLst>
            </a:custGeom>
            <a:solidFill>
              <a:srgbClr val="171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32982" y="4091232"/>
            <a:ext cx="1962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6619" y="2433548"/>
            <a:ext cx="2900680" cy="1016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4445" algn="ctr">
              <a:lnSpc>
                <a:spcPct val="154000"/>
              </a:lnSpc>
              <a:spcBef>
                <a:spcPts val="130"/>
              </a:spcBef>
            </a:pP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Write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extensive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tests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ensure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that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your</a:t>
            </a:r>
            <a:r>
              <a:rPr sz="1400" spc="-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changes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do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not</a:t>
            </a:r>
            <a:r>
              <a:rPr sz="1400" spc="-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break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existing </a:t>
            </a:r>
            <a:r>
              <a:rPr sz="14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functionality.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91274" y="4081090"/>
            <a:ext cx="409575" cy="838200"/>
            <a:chOff x="6391274" y="4081090"/>
            <a:chExt cx="409575" cy="838200"/>
          </a:xfrm>
        </p:grpSpPr>
        <p:sp>
          <p:nvSpPr>
            <p:cNvPr id="16" name="object 16"/>
            <p:cNvSpPr/>
            <p:nvPr/>
          </p:nvSpPr>
          <p:spPr>
            <a:xfrm>
              <a:off x="6591299" y="4281115"/>
              <a:ext cx="19050" cy="638175"/>
            </a:xfrm>
            <a:custGeom>
              <a:avLst/>
              <a:gdLst/>
              <a:ahLst/>
              <a:cxnLst/>
              <a:rect l="l" t="t" r="r" b="b"/>
              <a:pathLst>
                <a:path w="19050" h="638175">
                  <a:moveTo>
                    <a:pt x="19049" y="638174"/>
                  </a:moveTo>
                  <a:lnTo>
                    <a:pt x="0" y="638174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38174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1274" y="408109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70072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0072" y="0"/>
                  </a:lnTo>
                  <a:lnTo>
                    <a:pt x="403797" y="22533"/>
                  </a:lnTo>
                  <a:lnTo>
                    <a:pt x="409574" y="39502"/>
                  </a:lnTo>
                  <a:lnTo>
                    <a:pt x="409574" y="370072"/>
                  </a:lnTo>
                  <a:lnTo>
                    <a:pt x="387040" y="403797"/>
                  </a:lnTo>
                  <a:lnTo>
                    <a:pt x="375881" y="408419"/>
                  </a:lnTo>
                  <a:lnTo>
                    <a:pt x="370072" y="409574"/>
                  </a:lnTo>
                  <a:close/>
                </a:path>
              </a:pathLst>
            </a:custGeom>
            <a:solidFill>
              <a:srgbClr val="171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00018" y="4090488"/>
            <a:ext cx="2006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37955" y="5084127"/>
            <a:ext cx="272351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Refac</a:t>
            </a:r>
            <a:r>
              <a:rPr lang="en-US"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orin</a:t>
            </a:r>
            <a:r>
              <a:rPr lang="en-US"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b="1" spc="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5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9855" y="5491073"/>
            <a:ext cx="2752725" cy="1016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54000"/>
              </a:lnSpc>
              <a:spcBef>
                <a:spcPts val="130"/>
              </a:spcBef>
            </a:pP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Change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the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existing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without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affecting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its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external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behavior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make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</a:t>
            </a:r>
            <a:r>
              <a:rPr sz="1400" spc="-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more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maintainable.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162925" y="3643684"/>
            <a:ext cx="409575" cy="847725"/>
            <a:chOff x="8162925" y="3643684"/>
            <a:chExt cx="409575" cy="847725"/>
          </a:xfrm>
        </p:grpSpPr>
        <p:sp>
          <p:nvSpPr>
            <p:cNvPr id="22" name="object 22"/>
            <p:cNvSpPr/>
            <p:nvPr/>
          </p:nvSpPr>
          <p:spPr>
            <a:xfrm>
              <a:off x="8353424" y="3643684"/>
              <a:ext cx="19050" cy="638175"/>
            </a:xfrm>
            <a:custGeom>
              <a:avLst/>
              <a:gdLst/>
              <a:ahLst/>
              <a:cxnLst/>
              <a:rect l="l" t="t" r="r" b="b"/>
              <a:pathLst>
                <a:path w="19050" h="638175">
                  <a:moveTo>
                    <a:pt x="19049" y="638174"/>
                  </a:moveTo>
                  <a:lnTo>
                    <a:pt x="0" y="638174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38174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62925" y="408183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70072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0072" y="0"/>
                  </a:lnTo>
                  <a:lnTo>
                    <a:pt x="403797" y="22533"/>
                  </a:lnTo>
                  <a:lnTo>
                    <a:pt x="409574" y="39502"/>
                  </a:lnTo>
                  <a:lnTo>
                    <a:pt x="409574" y="370072"/>
                  </a:lnTo>
                  <a:lnTo>
                    <a:pt x="387040" y="403797"/>
                  </a:lnTo>
                  <a:lnTo>
                    <a:pt x="375881" y="408419"/>
                  </a:lnTo>
                  <a:lnTo>
                    <a:pt x="370072" y="409574"/>
                  </a:lnTo>
                  <a:close/>
                </a:path>
              </a:pathLst>
            </a:custGeom>
            <a:solidFill>
              <a:srgbClr val="171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257530" y="4091232"/>
            <a:ext cx="2197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2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70957" y="2026602"/>
            <a:ext cx="571246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93770" algn="l"/>
              </a:tabLst>
            </a:pPr>
            <a:r>
              <a:rPr lang="en-GB" sz="1800" b="1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GB"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lang="en-GB" b="1" spc="1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GB"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GB"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GB" b="1" spc="2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GB"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GB"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GB"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GB"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z="1800" b="1" spc="4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GB"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GB"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GB"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GB" sz="18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lang="en-GB" sz="1800" b="1" spc="2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GB"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lang="en-GB"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GB" sz="1800" b="1" spc="15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GB"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GB"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GB" b="1" spc="2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GB"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z="1800" b="1" spc="3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GB"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GB" b="1" spc="6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lang="en-GB"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GB"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GB"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GB"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lang="en-GB"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57367" y="2433548"/>
            <a:ext cx="2765425" cy="1016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54000"/>
              </a:lnSpc>
              <a:spcBef>
                <a:spcPts val="130"/>
              </a:spcBef>
            </a:pP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Apply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design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patterns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keep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the </a:t>
            </a:r>
            <a:r>
              <a:rPr sz="14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understandable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manageable.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8756651"/>
          </a:xfrm>
          <a:custGeom>
            <a:avLst/>
            <a:gdLst/>
            <a:ahLst/>
            <a:cxnLst/>
            <a:rect l="l" t="t" r="r" b="b"/>
            <a:pathLst>
              <a:path w="11430000" h="7791450">
                <a:moveTo>
                  <a:pt x="11429999" y="7791449"/>
                </a:moveTo>
                <a:lnTo>
                  <a:pt x="0" y="77914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7791449"/>
                </a:lnTo>
                <a:close/>
              </a:path>
            </a:pathLst>
          </a:custGeom>
          <a:solidFill>
            <a:srgbClr val="0C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6" y="430803"/>
            <a:ext cx="6809105" cy="11582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0"/>
              </a:spcBef>
            </a:pPr>
            <a:r>
              <a:rPr spc="750" dirty="0"/>
              <a:t>R</a:t>
            </a:r>
            <a:r>
              <a:rPr spc="355" dirty="0"/>
              <a:t>e</a:t>
            </a:r>
            <a:r>
              <a:rPr spc="260" dirty="0"/>
              <a:t>f</a:t>
            </a:r>
            <a:r>
              <a:rPr spc="730" dirty="0"/>
              <a:t>a</a:t>
            </a:r>
            <a:r>
              <a:rPr spc="655" dirty="0"/>
              <a:t>c</a:t>
            </a:r>
            <a:r>
              <a:rPr lang="en-US" spc="229" dirty="0"/>
              <a:t>t</a:t>
            </a:r>
            <a:r>
              <a:rPr spc="540" dirty="0"/>
              <a:t>o</a:t>
            </a:r>
            <a:r>
              <a:rPr spc="-95" dirty="0"/>
              <a:t>r</a:t>
            </a:r>
            <a:r>
              <a:rPr spc="-90" dirty="0"/>
              <a:t>i</a:t>
            </a:r>
            <a:r>
              <a:rPr spc="375" dirty="0"/>
              <a:t>n</a:t>
            </a:r>
            <a:r>
              <a:rPr lang="en-US" spc="509" dirty="0"/>
              <a:t>g</a:t>
            </a:r>
            <a:r>
              <a:rPr spc="-330" dirty="0"/>
              <a:t> </a:t>
            </a:r>
            <a:r>
              <a:rPr spc="150" dirty="0"/>
              <a:t>T</a:t>
            </a:r>
            <a:r>
              <a:rPr spc="355" dirty="0"/>
              <a:t>e</a:t>
            </a:r>
            <a:r>
              <a:rPr spc="655" dirty="0"/>
              <a:t>c</a:t>
            </a:r>
            <a:r>
              <a:rPr spc="440" dirty="0"/>
              <a:t>h</a:t>
            </a:r>
            <a:r>
              <a:rPr spc="375" dirty="0"/>
              <a:t>n</a:t>
            </a:r>
            <a:r>
              <a:rPr spc="-90" dirty="0"/>
              <a:t>i</a:t>
            </a:r>
            <a:r>
              <a:rPr spc="620" dirty="0"/>
              <a:t>q</a:t>
            </a:r>
            <a:r>
              <a:rPr spc="375" dirty="0"/>
              <a:t>u</a:t>
            </a:r>
            <a:r>
              <a:rPr spc="355" dirty="0"/>
              <a:t>e</a:t>
            </a:r>
            <a:r>
              <a:rPr spc="490" dirty="0"/>
              <a:t>s</a:t>
            </a:r>
            <a:r>
              <a:rPr spc="-170" dirty="0"/>
              <a:t> </a:t>
            </a:r>
            <a:r>
              <a:rPr spc="260" dirty="0"/>
              <a:t>f</a:t>
            </a:r>
            <a:r>
              <a:rPr spc="540" dirty="0"/>
              <a:t>o</a:t>
            </a:r>
            <a:r>
              <a:rPr spc="-65" dirty="0"/>
              <a:t>r  </a:t>
            </a:r>
            <a:r>
              <a:rPr spc="509" dirty="0"/>
              <a:t>Le</a:t>
            </a:r>
            <a:r>
              <a:rPr lang="en-US" spc="509" dirty="0"/>
              <a:t>g</a:t>
            </a:r>
            <a:r>
              <a:rPr spc="509" dirty="0"/>
              <a:t>acy</a:t>
            </a:r>
            <a:r>
              <a:rPr spc="-145" dirty="0"/>
              <a:t> </a:t>
            </a:r>
            <a:r>
              <a:rPr spc="635" dirty="0"/>
              <a:t>Code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25" y="2047875"/>
            <a:ext cx="2371724" cy="2371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7825" y="4579302"/>
            <a:ext cx="2180153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800" b="1" spc="3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GB" sz="1800" b="1" spc="2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lang="en-GB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GB"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GB"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GB"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GB" b="1" spc="9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lang="en-GB" sz="1800" b="1" spc="6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GB"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GB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GB"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GB"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GB" sz="1800" b="1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lang="en-GB"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8823" y="4986248"/>
            <a:ext cx="2212975" cy="1016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54000"/>
              </a:lnSpc>
              <a:spcBef>
                <a:spcPts val="130"/>
              </a:spcBef>
            </a:pP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Divide a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larger</a:t>
            </a:r>
            <a:r>
              <a:rPr sz="1400" spc="-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method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into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smaller,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more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manageable </a:t>
            </a:r>
            <a:r>
              <a:rPr sz="14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pieces.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3900" y="2047875"/>
            <a:ext cx="2362199" cy="2371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8350" y="4557204"/>
            <a:ext cx="2277110" cy="589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0695">
              <a:lnSpc>
                <a:spcPct val="107600"/>
              </a:lnSpc>
              <a:spcBef>
                <a:spcPts val="100"/>
              </a:spcBef>
            </a:pP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b="1" spc="17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roduce 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Parame</a:t>
            </a:r>
            <a:r>
              <a:rPr lang="en-US"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FFFFFF"/>
                </a:solidFill>
                <a:latin typeface="Trebuchet MS"/>
                <a:cs typeface="Trebuchet MS"/>
              </a:rPr>
              <a:t>Objec</a:t>
            </a:r>
            <a:r>
              <a:rPr lang="en-US" sz="1800" b="1" spc="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2321" y="5281523"/>
            <a:ext cx="2524760" cy="1016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30480" algn="ctr">
              <a:lnSpc>
                <a:spcPct val="154000"/>
              </a:lnSpc>
              <a:spcBef>
                <a:spcPts val="130"/>
              </a:spcBef>
            </a:pP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Group variables that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are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used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together</a:t>
            </a:r>
            <a:r>
              <a:rPr sz="1400" spc="-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a single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parameter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object.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9975" y="2047875"/>
            <a:ext cx="2362199" cy="23717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534076" y="4557204"/>
            <a:ext cx="227711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ctr">
              <a:lnSpc>
                <a:spcPct val="107600"/>
              </a:lnSpc>
              <a:spcBef>
                <a:spcPts val="100"/>
              </a:spcBef>
            </a:pP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Replace </a:t>
            </a:r>
            <a:r>
              <a:rPr sz="1800" b="1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4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8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25" dirty="0">
                <a:solidFill>
                  <a:srgbClr val="FFFFFF"/>
                </a:solidFill>
                <a:latin typeface="Trebuchet MS"/>
                <a:cs typeface="Trebuchet MS"/>
              </a:rPr>
              <a:t>h  </a:t>
            </a:r>
            <a:r>
              <a:rPr sz="1800" b="1" spc="200" dirty="0">
                <a:solidFill>
                  <a:srgbClr val="FFFFFF"/>
                </a:solidFill>
                <a:latin typeface="Trebuchet MS"/>
                <a:cs typeface="Trebuchet MS"/>
              </a:rPr>
              <a:t>Polymorphism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7389" y="5576798"/>
            <a:ext cx="2412365" cy="1349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algn="ctr">
              <a:lnSpc>
                <a:spcPct val="154800"/>
              </a:lnSpc>
              <a:spcBef>
                <a:spcPts val="114"/>
              </a:spcBef>
            </a:pP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Create a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hierarchy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of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classes </a:t>
            </a:r>
            <a:r>
              <a:rPr sz="1400" spc="-36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handle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different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cases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instead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of using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numerous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conditionals.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7566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0C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6" y="1198784"/>
            <a:ext cx="65893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75" dirty="0"/>
              <a:t>C</a:t>
            </a:r>
            <a:r>
              <a:rPr spc="540" dirty="0"/>
              <a:t>o</a:t>
            </a:r>
            <a:r>
              <a:rPr spc="635" dirty="0"/>
              <a:t>d</a:t>
            </a:r>
            <a:r>
              <a:rPr spc="390" dirty="0"/>
              <a:t>e</a:t>
            </a:r>
            <a:r>
              <a:rPr spc="-204" dirty="0"/>
              <a:t> </a:t>
            </a:r>
            <a:r>
              <a:rPr spc="975" dirty="0"/>
              <a:t>C</a:t>
            </a:r>
            <a:r>
              <a:rPr spc="465" dirty="0"/>
              <a:t>o</a:t>
            </a:r>
            <a:r>
              <a:rPr spc="300" dirty="0"/>
              <a:t>v</a:t>
            </a:r>
            <a:r>
              <a:rPr spc="355" dirty="0"/>
              <a:t>e</a:t>
            </a:r>
            <a:r>
              <a:rPr spc="-95" dirty="0"/>
              <a:t>r</a:t>
            </a:r>
            <a:r>
              <a:rPr spc="730" dirty="0"/>
              <a:t>a</a:t>
            </a:r>
            <a:r>
              <a:rPr lang="en-US" spc="500" dirty="0"/>
              <a:t>g</a:t>
            </a:r>
            <a:r>
              <a:rPr spc="390" dirty="0"/>
              <a:t>e</a:t>
            </a:r>
            <a:r>
              <a:rPr spc="-204" dirty="0"/>
              <a:t> </a:t>
            </a:r>
            <a:r>
              <a:rPr spc="655" dirty="0"/>
              <a:t>B</a:t>
            </a:r>
            <a:r>
              <a:rPr spc="395" dirty="0"/>
              <a:t>y</a:t>
            </a:r>
            <a:r>
              <a:rPr spc="-290" dirty="0"/>
              <a:t> </a:t>
            </a:r>
            <a:r>
              <a:rPr spc="150" dirty="0"/>
              <a:t>T</a:t>
            </a:r>
            <a:r>
              <a:rPr spc="355" dirty="0"/>
              <a:t>e</a:t>
            </a:r>
            <a:r>
              <a:rPr spc="490" dirty="0"/>
              <a:t>s</a:t>
            </a:r>
            <a:r>
              <a:rPr lang="en-US" spc="229" dirty="0"/>
              <a:t>t</a:t>
            </a:r>
            <a:r>
              <a:rPr spc="-90" dirty="0"/>
              <a:t>i</a:t>
            </a:r>
            <a:r>
              <a:rPr lang="en-US" spc="375" dirty="0"/>
              <a:t>n</a:t>
            </a:r>
            <a:r>
              <a:rPr lang="en-US" spc="509" dirty="0"/>
              <a:t>g</a:t>
            </a:r>
            <a:endParaRPr spc="509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43912"/>
              </p:ext>
            </p:extLst>
          </p:nvPr>
        </p:nvGraphicFramePr>
        <p:xfrm>
          <a:off x="1334204" y="2039054"/>
          <a:ext cx="8686165" cy="2714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4">
                <a:tc gridSpan="2"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4549140" algn="l"/>
                        </a:tabLst>
                      </a:pPr>
                      <a:r>
                        <a:rPr lang="en-GB" sz="1800" b="1" spc="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r>
                        <a:rPr lang="en-GB" sz="18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GB" sz="1800" b="1" spc="1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lang="en-GB" sz="18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GB" sz="18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Tesľiną	</a:t>
                      </a:r>
                      <a:r>
                        <a:rPr lang="en-GB" sz="1800" b="1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Descripľion</a:t>
                      </a:r>
                      <a:endParaRPr lang="en-GB"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8061FF"/>
                      </a:solidFill>
                      <a:prstDash val="solid"/>
                    </a:lnL>
                    <a:lnR w="38100">
                      <a:solidFill>
                        <a:srgbClr val="8061FF"/>
                      </a:solidFill>
                      <a:prstDash val="solid"/>
                    </a:lnR>
                    <a:lnT w="28575">
                      <a:solidFill>
                        <a:srgbClr val="8061FF"/>
                      </a:solidFill>
                      <a:prstDash val="solid"/>
                    </a:lnT>
                    <a:lnB w="19050">
                      <a:solidFill>
                        <a:srgbClr val="8061FF"/>
                      </a:solidFill>
                      <a:prstDash val="solid"/>
                    </a:lnB>
                    <a:solidFill>
                      <a:srgbClr val="0C0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061FF"/>
                      </a:solidFill>
                      <a:prstDash val="solid"/>
                    </a:lnL>
                    <a:solidFill>
                      <a:srgbClr val="0C0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49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1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Unit</a:t>
                      </a:r>
                      <a:r>
                        <a:rPr sz="1400" spc="-5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testing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5575" marB="0">
                    <a:lnL w="19050">
                      <a:solidFill>
                        <a:srgbClr val="8061FF"/>
                      </a:solidFill>
                      <a:prstDash val="solid"/>
                    </a:lnL>
                    <a:lnR w="12700">
                      <a:solidFill>
                        <a:srgbClr val="0C0933"/>
                      </a:solidFill>
                      <a:prstDash val="solid"/>
                    </a:lnR>
                    <a:lnT w="19050">
                      <a:solidFill>
                        <a:srgbClr val="8061FF"/>
                      </a:solidFill>
                      <a:prstDash val="solid"/>
                    </a:lnT>
                    <a:lnB w="19050">
                      <a:solidFill>
                        <a:srgbClr val="8061FF"/>
                      </a:solidFill>
                      <a:prstDash val="solid"/>
                    </a:lnB>
                    <a:solidFill>
                      <a:srgbClr val="171541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Testing</a:t>
                      </a:r>
                      <a:r>
                        <a:rPr sz="1400" spc="2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individual</a:t>
                      </a:r>
                      <a:r>
                        <a:rPr sz="1400" spc="-2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units</a:t>
                      </a:r>
                      <a:r>
                        <a:rPr sz="1400" spc="3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2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400" spc="-3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3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code</a:t>
                      </a:r>
                      <a:r>
                        <a:rPr sz="1400" spc="2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400" spc="2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isolation.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C0933"/>
                      </a:solidFill>
                      <a:prstDash val="solid"/>
                    </a:lnL>
                    <a:lnR w="19050">
                      <a:solidFill>
                        <a:srgbClr val="8061FF"/>
                      </a:solidFill>
                      <a:prstDash val="solid"/>
                    </a:lnR>
                    <a:lnT w="19050">
                      <a:solidFill>
                        <a:srgbClr val="8061FF"/>
                      </a:solidFill>
                      <a:prstDash val="solid"/>
                    </a:lnT>
                    <a:lnB w="19050">
                      <a:solidFill>
                        <a:srgbClr val="8061FF"/>
                      </a:solidFill>
                      <a:prstDash val="solid"/>
                    </a:lnB>
                    <a:solidFill>
                      <a:srgbClr val="1715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61FF"/>
                      </a:solidFill>
                      <a:prstDash val="solid"/>
                    </a:lnL>
                    <a:solidFill>
                      <a:srgbClr val="171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74">
                <a:tc gridSpan="2"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1150"/>
                        </a:spcBef>
                        <a:tabLst>
                          <a:tab pos="4549140" algn="l"/>
                        </a:tabLst>
                      </a:pPr>
                      <a:r>
                        <a:rPr sz="1400" spc="1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Integration</a:t>
                      </a:r>
                      <a:r>
                        <a:rPr sz="1400" spc="5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testing	</a:t>
                      </a:r>
                      <a:r>
                        <a:rPr sz="140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Testing</a:t>
                      </a:r>
                      <a:r>
                        <a:rPr sz="1400" spc="3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3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how</a:t>
                      </a:r>
                      <a:r>
                        <a:rPr sz="1400" spc="1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multiple</a:t>
                      </a:r>
                      <a:r>
                        <a:rPr sz="1400" spc="3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3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code</a:t>
                      </a:r>
                      <a:r>
                        <a:rPr sz="1400" spc="3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units</a:t>
                      </a:r>
                      <a:r>
                        <a:rPr sz="1400" spc="3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interact</a:t>
                      </a:r>
                      <a:r>
                        <a:rPr sz="1400" spc="-2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13862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spc="3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sz="1400" spc="-1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other.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8061FF"/>
                      </a:solidFill>
                      <a:prstDash val="solid"/>
                    </a:lnL>
                    <a:lnR w="19050">
                      <a:solidFill>
                        <a:srgbClr val="8061FF"/>
                      </a:solidFill>
                      <a:prstDash val="solid"/>
                    </a:lnR>
                    <a:lnT w="19050">
                      <a:solidFill>
                        <a:srgbClr val="8061FF"/>
                      </a:solidFill>
                      <a:prstDash val="solid"/>
                    </a:lnT>
                    <a:lnB w="19050">
                      <a:solidFill>
                        <a:srgbClr val="8061FF"/>
                      </a:solidFill>
                      <a:prstDash val="solid"/>
                    </a:lnB>
                    <a:solidFill>
                      <a:srgbClr val="0C0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061FF"/>
                      </a:solidFill>
                      <a:prstDash val="solid"/>
                    </a:lnL>
                    <a:solidFill>
                      <a:srgbClr val="0C0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3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Acceptance</a:t>
                      </a:r>
                      <a:r>
                        <a:rPr sz="140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testing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5575" marB="0">
                    <a:lnR w="12700">
                      <a:solidFill>
                        <a:srgbClr val="0C0933"/>
                      </a:solidFill>
                      <a:prstDash val="solid"/>
                    </a:lnR>
                    <a:lnT w="19050">
                      <a:solidFill>
                        <a:srgbClr val="8061FF"/>
                      </a:solidFill>
                      <a:prstDash val="solid"/>
                    </a:lnT>
                    <a:solidFill>
                      <a:srgbClr val="171541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Testing</a:t>
                      </a:r>
                      <a:r>
                        <a:rPr sz="1400" spc="2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software</a:t>
                      </a:r>
                      <a:r>
                        <a:rPr sz="1400" spc="2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40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3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2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user's</a:t>
                      </a:r>
                      <a:r>
                        <a:rPr sz="1400" spc="30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25" dirty="0">
                          <a:solidFill>
                            <a:srgbClr val="D9E1FF"/>
                          </a:solidFill>
                          <a:latin typeface="Microsoft Sans Serif"/>
                          <a:cs typeface="Microsoft Sans Serif"/>
                        </a:rPr>
                        <a:t>perspective.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C0933"/>
                      </a:solidFill>
                      <a:prstDash val="solid"/>
                    </a:lnL>
                    <a:lnR w="28575">
                      <a:solidFill>
                        <a:srgbClr val="8061FF"/>
                      </a:solidFill>
                      <a:prstDash val="solid"/>
                    </a:lnR>
                    <a:lnT w="19050">
                      <a:solidFill>
                        <a:srgbClr val="8061FF"/>
                      </a:solidFill>
                      <a:prstDash val="solid"/>
                    </a:lnT>
                    <a:solidFill>
                      <a:srgbClr val="1715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61FF"/>
                      </a:solidFill>
                      <a:prstDash val="solid"/>
                    </a:lnL>
                    <a:solidFill>
                      <a:srgbClr val="171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354184" y="4795020"/>
            <a:ext cx="8626475" cy="24765"/>
          </a:xfrm>
          <a:custGeom>
            <a:avLst/>
            <a:gdLst/>
            <a:ahLst/>
            <a:cxnLst/>
            <a:rect l="l" t="t" r="r" b="b"/>
            <a:pathLst>
              <a:path w="8626475" h="24764">
                <a:moveTo>
                  <a:pt x="8618490" y="5579"/>
                </a:moveTo>
                <a:lnTo>
                  <a:pt x="8604700" y="5579"/>
                </a:lnTo>
                <a:lnTo>
                  <a:pt x="8609190" y="3719"/>
                </a:lnTo>
                <a:lnTo>
                  <a:pt x="8612910" y="0"/>
                </a:lnTo>
                <a:lnTo>
                  <a:pt x="8618490" y="5579"/>
                </a:lnTo>
                <a:close/>
              </a:path>
              <a:path w="8626475" h="24764">
                <a:moveTo>
                  <a:pt x="8599441" y="24629"/>
                </a:moveTo>
                <a:lnTo>
                  <a:pt x="26939" y="24629"/>
                </a:lnTo>
                <a:lnTo>
                  <a:pt x="19338" y="23932"/>
                </a:lnTo>
                <a:lnTo>
                  <a:pt x="12314" y="21839"/>
                </a:lnTo>
                <a:lnTo>
                  <a:pt x="5868" y="18352"/>
                </a:lnTo>
                <a:lnTo>
                  <a:pt x="0" y="13470"/>
                </a:lnTo>
                <a:lnTo>
                  <a:pt x="13470" y="0"/>
                </a:lnTo>
                <a:lnTo>
                  <a:pt x="17190" y="3719"/>
                </a:lnTo>
                <a:lnTo>
                  <a:pt x="21680" y="5579"/>
                </a:lnTo>
                <a:lnTo>
                  <a:pt x="8618490" y="5579"/>
                </a:lnTo>
                <a:lnTo>
                  <a:pt x="8626380" y="13470"/>
                </a:lnTo>
                <a:lnTo>
                  <a:pt x="8620512" y="18352"/>
                </a:lnTo>
                <a:lnTo>
                  <a:pt x="8614066" y="21839"/>
                </a:lnTo>
                <a:lnTo>
                  <a:pt x="8607042" y="23932"/>
                </a:lnTo>
                <a:lnTo>
                  <a:pt x="8599441" y="24629"/>
                </a:lnTo>
                <a:close/>
              </a:path>
            </a:pathLst>
          </a:custGeom>
          <a:solidFill>
            <a:srgbClr val="8061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7566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0C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6" y="726078"/>
            <a:ext cx="7950834" cy="11582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0"/>
              </a:spcBef>
            </a:pPr>
            <a:r>
              <a:rPr spc="305" dirty="0"/>
              <a:t>Tes</a:t>
            </a:r>
            <a:r>
              <a:rPr lang="en-US" spc="305" dirty="0"/>
              <a:t>t</a:t>
            </a:r>
            <a:r>
              <a:rPr spc="305" dirty="0"/>
              <a:t>-Driven</a:t>
            </a:r>
            <a:r>
              <a:rPr spc="-195" dirty="0"/>
              <a:t> </a:t>
            </a:r>
            <a:r>
              <a:rPr spc="430" dirty="0"/>
              <a:t>Developmen</a:t>
            </a:r>
            <a:r>
              <a:rPr lang="en-US" spc="430" dirty="0"/>
              <a:t>t</a:t>
            </a:r>
            <a:r>
              <a:rPr spc="-170" dirty="0"/>
              <a:t> </a:t>
            </a:r>
            <a:r>
              <a:rPr spc="380" dirty="0"/>
              <a:t>(TDD) </a:t>
            </a:r>
            <a:r>
              <a:rPr spc="-1055" dirty="0"/>
              <a:t> </a:t>
            </a:r>
            <a:r>
              <a:rPr spc="570" dirty="0"/>
              <a:t>and</a:t>
            </a:r>
            <a:r>
              <a:rPr spc="-150" dirty="0"/>
              <a:t> </a:t>
            </a:r>
            <a:r>
              <a:rPr spc="509" dirty="0"/>
              <a:t>Le</a:t>
            </a:r>
            <a:r>
              <a:rPr lang="en-US" spc="509" dirty="0"/>
              <a:t>g</a:t>
            </a:r>
            <a:r>
              <a:rPr spc="509" dirty="0"/>
              <a:t>acy</a:t>
            </a:r>
            <a:r>
              <a:rPr spc="-140" dirty="0"/>
              <a:t> </a:t>
            </a:r>
            <a:r>
              <a:rPr spc="635" dirty="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1390649" y="2171699"/>
            <a:ext cx="2762250" cy="3028950"/>
          </a:xfrm>
          <a:custGeom>
            <a:avLst/>
            <a:gdLst/>
            <a:ahLst/>
            <a:cxnLst/>
            <a:rect l="l" t="t" r="r" b="b"/>
            <a:pathLst>
              <a:path w="2762250" h="3028950">
                <a:moveTo>
                  <a:pt x="2722747" y="3028949"/>
                </a:moveTo>
                <a:lnTo>
                  <a:pt x="39502" y="3028949"/>
                </a:lnTo>
                <a:lnTo>
                  <a:pt x="33692" y="3027793"/>
                </a:lnTo>
                <a:lnTo>
                  <a:pt x="1155" y="2995256"/>
                </a:lnTo>
                <a:lnTo>
                  <a:pt x="0" y="2989446"/>
                </a:lnTo>
                <a:lnTo>
                  <a:pt x="0" y="2983408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2722747" y="0"/>
                </a:lnTo>
                <a:lnTo>
                  <a:pt x="2756471" y="22533"/>
                </a:lnTo>
                <a:lnTo>
                  <a:pt x="2762249" y="39502"/>
                </a:lnTo>
                <a:lnTo>
                  <a:pt x="2762249" y="2989446"/>
                </a:lnTo>
                <a:lnTo>
                  <a:pt x="2739715" y="3023171"/>
                </a:lnTo>
                <a:lnTo>
                  <a:pt x="2728556" y="3027793"/>
                </a:lnTo>
                <a:lnTo>
                  <a:pt x="2722747" y="3028949"/>
                </a:lnTo>
                <a:close/>
              </a:path>
            </a:pathLst>
          </a:custGeom>
          <a:solidFill>
            <a:srgbClr val="171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8031" y="2331402"/>
            <a:ext cx="198818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3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1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40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4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8031" y="2738348"/>
            <a:ext cx="2393315" cy="1016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30"/>
              </a:spcBef>
            </a:pP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Provides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a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safety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net,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prevents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regression,</a:t>
            </a:r>
            <a:r>
              <a:rPr sz="1400" spc="-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ties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testing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implementation.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3874" y="2171699"/>
            <a:ext cx="2762250" cy="3028950"/>
          </a:xfrm>
          <a:custGeom>
            <a:avLst/>
            <a:gdLst/>
            <a:ahLst/>
            <a:cxnLst/>
            <a:rect l="l" t="t" r="r" b="b"/>
            <a:pathLst>
              <a:path w="2762250" h="3028950">
                <a:moveTo>
                  <a:pt x="2722747" y="3028949"/>
                </a:moveTo>
                <a:lnTo>
                  <a:pt x="39502" y="3028949"/>
                </a:lnTo>
                <a:lnTo>
                  <a:pt x="33692" y="3027793"/>
                </a:lnTo>
                <a:lnTo>
                  <a:pt x="1155" y="2995256"/>
                </a:lnTo>
                <a:lnTo>
                  <a:pt x="0" y="2989446"/>
                </a:lnTo>
                <a:lnTo>
                  <a:pt x="0" y="2983408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2722747" y="0"/>
                </a:lnTo>
                <a:lnTo>
                  <a:pt x="2756471" y="22533"/>
                </a:lnTo>
                <a:lnTo>
                  <a:pt x="2762249" y="39502"/>
                </a:lnTo>
                <a:lnTo>
                  <a:pt x="2762249" y="2989446"/>
                </a:lnTo>
                <a:lnTo>
                  <a:pt x="2739715" y="3023171"/>
                </a:lnTo>
                <a:lnTo>
                  <a:pt x="2728556" y="3027793"/>
                </a:lnTo>
                <a:lnTo>
                  <a:pt x="2722747" y="3028949"/>
                </a:lnTo>
                <a:close/>
              </a:path>
            </a:pathLst>
          </a:custGeom>
          <a:solidFill>
            <a:srgbClr val="171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3042" y="2309304"/>
            <a:ext cx="223393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Workiną </a:t>
            </a:r>
            <a:r>
              <a:rPr sz="1800" b="1" spc="135" dirty="0">
                <a:solidFill>
                  <a:srgbClr val="FFFFFF"/>
                </a:solidFill>
                <a:latin typeface="Trebuchet MS"/>
                <a:cs typeface="Trebuchet MS"/>
              </a:rPr>
              <a:t>wi</a:t>
            </a:r>
            <a:r>
              <a:rPr lang="en-US" sz="1800" b="1" spc="13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1800" b="1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b="1" spc="2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4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1800" b="1" spc="335" dirty="0">
                <a:solidFill>
                  <a:srgbClr val="FFFFFF"/>
                </a:solidFill>
                <a:latin typeface="Trebuchet MS"/>
                <a:cs typeface="Trebuchet MS"/>
              </a:rPr>
              <a:t>TDD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3042" y="3328898"/>
            <a:ext cx="2410460" cy="1673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30"/>
              </a:spcBef>
            </a:pP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Start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by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creating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high-level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tests, followed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by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more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s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pe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c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i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f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i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c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t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e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s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t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s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.</a:t>
            </a:r>
            <a:r>
              <a:rPr sz="1400" spc="-10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s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y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o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u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r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e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f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a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c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t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o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r 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code, keep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improving the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suite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of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regression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tests.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77099" y="2171699"/>
            <a:ext cx="2762250" cy="3028950"/>
          </a:xfrm>
          <a:custGeom>
            <a:avLst/>
            <a:gdLst/>
            <a:ahLst/>
            <a:cxnLst/>
            <a:rect l="l" t="t" r="r" b="b"/>
            <a:pathLst>
              <a:path w="2762250" h="3028950">
                <a:moveTo>
                  <a:pt x="2722746" y="3028949"/>
                </a:moveTo>
                <a:lnTo>
                  <a:pt x="39502" y="3028949"/>
                </a:lnTo>
                <a:lnTo>
                  <a:pt x="33692" y="3027793"/>
                </a:lnTo>
                <a:lnTo>
                  <a:pt x="1154" y="2995256"/>
                </a:lnTo>
                <a:lnTo>
                  <a:pt x="0" y="2989446"/>
                </a:lnTo>
                <a:lnTo>
                  <a:pt x="0" y="2983408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2722746" y="0"/>
                </a:lnTo>
                <a:lnTo>
                  <a:pt x="2756470" y="22533"/>
                </a:lnTo>
                <a:lnTo>
                  <a:pt x="2762249" y="39502"/>
                </a:lnTo>
                <a:lnTo>
                  <a:pt x="2762249" y="2989446"/>
                </a:lnTo>
                <a:lnTo>
                  <a:pt x="2739714" y="3023171"/>
                </a:lnTo>
                <a:lnTo>
                  <a:pt x="2728555" y="3027793"/>
                </a:lnTo>
                <a:lnTo>
                  <a:pt x="2722746" y="3028949"/>
                </a:lnTo>
                <a:close/>
              </a:path>
            </a:pathLst>
          </a:custGeom>
          <a:solidFill>
            <a:srgbClr val="171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48053" y="2309304"/>
            <a:ext cx="2340610" cy="589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1800" b="1" spc="4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1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40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270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1800" b="1" spc="21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lang="en-US"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acy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8053" y="3033623"/>
            <a:ext cx="2336165" cy="1673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30"/>
              </a:spcBef>
            </a:pPr>
            <a:r>
              <a:rPr sz="1400" spc="-5" dirty="0">
                <a:solidFill>
                  <a:srgbClr val="D9E1FF"/>
                </a:solidFill>
                <a:latin typeface="Microsoft Sans Serif"/>
                <a:cs typeface="Microsoft Sans Serif"/>
              </a:rPr>
              <a:t>Tests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require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dependencies </a:t>
            </a:r>
            <a:r>
              <a:rPr sz="14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be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isolated; introducing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dependencies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on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previously </a:t>
            </a:r>
            <a:r>
              <a:rPr sz="1400" spc="-36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untested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 can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be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a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challenge.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743950"/>
          </a:xfrm>
          <a:custGeom>
            <a:avLst/>
            <a:gdLst/>
            <a:ahLst/>
            <a:cxnLst/>
            <a:rect l="l" t="t" r="r" b="b"/>
            <a:pathLst>
              <a:path w="11430000" h="8743950">
                <a:moveTo>
                  <a:pt x="11429999" y="8743949"/>
                </a:moveTo>
                <a:lnTo>
                  <a:pt x="0" y="87439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8743949"/>
                </a:lnTo>
                <a:close/>
              </a:path>
            </a:pathLst>
          </a:custGeom>
          <a:solidFill>
            <a:srgbClr val="0C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6" y="430803"/>
            <a:ext cx="6918325" cy="11582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0"/>
              </a:spcBef>
            </a:pPr>
            <a:r>
              <a:rPr spc="355" dirty="0"/>
              <a:t>Applyin</a:t>
            </a:r>
            <a:r>
              <a:rPr lang="en-US" spc="355" dirty="0"/>
              <a:t>g</a:t>
            </a:r>
            <a:r>
              <a:rPr spc="-195" dirty="0"/>
              <a:t> </a:t>
            </a:r>
            <a:r>
              <a:rPr spc="420" dirty="0"/>
              <a:t>Des</a:t>
            </a:r>
            <a:r>
              <a:rPr lang="en-GB" spc="420" dirty="0"/>
              <a:t>ig</a:t>
            </a:r>
            <a:r>
              <a:rPr spc="420" dirty="0"/>
              <a:t>n</a:t>
            </a:r>
            <a:r>
              <a:rPr spc="-195" dirty="0"/>
              <a:t> </a:t>
            </a:r>
            <a:r>
              <a:rPr spc="365" dirty="0"/>
              <a:t>P</a:t>
            </a:r>
            <a:r>
              <a:rPr lang="en-US" spc="365" dirty="0"/>
              <a:t>att</a:t>
            </a:r>
            <a:r>
              <a:rPr spc="365" dirty="0"/>
              <a:t>erns</a:t>
            </a:r>
            <a:r>
              <a:rPr spc="-185" dirty="0"/>
              <a:t> </a:t>
            </a:r>
            <a:r>
              <a:rPr lang="en-US" spc="370" dirty="0"/>
              <a:t>t</a:t>
            </a:r>
            <a:r>
              <a:rPr spc="370" dirty="0"/>
              <a:t>o </a:t>
            </a:r>
            <a:r>
              <a:rPr spc="-1055" dirty="0"/>
              <a:t> </a:t>
            </a:r>
            <a:r>
              <a:rPr spc="509" dirty="0"/>
              <a:t>Le</a:t>
            </a:r>
            <a:r>
              <a:rPr lang="en-US" spc="509" dirty="0"/>
              <a:t>g</a:t>
            </a:r>
            <a:r>
              <a:rPr spc="509" dirty="0"/>
              <a:t>acy</a:t>
            </a:r>
            <a:r>
              <a:rPr spc="-145" dirty="0"/>
              <a:t> </a:t>
            </a:r>
            <a:r>
              <a:rPr spc="635" dirty="0"/>
              <a:t>Code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52413" y="1866899"/>
            <a:ext cx="1047750" cy="6372225"/>
            <a:chOff x="1452413" y="1866899"/>
            <a:chExt cx="1047750" cy="6372225"/>
          </a:xfrm>
        </p:grpSpPr>
        <p:sp>
          <p:nvSpPr>
            <p:cNvPr id="5" name="object 5"/>
            <p:cNvSpPr/>
            <p:nvPr/>
          </p:nvSpPr>
          <p:spPr>
            <a:xfrm>
              <a:off x="1647812" y="1866912"/>
              <a:ext cx="852805" cy="6372225"/>
            </a:xfrm>
            <a:custGeom>
              <a:avLst/>
              <a:gdLst/>
              <a:ahLst/>
              <a:cxnLst/>
              <a:rect l="l" t="t" r="r" b="b"/>
              <a:pathLst>
                <a:path w="852805" h="6372225">
                  <a:moveTo>
                    <a:pt x="19050" y="0"/>
                  </a:moveTo>
                  <a:lnTo>
                    <a:pt x="0" y="0"/>
                  </a:lnTo>
                  <a:lnTo>
                    <a:pt x="0" y="6372212"/>
                  </a:lnTo>
                  <a:lnTo>
                    <a:pt x="19050" y="6372212"/>
                  </a:lnTo>
                  <a:lnTo>
                    <a:pt x="19050" y="0"/>
                  </a:lnTo>
                  <a:close/>
                </a:path>
                <a:path w="852805" h="6372225">
                  <a:moveTo>
                    <a:pt x="852347" y="276225"/>
                  </a:moveTo>
                  <a:lnTo>
                    <a:pt x="223697" y="276225"/>
                  </a:lnTo>
                  <a:lnTo>
                    <a:pt x="223697" y="295275"/>
                  </a:lnTo>
                  <a:lnTo>
                    <a:pt x="852347" y="295275"/>
                  </a:lnTo>
                  <a:lnTo>
                    <a:pt x="852347" y="276225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2413" y="1943099"/>
              <a:ext cx="419100" cy="409575"/>
            </a:xfrm>
            <a:custGeom>
              <a:avLst/>
              <a:gdLst/>
              <a:ahLst/>
              <a:cxnLst/>
              <a:rect l="l" t="t" r="r" b="b"/>
              <a:pathLst>
                <a:path w="419100" h="409575">
                  <a:moveTo>
                    <a:pt x="379597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9597" y="0"/>
                  </a:lnTo>
                  <a:lnTo>
                    <a:pt x="413322" y="22533"/>
                  </a:lnTo>
                  <a:lnTo>
                    <a:pt x="419099" y="39502"/>
                  </a:lnTo>
                  <a:lnTo>
                    <a:pt x="419099" y="370072"/>
                  </a:lnTo>
                  <a:lnTo>
                    <a:pt x="396565" y="403797"/>
                  </a:lnTo>
                  <a:lnTo>
                    <a:pt x="385407" y="408419"/>
                  </a:lnTo>
                  <a:lnTo>
                    <a:pt x="379597" y="409574"/>
                  </a:lnTo>
                  <a:close/>
                </a:path>
              </a:pathLst>
            </a:custGeom>
            <a:solidFill>
              <a:srgbClr val="171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96727" y="1952498"/>
            <a:ext cx="1320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4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1025" y="2026602"/>
            <a:ext cx="218376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40" dirty="0">
                <a:solidFill>
                  <a:srgbClr val="FFFFFF"/>
                </a:solidFill>
                <a:latin typeface="Trebuchet MS"/>
                <a:cs typeface="Trebuchet MS"/>
              </a:rPr>
              <a:t>Sin</a:t>
            </a:r>
            <a:r>
              <a:rPr lang="en-US" sz="1800" b="1" spc="1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14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lang="en-US" sz="1800" b="1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4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lang="en-US"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ern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1025" y="2548382"/>
            <a:ext cx="6829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Ensure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that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a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class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only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has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one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instance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and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provide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a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global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point</a:t>
            </a:r>
            <a:r>
              <a:rPr sz="1400" spc="-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of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access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52413" y="3590925"/>
            <a:ext cx="1047750" cy="409575"/>
            <a:chOff x="1452413" y="3590925"/>
            <a:chExt cx="1047750" cy="409575"/>
          </a:xfrm>
        </p:grpSpPr>
        <p:sp>
          <p:nvSpPr>
            <p:cNvPr id="11" name="object 11"/>
            <p:cNvSpPr/>
            <p:nvPr/>
          </p:nvSpPr>
          <p:spPr>
            <a:xfrm>
              <a:off x="1871513" y="3781424"/>
              <a:ext cx="628650" cy="19050"/>
            </a:xfrm>
            <a:custGeom>
              <a:avLst/>
              <a:gdLst/>
              <a:ahLst/>
              <a:cxnLst/>
              <a:rect l="l" t="t" r="r" b="b"/>
              <a:pathLst>
                <a:path w="628650" h="19050">
                  <a:moveTo>
                    <a:pt x="62864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28649" y="0"/>
                  </a:lnTo>
                  <a:lnTo>
                    <a:pt x="628649" y="19049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2413" y="3590925"/>
              <a:ext cx="419100" cy="409575"/>
            </a:xfrm>
            <a:custGeom>
              <a:avLst/>
              <a:gdLst/>
              <a:ahLst/>
              <a:cxnLst/>
              <a:rect l="l" t="t" r="r" b="b"/>
              <a:pathLst>
                <a:path w="419100" h="409575">
                  <a:moveTo>
                    <a:pt x="379597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9597" y="0"/>
                  </a:lnTo>
                  <a:lnTo>
                    <a:pt x="413322" y="22533"/>
                  </a:lnTo>
                  <a:lnTo>
                    <a:pt x="419099" y="39502"/>
                  </a:lnTo>
                  <a:lnTo>
                    <a:pt x="419099" y="370072"/>
                  </a:lnTo>
                  <a:lnTo>
                    <a:pt x="396565" y="403797"/>
                  </a:lnTo>
                  <a:lnTo>
                    <a:pt x="385407" y="408419"/>
                  </a:lnTo>
                  <a:lnTo>
                    <a:pt x="379597" y="409574"/>
                  </a:lnTo>
                  <a:close/>
                </a:path>
              </a:pathLst>
            </a:custGeom>
            <a:solidFill>
              <a:srgbClr val="171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63389" y="3590797"/>
            <a:ext cx="1962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1025" y="3664902"/>
            <a:ext cx="2040889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Adap</a:t>
            </a:r>
            <a:r>
              <a:rPr lang="en-US"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lang="en-US"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ern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1025" y="4186681"/>
            <a:ext cx="5905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Convert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interface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of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a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class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into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another</a:t>
            </a:r>
            <a:r>
              <a:rPr sz="1400" spc="-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interface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that</a:t>
            </a:r>
            <a:r>
              <a:rPr sz="1400" spc="-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clients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expect.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52413" y="5229224"/>
            <a:ext cx="1047750" cy="409575"/>
            <a:chOff x="1452413" y="5229224"/>
            <a:chExt cx="1047750" cy="409575"/>
          </a:xfrm>
        </p:grpSpPr>
        <p:sp>
          <p:nvSpPr>
            <p:cNvPr id="17" name="object 17"/>
            <p:cNvSpPr/>
            <p:nvPr/>
          </p:nvSpPr>
          <p:spPr>
            <a:xfrm>
              <a:off x="1871513" y="5419724"/>
              <a:ext cx="628650" cy="19050"/>
            </a:xfrm>
            <a:custGeom>
              <a:avLst/>
              <a:gdLst/>
              <a:ahLst/>
              <a:cxnLst/>
              <a:rect l="l" t="t" r="r" b="b"/>
              <a:pathLst>
                <a:path w="628650" h="19050">
                  <a:moveTo>
                    <a:pt x="62864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28649" y="0"/>
                  </a:lnTo>
                  <a:lnTo>
                    <a:pt x="628649" y="19049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52413" y="5229224"/>
              <a:ext cx="419100" cy="409575"/>
            </a:xfrm>
            <a:custGeom>
              <a:avLst/>
              <a:gdLst/>
              <a:ahLst/>
              <a:cxnLst/>
              <a:rect l="l" t="t" r="r" b="b"/>
              <a:pathLst>
                <a:path w="419100" h="409575">
                  <a:moveTo>
                    <a:pt x="379597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9597" y="0"/>
                  </a:lnTo>
                  <a:lnTo>
                    <a:pt x="413322" y="22533"/>
                  </a:lnTo>
                  <a:lnTo>
                    <a:pt x="419099" y="39502"/>
                  </a:lnTo>
                  <a:lnTo>
                    <a:pt x="419099" y="370072"/>
                  </a:lnTo>
                  <a:lnTo>
                    <a:pt x="396565" y="403797"/>
                  </a:lnTo>
                  <a:lnTo>
                    <a:pt x="385407" y="408419"/>
                  </a:lnTo>
                  <a:lnTo>
                    <a:pt x="379597" y="409574"/>
                  </a:lnTo>
                  <a:close/>
                </a:path>
              </a:pathLst>
            </a:custGeom>
            <a:solidFill>
              <a:srgbClr val="171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63389" y="5238622"/>
            <a:ext cx="2006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1025" y="5303202"/>
            <a:ext cx="192097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3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b="1" spc="2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b="1" spc="310" dirty="0">
                <a:solidFill>
                  <a:srgbClr val="FFFFFF"/>
                </a:solidFill>
                <a:latin typeface="Trebuchet MS"/>
                <a:cs typeface="Trebuchet MS"/>
              </a:rPr>
              <a:t>att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1025" y="5834506"/>
            <a:ext cx="4448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Separate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an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object's</a:t>
            </a:r>
            <a:r>
              <a:rPr sz="1400" spc="5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interface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from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D9E1FF"/>
                </a:solidFill>
                <a:latin typeface="Microsoft Sans Serif"/>
                <a:cs typeface="Microsoft Sans Serif"/>
              </a:rPr>
              <a:t>its</a:t>
            </a:r>
            <a:r>
              <a:rPr sz="1400" spc="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implementation.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52413" y="6867525"/>
            <a:ext cx="1047750" cy="409575"/>
            <a:chOff x="1452413" y="6867525"/>
            <a:chExt cx="1047750" cy="409575"/>
          </a:xfrm>
        </p:grpSpPr>
        <p:sp>
          <p:nvSpPr>
            <p:cNvPr id="23" name="object 23"/>
            <p:cNvSpPr/>
            <p:nvPr/>
          </p:nvSpPr>
          <p:spPr>
            <a:xfrm>
              <a:off x="1871513" y="7058024"/>
              <a:ext cx="628650" cy="19050"/>
            </a:xfrm>
            <a:custGeom>
              <a:avLst/>
              <a:gdLst/>
              <a:ahLst/>
              <a:cxnLst/>
              <a:rect l="l" t="t" r="r" b="b"/>
              <a:pathLst>
                <a:path w="628650" h="19050">
                  <a:moveTo>
                    <a:pt x="62864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28649" y="0"/>
                  </a:lnTo>
                  <a:lnTo>
                    <a:pt x="628649" y="19049"/>
                  </a:lnTo>
                  <a:close/>
                </a:path>
              </a:pathLst>
            </a:custGeom>
            <a:solidFill>
              <a:srgbClr val="8061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52413" y="6867525"/>
              <a:ext cx="419100" cy="409575"/>
            </a:xfrm>
            <a:custGeom>
              <a:avLst/>
              <a:gdLst/>
              <a:ahLst/>
              <a:cxnLst/>
              <a:rect l="l" t="t" r="r" b="b"/>
              <a:pathLst>
                <a:path w="419100" h="409575">
                  <a:moveTo>
                    <a:pt x="379597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9597" y="0"/>
                  </a:lnTo>
                  <a:lnTo>
                    <a:pt x="413322" y="22533"/>
                  </a:lnTo>
                  <a:lnTo>
                    <a:pt x="419099" y="39502"/>
                  </a:lnTo>
                  <a:lnTo>
                    <a:pt x="419099" y="370072"/>
                  </a:lnTo>
                  <a:lnTo>
                    <a:pt x="396565" y="403797"/>
                  </a:lnTo>
                  <a:lnTo>
                    <a:pt x="385407" y="408419"/>
                  </a:lnTo>
                  <a:lnTo>
                    <a:pt x="379597" y="409574"/>
                  </a:lnTo>
                  <a:close/>
                </a:path>
              </a:pathLst>
            </a:custGeom>
            <a:solidFill>
              <a:srgbClr val="171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53864" y="6876922"/>
            <a:ext cx="2197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2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51025" y="6951026"/>
            <a:ext cx="321637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6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b="1" spc="310" dirty="0">
                <a:solidFill>
                  <a:srgbClr val="FFFFFF"/>
                </a:solidFill>
                <a:latin typeface="Trebuchet MS"/>
                <a:cs typeface="Trebuchet MS"/>
              </a:rPr>
              <a:t>att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51025" y="7367498"/>
            <a:ext cx="6975475" cy="673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90"/>
              </a:spcBef>
            </a:pP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Define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an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interface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for</a:t>
            </a:r>
            <a:r>
              <a:rPr sz="1400" spc="-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creating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objects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allow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subclasses</a:t>
            </a:r>
            <a:r>
              <a:rPr sz="1400" spc="4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decide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which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class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instantiate.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756650"/>
          </a:xfrm>
          <a:custGeom>
            <a:avLst/>
            <a:gdLst/>
            <a:ahLst/>
            <a:cxnLst/>
            <a:rect l="l" t="t" r="r" b="b"/>
            <a:pathLst>
              <a:path w="11430000" h="6943725">
                <a:moveTo>
                  <a:pt x="11429999" y="6943724"/>
                </a:moveTo>
                <a:lnTo>
                  <a:pt x="0" y="69437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943724"/>
                </a:lnTo>
                <a:close/>
              </a:path>
            </a:pathLst>
          </a:custGeom>
          <a:solidFill>
            <a:srgbClr val="0C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6" y="474884"/>
            <a:ext cx="8394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0" dirty="0"/>
              <a:t>Main</a:t>
            </a:r>
            <a:r>
              <a:rPr lang="en-US" spc="400" dirty="0"/>
              <a:t>t</a:t>
            </a:r>
            <a:r>
              <a:rPr spc="400" dirty="0"/>
              <a:t>aini</a:t>
            </a:r>
            <a:r>
              <a:rPr lang="en-GB" spc="400" dirty="0"/>
              <a:t>ng</a:t>
            </a:r>
            <a:r>
              <a:rPr spc="-200" dirty="0"/>
              <a:t> </a:t>
            </a:r>
            <a:r>
              <a:rPr spc="509" dirty="0"/>
              <a:t>Le</a:t>
            </a:r>
            <a:r>
              <a:rPr lang="en-US" spc="509" dirty="0"/>
              <a:t>g</a:t>
            </a:r>
            <a:r>
              <a:rPr spc="509" dirty="0"/>
              <a:t>acy</a:t>
            </a:r>
            <a:r>
              <a:rPr spc="-160" dirty="0"/>
              <a:t> </a:t>
            </a:r>
            <a:r>
              <a:rPr spc="635" dirty="0"/>
              <a:t>Code</a:t>
            </a:r>
            <a:r>
              <a:rPr spc="-220" dirty="0"/>
              <a:t> </a:t>
            </a:r>
            <a:r>
              <a:rPr spc="335" dirty="0"/>
              <a:t>Quali</a:t>
            </a:r>
            <a:r>
              <a:rPr lang="en-US" spc="335" dirty="0"/>
              <a:t>t</a:t>
            </a:r>
            <a:r>
              <a:rPr spc="335" dirty="0"/>
              <a:t>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25" y="1457325"/>
            <a:ext cx="2371724" cy="2371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22660" y="3988752"/>
            <a:ext cx="182118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4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38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0235" y="4405223"/>
            <a:ext cx="2469515" cy="1330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53300"/>
              </a:lnSpc>
              <a:spcBef>
                <a:spcPts val="65"/>
              </a:spcBef>
            </a:pP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A</a:t>
            </a:r>
            <a:r>
              <a:rPr sz="1400" spc="-7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formal</a:t>
            </a:r>
            <a:r>
              <a:rPr sz="1400" spc="-3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process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that</a:t>
            </a:r>
            <a:r>
              <a:rPr sz="1400" spc="-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involves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examining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code,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identifying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bugs, and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suggesting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improvements.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3900" y="1457325"/>
            <a:ext cx="2362199" cy="2371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59300" y="3988752"/>
            <a:ext cx="231203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30" dirty="0">
                <a:solidFill>
                  <a:srgbClr val="FFFFFF"/>
                </a:solidFill>
                <a:latin typeface="Trebuchet MS"/>
                <a:cs typeface="Trebuchet MS"/>
              </a:rPr>
              <a:t>Pair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Pro</a:t>
            </a:r>
            <a:r>
              <a:rPr lang="en-US"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rammin</a:t>
            </a:r>
            <a:r>
              <a:rPr lang="en-US"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3100" y="4405223"/>
            <a:ext cx="2413000" cy="1330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53300"/>
              </a:lnSpc>
              <a:spcBef>
                <a:spcPts val="65"/>
              </a:spcBef>
            </a:pP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Two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people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work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together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on </a:t>
            </a:r>
            <a:r>
              <a:rPr sz="14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a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code 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project,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sharing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knowledge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D9E1FF"/>
                </a:solidFill>
                <a:latin typeface="Microsoft Sans Serif"/>
                <a:cs typeface="Microsoft Sans Serif"/>
              </a:rPr>
              <a:t>skills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 solve </a:t>
            </a:r>
            <a:r>
              <a:rPr sz="14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coding challenges.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9975" y="1457325"/>
            <a:ext cx="2362199" cy="23717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679536" y="4003799"/>
            <a:ext cx="2047239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2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b="1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4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6914" y="4405223"/>
            <a:ext cx="2393950" cy="16637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 marR="5080" algn="ctr">
              <a:lnSpc>
                <a:spcPct val="154000"/>
              </a:lnSpc>
              <a:spcBef>
                <a:spcPts val="55"/>
              </a:spcBef>
            </a:pPr>
            <a:r>
              <a:rPr sz="1400" spc="10" dirty="0">
                <a:solidFill>
                  <a:srgbClr val="D9E1FF"/>
                </a:solidFill>
                <a:latin typeface="Microsoft Sans Serif"/>
                <a:cs typeface="Microsoft Sans Serif"/>
              </a:rPr>
              <a:t>Perform </a:t>
            </a:r>
            <a:r>
              <a:rPr sz="1400" spc="30" dirty="0">
                <a:solidFill>
                  <a:srgbClr val="D9E1FF"/>
                </a:solidFill>
                <a:latin typeface="Microsoft Sans Serif"/>
                <a:cs typeface="Microsoft Sans Serif"/>
              </a:rPr>
              <a:t>manual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automated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reviews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</a:t>
            </a:r>
            <a:r>
              <a:rPr sz="1400" spc="1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ensure </a:t>
            </a:r>
            <a:r>
              <a:rPr sz="1400" spc="-355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that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your code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meets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best </a:t>
            </a:r>
            <a:r>
              <a:rPr sz="1400" spc="4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E1FF"/>
                </a:solidFill>
                <a:latin typeface="Microsoft Sans Serif"/>
                <a:cs typeface="Microsoft Sans Serif"/>
              </a:rPr>
              <a:t>practices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and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adhere </a:t>
            </a:r>
            <a:r>
              <a:rPr sz="1400" dirty="0">
                <a:solidFill>
                  <a:srgbClr val="D9E1FF"/>
                </a:solidFill>
                <a:latin typeface="Microsoft Sans Serif"/>
                <a:cs typeface="Microsoft Sans Serif"/>
              </a:rPr>
              <a:t>to </a:t>
            </a:r>
            <a:r>
              <a:rPr sz="1400" spc="35" dirty="0">
                <a:solidFill>
                  <a:srgbClr val="D9E1FF"/>
                </a:solidFill>
                <a:latin typeface="Microsoft Sans Serif"/>
                <a:cs typeface="Microsoft Sans Serif"/>
              </a:rPr>
              <a:t>your </a:t>
            </a:r>
            <a:r>
              <a:rPr sz="1400" spc="-360" dirty="0">
                <a:solidFill>
                  <a:srgbClr val="D9E1FF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E1FF"/>
                </a:solidFill>
                <a:latin typeface="Microsoft Sans Serif"/>
                <a:cs typeface="Microsoft Sans Serif"/>
              </a:rPr>
              <a:t>coding standards.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823</Words>
  <Application>Microsoft Macintosh PowerPoint</Application>
  <PresentationFormat>Custom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Microsoft Sans Serif</vt:lpstr>
      <vt:lpstr>Times New Roman</vt:lpstr>
      <vt:lpstr>Trebuchet MS</vt:lpstr>
      <vt:lpstr>Office Theme</vt:lpstr>
      <vt:lpstr>Working Effectively With Legacy Code</vt:lpstr>
      <vt:lpstr>Working  Effectively With  Legacy Code</vt:lpstr>
      <vt:lpstr>Understanding Legacy  Code</vt:lpstr>
      <vt:lpstr>Strategies for Working with Legacy Code</vt:lpstr>
      <vt:lpstr>Refactoring Techniques for  Legacy Code</vt:lpstr>
      <vt:lpstr>Code Coverage By Testing</vt:lpstr>
      <vt:lpstr>Test-Driven Development (TDD)  and Legacy Code</vt:lpstr>
      <vt:lpstr>Applying Design Patterns to  Legacy Code</vt:lpstr>
      <vt:lpstr>Maintaining Legacy Code Quality</vt:lpstr>
      <vt:lpstr>Legacy Code Migration and  Modernization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Workiną Effecľively Wiľh  Leąacy Code</dc:title>
  <cp:lastModifiedBy>Святослав Сірий</cp:lastModifiedBy>
  <cp:revision>32</cp:revision>
  <dcterms:created xsi:type="dcterms:W3CDTF">2023-05-14T22:07:27Z</dcterms:created>
  <dcterms:modified xsi:type="dcterms:W3CDTF">2023-05-14T22:43:30Z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2023-05-14T00:00:00Z</vt:filetime>
  </property>
</Properties>
</file>