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283712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01F04A9-AEC3-423A-99D3-07BBC315E25B}" type="datetimeFigureOut">
              <a:rPr lang="uk-UA" smtClean="0"/>
              <a:t>14.05.2023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274411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176875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3282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1069773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3971194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314595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1154948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297598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287462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13608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01F04A9-AEC3-423A-99D3-07BBC315E25B}" type="datetimeFigureOut">
              <a:rPr lang="uk-UA" smtClean="0"/>
              <a:t>14.05.2023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147965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01F04A9-AEC3-423A-99D3-07BBC315E25B}" type="datetimeFigureOut">
              <a:rPr lang="uk-UA" smtClean="0"/>
              <a:t>14.05.2023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266501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3"/>
          <p:cNvSpPr>
            <a:spLocks noGrp="1"/>
          </p:cNvSpPr>
          <p:nvPr>
            <p:ph type="ftr" sz="quarter" idx="11"/>
          </p:nvPr>
        </p:nvSpPr>
        <p:spPr/>
        <p:txBody>
          <a:bodyPr/>
          <a:lstStyle/>
          <a:p>
            <a:endParaRPr lang="uk-UA"/>
          </a:p>
        </p:txBody>
      </p:sp>
      <p:sp>
        <p:nvSpPr>
          <p:cNvPr id="6" name="Slide Number Placeholder 4"/>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407458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2"/>
          <p:cNvSpPr>
            <a:spLocks noGrp="1"/>
          </p:cNvSpPr>
          <p:nvPr>
            <p:ph type="ftr" sz="quarter" idx="11"/>
          </p:nvPr>
        </p:nvSpPr>
        <p:spPr/>
        <p:txBody>
          <a:bodyPr/>
          <a:lstStyle/>
          <a:p>
            <a:endParaRPr lang="uk-UA"/>
          </a:p>
        </p:txBody>
      </p:sp>
      <p:sp>
        <p:nvSpPr>
          <p:cNvPr id="6" name="Slide Number Placeholder 3"/>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36065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801F04A9-AEC3-423A-99D3-07BBC315E25B}" type="datetimeFigureOut">
              <a:rPr lang="uk-UA" smtClean="0"/>
              <a:t>14.05.2023</a:t>
            </a:fld>
            <a:endParaRPr lang="uk-UA"/>
          </a:p>
        </p:txBody>
      </p:sp>
      <p:sp>
        <p:nvSpPr>
          <p:cNvPr id="5" name="Footer Placeholder 5"/>
          <p:cNvSpPr>
            <a:spLocks noGrp="1"/>
          </p:cNvSpPr>
          <p:nvPr>
            <p:ph type="ftr" sz="quarter" idx="11"/>
          </p:nvPr>
        </p:nvSpPr>
        <p:spPr/>
        <p:txBody>
          <a:bodyPr/>
          <a:lstStyle/>
          <a:p>
            <a:endParaRPr lang="uk-UA"/>
          </a:p>
        </p:txBody>
      </p:sp>
      <p:sp>
        <p:nvSpPr>
          <p:cNvPr id="6" name="Slide Number Placeholder 6"/>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264450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01F04A9-AEC3-423A-99D3-07BBC315E25B}" type="datetimeFigureOut">
              <a:rPr lang="uk-UA" smtClean="0"/>
              <a:t>14.05.2023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67B04E9-41CB-457A-8774-3DDFFAE2DDAE}" type="slidenum">
              <a:rPr lang="uk-UA" smtClean="0"/>
              <a:t>‹#›</a:t>
            </a:fld>
            <a:endParaRPr lang="uk-UA"/>
          </a:p>
        </p:txBody>
      </p:sp>
    </p:spTree>
    <p:extLst>
      <p:ext uri="{BB962C8B-B14F-4D97-AF65-F5344CB8AC3E}">
        <p14:creationId xmlns:p14="http://schemas.microsoft.com/office/powerpoint/2010/main" val="113783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1F04A9-AEC3-423A-99D3-07BBC315E25B}" type="datetimeFigureOut">
              <a:rPr lang="uk-UA" smtClean="0"/>
              <a:t>14.05.2023</a:t>
            </a:fld>
            <a:endParaRPr lang="uk-U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uk-U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7B04E9-41CB-457A-8774-3DDFFAE2DDAE}" type="slidenum">
              <a:rPr lang="uk-UA" smtClean="0"/>
              <a:t>‹#›</a:t>
            </a:fld>
            <a:endParaRPr lang="uk-UA"/>
          </a:p>
        </p:txBody>
      </p:sp>
    </p:spTree>
    <p:extLst>
      <p:ext uri="{BB962C8B-B14F-4D97-AF65-F5344CB8AC3E}">
        <p14:creationId xmlns:p14="http://schemas.microsoft.com/office/powerpoint/2010/main" val="13388505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5D34CC-7504-412F-80F9-6D9D1F48F60D}"/>
              </a:ext>
            </a:extLst>
          </p:cNvPr>
          <p:cNvSpPr>
            <a:spLocks noGrp="1"/>
          </p:cNvSpPr>
          <p:nvPr>
            <p:ph type="ctrTitle"/>
          </p:nvPr>
        </p:nvSpPr>
        <p:spPr/>
        <p:txBody>
          <a:bodyPr/>
          <a:lstStyle/>
          <a:p>
            <a:r>
              <a:rPr lang="en-US" b="0" i="0" dirty="0">
                <a:solidFill>
                  <a:srgbClr val="D1D5DB"/>
                </a:solidFill>
                <a:effectLst/>
                <a:latin typeface="Söhne"/>
              </a:rPr>
              <a:t>Domain-Driven Design </a:t>
            </a:r>
            <a:r>
              <a:rPr lang="en-US" dirty="0"/>
              <a:t>Patterns</a:t>
            </a:r>
            <a:endParaRPr lang="uk-UA" dirty="0"/>
          </a:p>
        </p:txBody>
      </p:sp>
      <p:sp>
        <p:nvSpPr>
          <p:cNvPr id="3" name="Подзаголовок 2">
            <a:extLst>
              <a:ext uri="{FF2B5EF4-FFF2-40B4-BE49-F238E27FC236}">
                <a16:creationId xmlns:a16="http://schemas.microsoft.com/office/drawing/2014/main" id="{87C82AC6-5070-4E9A-AD51-8576C0A75B71}"/>
              </a:ext>
            </a:extLst>
          </p:cNvPr>
          <p:cNvSpPr>
            <a:spLocks noGrp="1"/>
          </p:cNvSpPr>
          <p:nvPr>
            <p:ph type="subTitle" idx="1"/>
          </p:nvPr>
        </p:nvSpPr>
        <p:spPr/>
        <p:txBody>
          <a:bodyPr/>
          <a:lstStyle/>
          <a:p>
            <a:endParaRPr lang="uk-UA"/>
          </a:p>
        </p:txBody>
      </p:sp>
    </p:spTree>
    <p:extLst>
      <p:ext uri="{BB962C8B-B14F-4D97-AF65-F5344CB8AC3E}">
        <p14:creationId xmlns:p14="http://schemas.microsoft.com/office/powerpoint/2010/main" val="778874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159902-2602-459E-857B-BC01BCD293F3}"/>
              </a:ext>
            </a:extLst>
          </p:cNvPr>
          <p:cNvSpPr>
            <a:spLocks noGrp="1"/>
          </p:cNvSpPr>
          <p:nvPr>
            <p:ph type="title"/>
          </p:nvPr>
        </p:nvSpPr>
        <p:spPr/>
        <p:txBody>
          <a:bodyPr/>
          <a:lstStyle/>
          <a:p>
            <a:r>
              <a:rPr lang="en-US" b="0" i="0" dirty="0">
                <a:solidFill>
                  <a:srgbClr val="D1D5DB"/>
                </a:solidFill>
                <a:effectLst/>
                <a:latin typeface="Söhne"/>
              </a:rPr>
              <a:t>Factory</a:t>
            </a:r>
            <a:endParaRPr lang="uk-UA" dirty="0"/>
          </a:p>
        </p:txBody>
      </p:sp>
      <p:sp>
        <p:nvSpPr>
          <p:cNvPr id="3" name="Объект 2">
            <a:extLst>
              <a:ext uri="{FF2B5EF4-FFF2-40B4-BE49-F238E27FC236}">
                <a16:creationId xmlns:a16="http://schemas.microsoft.com/office/drawing/2014/main" id="{15B61B35-CA4E-4A7C-A797-121EDEBDEF87}"/>
              </a:ext>
            </a:extLst>
          </p:cNvPr>
          <p:cNvSpPr>
            <a:spLocks noGrp="1"/>
          </p:cNvSpPr>
          <p:nvPr>
            <p:ph idx="1"/>
          </p:nvPr>
        </p:nvSpPr>
        <p:spPr/>
        <p:txBody>
          <a:bodyPr/>
          <a:lstStyle/>
          <a:p>
            <a:pPr marL="0" indent="0">
              <a:buNone/>
            </a:pPr>
            <a:r>
              <a:rPr lang="en-US" b="0" i="0" dirty="0">
                <a:solidFill>
                  <a:srgbClr val="D1D5DB"/>
                </a:solidFill>
                <a:effectLst/>
                <a:latin typeface="Söhne"/>
              </a:rPr>
              <a:t>A factory is responsible for creating complex domain objects that require a significant amount of setup or configuration. Factories are used to decouple object creation from the rest of the domain logic.</a:t>
            </a:r>
            <a:endParaRPr lang="uk-UA" dirty="0"/>
          </a:p>
        </p:txBody>
      </p:sp>
      <p:pic>
        <p:nvPicPr>
          <p:cNvPr id="5" name="Рисунок 4">
            <a:extLst>
              <a:ext uri="{FF2B5EF4-FFF2-40B4-BE49-F238E27FC236}">
                <a16:creationId xmlns:a16="http://schemas.microsoft.com/office/drawing/2014/main" id="{23BAD0C1-7FA2-4ED6-8F4F-21FACA60C1B0}"/>
              </a:ext>
            </a:extLst>
          </p:cNvPr>
          <p:cNvPicPr>
            <a:picLocks noChangeAspect="1"/>
          </p:cNvPicPr>
          <p:nvPr/>
        </p:nvPicPr>
        <p:blipFill>
          <a:blip r:embed="rId2"/>
          <a:stretch>
            <a:fillRect/>
          </a:stretch>
        </p:blipFill>
        <p:spPr>
          <a:xfrm>
            <a:off x="2273285" y="3337389"/>
            <a:ext cx="7088829" cy="3261731"/>
          </a:xfrm>
          <a:prstGeom prst="rect">
            <a:avLst/>
          </a:prstGeom>
        </p:spPr>
      </p:pic>
    </p:spTree>
    <p:extLst>
      <p:ext uri="{BB962C8B-B14F-4D97-AF65-F5344CB8AC3E}">
        <p14:creationId xmlns:p14="http://schemas.microsoft.com/office/powerpoint/2010/main" val="286704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E80FC1-BE31-479B-B0F8-0B7E18C0BF6F}"/>
              </a:ext>
            </a:extLst>
          </p:cNvPr>
          <p:cNvSpPr>
            <a:spLocks noGrp="1"/>
          </p:cNvSpPr>
          <p:nvPr>
            <p:ph type="title"/>
          </p:nvPr>
        </p:nvSpPr>
        <p:spPr/>
        <p:txBody>
          <a:bodyPr/>
          <a:lstStyle/>
          <a:p>
            <a:r>
              <a:rPr lang="en-US" b="0" i="0" dirty="0">
                <a:solidFill>
                  <a:srgbClr val="D1D5DB"/>
                </a:solidFill>
                <a:effectLst/>
                <a:latin typeface="Söhne"/>
              </a:rPr>
              <a:t>Anti-Corruption Layer</a:t>
            </a:r>
            <a:endParaRPr lang="uk-UA" dirty="0"/>
          </a:p>
        </p:txBody>
      </p:sp>
      <p:sp>
        <p:nvSpPr>
          <p:cNvPr id="3" name="Объект 2">
            <a:extLst>
              <a:ext uri="{FF2B5EF4-FFF2-40B4-BE49-F238E27FC236}">
                <a16:creationId xmlns:a16="http://schemas.microsoft.com/office/drawing/2014/main" id="{5603C5B6-9AD6-4FA3-8916-9283BB7E49A0}"/>
              </a:ext>
            </a:extLst>
          </p:cNvPr>
          <p:cNvSpPr>
            <a:spLocks noGrp="1"/>
          </p:cNvSpPr>
          <p:nvPr>
            <p:ph idx="1"/>
          </p:nvPr>
        </p:nvSpPr>
        <p:spPr/>
        <p:txBody>
          <a:bodyPr/>
          <a:lstStyle/>
          <a:p>
            <a:pPr marL="0" indent="0">
              <a:buNone/>
            </a:pPr>
            <a:r>
              <a:rPr lang="en-US" b="0" i="0" dirty="0">
                <a:solidFill>
                  <a:srgbClr val="D1D5DB"/>
                </a:solidFill>
                <a:effectLst/>
                <a:latin typeface="Söhne"/>
              </a:rPr>
              <a:t>An anti-corruption layer is a set of adapters that translate data between different systems that have incompatible data models. Anti-corruption layers are used to enable integration between different systems while maintaining the integrity of the domain.</a:t>
            </a:r>
            <a:endParaRPr lang="uk-UA" dirty="0"/>
          </a:p>
        </p:txBody>
      </p:sp>
      <p:pic>
        <p:nvPicPr>
          <p:cNvPr id="9" name="Рисунок 8">
            <a:extLst>
              <a:ext uri="{FF2B5EF4-FFF2-40B4-BE49-F238E27FC236}">
                <a16:creationId xmlns:a16="http://schemas.microsoft.com/office/drawing/2014/main" id="{5F7F817A-326D-4246-87EA-5B3644FD9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864" y="3840059"/>
            <a:ext cx="5550334" cy="2675135"/>
          </a:xfrm>
          <a:prstGeom prst="rect">
            <a:avLst/>
          </a:prstGeom>
        </p:spPr>
      </p:pic>
    </p:spTree>
    <p:extLst>
      <p:ext uri="{BB962C8B-B14F-4D97-AF65-F5344CB8AC3E}">
        <p14:creationId xmlns:p14="http://schemas.microsoft.com/office/powerpoint/2010/main" val="299092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DF281A-0B84-4D27-A605-5A47E0DC4A58}"/>
              </a:ext>
            </a:extLst>
          </p:cNvPr>
          <p:cNvSpPr>
            <a:spLocks noGrp="1"/>
          </p:cNvSpPr>
          <p:nvPr>
            <p:ph type="title"/>
          </p:nvPr>
        </p:nvSpPr>
        <p:spPr/>
        <p:txBody>
          <a:bodyPr/>
          <a:lstStyle/>
          <a:p>
            <a:r>
              <a:rPr lang="en-US" dirty="0"/>
              <a:t>Conclusion</a:t>
            </a:r>
            <a:endParaRPr lang="uk-UA" dirty="0"/>
          </a:p>
        </p:txBody>
      </p:sp>
      <p:sp>
        <p:nvSpPr>
          <p:cNvPr id="3" name="Объект 2">
            <a:extLst>
              <a:ext uri="{FF2B5EF4-FFF2-40B4-BE49-F238E27FC236}">
                <a16:creationId xmlns:a16="http://schemas.microsoft.com/office/drawing/2014/main" id="{F60AC4FF-612D-48E5-9D3F-C2520195D129}"/>
              </a:ext>
            </a:extLst>
          </p:cNvPr>
          <p:cNvSpPr>
            <a:spLocks noGrp="1"/>
          </p:cNvSpPr>
          <p:nvPr>
            <p:ph idx="1"/>
          </p:nvPr>
        </p:nvSpPr>
        <p:spPr/>
        <p:txBody>
          <a:bodyPr/>
          <a:lstStyle/>
          <a:p>
            <a:pPr marL="0" indent="0">
              <a:buNone/>
            </a:pPr>
            <a:r>
              <a:rPr lang="en-US" b="0" i="0" dirty="0">
                <a:solidFill>
                  <a:srgbClr val="D1D5DB"/>
                </a:solidFill>
                <a:effectLst/>
                <a:latin typeface="Söhne"/>
              </a:rPr>
              <a:t>DDD patterns are specific design patterns that are tailored to the domain-driven design approach. These patterns provide developers with a set of tools for solving common design problems that arise when building complex software systems using DDD. By understanding and applying these patterns, developers can create software systems that are more flexible, adaptable, and aligned with the business domain.</a:t>
            </a:r>
            <a:endParaRPr lang="uk-UA" dirty="0"/>
          </a:p>
        </p:txBody>
      </p:sp>
    </p:spTree>
    <p:extLst>
      <p:ext uri="{BB962C8B-B14F-4D97-AF65-F5344CB8AC3E}">
        <p14:creationId xmlns:p14="http://schemas.microsoft.com/office/powerpoint/2010/main" val="299683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F62700-CF13-4CB9-B31E-3758018F8F26}"/>
              </a:ext>
            </a:extLst>
          </p:cNvPr>
          <p:cNvSpPr>
            <a:spLocks noGrp="1"/>
          </p:cNvSpPr>
          <p:nvPr>
            <p:ph type="title"/>
          </p:nvPr>
        </p:nvSpPr>
        <p:spPr>
          <a:xfrm>
            <a:off x="1154954" y="2008465"/>
            <a:ext cx="8825660" cy="1653180"/>
          </a:xfrm>
        </p:spPr>
        <p:txBody>
          <a:bodyPr/>
          <a:lstStyle/>
          <a:p>
            <a:pPr algn="ctr"/>
            <a:r>
              <a:rPr lang="en-US" dirty="0"/>
              <a:t>Thanks for your attention</a:t>
            </a:r>
            <a:endParaRPr lang="uk-UA" dirty="0"/>
          </a:p>
        </p:txBody>
      </p:sp>
    </p:spTree>
    <p:extLst>
      <p:ext uri="{BB962C8B-B14F-4D97-AF65-F5344CB8AC3E}">
        <p14:creationId xmlns:p14="http://schemas.microsoft.com/office/powerpoint/2010/main" val="427074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3302C6-B01A-426E-84FF-0DBB142465ED}"/>
              </a:ext>
            </a:extLst>
          </p:cNvPr>
          <p:cNvSpPr>
            <a:spLocks noGrp="1"/>
          </p:cNvSpPr>
          <p:nvPr>
            <p:ph type="title"/>
          </p:nvPr>
        </p:nvSpPr>
        <p:spPr/>
        <p:txBody>
          <a:bodyPr/>
          <a:lstStyle/>
          <a:p>
            <a:r>
              <a:rPr lang="en-US" dirty="0"/>
              <a:t>Domain-Driven Design</a:t>
            </a:r>
            <a:endParaRPr lang="uk-UA" dirty="0"/>
          </a:p>
        </p:txBody>
      </p:sp>
      <p:sp>
        <p:nvSpPr>
          <p:cNvPr id="3" name="Объект 2">
            <a:extLst>
              <a:ext uri="{FF2B5EF4-FFF2-40B4-BE49-F238E27FC236}">
                <a16:creationId xmlns:a16="http://schemas.microsoft.com/office/drawing/2014/main" id="{438873DC-B300-406B-A861-61DD0FC9CFB4}"/>
              </a:ext>
            </a:extLst>
          </p:cNvPr>
          <p:cNvSpPr>
            <a:spLocks noGrp="1"/>
          </p:cNvSpPr>
          <p:nvPr>
            <p:ph idx="1"/>
          </p:nvPr>
        </p:nvSpPr>
        <p:spPr/>
        <p:txBody>
          <a:bodyPr/>
          <a:lstStyle/>
          <a:p>
            <a:pPr marL="0" indent="0">
              <a:buNone/>
            </a:pPr>
            <a:r>
              <a:rPr lang="en-US" b="0" i="0" dirty="0">
                <a:solidFill>
                  <a:srgbClr val="D1D5DB"/>
                </a:solidFill>
                <a:effectLst/>
                <a:latin typeface="Söhne"/>
              </a:rPr>
              <a:t>Domain-Driven Design (DDD) is a design philosophy and set of principles and practices for building complex software systems that are centered around the domain or business problem that the software is trying to solve. It is based on the idea that the software should be modeled after the business domain, rather than the other way around.</a:t>
            </a:r>
            <a:endParaRPr lang="uk-UA" dirty="0"/>
          </a:p>
        </p:txBody>
      </p:sp>
      <p:pic>
        <p:nvPicPr>
          <p:cNvPr id="5" name="Рисунок 4">
            <a:extLst>
              <a:ext uri="{FF2B5EF4-FFF2-40B4-BE49-F238E27FC236}">
                <a16:creationId xmlns:a16="http://schemas.microsoft.com/office/drawing/2014/main" id="{587355BA-DBB2-4AB5-A9CA-3248980DB601}"/>
              </a:ext>
            </a:extLst>
          </p:cNvPr>
          <p:cNvPicPr>
            <a:picLocks noChangeAspect="1"/>
          </p:cNvPicPr>
          <p:nvPr/>
        </p:nvPicPr>
        <p:blipFill>
          <a:blip r:embed="rId2"/>
          <a:stretch>
            <a:fillRect/>
          </a:stretch>
        </p:blipFill>
        <p:spPr>
          <a:xfrm>
            <a:off x="3712771" y="4150658"/>
            <a:ext cx="4346951" cy="2408907"/>
          </a:xfrm>
          <a:prstGeom prst="rect">
            <a:avLst/>
          </a:prstGeom>
        </p:spPr>
      </p:pic>
    </p:spTree>
    <p:extLst>
      <p:ext uri="{BB962C8B-B14F-4D97-AF65-F5344CB8AC3E}">
        <p14:creationId xmlns:p14="http://schemas.microsoft.com/office/powerpoint/2010/main" val="264263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E96DB3-1D85-45AB-84B3-30A5D544691E}"/>
              </a:ext>
            </a:extLst>
          </p:cNvPr>
          <p:cNvSpPr>
            <a:spLocks noGrp="1"/>
          </p:cNvSpPr>
          <p:nvPr>
            <p:ph type="title"/>
          </p:nvPr>
        </p:nvSpPr>
        <p:spPr/>
        <p:txBody>
          <a:bodyPr/>
          <a:lstStyle/>
          <a:p>
            <a:r>
              <a:rPr lang="en-US" dirty="0"/>
              <a:t>DDD Patterns</a:t>
            </a:r>
            <a:endParaRPr lang="uk-UA" dirty="0"/>
          </a:p>
        </p:txBody>
      </p:sp>
      <p:sp>
        <p:nvSpPr>
          <p:cNvPr id="3" name="Объект 2">
            <a:extLst>
              <a:ext uri="{FF2B5EF4-FFF2-40B4-BE49-F238E27FC236}">
                <a16:creationId xmlns:a16="http://schemas.microsoft.com/office/drawing/2014/main" id="{5BFDBE31-F5E5-4822-9273-5CCC6FF1027C}"/>
              </a:ext>
            </a:extLst>
          </p:cNvPr>
          <p:cNvSpPr>
            <a:spLocks noGrp="1"/>
          </p:cNvSpPr>
          <p:nvPr>
            <p:ph idx="1"/>
          </p:nvPr>
        </p:nvSpPr>
        <p:spPr/>
        <p:txBody>
          <a:bodyPr/>
          <a:lstStyle/>
          <a:p>
            <a:pPr marL="0" indent="0">
              <a:buNone/>
            </a:pPr>
            <a:r>
              <a:rPr lang="en-US" b="0" i="0" dirty="0">
                <a:solidFill>
                  <a:srgbClr val="D1D5DB"/>
                </a:solidFill>
                <a:effectLst/>
                <a:latin typeface="Söhne"/>
              </a:rPr>
              <a:t>DDD patterns are design patterns that are specifically tailored to the domain-driven design approach. These patterns are used to solve common design problems that arise when building complex software systems using DDD.</a:t>
            </a:r>
            <a:endParaRPr lang="uk-UA" dirty="0"/>
          </a:p>
        </p:txBody>
      </p:sp>
      <p:pic>
        <p:nvPicPr>
          <p:cNvPr id="9" name="Рисунок 8">
            <a:extLst>
              <a:ext uri="{FF2B5EF4-FFF2-40B4-BE49-F238E27FC236}">
                <a16:creationId xmlns:a16="http://schemas.microsoft.com/office/drawing/2014/main" id="{DB3FA53E-29BA-487E-9609-D24FA2F2D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426" y="3720632"/>
            <a:ext cx="5625983" cy="2812992"/>
          </a:xfrm>
          <a:prstGeom prst="rect">
            <a:avLst/>
          </a:prstGeom>
        </p:spPr>
      </p:pic>
    </p:spTree>
    <p:extLst>
      <p:ext uri="{BB962C8B-B14F-4D97-AF65-F5344CB8AC3E}">
        <p14:creationId xmlns:p14="http://schemas.microsoft.com/office/powerpoint/2010/main" val="281940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E5D146-ED5D-4070-9C0C-25C60E41407B}"/>
              </a:ext>
            </a:extLst>
          </p:cNvPr>
          <p:cNvSpPr>
            <a:spLocks noGrp="1"/>
          </p:cNvSpPr>
          <p:nvPr>
            <p:ph type="title"/>
          </p:nvPr>
        </p:nvSpPr>
        <p:spPr/>
        <p:txBody>
          <a:bodyPr/>
          <a:lstStyle/>
          <a:p>
            <a:r>
              <a:rPr lang="en-US" dirty="0"/>
              <a:t>Entity</a:t>
            </a:r>
            <a:endParaRPr lang="uk-UA" dirty="0"/>
          </a:p>
        </p:txBody>
      </p:sp>
      <p:sp>
        <p:nvSpPr>
          <p:cNvPr id="3" name="Объект 2">
            <a:extLst>
              <a:ext uri="{FF2B5EF4-FFF2-40B4-BE49-F238E27FC236}">
                <a16:creationId xmlns:a16="http://schemas.microsoft.com/office/drawing/2014/main" id="{2626D451-F8EA-4401-8E78-8BAF65FF6BC6}"/>
              </a:ext>
            </a:extLst>
          </p:cNvPr>
          <p:cNvSpPr>
            <a:spLocks noGrp="1"/>
          </p:cNvSpPr>
          <p:nvPr>
            <p:ph idx="1"/>
          </p:nvPr>
        </p:nvSpPr>
        <p:spPr/>
        <p:txBody>
          <a:bodyPr/>
          <a:lstStyle/>
          <a:p>
            <a:pPr marL="0" indent="0">
              <a:buNone/>
            </a:pPr>
            <a:r>
              <a:rPr lang="en-US" b="0" i="0" dirty="0">
                <a:solidFill>
                  <a:srgbClr val="D1D5DB"/>
                </a:solidFill>
                <a:effectLst/>
                <a:latin typeface="Söhne"/>
              </a:rPr>
              <a:t>An entity is a domain object that has a unique identity and lifecycle. Entities are modeled after real-world objects that have persistent identity, such as customers, orders, and products.</a:t>
            </a:r>
            <a:endParaRPr lang="uk-UA" dirty="0"/>
          </a:p>
        </p:txBody>
      </p:sp>
      <p:pic>
        <p:nvPicPr>
          <p:cNvPr id="7" name="Рисунок 6">
            <a:extLst>
              <a:ext uri="{FF2B5EF4-FFF2-40B4-BE49-F238E27FC236}">
                <a16:creationId xmlns:a16="http://schemas.microsoft.com/office/drawing/2014/main" id="{DB64F266-1D99-451A-B756-371D9C058E47}"/>
              </a:ext>
            </a:extLst>
          </p:cNvPr>
          <p:cNvPicPr>
            <a:picLocks noChangeAspect="1"/>
          </p:cNvPicPr>
          <p:nvPr/>
        </p:nvPicPr>
        <p:blipFill>
          <a:blip r:embed="rId2"/>
          <a:stretch>
            <a:fillRect/>
          </a:stretch>
        </p:blipFill>
        <p:spPr>
          <a:xfrm>
            <a:off x="1424643" y="3799427"/>
            <a:ext cx="2228850" cy="2257425"/>
          </a:xfrm>
          <a:prstGeom prst="rect">
            <a:avLst/>
          </a:prstGeom>
        </p:spPr>
      </p:pic>
      <p:pic>
        <p:nvPicPr>
          <p:cNvPr id="9" name="Рисунок 8">
            <a:extLst>
              <a:ext uri="{FF2B5EF4-FFF2-40B4-BE49-F238E27FC236}">
                <a16:creationId xmlns:a16="http://schemas.microsoft.com/office/drawing/2014/main" id="{B8A111FF-D279-4B82-91E2-86DA2699A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496" y="3703653"/>
            <a:ext cx="4353729" cy="2448972"/>
          </a:xfrm>
          <a:prstGeom prst="rect">
            <a:avLst/>
          </a:prstGeom>
        </p:spPr>
      </p:pic>
    </p:spTree>
    <p:extLst>
      <p:ext uri="{BB962C8B-B14F-4D97-AF65-F5344CB8AC3E}">
        <p14:creationId xmlns:p14="http://schemas.microsoft.com/office/powerpoint/2010/main" val="378985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E74343-7E41-4629-8840-80664B2E089F}"/>
              </a:ext>
            </a:extLst>
          </p:cNvPr>
          <p:cNvSpPr>
            <a:spLocks noGrp="1"/>
          </p:cNvSpPr>
          <p:nvPr>
            <p:ph type="title"/>
          </p:nvPr>
        </p:nvSpPr>
        <p:spPr/>
        <p:txBody>
          <a:bodyPr/>
          <a:lstStyle/>
          <a:p>
            <a:r>
              <a:rPr lang="en-US" b="0" i="0" dirty="0">
                <a:solidFill>
                  <a:srgbClr val="D1D5DB"/>
                </a:solidFill>
                <a:effectLst/>
                <a:latin typeface="Söhne"/>
              </a:rPr>
              <a:t>Value Object</a:t>
            </a:r>
            <a:endParaRPr lang="uk-UA" dirty="0"/>
          </a:p>
        </p:txBody>
      </p:sp>
      <p:sp>
        <p:nvSpPr>
          <p:cNvPr id="3" name="Объект 2">
            <a:extLst>
              <a:ext uri="{FF2B5EF4-FFF2-40B4-BE49-F238E27FC236}">
                <a16:creationId xmlns:a16="http://schemas.microsoft.com/office/drawing/2014/main" id="{E41749DD-E0C6-4A63-B91A-ABB64913574A}"/>
              </a:ext>
            </a:extLst>
          </p:cNvPr>
          <p:cNvSpPr>
            <a:spLocks noGrp="1"/>
          </p:cNvSpPr>
          <p:nvPr>
            <p:ph idx="1"/>
          </p:nvPr>
        </p:nvSpPr>
        <p:spPr/>
        <p:txBody>
          <a:bodyPr/>
          <a:lstStyle/>
          <a:p>
            <a:pPr marL="0" indent="0">
              <a:buNone/>
            </a:pPr>
            <a:r>
              <a:rPr lang="en-US" b="0" i="0" dirty="0">
                <a:solidFill>
                  <a:srgbClr val="D1D5DB"/>
                </a:solidFill>
                <a:effectLst/>
                <a:latin typeface="Söhne"/>
              </a:rPr>
              <a:t>A value object is a domain object that represents a set of values, but has no unique identity. Value objects are used to represent concepts such as dates, times, and currency.</a:t>
            </a:r>
            <a:endParaRPr lang="uk-UA" dirty="0"/>
          </a:p>
        </p:txBody>
      </p:sp>
      <p:pic>
        <p:nvPicPr>
          <p:cNvPr id="5" name="Рисунок 4">
            <a:extLst>
              <a:ext uri="{FF2B5EF4-FFF2-40B4-BE49-F238E27FC236}">
                <a16:creationId xmlns:a16="http://schemas.microsoft.com/office/drawing/2014/main" id="{6A8914F0-2AB3-4A5C-B556-CE19B8AD5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373" y="3638700"/>
            <a:ext cx="6896971" cy="2766582"/>
          </a:xfrm>
          <a:prstGeom prst="rect">
            <a:avLst/>
          </a:prstGeom>
        </p:spPr>
      </p:pic>
    </p:spTree>
    <p:extLst>
      <p:ext uri="{BB962C8B-B14F-4D97-AF65-F5344CB8AC3E}">
        <p14:creationId xmlns:p14="http://schemas.microsoft.com/office/powerpoint/2010/main" val="233105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94998F-344B-4F43-BA56-0939ED4FA4E0}"/>
              </a:ext>
            </a:extLst>
          </p:cNvPr>
          <p:cNvSpPr>
            <a:spLocks noGrp="1"/>
          </p:cNvSpPr>
          <p:nvPr>
            <p:ph type="title"/>
          </p:nvPr>
        </p:nvSpPr>
        <p:spPr/>
        <p:txBody>
          <a:bodyPr/>
          <a:lstStyle/>
          <a:p>
            <a:r>
              <a:rPr lang="en-US" b="0" i="0" dirty="0">
                <a:solidFill>
                  <a:srgbClr val="D1D5DB"/>
                </a:solidFill>
                <a:effectLst/>
                <a:latin typeface="Söhne"/>
              </a:rPr>
              <a:t>Aggregate</a:t>
            </a:r>
            <a:endParaRPr lang="uk-UA" dirty="0"/>
          </a:p>
        </p:txBody>
      </p:sp>
      <p:sp>
        <p:nvSpPr>
          <p:cNvPr id="3" name="Объект 2">
            <a:extLst>
              <a:ext uri="{FF2B5EF4-FFF2-40B4-BE49-F238E27FC236}">
                <a16:creationId xmlns:a16="http://schemas.microsoft.com/office/drawing/2014/main" id="{5CED25BB-42CD-4A39-A4EC-30FB7A5AF854}"/>
              </a:ext>
            </a:extLst>
          </p:cNvPr>
          <p:cNvSpPr>
            <a:spLocks noGrp="1"/>
          </p:cNvSpPr>
          <p:nvPr>
            <p:ph idx="1"/>
          </p:nvPr>
        </p:nvSpPr>
        <p:spPr/>
        <p:txBody>
          <a:bodyPr/>
          <a:lstStyle/>
          <a:p>
            <a:pPr marL="0" indent="0">
              <a:buNone/>
            </a:pPr>
            <a:r>
              <a:rPr lang="en-US" b="0" i="0" dirty="0">
                <a:solidFill>
                  <a:srgbClr val="D1D5DB"/>
                </a:solidFill>
                <a:effectLst/>
                <a:latin typeface="Söhne"/>
              </a:rPr>
              <a:t>An aggregate is a cluster of related objects that are treated as a single unit of work. Aggregates are used to enforce consistency and transactional boundaries within the domain.</a:t>
            </a:r>
            <a:endParaRPr lang="uk-UA" dirty="0"/>
          </a:p>
        </p:txBody>
      </p:sp>
      <p:pic>
        <p:nvPicPr>
          <p:cNvPr id="5" name="Рисунок 4">
            <a:extLst>
              <a:ext uri="{FF2B5EF4-FFF2-40B4-BE49-F238E27FC236}">
                <a16:creationId xmlns:a16="http://schemas.microsoft.com/office/drawing/2014/main" id="{8340F848-4B3F-4CDC-8839-9CEC99AED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34" y="3423128"/>
            <a:ext cx="5132079" cy="2982154"/>
          </a:xfrm>
          <a:prstGeom prst="rect">
            <a:avLst/>
          </a:prstGeom>
        </p:spPr>
      </p:pic>
    </p:spTree>
    <p:extLst>
      <p:ext uri="{BB962C8B-B14F-4D97-AF65-F5344CB8AC3E}">
        <p14:creationId xmlns:p14="http://schemas.microsoft.com/office/powerpoint/2010/main" val="427254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E54268-CB57-46A4-9DBC-EC1F26D0CDA1}"/>
              </a:ext>
            </a:extLst>
          </p:cNvPr>
          <p:cNvSpPr>
            <a:spLocks noGrp="1"/>
          </p:cNvSpPr>
          <p:nvPr>
            <p:ph type="title"/>
          </p:nvPr>
        </p:nvSpPr>
        <p:spPr/>
        <p:txBody>
          <a:bodyPr/>
          <a:lstStyle/>
          <a:p>
            <a:r>
              <a:rPr lang="en-US" b="0" i="0" dirty="0">
                <a:solidFill>
                  <a:srgbClr val="D1D5DB"/>
                </a:solidFill>
                <a:effectLst/>
                <a:latin typeface="Söhne"/>
              </a:rPr>
              <a:t>Repository</a:t>
            </a:r>
            <a:endParaRPr lang="uk-UA" dirty="0"/>
          </a:p>
        </p:txBody>
      </p:sp>
      <p:sp>
        <p:nvSpPr>
          <p:cNvPr id="3" name="Объект 2">
            <a:extLst>
              <a:ext uri="{FF2B5EF4-FFF2-40B4-BE49-F238E27FC236}">
                <a16:creationId xmlns:a16="http://schemas.microsoft.com/office/drawing/2014/main" id="{74E4E585-58F4-46ED-9F51-C3E61EB6E995}"/>
              </a:ext>
            </a:extLst>
          </p:cNvPr>
          <p:cNvSpPr>
            <a:spLocks noGrp="1"/>
          </p:cNvSpPr>
          <p:nvPr>
            <p:ph idx="1"/>
          </p:nvPr>
        </p:nvSpPr>
        <p:spPr/>
        <p:txBody>
          <a:bodyPr/>
          <a:lstStyle/>
          <a:p>
            <a:pPr marL="0" indent="0">
              <a:buNone/>
            </a:pPr>
            <a:r>
              <a:rPr lang="en-US" b="0" i="0" dirty="0">
                <a:solidFill>
                  <a:srgbClr val="D1D5DB"/>
                </a:solidFill>
                <a:effectLst/>
                <a:latin typeface="Söhne"/>
              </a:rPr>
              <a:t>A repository is an abstraction layer that provides a way to persist and retrieve domain objects. Repositories are used to decouple the domain from the underlying persistence mechanism.</a:t>
            </a:r>
            <a:endParaRPr lang="uk-UA" dirty="0"/>
          </a:p>
        </p:txBody>
      </p:sp>
      <p:pic>
        <p:nvPicPr>
          <p:cNvPr id="5" name="Рисунок 4">
            <a:extLst>
              <a:ext uri="{FF2B5EF4-FFF2-40B4-BE49-F238E27FC236}">
                <a16:creationId xmlns:a16="http://schemas.microsoft.com/office/drawing/2014/main" id="{0A7FDF8C-370A-47F1-B3FF-61F2C7498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019" y="3800344"/>
            <a:ext cx="2143125" cy="2143125"/>
          </a:xfrm>
          <a:prstGeom prst="rect">
            <a:avLst/>
          </a:prstGeom>
        </p:spPr>
      </p:pic>
    </p:spTree>
    <p:extLst>
      <p:ext uri="{BB962C8B-B14F-4D97-AF65-F5344CB8AC3E}">
        <p14:creationId xmlns:p14="http://schemas.microsoft.com/office/powerpoint/2010/main" val="142153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379A5B-6F42-40E1-A246-0B4CD9CCB30C}"/>
              </a:ext>
            </a:extLst>
          </p:cNvPr>
          <p:cNvSpPr>
            <a:spLocks noGrp="1"/>
          </p:cNvSpPr>
          <p:nvPr>
            <p:ph type="title"/>
          </p:nvPr>
        </p:nvSpPr>
        <p:spPr/>
        <p:txBody>
          <a:bodyPr/>
          <a:lstStyle/>
          <a:p>
            <a:r>
              <a:rPr lang="en-US" b="0" i="0" dirty="0">
                <a:solidFill>
                  <a:srgbClr val="D1D5DB"/>
                </a:solidFill>
                <a:effectLst/>
                <a:latin typeface="Söhne"/>
              </a:rPr>
              <a:t>Domain Event</a:t>
            </a:r>
            <a:endParaRPr lang="uk-UA" dirty="0"/>
          </a:p>
        </p:txBody>
      </p:sp>
      <p:sp>
        <p:nvSpPr>
          <p:cNvPr id="3" name="Объект 2">
            <a:extLst>
              <a:ext uri="{FF2B5EF4-FFF2-40B4-BE49-F238E27FC236}">
                <a16:creationId xmlns:a16="http://schemas.microsoft.com/office/drawing/2014/main" id="{CF103041-58B9-4794-AF3F-61369A01946E}"/>
              </a:ext>
            </a:extLst>
          </p:cNvPr>
          <p:cNvSpPr>
            <a:spLocks noGrp="1"/>
          </p:cNvSpPr>
          <p:nvPr>
            <p:ph idx="1"/>
          </p:nvPr>
        </p:nvSpPr>
        <p:spPr/>
        <p:txBody>
          <a:bodyPr/>
          <a:lstStyle/>
          <a:p>
            <a:pPr marL="0" indent="0">
              <a:buNone/>
            </a:pPr>
            <a:r>
              <a:rPr lang="en-US" b="0" i="0" dirty="0">
                <a:solidFill>
                  <a:srgbClr val="D1D5DB"/>
                </a:solidFill>
                <a:effectLst/>
                <a:latin typeface="Söhne"/>
              </a:rPr>
              <a:t>A domain event is a message that represents something that has happened within the domain. Domain events are used to decouple different parts of the domain and enable asynchronous communication between them.</a:t>
            </a:r>
            <a:endParaRPr lang="uk-UA" dirty="0"/>
          </a:p>
        </p:txBody>
      </p:sp>
      <p:pic>
        <p:nvPicPr>
          <p:cNvPr id="5" name="Рисунок 4">
            <a:extLst>
              <a:ext uri="{FF2B5EF4-FFF2-40B4-BE49-F238E27FC236}">
                <a16:creationId xmlns:a16="http://schemas.microsoft.com/office/drawing/2014/main" id="{BF0F1E1C-AB8A-4613-B05B-3FC388339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985" y="3705224"/>
            <a:ext cx="4286250" cy="2543175"/>
          </a:xfrm>
          <a:prstGeom prst="rect">
            <a:avLst/>
          </a:prstGeom>
        </p:spPr>
      </p:pic>
    </p:spTree>
    <p:extLst>
      <p:ext uri="{BB962C8B-B14F-4D97-AF65-F5344CB8AC3E}">
        <p14:creationId xmlns:p14="http://schemas.microsoft.com/office/powerpoint/2010/main" val="24629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71F2FC-09E6-4752-804C-3BA8740872B8}"/>
              </a:ext>
            </a:extLst>
          </p:cNvPr>
          <p:cNvSpPr>
            <a:spLocks noGrp="1"/>
          </p:cNvSpPr>
          <p:nvPr>
            <p:ph type="title"/>
          </p:nvPr>
        </p:nvSpPr>
        <p:spPr/>
        <p:txBody>
          <a:bodyPr/>
          <a:lstStyle/>
          <a:p>
            <a:r>
              <a:rPr lang="en-US" b="0" i="0" dirty="0">
                <a:solidFill>
                  <a:srgbClr val="D1D5DB"/>
                </a:solidFill>
                <a:effectLst/>
                <a:latin typeface="Söhne"/>
              </a:rPr>
              <a:t>Domain Service</a:t>
            </a:r>
            <a:endParaRPr lang="uk-UA" dirty="0"/>
          </a:p>
        </p:txBody>
      </p:sp>
      <p:sp>
        <p:nvSpPr>
          <p:cNvPr id="3" name="Объект 2">
            <a:extLst>
              <a:ext uri="{FF2B5EF4-FFF2-40B4-BE49-F238E27FC236}">
                <a16:creationId xmlns:a16="http://schemas.microsoft.com/office/drawing/2014/main" id="{F0C3A63E-FB00-4992-B5AA-F64E100DA564}"/>
              </a:ext>
            </a:extLst>
          </p:cNvPr>
          <p:cNvSpPr>
            <a:spLocks noGrp="1"/>
          </p:cNvSpPr>
          <p:nvPr>
            <p:ph idx="1"/>
          </p:nvPr>
        </p:nvSpPr>
        <p:spPr/>
        <p:txBody>
          <a:bodyPr/>
          <a:lstStyle/>
          <a:p>
            <a:pPr marL="0" indent="0">
              <a:buNone/>
            </a:pPr>
            <a:r>
              <a:rPr lang="en-US" b="0" i="0" dirty="0">
                <a:solidFill>
                  <a:srgbClr val="D1D5DB"/>
                </a:solidFill>
                <a:effectLst/>
                <a:latin typeface="Söhne"/>
              </a:rPr>
              <a:t>A domain service is a stateless, domain-specific operation that doesn't naturally fit within an entity or value object. Domain services are used to encapsulate complex domain logic that doesn't belong to a single object.</a:t>
            </a:r>
            <a:endParaRPr lang="uk-UA" dirty="0"/>
          </a:p>
        </p:txBody>
      </p:sp>
      <p:pic>
        <p:nvPicPr>
          <p:cNvPr id="7" name="Рисунок 6">
            <a:extLst>
              <a:ext uri="{FF2B5EF4-FFF2-40B4-BE49-F238E27FC236}">
                <a16:creationId xmlns:a16="http://schemas.microsoft.com/office/drawing/2014/main" id="{4054D539-5B81-4BF1-A328-08539E8DE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354" y="3369337"/>
            <a:ext cx="4097292" cy="3220216"/>
          </a:xfrm>
          <a:prstGeom prst="rect">
            <a:avLst/>
          </a:prstGeom>
        </p:spPr>
      </p:pic>
    </p:spTree>
    <p:extLst>
      <p:ext uri="{BB962C8B-B14F-4D97-AF65-F5344CB8AC3E}">
        <p14:creationId xmlns:p14="http://schemas.microsoft.com/office/powerpoint/2010/main" val="3389147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TM02836342[[fn=Ион]]</Template>
  <TotalTime>25</TotalTime>
  <Words>458</Words>
  <Application>Microsoft Office PowerPoint</Application>
  <PresentationFormat>Широкоэкранный</PresentationFormat>
  <Paragraphs>24</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Century Gothic</vt:lpstr>
      <vt:lpstr>Söhne</vt:lpstr>
      <vt:lpstr>Wingdings 3</vt:lpstr>
      <vt:lpstr>Ион</vt:lpstr>
      <vt:lpstr>Domain-Driven Design Patterns</vt:lpstr>
      <vt:lpstr>Domain-Driven Design</vt:lpstr>
      <vt:lpstr>DDD Patterns</vt:lpstr>
      <vt:lpstr>Entity</vt:lpstr>
      <vt:lpstr>Value Object</vt:lpstr>
      <vt:lpstr>Aggregate</vt:lpstr>
      <vt:lpstr>Repository</vt:lpstr>
      <vt:lpstr>Domain Event</vt:lpstr>
      <vt:lpstr>Domain Service</vt:lpstr>
      <vt:lpstr>Factory</vt:lpstr>
      <vt:lpstr>Anti-Corruption Layer</vt:lpstr>
      <vt:lpstr>Conclusion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Patterns</dc:title>
  <dc:creator>Serhiy Kosovchych</dc:creator>
  <cp:lastModifiedBy>Serhiy Kosovchych</cp:lastModifiedBy>
  <cp:revision>1</cp:revision>
  <dcterms:created xsi:type="dcterms:W3CDTF">2023-05-14T11:45:31Z</dcterms:created>
  <dcterms:modified xsi:type="dcterms:W3CDTF">2023-05-14T12:11:01Z</dcterms:modified>
</cp:coreProperties>
</file>