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9" r:id="rId4"/>
    <p:sldId id="260" r:id="rId5"/>
    <p:sldId id="264" r:id="rId6"/>
    <p:sldId id="267" r:id="rId7"/>
    <p:sldId id="265" r:id="rId8"/>
    <p:sldId id="315" r:id="rId9"/>
    <p:sldId id="316" r:id="rId10"/>
    <p:sldId id="317" r:id="rId11"/>
    <p:sldId id="318" r:id="rId12"/>
    <p:sldId id="319" r:id="rId13"/>
    <p:sldId id="257"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B8"/>
    <a:srgbClr val="EDEEEF"/>
    <a:srgbClr val="00F9FB"/>
    <a:srgbClr val="00BAC1"/>
    <a:srgbClr val="000D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p:scale>
          <a:sx n="66" d="100"/>
          <a:sy n="66" d="100"/>
        </p:scale>
        <p:origin x="1692" y="420"/>
      </p:cViewPr>
      <p:guideLst>
        <p:guide orient="horz" pos="2234"/>
        <p:guide pos="2909"/>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F0158F6-F74B-4D46-AA42-4F86F55BF17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a:t>Click to edit Master title style</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base"/>
            <a:fld id="{263DB197-84B0-484E-9C0F-88358ECCB797}"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base"/>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base"/>
            <a:fld id="{E077DA78-E013-4A8C-AD75-63A150561B10}"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1" name="图片 3"/>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grpSp>
        <p:nvGrpSpPr>
          <p:cNvPr id="5122" name="组合 1"/>
          <p:cNvGrpSpPr/>
          <p:nvPr/>
        </p:nvGrpSpPr>
        <p:grpSpPr>
          <a:xfrm>
            <a:off x="1063943" y="2334283"/>
            <a:ext cx="8352171" cy="3916519"/>
            <a:chOff x="1158554" y="2177049"/>
            <a:chExt cx="8349834" cy="3916945"/>
          </a:xfrm>
        </p:grpSpPr>
        <p:sp>
          <p:nvSpPr>
            <p:cNvPr id="5123" name="文本框 4"/>
            <p:cNvSpPr txBox="1"/>
            <p:nvPr/>
          </p:nvSpPr>
          <p:spPr>
            <a:xfrm>
              <a:off x="1158554" y="2177049"/>
              <a:ext cx="7273476" cy="1753426"/>
            </a:xfrm>
            <a:prstGeom prst="rect">
              <a:avLst/>
            </a:prstGeom>
            <a:noFill/>
            <a:ln w="9525">
              <a:noFill/>
            </a:ln>
          </p:spPr>
          <p:txBody>
            <a:bodyPr wrap="square" anchor="t">
              <a:spAutoFit/>
            </a:bodyPr>
            <a:p>
              <a:pPr algn="ctr"/>
              <a:r>
                <a:rPr lang="zh-CN" altLang="en-US" sz="5400" b="1" dirty="0">
                  <a:solidFill>
                    <a:schemeClr val="bg1"/>
                  </a:solidFill>
                  <a:ea typeface="Calibri" panose="020F0502020204030204" pitchFamily="34" charset="0"/>
                </a:rPr>
                <a:t>Getting around the React Ecosystem </a:t>
              </a:r>
              <a:endParaRPr lang="zh-CN" altLang="en-US" sz="5400" b="1" dirty="0">
                <a:solidFill>
                  <a:schemeClr val="bg1"/>
                </a:solidFill>
                <a:ea typeface="Calibri" panose="020F0502020204030204" pitchFamily="34" charset="0"/>
              </a:endParaRPr>
            </a:p>
          </p:txBody>
        </p:sp>
        <p:sp>
          <p:nvSpPr>
            <p:cNvPr id="5124" name="文本框 5"/>
            <p:cNvSpPr txBox="1"/>
            <p:nvPr/>
          </p:nvSpPr>
          <p:spPr>
            <a:xfrm>
              <a:off x="5949213" y="5818374"/>
              <a:ext cx="3559175" cy="275620"/>
            </a:xfrm>
            <a:prstGeom prst="rect">
              <a:avLst/>
            </a:prstGeom>
            <a:noFill/>
            <a:ln w="9525">
              <a:noFill/>
            </a:ln>
          </p:spPr>
          <p:txBody>
            <a:bodyPr anchor="t">
              <a:spAutoFit/>
            </a:bodyPr>
            <a:p>
              <a:r>
                <a:rPr lang="en-US" altLang="zh-CN" sz="1200" dirty="0">
                  <a:solidFill>
                    <a:schemeClr val="bg1"/>
                  </a:solidFill>
                  <a:ea typeface="Calibri" panose="020F0502020204030204" pitchFamily="34" charset="0"/>
                </a:rPr>
                <a:t>Anastasiia Roiek 501group</a:t>
              </a:r>
              <a:endParaRPr lang="zh-CN" altLang="en-US" sz="1200" dirty="0">
                <a:solidFill>
                  <a:schemeClr val="bg1"/>
                </a:solidFill>
                <a:ea typeface="Calibri" panose="020F0502020204030204" pitchFamily="34" charset="0"/>
              </a:endParaRPr>
            </a:p>
          </p:txBody>
        </p:sp>
        <p:sp>
          <p:nvSpPr>
            <p:cNvPr id="5125" name="文本框 6"/>
            <p:cNvSpPr txBox="1"/>
            <p:nvPr/>
          </p:nvSpPr>
          <p:spPr>
            <a:xfrm>
              <a:off x="2908788" y="2968379"/>
              <a:ext cx="892175" cy="368284"/>
            </a:xfrm>
            <a:prstGeom prst="rect">
              <a:avLst/>
            </a:prstGeom>
            <a:noFill/>
            <a:ln w="9525">
              <a:noFill/>
            </a:ln>
          </p:spPr>
          <p:txBody>
            <a:bodyPr anchor="t">
              <a:spAutoFit/>
            </a:bodyPr>
            <a:p>
              <a:endParaRPr lang="zh-CN" altLang="en-US" dirty="0">
                <a:solidFill>
                  <a:schemeClr val="bg1"/>
                </a:solidFill>
                <a:ea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05</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Redux:</a:t>
            </a:r>
            <a:endParaRPr lang="zh-CN" altLang="en-US" b="1" dirty="0">
              <a:solidFill>
                <a:schemeClr val="bg1"/>
              </a:solidFill>
              <a:ea typeface="Calibri" panose="020F0502020204030204" pitchFamily="34" charset="0"/>
              <a:sym typeface="+mn-ea"/>
            </a:endParaRPr>
          </a:p>
        </p:txBody>
      </p:sp>
      <p:pic>
        <p:nvPicPr>
          <p:cNvPr id="2" name="Picture 1"/>
          <p:cNvPicPr>
            <a:picLocks noChangeAspect="1"/>
          </p:cNvPicPr>
          <p:nvPr/>
        </p:nvPicPr>
        <p:blipFill>
          <a:blip r:embed="rId2"/>
          <a:srcRect l="9121" r="14841"/>
          <a:stretch>
            <a:fillRect/>
          </a:stretch>
        </p:blipFill>
        <p:spPr>
          <a:xfrm>
            <a:off x="789305" y="1882140"/>
            <a:ext cx="7778115" cy="4187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06</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React Query:</a:t>
            </a:r>
            <a:endParaRPr lang="zh-CN" altLang="en-US" b="1" dirty="0">
              <a:solidFill>
                <a:schemeClr val="bg1"/>
              </a:solidFill>
              <a:ea typeface="Calibri" panose="020F0502020204030204" pitchFamily="34" charset="0"/>
              <a:sym typeface="+mn-ea"/>
            </a:endParaRPr>
          </a:p>
        </p:txBody>
      </p:sp>
      <p:sp>
        <p:nvSpPr>
          <p:cNvPr id="3" name="Text Box 2"/>
          <p:cNvSpPr txBox="1"/>
          <p:nvPr/>
        </p:nvSpPr>
        <p:spPr>
          <a:xfrm>
            <a:off x="895350" y="1330325"/>
            <a:ext cx="7609205" cy="4523105"/>
          </a:xfrm>
          <a:prstGeom prst="rect">
            <a:avLst/>
          </a:prstGeom>
          <a:noFill/>
        </p:spPr>
        <p:txBody>
          <a:bodyPr wrap="square" rtlCol="0">
            <a:spAutoFit/>
          </a:bodyPr>
          <a:p>
            <a:pPr algn="l"/>
            <a:r>
              <a:rPr lang="en-US">
                <a:solidFill>
                  <a:schemeClr val="bg1"/>
                </a:solidFill>
              </a:rPr>
              <a:t>React Query was developed by keeping those above issues in mind. It makes fetching, caching, synchronizing and updating server state hassle-free.</a:t>
            </a:r>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algn="l"/>
            <a:endParaRPr lang="en-US">
              <a:solidFill>
                <a:schemeClr val="bg1"/>
              </a:solidFill>
            </a:endParaRPr>
          </a:p>
          <a:p>
            <a:pPr marL="342900" indent="-342900" algn="l">
              <a:buFont typeface="Arial" panose="020B0604020202020204" pitchFamily="34" charset="0"/>
              <a:buAutoNum type="arabicPeriod"/>
            </a:pPr>
            <a:r>
              <a:rPr lang="en-US">
                <a:solidFill>
                  <a:schemeClr val="bg1"/>
                </a:solidFill>
              </a:rPr>
              <a:t>Managing out of date stale data.</a:t>
            </a:r>
            <a:endParaRPr lang="en-US">
              <a:solidFill>
                <a:schemeClr val="bg1"/>
              </a:solidFill>
            </a:endParaRPr>
          </a:p>
          <a:p>
            <a:pPr marL="342900" indent="-342900" algn="l">
              <a:buFont typeface="Arial" panose="020B0604020202020204" pitchFamily="34" charset="0"/>
              <a:buAutoNum type="arabicPeriod"/>
            </a:pPr>
            <a:r>
              <a:rPr lang="en-US">
                <a:solidFill>
                  <a:schemeClr val="bg1"/>
                </a:solidFill>
              </a:rPr>
              <a:t>Lazy loading the requests</a:t>
            </a:r>
            <a:endParaRPr lang="en-US">
              <a:solidFill>
                <a:schemeClr val="bg1"/>
              </a:solidFill>
            </a:endParaRPr>
          </a:p>
          <a:p>
            <a:pPr marL="342900" indent="-342900" algn="l">
              <a:buFont typeface="Arial" panose="020B0604020202020204" pitchFamily="34" charset="0"/>
              <a:buAutoNum type="arabicPeriod"/>
            </a:pPr>
            <a:r>
              <a:rPr lang="en-US">
                <a:solidFill>
                  <a:schemeClr val="bg1"/>
                </a:solidFill>
              </a:rPr>
              <a:t>Reflecting updates to the data very quickly and can be explicitly managed.</a:t>
            </a:r>
            <a:endParaRPr lang="en-US">
              <a:solidFill>
                <a:schemeClr val="bg1"/>
              </a:solidFill>
            </a:endParaRPr>
          </a:p>
          <a:p>
            <a:pPr marL="342900" indent="-342900" algn="l">
              <a:buFont typeface="Arial" panose="020B0604020202020204" pitchFamily="34" charset="0"/>
              <a:buAutoNum type="arabicPeriod"/>
            </a:pPr>
            <a:r>
              <a:rPr lang="en-US">
                <a:solidFill>
                  <a:schemeClr val="bg1"/>
                </a:solidFill>
              </a:rPr>
              <a:t>Provides us with a nice UI based dev tool, similar to browser developer tools but for managing and visualizing the data fetching and synchronization.</a:t>
            </a:r>
            <a:endParaRPr lang="en-US">
              <a:solidFill>
                <a:schemeClr val="bg1"/>
              </a:solidFill>
            </a:endParaRPr>
          </a:p>
        </p:txBody>
      </p:sp>
      <p:pic>
        <p:nvPicPr>
          <p:cNvPr id="5" name="Picture 4"/>
          <p:cNvPicPr>
            <a:picLocks noChangeAspect="1"/>
          </p:cNvPicPr>
          <p:nvPr/>
        </p:nvPicPr>
        <p:blipFill>
          <a:blip r:embed="rId2"/>
          <a:stretch>
            <a:fillRect/>
          </a:stretch>
        </p:blipFill>
        <p:spPr>
          <a:xfrm>
            <a:off x="0" y="2371090"/>
            <a:ext cx="8799830" cy="1717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3"/>
          <p:cNvPicPr>
            <a:picLocks noChangeAspect="1"/>
          </p:cNvPicPr>
          <p:nvPr/>
        </p:nvPicPr>
        <p:blipFill>
          <a:blip r:embed="rId1"/>
          <a:srcRect l="14104" t="24529" r="26515" b="27426"/>
          <a:stretch>
            <a:fillRect/>
          </a:stretch>
        </p:blipFill>
        <p:spPr>
          <a:xfrm>
            <a:off x="0" y="0"/>
            <a:ext cx="9144000" cy="6858000"/>
          </a:xfrm>
          <a:prstGeom prst="rect">
            <a:avLst/>
          </a:prstGeom>
          <a:noFill/>
          <a:ln w="9525">
            <a:noFill/>
          </a:ln>
        </p:spPr>
      </p:pic>
      <p:sp>
        <p:nvSpPr>
          <p:cNvPr id="38915" name="文本框 7"/>
          <p:cNvSpPr txBox="1"/>
          <p:nvPr/>
        </p:nvSpPr>
        <p:spPr>
          <a:xfrm>
            <a:off x="457200" y="2767965"/>
            <a:ext cx="8230235" cy="1322070"/>
          </a:xfrm>
          <a:prstGeom prst="rect">
            <a:avLst/>
          </a:prstGeom>
          <a:noFill/>
          <a:ln w="9525">
            <a:noFill/>
          </a:ln>
        </p:spPr>
        <p:txBody>
          <a:bodyPr wrap="square" anchor="t">
            <a:spAutoFit/>
          </a:bodyPr>
          <a:p>
            <a:pPr algn="ctr"/>
            <a:r>
              <a:rPr lang="en-US" altLang="zh-CN" sz="8000" b="1" dirty="0">
                <a:solidFill>
                  <a:schemeClr val="bg1"/>
                </a:solidFill>
                <a:ea typeface="Calibri" panose="020F0502020204030204" pitchFamily="34" charset="0"/>
              </a:rPr>
              <a:t>THANK YOU</a:t>
            </a:r>
            <a:endParaRPr lang="en-US" altLang="zh-CN" sz="8000" b="1" dirty="0">
              <a:solidFill>
                <a:schemeClr val="bg1"/>
              </a:solidFill>
              <a:ea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9" name="图片 32"/>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3" name="矩形 2"/>
          <p:cNvSpPr/>
          <p:nvPr/>
        </p:nvSpPr>
        <p:spPr>
          <a:xfrm>
            <a:off x="0" y="498475"/>
            <a:ext cx="9144000" cy="5861050"/>
          </a:xfrm>
          <a:prstGeom prst="rect">
            <a:avLst/>
          </a:prstGeom>
          <a:solidFill>
            <a:srgbClr val="000D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1" name="图片 62"/>
          <p:cNvPicPr>
            <a:picLocks noChangeAspect="1"/>
          </p:cNvPicPr>
          <p:nvPr/>
        </p:nvPicPr>
        <p:blipFill>
          <a:blip r:embed="rId2"/>
          <a:stretch>
            <a:fillRect/>
          </a:stretch>
        </p:blipFill>
        <p:spPr>
          <a:xfrm>
            <a:off x="515938" y="2055813"/>
            <a:ext cx="8047037" cy="333375"/>
          </a:xfrm>
          <a:prstGeom prst="rect">
            <a:avLst/>
          </a:prstGeom>
          <a:noFill/>
          <a:ln w="9525">
            <a:noFill/>
          </a:ln>
        </p:spPr>
      </p:pic>
      <p:pic>
        <p:nvPicPr>
          <p:cNvPr id="7172" name="图片 62"/>
          <p:cNvPicPr>
            <a:picLocks noChangeAspect="1"/>
          </p:cNvPicPr>
          <p:nvPr/>
        </p:nvPicPr>
        <p:blipFill>
          <a:blip r:embed="rId3"/>
          <a:stretch>
            <a:fillRect/>
          </a:stretch>
        </p:blipFill>
        <p:spPr>
          <a:xfrm>
            <a:off x="357188" y="4068763"/>
            <a:ext cx="8048625" cy="333375"/>
          </a:xfrm>
          <a:prstGeom prst="rect">
            <a:avLst/>
          </a:prstGeom>
          <a:noFill/>
          <a:ln w="9525">
            <a:noFill/>
          </a:ln>
        </p:spPr>
      </p:pic>
      <p:pic>
        <p:nvPicPr>
          <p:cNvPr id="2" name="Picture 1"/>
          <p:cNvPicPr>
            <a:picLocks noChangeAspect="1"/>
          </p:cNvPicPr>
          <p:nvPr/>
        </p:nvPicPr>
        <p:blipFill>
          <a:blip r:embed="rId4"/>
          <a:stretch>
            <a:fillRect/>
          </a:stretch>
        </p:blipFill>
        <p:spPr>
          <a:xfrm>
            <a:off x="1102360" y="224155"/>
            <a:ext cx="7005320" cy="6292850"/>
          </a:xfrm>
          <a:prstGeom prst="rect">
            <a:avLst/>
          </a:prstGeom>
        </p:spPr>
      </p:pic>
      <p:sp>
        <p:nvSpPr>
          <p:cNvPr id="7175" name="矩形 40"/>
          <p:cNvSpPr/>
          <p:nvPr/>
        </p:nvSpPr>
        <p:spPr>
          <a:xfrm>
            <a:off x="1426210" y="2773045"/>
            <a:ext cx="6217920" cy="1477010"/>
          </a:xfrm>
          <a:prstGeom prst="rect">
            <a:avLst/>
          </a:prstGeom>
          <a:noFill/>
          <a:ln w="9525">
            <a:noFill/>
          </a:ln>
        </p:spPr>
        <p:txBody>
          <a:bodyPr wrap="square" lIns="0" tIns="0" rIns="0" bIns="0" anchor="t">
            <a:spAutoFit/>
          </a:bodyPr>
          <a:p>
            <a:pPr algn="ctr" defTabSz="1216025">
              <a:lnSpc>
                <a:spcPct val="120000"/>
              </a:lnSpc>
              <a:spcBef>
                <a:spcPct val="20000"/>
              </a:spcBef>
            </a:pPr>
            <a:r>
              <a:rPr lang="zh-CN" altLang="en-US" sz="2000" b="1" dirty="0">
                <a:solidFill>
                  <a:schemeClr val="tx1"/>
                </a:solidFill>
                <a:ea typeface="Calibri" panose="020F0502020204030204" pitchFamily="34" charset="0"/>
                <a:sym typeface="Arial" panose="020B0604020202020204" pitchFamily="34" charset="0"/>
              </a:rPr>
              <a:t>The React Ecosystem is rich and ever-evolving. The tooling and technique for building React apps are getting better day-by-day. In this post, we will take a look at the React ecosystem and where we are in 202</a:t>
            </a:r>
            <a:r>
              <a:rPr lang="en-US" altLang="zh-CN" sz="2000" b="1" dirty="0">
                <a:solidFill>
                  <a:schemeClr val="tx1"/>
                </a:solidFill>
                <a:ea typeface="Calibri" panose="020F0502020204030204" pitchFamily="34" charset="0"/>
                <a:sym typeface="Arial" panose="020B0604020202020204" pitchFamily="34" charset="0"/>
              </a:rPr>
              <a:t>3</a:t>
            </a:r>
            <a:r>
              <a:rPr lang="zh-CN" altLang="en-US" sz="2000" b="1" dirty="0">
                <a:solidFill>
                  <a:schemeClr val="tx1"/>
                </a:solidFill>
                <a:ea typeface="Calibri" panose="020F0502020204030204" pitchFamily="34" charset="0"/>
                <a:sym typeface="Arial" panose="020B0604020202020204" pitchFamily="34" charset="0"/>
              </a:rPr>
              <a:t>.</a:t>
            </a:r>
            <a:endParaRPr lang="zh-CN" altLang="en-US" sz="2000" b="1" dirty="0">
              <a:solidFill>
                <a:schemeClr val="tx1"/>
              </a:solidFill>
              <a:ea typeface="Calibri" panose="020F050202020403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3"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8195"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8198" name="文本框 12"/>
          <p:cNvSpPr txBox="1"/>
          <p:nvPr/>
        </p:nvSpPr>
        <p:spPr>
          <a:xfrm>
            <a:off x="428625" y="636588"/>
            <a:ext cx="466725" cy="369887"/>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01</a:t>
            </a:r>
            <a:endParaRPr lang="zh-CN" altLang="en-US" b="1" dirty="0">
              <a:solidFill>
                <a:schemeClr val="bg1"/>
              </a:solidFill>
              <a:ea typeface="Calibri" panose="020F0502020204030204" pitchFamily="34" charset="0"/>
            </a:endParaRPr>
          </a:p>
        </p:txBody>
      </p:sp>
      <p:sp>
        <p:nvSpPr>
          <p:cNvPr id="8199" name="文本框 13"/>
          <p:cNvSpPr txBox="1"/>
          <p:nvPr/>
        </p:nvSpPr>
        <p:spPr>
          <a:xfrm>
            <a:off x="1003300" y="636588"/>
            <a:ext cx="1992313"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rPr>
              <a:t>Create React App:</a:t>
            </a:r>
            <a:endParaRPr lang="zh-CN" altLang="en-US" b="1" dirty="0">
              <a:solidFill>
                <a:schemeClr val="bg1"/>
              </a:solidFill>
              <a:ea typeface="Calibri" panose="020F0502020204030204" pitchFamily="34" charset="0"/>
            </a:endParaRPr>
          </a:p>
        </p:txBody>
      </p:sp>
      <p:sp>
        <p:nvSpPr>
          <p:cNvPr id="8209" name="TextBox 13"/>
          <p:cNvSpPr txBox="1"/>
          <p:nvPr/>
        </p:nvSpPr>
        <p:spPr>
          <a:xfrm>
            <a:off x="895350" y="1275080"/>
            <a:ext cx="6633845" cy="3654425"/>
          </a:xfrm>
          <a:prstGeom prst="rect">
            <a:avLst/>
          </a:prstGeom>
          <a:noFill/>
          <a:ln w="9525">
            <a:noFill/>
          </a:ln>
        </p:spPr>
        <p:txBody>
          <a:bodyPr wrap="square" lIns="0" tIns="0" rIns="0" bIns="0" anchor="t">
            <a:spAutoFit/>
          </a:bodyPr>
          <a:p>
            <a:pPr defTabSz="911225">
              <a:spcBef>
                <a:spcPct val="20000"/>
              </a:spcBef>
            </a:pPr>
            <a:r>
              <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rPr>
              <a:t>The official way of setting up a react project which takes away the pain points of custom Webpack config along with babel. CRA has been prevalent in the industry for quite a long time and hence used by people either starting their React journey or those already shipping to the production.</a:t>
            </a: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rPr>
              <a:t>According to the official CRA documentation:</a:t>
            </a: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rPr>
              <a:t>"Whether you’re using React or another library, Create React App let you focus on code, not build tools."</a:t>
            </a: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rPr>
              <a:t>To get started, simply spin-up a new React app using:</a:t>
            </a:r>
            <a:endParaRPr lang="zh-CN" altLang="en-US" sz="1800" dirty="0">
              <a:solidFill>
                <a:srgbClr val="FDFDFD"/>
              </a:solidFill>
              <a:latin typeface="Arial" panose="020B0604020202020204" pitchFamily="34" charset="0"/>
              <a:ea typeface="Calibri" panose="020F0502020204030204" pitchFamily="34" charset="0"/>
              <a:sym typeface="Arial" panose="020B0604020202020204" pitchFamily="34" charset="0"/>
            </a:endParaRPr>
          </a:p>
        </p:txBody>
      </p:sp>
      <p:pic>
        <p:nvPicPr>
          <p:cNvPr id="2" name="Picture 1"/>
          <p:cNvPicPr>
            <a:picLocks noChangeAspect="1"/>
          </p:cNvPicPr>
          <p:nvPr/>
        </p:nvPicPr>
        <p:blipFill>
          <a:blip r:embed="rId2"/>
          <a:stretch>
            <a:fillRect/>
          </a:stretch>
        </p:blipFill>
        <p:spPr>
          <a:xfrm>
            <a:off x="789305" y="5199380"/>
            <a:ext cx="7599045" cy="1258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90805"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9219"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9222" name="文本框 12"/>
          <p:cNvSpPr txBox="1"/>
          <p:nvPr/>
        </p:nvSpPr>
        <p:spPr>
          <a:xfrm>
            <a:off x="428625" y="636588"/>
            <a:ext cx="466725" cy="369887"/>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01</a:t>
            </a:r>
            <a:endParaRPr lang="zh-CN" altLang="en-US" b="1" dirty="0">
              <a:solidFill>
                <a:schemeClr val="bg1"/>
              </a:solidFill>
              <a:ea typeface="Calibri" panose="020F0502020204030204" pitchFamily="34" charset="0"/>
            </a:endParaRPr>
          </a:p>
        </p:txBody>
      </p:sp>
      <p:sp>
        <p:nvSpPr>
          <p:cNvPr id="9223" name="文本框 13"/>
          <p:cNvSpPr txBox="1"/>
          <p:nvPr/>
        </p:nvSpPr>
        <p:spPr>
          <a:xfrm>
            <a:off x="1003300" y="636588"/>
            <a:ext cx="1963738"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Create React App:</a:t>
            </a:r>
            <a:endParaRPr lang="zh-CN" altLang="en-US" b="1" dirty="0">
              <a:solidFill>
                <a:schemeClr val="bg1"/>
              </a:solidFill>
              <a:ea typeface="Calibri" panose="020F0502020204030204" pitchFamily="34" charset="0"/>
            </a:endParaRPr>
          </a:p>
        </p:txBody>
      </p:sp>
      <p:sp>
        <p:nvSpPr>
          <p:cNvPr id="9226" name="矩形 14"/>
          <p:cNvSpPr/>
          <p:nvPr/>
        </p:nvSpPr>
        <p:spPr>
          <a:xfrm>
            <a:off x="387350" y="1899285"/>
            <a:ext cx="4185920" cy="2999740"/>
          </a:xfrm>
          <a:prstGeom prst="rect">
            <a:avLst/>
          </a:prstGeom>
          <a:noFill/>
          <a:ln w="9525">
            <a:noFill/>
          </a:ln>
        </p:spPr>
        <p:txBody>
          <a:bodyPr wrap="square" anchor="t">
            <a:spAutoFit/>
          </a:bodyPr>
          <a:p>
            <a:pPr marL="171450" indent="-171450" algn="l">
              <a:lnSpc>
                <a:spcPct val="150000"/>
              </a:lnSpc>
              <a:buFont typeface="Arial" panose="020B0604020202020204" pitchFamily="34" charset="0"/>
              <a:buChar char="•"/>
            </a:pPr>
            <a:r>
              <a:rPr lang="zh-CN" altLang="en-US" sz="1800" dirty="0">
                <a:solidFill>
                  <a:schemeClr val="bg1"/>
                </a:solidFill>
                <a:cs typeface="Calibri" panose="020F0502020204030204" pitchFamily="34" charset="0"/>
              </a:rPr>
              <a:t>Almost no learning curve to get started.</a:t>
            </a:r>
            <a:endParaRPr lang="zh-CN" altLang="en-US" sz="1800" dirty="0">
              <a:solidFill>
                <a:schemeClr val="bg1"/>
              </a:solidFill>
              <a:cs typeface="Calibri" panose="020F0502020204030204" pitchFamily="34" charset="0"/>
            </a:endParaRPr>
          </a:p>
          <a:p>
            <a:pPr marL="171450" indent="-171450" algn="l">
              <a:lnSpc>
                <a:spcPct val="150000"/>
              </a:lnSpc>
              <a:buFont typeface="Arial" panose="020B0604020202020204" pitchFamily="34" charset="0"/>
              <a:buChar char="•"/>
            </a:pPr>
            <a:r>
              <a:rPr lang="zh-CN" altLang="en-US" sz="1800" dirty="0">
                <a:solidFill>
                  <a:schemeClr val="bg1"/>
                </a:solidFill>
                <a:cs typeface="Calibri" panose="020F0502020204030204" pitchFamily="34" charset="0"/>
              </a:rPr>
              <a:t>No custom configuration necessary.</a:t>
            </a:r>
            <a:endParaRPr lang="zh-CN" altLang="en-US" sz="1800" dirty="0">
              <a:solidFill>
                <a:schemeClr val="bg1"/>
              </a:solidFill>
              <a:cs typeface="Calibri" panose="020F0502020204030204" pitchFamily="34" charset="0"/>
            </a:endParaRPr>
          </a:p>
          <a:p>
            <a:pPr marL="171450" indent="-171450" algn="l">
              <a:lnSpc>
                <a:spcPct val="150000"/>
              </a:lnSpc>
              <a:buFont typeface="Arial" panose="020B0604020202020204" pitchFamily="34" charset="0"/>
              <a:buChar char="•"/>
            </a:pPr>
            <a:r>
              <a:rPr lang="zh-CN" altLang="en-US" sz="1800" dirty="0">
                <a:solidFill>
                  <a:schemeClr val="bg1"/>
                </a:solidFill>
                <a:cs typeface="Calibri" panose="020F0502020204030204" pitchFamily="34" charset="0"/>
              </a:rPr>
              <a:t>HMR (Hot Module Reloading supported (React 17).</a:t>
            </a:r>
            <a:endParaRPr lang="zh-CN" altLang="en-US" sz="1800" dirty="0">
              <a:solidFill>
                <a:schemeClr val="bg1"/>
              </a:solidFill>
              <a:cs typeface="Calibri" panose="020F0502020204030204" pitchFamily="34" charset="0"/>
            </a:endParaRPr>
          </a:p>
          <a:p>
            <a:pPr marL="171450" indent="-171450" algn="l">
              <a:lnSpc>
                <a:spcPct val="150000"/>
              </a:lnSpc>
              <a:buFont typeface="Arial" panose="020B0604020202020204" pitchFamily="34" charset="0"/>
              <a:buChar char="•"/>
            </a:pPr>
            <a:r>
              <a:rPr lang="zh-CN" altLang="en-US" sz="1800" dirty="0">
                <a:solidFill>
                  <a:schemeClr val="bg1"/>
                </a:solidFill>
                <a:cs typeface="Calibri" panose="020F0502020204030204" pitchFamily="34" charset="0"/>
              </a:rPr>
              <a:t>Easy to bundle and ship.</a:t>
            </a:r>
            <a:endParaRPr lang="zh-CN" altLang="en-US" sz="1800" dirty="0">
              <a:solidFill>
                <a:schemeClr val="bg1"/>
              </a:solidFill>
              <a:cs typeface="Calibri" panose="020F0502020204030204" pitchFamily="34" charset="0"/>
            </a:endParaRPr>
          </a:p>
          <a:p>
            <a:pPr marL="171450" indent="-171450" algn="l">
              <a:lnSpc>
                <a:spcPct val="150000"/>
              </a:lnSpc>
              <a:buFont typeface="Arial" panose="020B0604020202020204" pitchFamily="34" charset="0"/>
              <a:buChar char="•"/>
            </a:pPr>
            <a:r>
              <a:rPr lang="zh-CN" altLang="en-US" sz="1800" dirty="0">
                <a:solidFill>
                  <a:schemeClr val="bg1"/>
                </a:solidFill>
                <a:cs typeface="Calibri" panose="020F0502020204030204" pitchFamily="34" charset="0"/>
              </a:rPr>
              <a:t>CSS Modules and SASS files are supported.</a:t>
            </a:r>
            <a:endParaRPr lang="zh-CN" altLang="en-US" sz="1800" dirty="0">
              <a:solidFill>
                <a:schemeClr val="bg1"/>
              </a:solidFill>
              <a:cs typeface="Calibri" panose="020F0502020204030204" pitchFamily="34" charset="0"/>
            </a:endParaRPr>
          </a:p>
        </p:txBody>
      </p:sp>
      <p:sp>
        <p:nvSpPr>
          <p:cNvPr id="9227" name="矩形 15"/>
          <p:cNvSpPr/>
          <p:nvPr/>
        </p:nvSpPr>
        <p:spPr>
          <a:xfrm>
            <a:off x="789305" y="1438910"/>
            <a:ext cx="3654425" cy="460375"/>
          </a:xfrm>
          <a:prstGeom prst="rect">
            <a:avLst/>
          </a:prstGeom>
          <a:noFill/>
          <a:ln w="9525">
            <a:noFill/>
          </a:ln>
        </p:spPr>
        <p:txBody>
          <a:bodyPr anchor="t">
            <a:spAutoFit/>
          </a:bodyPr>
          <a:p>
            <a:r>
              <a:rPr lang="zh-CN" altLang="en-US" sz="2400" dirty="0">
                <a:solidFill>
                  <a:schemeClr val="bg1"/>
                </a:solidFill>
                <a:latin typeface="Calibri" panose="020F0502020204030204" pitchFamily="34" charset="0"/>
                <a:ea typeface="SimSun" panose="02010600030101010101" pitchFamily="2" charset="-122"/>
              </a:rPr>
              <a:t>Features:</a:t>
            </a:r>
            <a:endParaRPr lang="zh-CN" altLang="en-US" sz="2400" dirty="0">
              <a:solidFill>
                <a:schemeClr val="bg1"/>
              </a:solidFill>
              <a:latin typeface="Calibri" panose="020F0502020204030204" pitchFamily="34" charset="0"/>
              <a:ea typeface="SimSun" panose="02010600030101010101" pitchFamily="2" charset="-122"/>
            </a:endParaRPr>
          </a:p>
        </p:txBody>
      </p:sp>
      <p:sp>
        <p:nvSpPr>
          <p:cNvPr id="2" name="矩形 15"/>
          <p:cNvSpPr/>
          <p:nvPr/>
        </p:nvSpPr>
        <p:spPr>
          <a:xfrm>
            <a:off x="2432050" y="4853940"/>
            <a:ext cx="3654425" cy="460375"/>
          </a:xfrm>
          <a:prstGeom prst="rect">
            <a:avLst/>
          </a:prstGeom>
          <a:noFill/>
          <a:ln w="9525">
            <a:noFill/>
          </a:ln>
        </p:spPr>
        <p:txBody>
          <a:bodyPr anchor="t">
            <a:spAutoFit/>
          </a:bodyPr>
          <a:p>
            <a:r>
              <a:rPr lang="zh-CN" altLang="en-US" sz="2400" dirty="0">
                <a:solidFill>
                  <a:schemeClr val="bg1"/>
                </a:solidFill>
                <a:latin typeface="Calibri" panose="020F0502020204030204" pitchFamily="34" charset="0"/>
                <a:ea typeface="SimSun" panose="02010600030101010101" pitchFamily="2" charset="-122"/>
              </a:rPr>
              <a:t>Lacks:</a:t>
            </a:r>
            <a:endParaRPr lang="zh-CN" altLang="en-US" sz="2400" dirty="0">
              <a:solidFill>
                <a:schemeClr val="bg1"/>
              </a:solidFill>
              <a:latin typeface="Calibri" panose="020F0502020204030204" pitchFamily="34" charset="0"/>
              <a:ea typeface="SimSun" panose="02010600030101010101" pitchFamily="2" charset="-122"/>
            </a:endParaRPr>
          </a:p>
        </p:txBody>
      </p:sp>
      <p:sp>
        <p:nvSpPr>
          <p:cNvPr id="3" name="Text Box 2"/>
          <p:cNvSpPr txBox="1"/>
          <p:nvPr/>
        </p:nvSpPr>
        <p:spPr>
          <a:xfrm>
            <a:off x="2242185" y="5314315"/>
            <a:ext cx="6702425" cy="133794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solidFill>
                  <a:schemeClr val="bg1"/>
                </a:solidFill>
                <a:cs typeface="Calibri" panose="020F0502020204030204" pitchFamily="34" charset="0"/>
              </a:rPr>
              <a:t>Code Splitting is not supported out of the box.</a:t>
            </a:r>
            <a:endParaRPr lang="en-US">
              <a:solidFill>
                <a:schemeClr val="bg1"/>
              </a:solidFill>
              <a:cs typeface="Calibri" panose="020F0502020204030204" pitchFamily="34" charset="0"/>
            </a:endParaRPr>
          </a:p>
          <a:p>
            <a:pPr marL="285750" indent="-285750">
              <a:lnSpc>
                <a:spcPct val="150000"/>
              </a:lnSpc>
              <a:buFont typeface="Arial" panose="020B0604020202020204" pitchFamily="34" charset="0"/>
              <a:buChar char="•"/>
            </a:pPr>
            <a:r>
              <a:rPr lang="en-US">
                <a:solidFill>
                  <a:schemeClr val="bg1"/>
                </a:solidFill>
                <a:cs typeface="Calibri" panose="020F0502020204030204" pitchFamily="34" charset="0"/>
              </a:rPr>
              <a:t>Custom customization can be somewhat complicated.</a:t>
            </a:r>
            <a:endParaRPr lang="en-US">
              <a:solidFill>
                <a:schemeClr val="bg1"/>
              </a:solidFill>
              <a:cs typeface="Calibri" panose="020F0502020204030204" pitchFamily="34" charset="0"/>
            </a:endParaRPr>
          </a:p>
          <a:p>
            <a:pPr marL="285750" indent="-285750">
              <a:lnSpc>
                <a:spcPct val="150000"/>
              </a:lnSpc>
              <a:buFont typeface="Arial" panose="020B0604020202020204" pitchFamily="34" charset="0"/>
              <a:buChar char="•"/>
            </a:pPr>
            <a:r>
              <a:rPr lang="en-US">
                <a:solidFill>
                  <a:schemeClr val="bg1"/>
                </a:solidFill>
                <a:cs typeface="Calibri" panose="020F0502020204030204" pitchFamily="34" charset="0"/>
              </a:rPr>
              <a:t>CRA is bad for SEO as the application is rendered on the client-side.</a:t>
            </a:r>
            <a:endParaRPr lang="en-US">
              <a:solidFill>
                <a:schemeClr val="bg1"/>
              </a:solidFill>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700270" y="1847215"/>
            <a:ext cx="4002405" cy="2652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0243"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0246"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02</a:t>
            </a:r>
            <a:endParaRPr lang="zh-CN" altLang="en-US" b="1" dirty="0">
              <a:solidFill>
                <a:schemeClr val="bg1"/>
              </a:solidFill>
              <a:ea typeface="Calibri" panose="020F0502020204030204" pitchFamily="34" charset="0"/>
            </a:endParaRPr>
          </a:p>
        </p:txBody>
      </p:sp>
      <p:sp>
        <p:nvSpPr>
          <p:cNvPr id="10247" name="文本框 13"/>
          <p:cNvSpPr txBox="1"/>
          <p:nvPr/>
        </p:nvSpPr>
        <p:spPr>
          <a:xfrm>
            <a:off x="1003300" y="636588"/>
            <a:ext cx="200342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rPr>
              <a:t>NextJS:</a:t>
            </a:r>
            <a:endParaRPr lang="zh-CN" altLang="en-US" b="1" dirty="0">
              <a:solidFill>
                <a:schemeClr val="bg1"/>
              </a:solidFill>
              <a:ea typeface="Calibri" panose="020F0502020204030204" pitchFamily="34" charset="0"/>
            </a:endParaRPr>
          </a:p>
        </p:txBody>
      </p:sp>
      <p:sp>
        <p:nvSpPr>
          <p:cNvPr id="10264" name="TextBox 13"/>
          <p:cNvSpPr txBox="1"/>
          <p:nvPr/>
        </p:nvSpPr>
        <p:spPr>
          <a:xfrm>
            <a:off x="1472565" y="1379220"/>
            <a:ext cx="5828665" cy="3246755"/>
          </a:xfrm>
          <a:prstGeom prst="rect">
            <a:avLst/>
          </a:prstGeom>
          <a:noFill/>
          <a:ln w="9525">
            <a:noFill/>
          </a:ln>
        </p:spPr>
        <p:txBody>
          <a:bodyPr wrap="square" lIns="0" tIns="0" rIns="0" bIns="0" anchor="t">
            <a:spAutoFit/>
          </a:bodyPr>
          <a:p>
            <a:pPr defTabSz="911225">
              <a:spcBef>
                <a:spcPct val="20000"/>
              </a:spcBef>
            </a:pPr>
            <a:r>
              <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rPr>
              <a:t>NextJS is a framework on top of React Library, leveraging the good things from both ReactJS and NextJS.</a:t>
            </a: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rPr>
              <a:t>According to the official Documentation site,</a:t>
            </a: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rPr>
              <a:t>"The React Framework for Production; Next.js gives you the best developer experience with all the features you need for production: hybrid static &amp; server rendering, TypeScript support, smart bundling, route pre-fetching, and more. No config needed."</a:t>
            </a: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a:p>
            <a:pPr defTabSz="911225">
              <a:spcBef>
                <a:spcPct val="20000"/>
              </a:spcBef>
            </a:pPr>
            <a:r>
              <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rPr>
              <a:t>To create a new NextJS app :</a:t>
            </a:r>
            <a:endParaRPr lang="zh-CN" altLang="en-US" sz="1600" dirty="0">
              <a:solidFill>
                <a:srgbClr val="FFFFFF"/>
              </a:solidFill>
              <a:latin typeface="Arial" panose="020B0604020202020204" pitchFamily="34" charset="0"/>
              <a:ea typeface="Calibri" panose="020F0502020204030204" pitchFamily="34" charset="0"/>
              <a:sym typeface="Arial" panose="020B0604020202020204" pitchFamily="34" charset="0"/>
            </a:endParaRPr>
          </a:p>
        </p:txBody>
      </p:sp>
      <p:pic>
        <p:nvPicPr>
          <p:cNvPr id="2" name="Picture 1"/>
          <p:cNvPicPr>
            <a:picLocks noChangeAspect="1"/>
          </p:cNvPicPr>
          <p:nvPr/>
        </p:nvPicPr>
        <p:blipFill>
          <a:blip r:embed="rId2"/>
          <a:stretch>
            <a:fillRect/>
          </a:stretch>
        </p:blipFill>
        <p:spPr>
          <a:xfrm>
            <a:off x="1144905" y="4999990"/>
            <a:ext cx="6067425" cy="1162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02</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NextJS:</a:t>
            </a:r>
            <a:endParaRPr lang="zh-CN" altLang="en-US" b="1" dirty="0">
              <a:solidFill>
                <a:schemeClr val="bg1"/>
              </a:solidFill>
              <a:ea typeface="Calibri" panose="020F0502020204030204" pitchFamily="34" charset="0"/>
            </a:endParaRPr>
          </a:p>
        </p:txBody>
      </p:sp>
      <p:sp>
        <p:nvSpPr>
          <p:cNvPr id="11274" name="矩形 45"/>
          <p:cNvSpPr/>
          <p:nvPr/>
        </p:nvSpPr>
        <p:spPr>
          <a:xfrm>
            <a:off x="1165225" y="1545590"/>
            <a:ext cx="6812915" cy="1419860"/>
          </a:xfrm>
          <a:prstGeom prst="rect">
            <a:avLst/>
          </a:prstGeom>
          <a:noFill/>
          <a:ln w="9525">
            <a:noFill/>
          </a:ln>
        </p:spPr>
        <p:txBody>
          <a:bodyPr wrap="square" anchor="t">
            <a:spAutoFit/>
          </a:bodyPr>
          <a:p>
            <a:pPr algn="ctr"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NextJS tries to address common issues by doing a lot of things under the hood with a much-improved developer experience from development to shipping, resulting in a good leap over the create-react-app boilerplate which we initially discussed.</a:t>
            </a:r>
            <a:endParaRPr lang="zh-CN" altLang="en-US" sz="1800" dirty="0">
              <a:solidFill>
                <a:srgbClr val="FDFDFD"/>
              </a:solidFill>
              <a:ea typeface="Calibri" panose="020F0502020204030204" pitchFamily="34" charset="0"/>
              <a:sym typeface="Arial" panose="020B0604020202020204" pitchFamily="34" charset="0"/>
            </a:endParaRPr>
          </a:p>
        </p:txBody>
      </p:sp>
      <p:pic>
        <p:nvPicPr>
          <p:cNvPr id="2" name="Picture 1"/>
          <p:cNvPicPr>
            <a:picLocks noChangeAspect="1"/>
          </p:cNvPicPr>
          <p:nvPr/>
        </p:nvPicPr>
        <p:blipFill>
          <a:blip r:embed="rId2"/>
          <a:stretch>
            <a:fillRect/>
          </a:stretch>
        </p:blipFill>
        <p:spPr>
          <a:xfrm>
            <a:off x="2223770" y="3347085"/>
            <a:ext cx="4493895" cy="30778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03</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Webpack:</a:t>
            </a:r>
            <a:endParaRPr lang="zh-CN" altLang="en-US" b="1" dirty="0">
              <a:solidFill>
                <a:schemeClr val="bg1"/>
              </a:solidFill>
              <a:ea typeface="Calibri" panose="020F0502020204030204" pitchFamily="34" charset="0"/>
              <a:sym typeface="+mn-ea"/>
            </a:endParaRPr>
          </a:p>
        </p:txBody>
      </p:sp>
      <p:sp>
        <p:nvSpPr>
          <p:cNvPr id="11274" name="矩形 45"/>
          <p:cNvSpPr/>
          <p:nvPr/>
        </p:nvSpPr>
        <p:spPr>
          <a:xfrm>
            <a:off x="789305" y="1445260"/>
            <a:ext cx="7659370" cy="4905375"/>
          </a:xfrm>
          <a:prstGeom prst="rect">
            <a:avLst/>
          </a:prstGeom>
          <a:noFill/>
          <a:ln w="9525">
            <a:noFill/>
          </a:ln>
        </p:spPr>
        <p:txBody>
          <a:bodyPr wrap="square" anchor="t">
            <a:spAutoFit/>
          </a:bodyPr>
          <a:p>
            <a:pPr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Webpack is still the most dominant and commonly used static module bundler in the industry. It is currently being used in NextJS, Create React App, Gatsby etc. Webpack5 was introduced in late Oct 2020 with a bunch of changes and a few breaking changes compared to v4.</a:t>
            </a: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lvl="5"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Features:</a:t>
            </a:r>
            <a:endParaRPr lang="zh-CN" altLang="en-US" sz="1800" dirty="0">
              <a:solidFill>
                <a:srgbClr val="FDFDFD"/>
              </a:solidFill>
              <a:ea typeface="Calibri" panose="020F0502020204030204" pitchFamily="34" charset="0"/>
              <a:sym typeface="Arial" panose="020B0604020202020204" pitchFamily="34" charset="0"/>
            </a:endParaRPr>
          </a:p>
          <a:p>
            <a:pPr marL="2628900" lvl="5" indent="-342900" algn="l" defTabSz="911225">
              <a:lnSpc>
                <a:spcPct val="120000"/>
              </a:lnSpc>
              <a:spcBef>
                <a:spcPct val="20000"/>
              </a:spcBef>
              <a:buAutoNum type="arabicPeriod"/>
            </a:pPr>
            <a:r>
              <a:rPr lang="zh-CN" altLang="en-US" sz="1800" dirty="0">
                <a:solidFill>
                  <a:srgbClr val="FDFDFD"/>
                </a:solidFill>
                <a:ea typeface="Calibri" panose="020F0502020204030204" pitchFamily="34" charset="0"/>
                <a:sym typeface="Arial" panose="020B0604020202020204" pitchFamily="34" charset="0"/>
              </a:rPr>
              <a:t>Improved performance (compared to v4)</a:t>
            </a:r>
            <a:endParaRPr lang="zh-CN" altLang="en-US" sz="1800" dirty="0">
              <a:solidFill>
                <a:srgbClr val="FDFDFD"/>
              </a:solidFill>
              <a:ea typeface="Calibri" panose="020F0502020204030204" pitchFamily="34" charset="0"/>
              <a:sym typeface="Arial" panose="020B0604020202020204" pitchFamily="34" charset="0"/>
            </a:endParaRPr>
          </a:p>
          <a:p>
            <a:pPr marL="2628900" lvl="5" indent="-342900" algn="l" defTabSz="911225">
              <a:lnSpc>
                <a:spcPct val="120000"/>
              </a:lnSpc>
              <a:spcBef>
                <a:spcPct val="20000"/>
              </a:spcBef>
              <a:buAutoNum type="arabicPeriod"/>
            </a:pPr>
            <a:r>
              <a:rPr lang="zh-CN" altLang="en-US" sz="1800" dirty="0">
                <a:solidFill>
                  <a:srgbClr val="FDFDFD"/>
                </a:solidFill>
                <a:ea typeface="Calibri" panose="020F0502020204030204" pitchFamily="34" charset="0"/>
                <a:sym typeface="Arial" panose="020B0604020202020204" pitchFamily="34" charset="0"/>
              </a:rPr>
              <a:t>Persistent caching</a:t>
            </a:r>
            <a:endParaRPr lang="zh-CN" altLang="en-US" sz="1800" dirty="0">
              <a:solidFill>
                <a:srgbClr val="FDFDFD"/>
              </a:solidFill>
              <a:ea typeface="Calibri" panose="020F0502020204030204" pitchFamily="34" charset="0"/>
              <a:sym typeface="Arial" panose="020B0604020202020204" pitchFamily="34" charset="0"/>
            </a:endParaRPr>
          </a:p>
          <a:p>
            <a:pPr marL="2628900" lvl="5" indent="-342900" algn="l" defTabSz="911225">
              <a:lnSpc>
                <a:spcPct val="120000"/>
              </a:lnSpc>
              <a:spcBef>
                <a:spcPct val="20000"/>
              </a:spcBef>
              <a:buAutoNum type="arabicPeriod"/>
            </a:pPr>
            <a:r>
              <a:rPr lang="zh-CN" altLang="en-US" sz="1800" dirty="0">
                <a:solidFill>
                  <a:srgbClr val="FDFDFD"/>
                </a:solidFill>
                <a:ea typeface="Calibri" panose="020F0502020204030204" pitchFamily="34" charset="0"/>
                <a:sym typeface="Arial" panose="020B0604020202020204" pitchFamily="34" charset="0"/>
              </a:rPr>
              <a:t>Human Readable chunk IDs</a:t>
            </a:r>
            <a:endParaRPr lang="zh-CN" altLang="en-US" sz="1800" dirty="0">
              <a:solidFill>
                <a:srgbClr val="FDFDFD"/>
              </a:solidFill>
              <a:ea typeface="Calibri" panose="020F0502020204030204" pitchFamily="34" charset="0"/>
              <a:sym typeface="Arial" panose="020B0604020202020204" pitchFamily="34" charset="0"/>
            </a:endParaRPr>
          </a:p>
          <a:p>
            <a:pPr marL="2628900" lvl="5" indent="-342900" algn="l" defTabSz="911225">
              <a:lnSpc>
                <a:spcPct val="120000"/>
              </a:lnSpc>
              <a:spcBef>
                <a:spcPct val="20000"/>
              </a:spcBef>
              <a:buAutoNum type="arabicPeriod"/>
            </a:pPr>
            <a:r>
              <a:rPr lang="zh-CN" altLang="en-US" sz="1800" dirty="0">
                <a:solidFill>
                  <a:srgbClr val="FDFDFD"/>
                </a:solidFill>
                <a:ea typeface="Calibri" panose="020F0502020204030204" pitchFamily="34" charset="0"/>
                <a:sym typeface="Arial" panose="020B0604020202020204" pitchFamily="34" charset="0"/>
              </a:rPr>
              <a:t>Deprecated items from v4 has been removed in v5</a:t>
            </a:r>
            <a:endParaRPr lang="zh-CN" altLang="en-US" sz="1800" dirty="0">
              <a:solidFill>
                <a:srgbClr val="FDFDFD"/>
              </a:solidFill>
              <a:ea typeface="Calibri" panose="020F0502020204030204" pitchFamily="34" charset="0"/>
              <a:sym typeface="Arial" panose="020B0604020202020204" pitchFamily="34" charset="0"/>
            </a:endParaRPr>
          </a:p>
        </p:txBody>
      </p:sp>
      <p:pic>
        <p:nvPicPr>
          <p:cNvPr id="3" name="Picture 2"/>
          <p:cNvPicPr>
            <a:picLocks noChangeAspect="1"/>
          </p:cNvPicPr>
          <p:nvPr/>
        </p:nvPicPr>
        <p:blipFill>
          <a:blip r:embed="rId2"/>
          <a:stretch>
            <a:fillRect/>
          </a:stretch>
        </p:blipFill>
        <p:spPr>
          <a:xfrm>
            <a:off x="-358775" y="2196465"/>
            <a:ext cx="9089390" cy="3537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04</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ViteJS::</a:t>
            </a:r>
            <a:endParaRPr lang="zh-CN" altLang="en-US" b="1" dirty="0">
              <a:solidFill>
                <a:schemeClr val="bg1"/>
              </a:solidFill>
              <a:ea typeface="Calibri" panose="020F0502020204030204" pitchFamily="34" charset="0"/>
              <a:sym typeface="+mn-ea"/>
            </a:endParaRPr>
          </a:p>
        </p:txBody>
      </p:sp>
      <p:sp>
        <p:nvSpPr>
          <p:cNvPr id="11274" name="矩形 45"/>
          <p:cNvSpPr/>
          <p:nvPr/>
        </p:nvSpPr>
        <p:spPr>
          <a:xfrm>
            <a:off x="789305" y="1445260"/>
            <a:ext cx="7659370" cy="1419860"/>
          </a:xfrm>
          <a:prstGeom prst="rect">
            <a:avLst/>
          </a:prstGeom>
          <a:noFill/>
          <a:ln w="9525">
            <a:noFill/>
          </a:ln>
        </p:spPr>
        <p:txBody>
          <a:bodyPr wrap="square" anchor="t">
            <a:spAutoFit/>
          </a:bodyPr>
          <a:p>
            <a:pPr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While Webpack is present, Vitejs or similar such tool(think snowpack!) is certainly the future. It embraces the native es-modules for Dev Server and uses Rollup for the production build (compared to Webpack) ViteJs pre-bundles the dependencies using esbuild (written in Go)</a:t>
            </a:r>
            <a:endParaRPr lang="zh-CN" altLang="en-US" sz="1800" dirty="0">
              <a:solidFill>
                <a:srgbClr val="FDFDFD"/>
              </a:solidFill>
              <a:ea typeface="Calibri" panose="020F0502020204030204" pitchFamily="34" charset="0"/>
              <a:sym typeface="Arial" panose="020B0604020202020204" pitchFamily="34" charset="0"/>
            </a:endParaRPr>
          </a:p>
        </p:txBody>
      </p:sp>
      <p:pic>
        <p:nvPicPr>
          <p:cNvPr id="2" name="Picture 1"/>
          <p:cNvPicPr>
            <a:picLocks noChangeAspect="1"/>
          </p:cNvPicPr>
          <p:nvPr/>
        </p:nvPicPr>
        <p:blipFill>
          <a:blip r:embed="rId2"/>
          <a:srcRect l="12798" r="19544"/>
          <a:stretch>
            <a:fillRect/>
          </a:stretch>
        </p:blipFill>
        <p:spPr>
          <a:xfrm>
            <a:off x="387350" y="3083560"/>
            <a:ext cx="8100695" cy="3286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1"/>
          <p:cNvPicPr>
            <a:picLocks noChangeAspect="1"/>
          </p:cNvPicPr>
          <p:nvPr/>
        </p:nvPicPr>
        <p:blipFill>
          <a:blip r:embed="rId1"/>
          <a:srcRect l="14185" t="24529" r="26515" b="27426"/>
          <a:stretch>
            <a:fillRect/>
          </a:stretch>
        </p:blipFill>
        <p:spPr>
          <a:xfrm>
            <a:off x="0" y="0"/>
            <a:ext cx="9144000" cy="6858000"/>
          </a:xfrm>
          <a:prstGeom prst="rect">
            <a:avLst/>
          </a:prstGeom>
          <a:noFill/>
          <a:ln w="9525">
            <a:noFill/>
          </a:ln>
        </p:spPr>
      </p:pic>
      <p:sp>
        <p:nvSpPr>
          <p:cNvPr id="4" name="矩形 3"/>
          <p:cNvSpPr/>
          <p:nvPr/>
        </p:nvSpPr>
        <p:spPr>
          <a:xfrm>
            <a:off x="0" y="0"/>
            <a:ext cx="9144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1267" name="组合 11"/>
          <p:cNvGrpSpPr/>
          <p:nvPr/>
        </p:nvGrpSpPr>
        <p:grpSpPr>
          <a:xfrm>
            <a:off x="387350" y="512763"/>
            <a:ext cx="550863" cy="612775"/>
            <a:chOff x="680318" y="2563684"/>
            <a:chExt cx="1737312" cy="1935356"/>
          </a:xfrm>
        </p:grpSpPr>
        <p:sp>
          <p:nvSpPr>
            <p:cNvPr id="6" name="六边形 5"/>
            <p:cNvSpPr/>
            <p:nvPr/>
          </p:nvSpPr>
          <p:spPr bwMode="auto">
            <a:xfrm rot="5400000">
              <a:off x="581296" y="2662706"/>
              <a:ext cx="1935356" cy="1737312"/>
            </a:xfrm>
            <a:prstGeom prst="hexagon">
              <a:avLst>
                <a:gd name="adj" fmla="val 28540"/>
                <a:gd name="vf" fmla="val 115470"/>
              </a:avLst>
            </a:prstGeom>
            <a:noFill/>
            <a:ln w="28575">
              <a:solidFill>
                <a:srgbClr val="00B2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00B2B8"/>
                </a:solidFill>
                <a:effectLst/>
                <a:uLnTx/>
                <a:uFillTx/>
                <a:latin typeface="+mn-lt"/>
                <a:ea typeface="+mn-ea"/>
                <a:cs typeface="+mn-cs"/>
              </a:endParaRPr>
            </a:p>
          </p:txBody>
        </p:sp>
        <p:sp>
          <p:nvSpPr>
            <p:cNvPr id="11" name="等腰三角形 10"/>
            <p:cNvSpPr/>
            <p:nvPr/>
          </p:nvSpPr>
          <p:spPr>
            <a:xfrm rot="10800000">
              <a:off x="1149563" y="4121332"/>
              <a:ext cx="798821" cy="220740"/>
            </a:xfrm>
            <a:prstGeom prst="triangle">
              <a:avLst/>
            </a:prstGeom>
            <a:solidFill>
              <a:srgbClr val="EDEEE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270" name="文本框 12"/>
          <p:cNvSpPr txBox="1"/>
          <p:nvPr/>
        </p:nvSpPr>
        <p:spPr>
          <a:xfrm>
            <a:off x="428625" y="636588"/>
            <a:ext cx="466725" cy="368300"/>
          </a:xfrm>
          <a:prstGeom prst="rect">
            <a:avLst/>
          </a:prstGeom>
          <a:noFill/>
          <a:ln w="9525">
            <a:noFill/>
          </a:ln>
        </p:spPr>
        <p:txBody>
          <a:bodyPr anchor="t">
            <a:spAutoFit/>
          </a:bodyPr>
          <a:p>
            <a:r>
              <a:rPr lang="en-US" altLang="zh-CN" b="1" dirty="0">
                <a:solidFill>
                  <a:schemeClr val="bg1"/>
                </a:solidFill>
                <a:ea typeface="Calibri" panose="020F0502020204030204" pitchFamily="34" charset="0"/>
              </a:rPr>
              <a:t>05</a:t>
            </a:r>
            <a:endParaRPr lang="zh-CN" altLang="en-US" b="1" dirty="0">
              <a:solidFill>
                <a:schemeClr val="bg1"/>
              </a:solidFill>
              <a:ea typeface="Calibri" panose="020F0502020204030204" pitchFamily="34" charset="0"/>
            </a:endParaRPr>
          </a:p>
        </p:txBody>
      </p:sp>
      <p:sp>
        <p:nvSpPr>
          <p:cNvPr id="11271" name="文本框 13"/>
          <p:cNvSpPr txBox="1"/>
          <p:nvPr/>
        </p:nvSpPr>
        <p:spPr>
          <a:xfrm>
            <a:off x="1003300" y="636588"/>
            <a:ext cx="2174875" cy="368300"/>
          </a:xfrm>
          <a:prstGeom prst="rect">
            <a:avLst/>
          </a:prstGeom>
          <a:noFill/>
          <a:ln w="9525">
            <a:noFill/>
          </a:ln>
        </p:spPr>
        <p:txBody>
          <a:bodyPr wrap="square" anchor="t">
            <a:spAutoFit/>
          </a:bodyPr>
          <a:p>
            <a:r>
              <a:rPr lang="zh-CN" altLang="en-US" b="1" dirty="0">
                <a:solidFill>
                  <a:schemeClr val="bg1"/>
                </a:solidFill>
                <a:ea typeface="Calibri" panose="020F0502020204030204" pitchFamily="34" charset="0"/>
                <a:sym typeface="+mn-ea"/>
              </a:rPr>
              <a:t>Redux:</a:t>
            </a:r>
            <a:endParaRPr lang="zh-CN" altLang="en-US" b="1" dirty="0">
              <a:solidFill>
                <a:schemeClr val="bg1"/>
              </a:solidFill>
              <a:ea typeface="Calibri" panose="020F0502020204030204" pitchFamily="34" charset="0"/>
              <a:sym typeface="+mn-ea"/>
            </a:endParaRPr>
          </a:p>
        </p:txBody>
      </p:sp>
      <p:sp>
        <p:nvSpPr>
          <p:cNvPr id="11274" name="矩形 45"/>
          <p:cNvSpPr/>
          <p:nvPr/>
        </p:nvSpPr>
        <p:spPr>
          <a:xfrm>
            <a:off x="789305" y="1445260"/>
            <a:ext cx="7659370" cy="4629785"/>
          </a:xfrm>
          <a:prstGeom prst="rect">
            <a:avLst/>
          </a:prstGeom>
          <a:noFill/>
          <a:ln w="9525">
            <a:noFill/>
          </a:ln>
        </p:spPr>
        <p:txBody>
          <a:bodyPr wrap="square" anchor="t">
            <a:spAutoFit/>
          </a:bodyPr>
          <a:p>
            <a:pPr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Co-authored by Dan Abramov himself, Redux was the default way to go for state management in recent React times, before the introduction of functional components. Redux pattern is still very popular among the frontend community. However, there has been a quiet decline in Redux trend either due to the much complained "boilerplate code" or the introduction useReducer, Context API if used together can behave similarly to Redux pattern.</a:t>
            </a: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To improve on certain Redux pain points, Redux Toolkit was introduced, which is highly opinionated and worth checking out.</a:t>
            </a: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endParaRPr lang="zh-CN" altLang="en-US" sz="1800" dirty="0">
              <a:solidFill>
                <a:srgbClr val="FDFDFD"/>
              </a:solidFill>
              <a:ea typeface="Calibri" panose="020F0502020204030204" pitchFamily="34" charset="0"/>
              <a:sym typeface="Arial" panose="020B0604020202020204" pitchFamily="34" charset="0"/>
            </a:endParaRPr>
          </a:p>
          <a:p>
            <a:pPr algn="l" defTabSz="911225">
              <a:lnSpc>
                <a:spcPct val="120000"/>
              </a:lnSpc>
              <a:spcBef>
                <a:spcPct val="20000"/>
              </a:spcBef>
            </a:pPr>
            <a:r>
              <a:rPr lang="zh-CN" altLang="en-US" sz="1800" dirty="0">
                <a:solidFill>
                  <a:srgbClr val="FDFDFD"/>
                </a:solidFill>
                <a:ea typeface="Calibri" panose="020F0502020204030204" pitchFamily="34" charset="0"/>
                <a:sym typeface="Arial" panose="020B0604020202020204" pitchFamily="34" charset="0"/>
              </a:rPr>
              <a:t>Similar(or dissimilar) to Redux there are numerous third party state management libraries are out there that differs in pattern and the way of handling the global state. Few of those worth the mention are :</a:t>
            </a:r>
            <a:endParaRPr lang="zh-CN" altLang="en-US" sz="1800" dirty="0">
              <a:solidFill>
                <a:srgbClr val="FDFDFD"/>
              </a:solidFill>
              <a:ea typeface="Calibri" panose="020F0502020204030204" pitchFamily="34" charset="0"/>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3773</Words>
  <Application>WPS Presentation</Application>
  <PresentationFormat>全屏显示(4:3)</PresentationFormat>
  <Paragraphs>110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vt:lpstr>
      <vt:lpstr>Microsoft YaHei</vt:lpstr>
      <vt:lpstr>Arial Unicode MS</vt:lpstr>
      <vt:lpstr>等线</vt:lpstr>
      <vt:lpstr>等线</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nelia</cp:lastModifiedBy>
  <cp:revision>36</cp:revision>
  <dcterms:created xsi:type="dcterms:W3CDTF">2016-01-11T02:21:00Z</dcterms:created>
  <dcterms:modified xsi:type="dcterms:W3CDTF">2023-05-12T14:52:01Z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E5AEB3DE6592424990993100ACEF9D18</vt:lpwstr>
  </property>
</Properties>
</file>