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4b9293d02_0_4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4b9293d02_0_4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4b9293d02_0_4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44b9293d02_0_4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4b9293d02_0_4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4b9293d02_0_4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4b9293d02_0_4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44b9293d02_0_4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4b9293d02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4b9293d02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4b9293d02_0_4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4b9293d02_0_4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4b9293d02_0_2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4b9293d02_0_2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4b9293d02_0_4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44b9293d02_0_4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4b9293d02_0_4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4b9293d02_0_4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4b9293d02_0_4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4b9293d02_0_4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4b9293d02_0_4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4b9293d02_0_4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4b9293d02_0_4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4b9293d02_0_4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API/HTMLElement/drop_event" TargetMode="External"/><Relationship Id="rId4" Type="http://schemas.openxmlformats.org/officeDocument/2006/relationships/hyperlink" Target="https://developer.mozilla.org/en-US/docs/Web/API/DataTransfer/getData" TargetMode="External"/><Relationship Id="rId5" Type="http://schemas.openxmlformats.org/officeDocument/2006/relationships/hyperlink" Target="https://developer.mozilla.org/en-US/docs/Web/API/DataTransfer/dropEffec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API/HTMLElement/dragend_event" TargetMode="External"/><Relationship Id="rId4" Type="http://schemas.openxmlformats.org/officeDocument/2006/relationships/hyperlink" Target="https://developer.mozilla.org/en-US/docs/Web/API/HTMLElement/dragend_event" TargetMode="External"/><Relationship Id="rId5" Type="http://schemas.openxmlformats.org/officeDocument/2006/relationships/hyperlink" Target="https://developer.mozilla.org/en-US/docs/Web/API/DataTransfer/dropEff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API/HTMLElement/dragover_event" TargetMode="External"/><Relationship Id="rId4" Type="http://schemas.openxmlformats.org/officeDocument/2006/relationships/hyperlink" Target="https://developer.mozilla.org/en-US/docs/Web/API/HTMLElement/drop_ev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HTML: Drag and drop API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Вінтоняк Іван Степанович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511 група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1B1B1B"/>
                </a:solidFill>
                <a:highlight>
                  <a:srgbClr val="FFFFFF"/>
                </a:highlight>
              </a:rPr>
              <a:t>Define a drop zone</a:t>
            </a:r>
            <a:endParaRPr sz="24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 txBox="1"/>
          <p:nvPr/>
        </p:nvSpPr>
        <p:spPr>
          <a:xfrm>
            <a:off x="1303800" y="1460575"/>
            <a:ext cx="70305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function dragover_handler(ev) {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  ev.preventDefault();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  ev.dataTransfer.dropEffect = "move";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}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function drop_handler(ev) {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  ev.preventDefault();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  // Get the id of the target and add the moved element to the target's DOM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  const data = ev.dataTransfer.getData("text/plain");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  ev.target.appendChild(document.getElementById(data));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}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&lt;p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id="target"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ondrop="drop_handler(event)"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ondragover="dragover_handler(event)"&gt;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Drop Zone</a:t>
            </a:r>
            <a:endParaRPr b="1" sz="11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&lt;/p&gt;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650">
                <a:solidFill>
                  <a:srgbClr val="1B1B1B"/>
                </a:solidFill>
                <a:highlight>
                  <a:srgbClr val="FFFFFF"/>
                </a:highlight>
              </a:rPr>
              <a:t>Handle the drop effect</a:t>
            </a:r>
            <a:endParaRPr sz="265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handler for the </a:t>
            </a:r>
            <a:r>
              <a:rPr lang="uk" sz="1200" u="sng">
                <a:solidFill>
                  <a:srgbClr val="1880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drop</a:t>
            </a: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event is free to process the drag data in an application-specific way.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Typically, an application uses the </a:t>
            </a:r>
            <a:r>
              <a:rPr lang="uk" sz="1200" u="sng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getData()</a:t>
            </a: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method to retrieve drag items and then process them accordingly. Additionally, application semantics may differ depending on the value of the </a:t>
            </a:r>
            <a:r>
              <a:rPr lang="uk" sz="1200" u="sng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dropEffect</a:t>
            </a: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and/or the state of modifier keys.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650">
                <a:solidFill>
                  <a:srgbClr val="1B1B1B"/>
                </a:solidFill>
                <a:highlight>
                  <a:srgbClr val="FFFFFF"/>
                </a:highlight>
              </a:rPr>
              <a:t>Handle the drop effect</a:t>
            </a:r>
            <a:endParaRPr sz="265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1303800" y="1293450"/>
            <a:ext cx="6972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&lt;script&gt;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function dragstart_handler(ev) {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  // Add the target element's id to the data transfer object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  ev.dataTransfer.setData("application/my-app", ev.target.id);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  ev.dataTransfer.effectAllowed = "move";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}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function dragover_handler(ev) {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  ev.preventDefault();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  ev.dataTransfer.dropEffect = "move";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}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function drop_handler(ev) {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  ev.preventDefault();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  // Get the id of the target and add the moved element to the target's DOM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  const data = ev.dataTransfer.getData("application/my-app");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  ev.target.appendChild(document.getElementById(data));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}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&lt;/script&gt;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&lt;p id="p1" draggable="true" ondragstart="dragstart_handler(event)"&gt;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This element is draggable.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&lt;/p&gt;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&lt;div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id="target"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ondrop="drop_handler(event)"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ondragover="dragover_handler(event)"&gt;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  Drop Zone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900">
                <a:solidFill>
                  <a:srgbClr val="1B1B1B"/>
                </a:solidFill>
              </a:rPr>
              <a:t>&lt;/div&gt;</a:t>
            </a:r>
            <a:endParaRPr b="1" sz="9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uk" sz="2400">
                <a:solidFill>
                  <a:srgbClr val="1B1B1B"/>
                </a:solidFill>
                <a:highlight>
                  <a:srgbClr val="FFFFFF"/>
                </a:highlight>
              </a:rPr>
              <a:t>Drag end</a:t>
            </a:r>
            <a:endParaRPr sz="24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 the end of a drag operation, the </a:t>
            </a:r>
            <a:r>
              <a:rPr lang="uk" sz="1200" u="sng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dragend</a:t>
            </a: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event fires at the </a:t>
            </a:r>
            <a:r>
              <a:rPr i="1"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 — the element that was the target of the drag start.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event fires regardless of whether the drag completed or was canceled. The </a:t>
            </a:r>
            <a:r>
              <a:rPr lang="uk" sz="1200" u="sng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dragend</a:t>
            </a: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event handler can check the value of the </a:t>
            </a:r>
            <a:r>
              <a:rPr lang="uk" sz="1200" u="sng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dropEffect</a:t>
            </a: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property to determine if the drag operation succeeded or not.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What is drag and drop API</a:t>
            </a:r>
            <a:endParaRPr sz="2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HTML Drag and Drop API is a built-in set of JavaScript methods that enable web developers to create draggable and droppable elements on a web page. With this API, users can click and drag elements (such as images, text, or other HTML elements) from one location on a web page to another.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Overall, the HTML Drag and Drop API is a useful tool for creating interactive and engaging web applications that allow users to easily move and rearrange content.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688"/>
              <a:t>Drag Events</a:t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uk" sz="1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drag - … a dragged item (element or text selection) is dragged.</a:t>
            </a:r>
            <a:endParaRPr sz="1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uk" sz="1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dragend - … a drag operation ends (such as releasing a mouse button or hitting the Esc key</a:t>
            </a:r>
            <a:endParaRPr sz="1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uk" sz="1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dragenter - … a dragged item enters a valid drop target</a:t>
            </a:r>
            <a:endParaRPr sz="1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uk" sz="1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dragleave - … </a:t>
            </a:r>
            <a:r>
              <a:rPr lang="uk" sz="14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dragged item leaves a valid drop target</a:t>
            </a:r>
            <a:endParaRPr sz="14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Roboto"/>
              <a:buChar char="●"/>
            </a:pPr>
            <a:r>
              <a:rPr lang="uk" sz="14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dragover - … a dragged item is being dragged over a valid drop target, every few hundred milliseconds.</a:t>
            </a:r>
            <a:endParaRPr sz="14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Roboto"/>
              <a:buChar char="●"/>
            </a:pPr>
            <a:r>
              <a:rPr lang="uk" sz="14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dragstart - … the user starts dragging an item</a:t>
            </a:r>
            <a:endParaRPr sz="14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Roboto"/>
              <a:buChar char="●"/>
            </a:pPr>
            <a:r>
              <a:rPr lang="uk" sz="14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 - … an item is dropped on a valid drop target</a:t>
            </a:r>
            <a:endParaRPr sz="14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uk" sz="2650">
                <a:solidFill>
                  <a:srgbClr val="191919"/>
                </a:solidFill>
                <a:highlight>
                  <a:srgbClr val="FFFFFF"/>
                </a:highlight>
              </a:rPr>
              <a:t>Creating draggable content</a:t>
            </a:r>
            <a:endParaRPr sz="265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1919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make an object draggable set </a:t>
            </a:r>
            <a:r>
              <a:rPr lang="uk" sz="14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draggable=true</a:t>
            </a:r>
            <a:r>
              <a:rPr lang="uk" sz="1400">
                <a:solidFill>
                  <a:srgbClr val="1919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on that element. Just about anything can be drag-enabled: images, files, links, files, or any markup on your page</a:t>
            </a:r>
            <a:r>
              <a:rPr lang="uk" sz="1400">
                <a:solidFill>
                  <a:srgbClr val="1919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19191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400">
                <a:solidFill>
                  <a:srgbClr val="1919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Current example creates an interface to rearrange columns that have been laid out with CSS Grid. The basic markup for the columns looks like this, with each column having the </a:t>
            </a:r>
            <a:r>
              <a:rPr lang="uk" sz="14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draggable</a:t>
            </a:r>
            <a:r>
              <a:rPr lang="uk" sz="1400">
                <a:solidFill>
                  <a:srgbClr val="1919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attribute set to </a:t>
            </a:r>
            <a:r>
              <a:rPr lang="uk" sz="14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uk" sz="1400">
                <a:solidFill>
                  <a:srgbClr val="1919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19191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uk" sz="2650">
                <a:solidFill>
                  <a:srgbClr val="191919"/>
                </a:solidFill>
                <a:highlight>
                  <a:srgbClr val="FFFFFF"/>
                </a:highlight>
              </a:rPr>
              <a:t>Creating draggable content</a:t>
            </a:r>
            <a:endParaRPr b="0" sz="1700">
              <a:solidFill>
                <a:srgbClr val="1919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1919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1919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1919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Current example creates an interface to rearrange columns that have been laid out with CSS Grid. The basic markup for the columns looks like this, with each column having the </a:t>
            </a:r>
            <a:r>
              <a:rPr lang="uk" sz="14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draggable</a:t>
            </a:r>
            <a:r>
              <a:rPr lang="uk" sz="1400">
                <a:solidFill>
                  <a:srgbClr val="1919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attribute set to </a:t>
            </a:r>
            <a:r>
              <a:rPr lang="uk" sz="14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uk" sz="1400">
                <a:solidFill>
                  <a:srgbClr val="1919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19191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>
                <a:latin typeface="Roboto"/>
                <a:ea typeface="Roboto"/>
                <a:cs typeface="Roboto"/>
                <a:sym typeface="Roboto"/>
              </a:rPr>
              <a:t>&lt;div class="container"&gt;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>
                <a:latin typeface="Roboto"/>
                <a:ea typeface="Roboto"/>
                <a:cs typeface="Roboto"/>
                <a:sym typeface="Roboto"/>
              </a:rPr>
              <a:t>&lt;div draggable="true" class="box"&gt;A&lt;/div&gt;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>
                <a:latin typeface="Roboto"/>
                <a:ea typeface="Roboto"/>
                <a:cs typeface="Roboto"/>
                <a:sym typeface="Roboto"/>
              </a:rPr>
              <a:t> 	&lt;div draggable="true" class="box"&gt;B&lt;/div&gt;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4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400">
              <a:solidFill>
                <a:srgbClr val="19191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1B1B1B"/>
                </a:solidFill>
                <a:highlight>
                  <a:srgbClr val="FFFFFF"/>
                </a:highlight>
              </a:rPr>
              <a:t>Define the drag's data</a:t>
            </a:r>
            <a:endParaRPr sz="24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695050"/>
            <a:ext cx="69636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uk" sz="1448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application is free to include any number of data items in a drag operation. Each data item is a string of a particular </a:t>
            </a:r>
            <a:r>
              <a:rPr lang="uk" sz="1448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uk" sz="1448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— typically a MIME type such as </a:t>
            </a:r>
            <a:r>
              <a:rPr lang="uk" sz="1448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text/html</a:t>
            </a:r>
            <a:r>
              <a:rPr lang="uk" sz="1448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48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uk" sz="1448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drag event has a dataTransfer property that </a:t>
            </a:r>
            <a:r>
              <a:rPr i="1" lang="uk" sz="1448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holds</a:t>
            </a:r>
            <a:r>
              <a:rPr lang="uk" sz="1448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event's data. This property (which is a </a:t>
            </a:r>
            <a:r>
              <a:rPr lang="uk" sz="1448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dataTransfer </a:t>
            </a:r>
            <a:r>
              <a:rPr lang="uk" sz="1448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object) also has methods to </a:t>
            </a:r>
            <a:r>
              <a:rPr i="1" lang="uk" sz="1448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manage</a:t>
            </a:r>
            <a:r>
              <a:rPr lang="uk" sz="1448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drag data. The setData method is used to add an item to the drag data, as shown in the following example.</a:t>
            </a:r>
            <a:endParaRPr sz="1448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48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1303800" y="3623125"/>
            <a:ext cx="4356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00">
                <a:latin typeface="Roboto"/>
                <a:ea typeface="Roboto"/>
                <a:cs typeface="Roboto"/>
                <a:sym typeface="Roboto"/>
              </a:rPr>
              <a:t>function dragstart_handler(ev) {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00">
                <a:latin typeface="Roboto"/>
                <a:ea typeface="Roboto"/>
                <a:cs typeface="Roboto"/>
                <a:sym typeface="Roboto"/>
              </a:rPr>
              <a:t>  ev.dataTransfer.setData("text/plain", ev.target.innerText);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00">
                <a:latin typeface="Roboto"/>
                <a:ea typeface="Roboto"/>
                <a:cs typeface="Roboto"/>
                <a:sym typeface="Roboto"/>
              </a:rPr>
              <a:t>  ev.dataTransfer.setData("text/html", ev.target.outerHTML);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00">
                <a:latin typeface="Roboto"/>
                <a:ea typeface="Roboto"/>
                <a:cs typeface="Roboto"/>
                <a:sym typeface="Roboto"/>
              </a:rPr>
              <a:t>  ev.dataTransfer.setData(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00">
                <a:latin typeface="Roboto"/>
                <a:ea typeface="Roboto"/>
                <a:cs typeface="Roboto"/>
                <a:sym typeface="Roboto"/>
              </a:rPr>
              <a:t>    "text/uri-list",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00">
                <a:latin typeface="Roboto"/>
                <a:ea typeface="Roboto"/>
                <a:cs typeface="Roboto"/>
                <a:sym typeface="Roboto"/>
              </a:rPr>
              <a:t>    ev.target.ownerDocument.location.href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00">
                <a:latin typeface="Roboto"/>
                <a:ea typeface="Roboto"/>
                <a:cs typeface="Roboto"/>
                <a:sym typeface="Roboto"/>
              </a:rPr>
              <a:t>  );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000">
                <a:latin typeface="Roboto"/>
                <a:ea typeface="Roboto"/>
                <a:cs typeface="Roboto"/>
                <a:sym typeface="Roboto"/>
              </a:rPr>
              <a:t>}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uk" sz="2400">
                <a:solidFill>
                  <a:srgbClr val="1B1B1B"/>
                </a:solidFill>
                <a:highlight>
                  <a:srgbClr val="FFFFFF"/>
                </a:highlight>
              </a:rPr>
              <a:t>Define the drop effect</a:t>
            </a:r>
            <a:endParaRPr sz="410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Three effects may be defined: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Roboto"/>
              <a:buAutoNum type="arabicPeriod"/>
            </a:pPr>
            <a:r>
              <a:rPr lang="uk" sz="1200">
                <a:solidFill>
                  <a:srgbClr val="1880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</a:t>
            </a: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indicates that the dragged data will be copied from its present location to the drop location.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Roboto"/>
              <a:buAutoNum type="arabicPeriod"/>
            </a:pPr>
            <a:r>
              <a:rPr lang="uk" sz="1200">
                <a:solidFill>
                  <a:srgbClr val="1880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move</a:t>
            </a: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indicates that the dragged data will be moved from its present location to the drop location.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Roboto"/>
              <a:buAutoNum type="arabicPeriod"/>
            </a:pPr>
            <a:r>
              <a:rPr lang="uk" sz="1200">
                <a:solidFill>
                  <a:srgbClr val="1880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link</a:t>
            </a: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indicates that some form of relationship or connection will be created between the source and drop locations.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1B1B1B"/>
                </a:solidFill>
                <a:highlight>
                  <a:srgbClr val="FFFFFF"/>
                </a:highlight>
              </a:rPr>
              <a:t>Define the drop effect</a:t>
            </a:r>
            <a:endParaRPr sz="41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400"/>
              </a:spcAft>
              <a:buNone/>
            </a:pPr>
            <a:r>
              <a:rPr lang="uk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following example shows how to use this property</a:t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1303800" y="2503675"/>
            <a:ext cx="379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function dragstart_handler(ev) {</a:t>
            </a:r>
            <a:endParaRPr b="1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  ev.dataTransfer.dropEffect = "copy";</a:t>
            </a:r>
            <a:endParaRPr b="1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1B1B1B"/>
                </a:solidFill>
                <a:highlight>
                  <a:srgbClr val="FFFFFF"/>
                </a:highlight>
              </a:rPr>
              <a:t>Define a drop zone</a:t>
            </a:r>
            <a:endParaRPr sz="24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4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default, the browser prevents anything from happening when dropping something onto most HTML elements. To change that behavior so that an element becomes a </a:t>
            </a:r>
            <a:r>
              <a:rPr i="1" lang="uk" sz="14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 zone</a:t>
            </a:r>
            <a:r>
              <a:rPr lang="uk" sz="14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is </a:t>
            </a:r>
            <a:r>
              <a:rPr i="1" lang="uk" sz="14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droppable</a:t>
            </a:r>
            <a:r>
              <a:rPr lang="uk" sz="14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 element must have both </a:t>
            </a:r>
            <a:r>
              <a:rPr lang="uk" sz="1400" u="sng">
                <a:solidFill>
                  <a:srgbClr val="1880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ondragover</a:t>
            </a:r>
            <a:r>
              <a:rPr lang="uk" sz="14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uk" sz="1400" u="sng">
                <a:solidFill>
                  <a:srgbClr val="1880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ondrop</a:t>
            </a:r>
            <a:r>
              <a:rPr lang="uk" sz="14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event handler attributes.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