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4" r:id="rId13"/>
    <p:sldId id="273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1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5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9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6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4DF1-D4E1-4612-8F05-A77C1908D273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2B384-4C3E-4F69-BB66-054AAF4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blog.hubspot.com/hubfs/Image%20Pack-CMS%20-72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2417761"/>
            <a:ext cx="61912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8489" y="561974"/>
            <a:ext cx="9144000" cy="163671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CMS </a:t>
            </a:r>
            <a:br>
              <a:rPr lang="ru-RU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ru-RU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Системи</a:t>
            </a:r>
            <a:r>
              <a:rPr lang="ru-RU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ru-RU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керування</a:t>
            </a:r>
            <a:r>
              <a:rPr lang="ru-RU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контентом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7116" y="3218656"/>
            <a:ext cx="4559559" cy="1655762"/>
          </a:xfrm>
        </p:spPr>
        <p:txBody>
          <a:bodyPr/>
          <a:lstStyle/>
          <a:p>
            <a:r>
              <a:rPr lang="ru-RU" dirty="0" smtClean="0"/>
              <a:t>"</a:t>
            </a:r>
            <a:r>
              <a:rPr lang="ru-RU" dirty="0" err="1" smtClean="0"/>
              <a:t>Розкриття</a:t>
            </a:r>
            <a:r>
              <a:rPr lang="ru-RU" dirty="0" smtClean="0"/>
              <a:t> </a:t>
            </a:r>
            <a:r>
              <a:rPr lang="ru-RU" dirty="0" err="1" smtClean="0"/>
              <a:t>можливостей</a:t>
            </a:r>
            <a:r>
              <a:rPr lang="ru-RU" dirty="0" smtClean="0"/>
              <a:t> CMS: </a:t>
            </a:r>
            <a:r>
              <a:rPr lang="ru-RU" dirty="0" err="1" smtClean="0"/>
              <a:t>розуміння</a:t>
            </a:r>
            <a:r>
              <a:rPr lang="ru-RU" dirty="0" smtClean="0"/>
              <a:t> </a:t>
            </a:r>
            <a:r>
              <a:rPr lang="ru-RU" dirty="0" err="1" smtClean="0"/>
              <a:t>типів</a:t>
            </a:r>
            <a:r>
              <a:rPr lang="ru-RU" dirty="0" smtClean="0"/>
              <a:t> і </a:t>
            </a:r>
            <a:r>
              <a:rPr lang="ru-RU" dirty="0" err="1" smtClean="0"/>
              <a:t>переваг</a:t>
            </a:r>
            <a:r>
              <a:rPr lang="ru-RU" dirty="0" smtClean="0"/>
              <a:t> систем </a:t>
            </a:r>
            <a:r>
              <a:rPr lang="ru-RU" dirty="0" err="1" smtClean="0"/>
              <a:t>управління</a:t>
            </a:r>
            <a:r>
              <a:rPr lang="ru-RU" dirty="0" smtClean="0"/>
              <a:t> контентом"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7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функції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системи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контентом</a:t>
            </a:r>
            <a: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486524"/>
            <a:ext cx="12259427" cy="610393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8525"/>
          </a:xfrm>
        </p:spPr>
        <p:txBody>
          <a:bodyPr>
            <a:normAutofit/>
          </a:bodyPr>
          <a:lstStyle/>
          <a:p>
            <a:r>
              <a:rPr lang="uk-UA" dirty="0" smtClean="0"/>
              <a:t>Наступні функції </a:t>
            </a:r>
            <a:r>
              <a:rPr lang="en-US" dirty="0" smtClean="0"/>
              <a:t>CMS </a:t>
            </a:r>
            <a:r>
              <a:rPr lang="uk-UA" dirty="0" smtClean="0"/>
              <a:t>мають вирішальне значення для вашого бізнесу та є ключовими для системи управління контентом. </a:t>
            </a:r>
          </a:p>
          <a:p>
            <a:endParaRPr lang="uk-UA" dirty="0"/>
          </a:p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95725" y="2795945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Управління</a:t>
            </a:r>
            <a:r>
              <a:rPr lang="ru-RU" b="1" dirty="0" smtClean="0"/>
              <a:t> контентом в </a:t>
            </a:r>
            <a:r>
              <a:rPr lang="ru-RU" b="1" dirty="0" err="1" smtClean="0"/>
              <a:t>хмарі</a:t>
            </a:r>
            <a:endParaRPr lang="ru-RU" b="1" dirty="0" smtClean="0"/>
          </a:p>
          <a:p>
            <a:endParaRPr lang="ru-RU" dirty="0" smtClean="0"/>
          </a:p>
          <a:p>
            <a:r>
              <a:rPr lang="ru-RU" dirty="0" smtClean="0"/>
              <a:t>Для будь </a:t>
            </a:r>
            <a:r>
              <a:rPr lang="ru-RU" dirty="0" err="1" smtClean="0"/>
              <a:t>якоі</a:t>
            </a:r>
            <a:r>
              <a:rPr lang="ru-RU" dirty="0" smtClean="0"/>
              <a:t> </a:t>
            </a:r>
            <a:r>
              <a:rPr lang="ru-RU" dirty="0" err="1" smtClean="0"/>
              <a:t>компаніі</a:t>
            </a:r>
            <a:r>
              <a:rPr lang="ru-RU" dirty="0" smtClean="0"/>
              <a:t>, </a:t>
            </a:r>
            <a:r>
              <a:rPr lang="ru-RU" dirty="0" err="1" smtClean="0"/>
              <a:t>надзвичайно</a:t>
            </a:r>
            <a:r>
              <a:rPr lang="ru-RU" dirty="0" smtClean="0"/>
              <a:t> </a:t>
            </a:r>
            <a:r>
              <a:rPr lang="ru-RU" dirty="0" err="1" smtClean="0"/>
              <a:t>важливо</a:t>
            </a:r>
            <a:r>
              <a:rPr lang="ru-RU" dirty="0" smtClean="0"/>
              <a:t> перенести </a:t>
            </a:r>
            <a:r>
              <a:rPr lang="ru-RU" dirty="0" err="1" smtClean="0"/>
              <a:t>управління</a:t>
            </a:r>
            <a:r>
              <a:rPr lang="ru-RU" dirty="0" smtClean="0"/>
              <a:t> </a:t>
            </a:r>
            <a:r>
              <a:rPr lang="ru-RU" dirty="0" err="1" smtClean="0"/>
              <a:t>вмістом</a:t>
            </a:r>
            <a:r>
              <a:rPr lang="ru-RU" dirty="0" smtClean="0"/>
              <a:t> у </a:t>
            </a:r>
            <a:r>
              <a:rPr lang="ru-RU" dirty="0" err="1" smtClean="0"/>
              <a:t>хмару</a:t>
            </a:r>
            <a:r>
              <a:rPr lang="ru-RU" dirty="0" smtClean="0"/>
              <a:t>, </a:t>
            </a:r>
            <a:r>
              <a:rPr lang="ru-RU" dirty="0" err="1" smtClean="0"/>
              <a:t>централізувавши</a:t>
            </a:r>
            <a:r>
              <a:rPr lang="ru-RU" dirty="0" smtClean="0"/>
              <a:t> весь контент в одному </a:t>
            </a:r>
            <a:r>
              <a:rPr lang="ru-RU" dirty="0" err="1" smtClean="0"/>
              <a:t>місці</a:t>
            </a:r>
            <a:r>
              <a:rPr lang="ru-RU" dirty="0" smtClean="0"/>
              <a:t> та </a:t>
            </a:r>
            <a:r>
              <a:rPr lang="ru-RU" dirty="0" err="1" smtClean="0"/>
              <a:t>зробивши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доступним</a:t>
            </a:r>
            <a:r>
              <a:rPr lang="ru-RU" dirty="0" smtClean="0"/>
              <a:t> у будь-</a:t>
            </a:r>
            <a:r>
              <a:rPr lang="ru-RU" dirty="0" err="1" smtClean="0"/>
              <a:t>якому</a:t>
            </a:r>
            <a:r>
              <a:rPr lang="ru-RU" dirty="0" smtClean="0"/>
              <a:t> </a:t>
            </a:r>
            <a:r>
              <a:rPr lang="ru-RU" dirty="0" err="1" smtClean="0"/>
              <a:t>місці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ru-RU" b="1" dirty="0" err="1" smtClean="0"/>
              <a:t>Створювання</a:t>
            </a:r>
            <a:r>
              <a:rPr lang="ru-RU" b="1" dirty="0" smtClean="0"/>
              <a:t> веб-</a:t>
            </a:r>
            <a:r>
              <a:rPr lang="ru-RU" b="1" dirty="0" err="1" smtClean="0"/>
              <a:t>сайтів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dirty="0" smtClean="0"/>
              <a:t>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рішень</a:t>
            </a:r>
            <a:r>
              <a:rPr lang="ru-RU" dirty="0" smtClean="0"/>
              <a:t> для </a:t>
            </a:r>
            <a:r>
              <a:rPr lang="ru-RU" dirty="0" err="1" smtClean="0"/>
              <a:t>управління</a:t>
            </a:r>
            <a:r>
              <a:rPr lang="ru-RU" dirty="0" smtClean="0"/>
              <a:t> контентом </a:t>
            </a:r>
            <a:r>
              <a:rPr lang="ru-RU" dirty="0" err="1" smtClean="0"/>
              <a:t>ви</a:t>
            </a:r>
            <a:r>
              <a:rPr lang="ru-RU" dirty="0" smtClean="0"/>
              <a:t> можете </a:t>
            </a:r>
            <a:r>
              <a:rPr lang="ru-RU" dirty="0" err="1" smtClean="0"/>
              <a:t>швидко</a:t>
            </a:r>
            <a:r>
              <a:rPr lang="ru-RU" dirty="0" smtClean="0"/>
              <a:t> </a:t>
            </a:r>
            <a:r>
              <a:rPr lang="ru-RU" dirty="0" err="1" smtClean="0"/>
              <a:t>створювати</a:t>
            </a:r>
            <a:r>
              <a:rPr lang="ru-RU" dirty="0" smtClean="0"/>
              <a:t> та </a:t>
            </a:r>
            <a:r>
              <a:rPr lang="ru-RU" dirty="0" err="1" smtClean="0"/>
              <a:t>публікувати</a:t>
            </a:r>
            <a:r>
              <a:rPr lang="ru-RU" dirty="0" smtClean="0"/>
              <a:t> веб—</a:t>
            </a:r>
            <a:r>
              <a:rPr lang="ru-RU" dirty="0" err="1" smtClean="0"/>
              <a:t>сайти</a:t>
            </a:r>
            <a:r>
              <a:rPr lang="ru-RU" dirty="0" smtClean="0"/>
              <a:t> для маркетингу, </a:t>
            </a:r>
            <a:r>
              <a:rPr lang="ru-RU" dirty="0" err="1" smtClean="0"/>
              <a:t>довідки</a:t>
            </a:r>
            <a:r>
              <a:rPr lang="ru-RU" dirty="0" smtClean="0"/>
              <a:t> та </a:t>
            </a:r>
            <a:r>
              <a:rPr lang="ru-RU" dirty="0" err="1" smtClean="0"/>
              <a:t>спільноти</a:t>
            </a:r>
            <a:r>
              <a:rPr lang="ru-RU" dirty="0" smtClean="0"/>
              <a:t> — </a:t>
            </a:r>
            <a:r>
              <a:rPr lang="ru-RU" dirty="0" err="1" smtClean="0"/>
              <a:t>почінаючі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концепції</a:t>
            </a:r>
            <a:r>
              <a:rPr lang="ru-RU" dirty="0" smtClean="0"/>
              <a:t> до запуску - з </a:t>
            </a:r>
            <a:r>
              <a:rPr lang="ru-RU" dirty="0" err="1" smtClean="0"/>
              <a:t>привабливим</a:t>
            </a:r>
            <a:r>
              <a:rPr lang="ru-RU" dirty="0" smtClean="0"/>
              <a:t> онлайн-</a:t>
            </a:r>
            <a:r>
              <a:rPr lang="ru-RU" dirty="0" err="1" smtClean="0"/>
              <a:t>інтерфейсом</a:t>
            </a:r>
            <a:r>
              <a:rPr lang="ru-RU" dirty="0" smtClean="0"/>
              <a:t>.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створення</a:t>
            </a:r>
            <a:r>
              <a:rPr lang="ru-RU" dirty="0" smtClean="0"/>
              <a:t> веб-сайту </a:t>
            </a:r>
            <a:r>
              <a:rPr lang="ru-RU" dirty="0" err="1" smtClean="0"/>
              <a:t>повністю</a:t>
            </a:r>
            <a:r>
              <a:rPr lang="ru-RU" dirty="0" smtClean="0"/>
              <a:t> </a:t>
            </a:r>
            <a:r>
              <a:rPr lang="ru-RU" dirty="0" err="1" smtClean="0"/>
              <a:t>інтегрований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контентом та дизайном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єдиного</a:t>
            </a:r>
            <a:r>
              <a:rPr lang="ru-RU" dirty="0" smtClean="0"/>
              <a:t> </a:t>
            </a:r>
            <a:r>
              <a:rPr lang="ru-RU" dirty="0" err="1" smtClean="0"/>
              <a:t>середовища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r>
              <a:rPr lang="ru-RU" dirty="0" smtClean="0"/>
              <a:t> та </a:t>
            </a:r>
            <a:r>
              <a:rPr lang="ru-RU" dirty="0" err="1" smtClean="0"/>
              <a:t>публікації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15364" name="Picture 4" descr="https://www.midaswebtech.com/wp-content/themes/midas_it/images/content-management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957421"/>
            <a:ext cx="3238680" cy="323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2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op CMS Platforms for Business Owners, Marketers, and Bloggers | SendPulse 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243054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uk-UA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Чі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підходить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CMS для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вашого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бізнесу</a:t>
            </a: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486524"/>
            <a:ext cx="12259427" cy="610393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85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CMS </a:t>
            </a:r>
            <a:r>
              <a:rPr lang="ru-RU" dirty="0" err="1" smtClean="0"/>
              <a:t>робить</a:t>
            </a:r>
            <a:r>
              <a:rPr lang="ru-RU" dirty="0" smtClean="0"/>
              <a:t> контент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доступним</a:t>
            </a:r>
            <a:r>
              <a:rPr lang="ru-RU" dirty="0" smtClean="0"/>
              <a:t> для </a:t>
            </a:r>
            <a:r>
              <a:rPr lang="ru-RU" dirty="0" err="1" smtClean="0"/>
              <a:t>пошуку</a:t>
            </a:r>
            <a:r>
              <a:rPr lang="ru-RU" dirty="0" smtClean="0"/>
              <a:t> за </a:t>
            </a:r>
            <a:r>
              <a:rPr lang="ru-RU" dirty="0" err="1" smtClean="0"/>
              <a:t>рахунок</a:t>
            </a:r>
            <a:r>
              <a:rPr lang="ru-RU" dirty="0" smtClean="0"/>
              <a:t> </a:t>
            </a:r>
            <a:r>
              <a:rPr lang="ru-RU" dirty="0" err="1" smtClean="0"/>
              <a:t>вирішення</a:t>
            </a:r>
            <a:r>
              <a:rPr lang="ru-RU" dirty="0" smtClean="0"/>
              <a:t> шести </a:t>
            </a:r>
            <a:r>
              <a:rPr lang="ru-RU" dirty="0" err="1" smtClean="0"/>
              <a:t>ключових</a:t>
            </a:r>
            <a:r>
              <a:rPr lang="ru-RU" dirty="0" smtClean="0"/>
              <a:t> </a:t>
            </a:r>
            <a:r>
              <a:rPr lang="ru-RU" dirty="0" err="1" smtClean="0"/>
              <a:t>завдань</a:t>
            </a:r>
            <a:r>
              <a:rPr lang="ru-RU" dirty="0" smtClean="0"/>
              <a:t> в </a:t>
            </a:r>
            <a:r>
              <a:rPr lang="ru-RU" dirty="0" err="1" smtClean="0"/>
              <a:t>області</a:t>
            </a:r>
            <a:r>
              <a:rPr lang="ru-RU" dirty="0" smtClean="0"/>
              <a:t> </a:t>
            </a:r>
            <a:r>
              <a:rPr lang="ru-RU" dirty="0" err="1" smtClean="0"/>
              <a:t>управління</a:t>
            </a:r>
            <a:r>
              <a:rPr lang="ru-RU" dirty="0" smtClean="0"/>
              <a:t> контентом.</a:t>
            </a:r>
            <a:endParaRPr lang="uk-UA" dirty="0"/>
          </a:p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33700" y="2620178"/>
            <a:ext cx="88773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/>
              <a:t>Управління контентом</a:t>
            </a:r>
          </a:p>
          <a:p>
            <a:r>
              <a:rPr lang="uk-UA" sz="1400" dirty="0"/>
              <a:t> </a:t>
            </a:r>
            <a:r>
              <a:rPr lang="uk-UA" sz="1400" dirty="0" smtClean="0"/>
              <a:t>      	Чи існують примусові політики та процедури для створення та управління вмістом?</a:t>
            </a:r>
          </a:p>
          <a:p>
            <a:r>
              <a:rPr lang="uk-UA" b="1" dirty="0" smtClean="0"/>
              <a:t>Інформаційна архітектура для маркування</a:t>
            </a:r>
          </a:p>
          <a:p>
            <a:pPr lvl="1"/>
            <a:r>
              <a:rPr lang="uk-UA" sz="1400" dirty="0" smtClean="0"/>
              <a:t>	Чи поточний та новий вміст </a:t>
            </a:r>
            <a:r>
              <a:rPr lang="uk-UA" sz="1400" dirty="0" err="1" smtClean="0"/>
              <a:t>розподілено</a:t>
            </a:r>
            <a:r>
              <a:rPr lang="uk-UA" sz="1400" dirty="0" smtClean="0"/>
              <a:t> за категоріями та тегами таким чином, щоб його розуміли всі?</a:t>
            </a:r>
          </a:p>
          <a:p>
            <a:pPr lvl="1"/>
            <a:r>
              <a:rPr lang="uk-UA" sz="1400" dirty="0" smtClean="0"/>
              <a:t>	Бізнес-процес управління </a:t>
            </a:r>
            <a:r>
              <a:rPr lang="uk-UA" sz="1400" dirty="0" err="1" smtClean="0"/>
              <a:t>контентомЧи</a:t>
            </a:r>
            <a:r>
              <a:rPr lang="uk-UA" sz="1400" dirty="0" smtClean="0"/>
              <a:t> стандартизовані та автоматизовані робочі процеси?</a:t>
            </a:r>
          </a:p>
          <a:p>
            <a:r>
              <a:rPr lang="uk-UA" b="1" dirty="0" smtClean="0"/>
              <a:t>Користувальницький інтерфейс для контенту</a:t>
            </a:r>
          </a:p>
          <a:p>
            <a:r>
              <a:rPr lang="uk-UA" dirty="0" smtClean="0"/>
              <a:t>	</a:t>
            </a:r>
            <a:r>
              <a:rPr lang="uk-UA" sz="1400" dirty="0" smtClean="0"/>
              <a:t>Як ключові зацікавлені сторони - від співробітників до клієнтів-знаходять необхідну їм інформацію?</a:t>
            </a:r>
          </a:p>
          <a:p>
            <a:r>
              <a:rPr lang="uk-UA" b="1" dirty="0" smtClean="0"/>
              <a:t>Технології та області застосування</a:t>
            </a:r>
          </a:p>
          <a:p>
            <a:pPr lvl="2"/>
            <a:r>
              <a:rPr lang="uk-UA" sz="1400" dirty="0" smtClean="0"/>
              <a:t>Чи правильно використовується існуюча технологія? Які вдосконалення або нові системи дозволили б оптимізувати інформаційний потік при оптимальній безпеці? Чи є у вас хмарна система управління контентом?</a:t>
            </a:r>
          </a:p>
          <a:p>
            <a:r>
              <a:rPr lang="uk-UA" b="1" dirty="0" smtClean="0"/>
              <a:t>Цінність </a:t>
            </a:r>
            <a:r>
              <a:rPr lang="en-US" b="1" dirty="0" smtClean="0"/>
              <a:t>CMS </a:t>
            </a:r>
            <a:r>
              <a:rPr lang="uk-UA" b="1" dirty="0" smtClean="0"/>
              <a:t>для бізнесу</a:t>
            </a:r>
          </a:p>
          <a:p>
            <a:pPr lvl="2"/>
            <a:r>
              <a:rPr lang="uk-UA" sz="1400" dirty="0" smtClean="0"/>
              <a:t>Чи можна керувати вашими даними та вмістом ефективніше та безпечніше? Чи дотримуються застосовні нормативні рекомендації?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265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sz="4200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4200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веб-</a:t>
            </a:r>
            <a:r>
              <a:rPr lang="ru-RU" sz="4200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сайти</a:t>
            </a:r>
            <a:r>
              <a:rPr lang="ru-RU" sz="4200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200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</a:t>
            </a:r>
            <a:r>
              <a:rPr lang="ru-RU" sz="4200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можете </a:t>
            </a:r>
            <a:r>
              <a:rPr lang="ru-RU" sz="4200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створити</a:t>
            </a:r>
            <a:r>
              <a:rPr lang="ru-RU" sz="4200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4200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sz="4200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систем </a:t>
            </a:r>
            <a:r>
              <a:rPr lang="ru-RU" sz="4200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sz="4200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контентом?</a:t>
            </a:r>
            <a:endParaRPr lang="en-US" sz="4200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486524"/>
            <a:ext cx="12259427" cy="610393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85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err="1" smtClean="0"/>
              <a:t>даний</a:t>
            </a:r>
            <a:r>
              <a:rPr lang="ru-RU" dirty="0" smtClean="0"/>
              <a:t> час </a:t>
            </a:r>
            <a:r>
              <a:rPr lang="ru-RU" dirty="0" err="1" smtClean="0"/>
              <a:t>більшість</a:t>
            </a:r>
            <a:r>
              <a:rPr lang="ru-RU" dirty="0" smtClean="0"/>
              <a:t> систем </a:t>
            </a:r>
            <a:r>
              <a:rPr lang="ru-RU" dirty="0" err="1" smtClean="0"/>
              <a:t>управління</a:t>
            </a:r>
            <a:r>
              <a:rPr lang="ru-RU" dirty="0" smtClean="0"/>
              <a:t> контентом </a:t>
            </a:r>
            <a:r>
              <a:rPr lang="ru-RU" dirty="0" err="1" smtClean="0"/>
              <a:t>досить</a:t>
            </a:r>
            <a:r>
              <a:rPr lang="ru-RU" dirty="0" smtClean="0"/>
              <a:t> </a:t>
            </a:r>
            <a:r>
              <a:rPr lang="ru-RU" dirty="0" err="1" smtClean="0"/>
              <a:t>гнучкі</a:t>
            </a:r>
            <a:r>
              <a:rPr lang="ru-RU" dirty="0" smtClean="0"/>
              <a:t>. </a:t>
            </a:r>
            <a:r>
              <a:rPr lang="ru-RU" dirty="0" err="1" smtClean="0"/>
              <a:t>Хоча</a:t>
            </a:r>
            <a:r>
              <a:rPr lang="ru-RU" dirty="0" smtClean="0"/>
              <a:t> є </a:t>
            </a:r>
            <a:r>
              <a:rPr lang="ru-RU" dirty="0" err="1" smtClean="0"/>
              <a:t>деякі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орієнтовані</a:t>
            </a:r>
            <a:r>
              <a:rPr lang="ru-RU" dirty="0" smtClean="0"/>
              <a:t> на </a:t>
            </a:r>
            <a:r>
              <a:rPr lang="ru-RU" dirty="0" err="1" smtClean="0"/>
              <a:t>конкретне</a:t>
            </a:r>
            <a:r>
              <a:rPr lang="ru-RU" dirty="0" smtClean="0"/>
              <a:t> </a:t>
            </a:r>
            <a:r>
              <a:rPr lang="ru-RU" dirty="0" err="1" smtClean="0"/>
              <a:t>використання-наприклад</a:t>
            </a:r>
            <a:r>
              <a:rPr lang="ru-RU" dirty="0" smtClean="0"/>
              <a:t>, </a:t>
            </a:r>
            <a:r>
              <a:rPr lang="ru-RU" dirty="0" err="1" smtClean="0"/>
              <a:t>Magento</a:t>
            </a:r>
            <a:r>
              <a:rPr lang="ru-RU" dirty="0" smtClean="0"/>
              <a:t> та </a:t>
            </a:r>
            <a:r>
              <a:rPr lang="ru-RU" dirty="0" err="1" smtClean="0"/>
              <a:t>Електронна</a:t>
            </a:r>
            <a:r>
              <a:rPr lang="ru-RU" dirty="0" smtClean="0"/>
              <a:t> </a:t>
            </a:r>
            <a:r>
              <a:rPr lang="ru-RU" dirty="0" err="1" smtClean="0"/>
              <a:t>комерція</a:t>
            </a:r>
            <a:r>
              <a:rPr lang="ru-RU" dirty="0" smtClean="0"/>
              <a:t> – </a:t>
            </a:r>
            <a:r>
              <a:rPr lang="ru-RU" dirty="0" err="1" smtClean="0"/>
              <a:t>більшість</a:t>
            </a:r>
            <a:r>
              <a:rPr lang="ru-RU" dirty="0" smtClean="0"/>
              <a:t> </a:t>
            </a:r>
            <a:r>
              <a:rPr lang="ru-RU" dirty="0" err="1" smtClean="0"/>
              <a:t>популярних</a:t>
            </a:r>
            <a:r>
              <a:rPr lang="ru-RU" dirty="0" smtClean="0"/>
              <a:t> систем </a:t>
            </a:r>
            <a:r>
              <a:rPr lang="ru-RU" dirty="0" err="1" smtClean="0"/>
              <a:t>управління</a:t>
            </a:r>
            <a:r>
              <a:rPr lang="ru-RU" dirty="0" smtClean="0"/>
              <a:t> </a:t>
            </a:r>
            <a:r>
              <a:rPr lang="ru-RU" dirty="0" err="1" smtClean="0"/>
              <a:t>вмістом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для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майже</a:t>
            </a:r>
            <a:r>
              <a:rPr lang="ru-RU" dirty="0" smtClean="0"/>
              <a:t> будь-</a:t>
            </a:r>
            <a:r>
              <a:rPr lang="ru-RU" dirty="0" err="1" smtClean="0"/>
              <a:t>якого</a:t>
            </a:r>
            <a:r>
              <a:rPr lang="ru-RU" dirty="0" smtClean="0"/>
              <a:t> типу веб-сайту.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48150" y="2601128"/>
            <a:ext cx="68770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ви</a:t>
            </a:r>
            <a:r>
              <a:rPr lang="ru-RU" dirty="0" smtClean="0"/>
              <a:t> можете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en-US" dirty="0" smtClean="0"/>
              <a:t>CMS </a:t>
            </a:r>
            <a:r>
              <a:rPr lang="ru-RU" dirty="0" smtClean="0"/>
              <a:t>для </a:t>
            </a:r>
            <a:r>
              <a:rPr lang="ru-RU" dirty="0" err="1" smtClean="0"/>
              <a:t>створення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err="1" smtClean="0"/>
              <a:t>Статичний</a:t>
            </a:r>
            <a:r>
              <a:rPr lang="ru-RU" dirty="0" smtClean="0"/>
              <a:t> веб-сайту</a:t>
            </a:r>
          </a:p>
          <a:p>
            <a:r>
              <a:rPr lang="ru-RU" dirty="0" smtClean="0"/>
              <a:t>Блог</a:t>
            </a:r>
          </a:p>
          <a:p>
            <a:r>
              <a:rPr lang="ru-RU" dirty="0" err="1" smtClean="0"/>
              <a:t>Магазини</a:t>
            </a:r>
            <a:r>
              <a:rPr lang="ru-RU" dirty="0" smtClean="0"/>
              <a:t> </a:t>
            </a:r>
            <a:r>
              <a:rPr lang="ru-RU" dirty="0" err="1" smtClean="0"/>
              <a:t>електронної</a:t>
            </a:r>
            <a:r>
              <a:rPr lang="ru-RU" dirty="0" smtClean="0"/>
              <a:t> </a:t>
            </a:r>
            <a:r>
              <a:rPr lang="ru-RU" dirty="0" err="1" smtClean="0"/>
              <a:t>комерції</a:t>
            </a:r>
            <a:endParaRPr lang="ru-RU" dirty="0" smtClean="0"/>
          </a:p>
          <a:p>
            <a:r>
              <a:rPr lang="ru-RU" dirty="0" smtClean="0"/>
              <a:t>Форум</a:t>
            </a:r>
          </a:p>
          <a:p>
            <a:r>
              <a:rPr lang="ru-RU" dirty="0" err="1" smtClean="0"/>
              <a:t>Соціальні</a:t>
            </a:r>
            <a:r>
              <a:rPr lang="ru-RU" dirty="0" smtClean="0"/>
              <a:t> </a:t>
            </a:r>
            <a:r>
              <a:rPr lang="ru-RU" dirty="0" err="1" smtClean="0"/>
              <a:t>мережі</a:t>
            </a:r>
            <a:endParaRPr lang="ru-RU" dirty="0" smtClean="0"/>
          </a:p>
          <a:p>
            <a:r>
              <a:rPr lang="ru-RU" dirty="0" smtClean="0"/>
              <a:t>Онлайн-</a:t>
            </a:r>
            <a:r>
              <a:rPr lang="ru-RU" dirty="0" err="1" smtClean="0"/>
              <a:t>курси</a:t>
            </a:r>
            <a:endParaRPr lang="ru-RU" dirty="0" smtClean="0"/>
          </a:p>
          <a:p>
            <a:r>
              <a:rPr lang="ru-RU" dirty="0" err="1" smtClean="0"/>
              <a:t>Сайти</a:t>
            </a:r>
            <a:r>
              <a:rPr lang="ru-RU" dirty="0" smtClean="0"/>
              <a:t> для </a:t>
            </a:r>
            <a:r>
              <a:rPr lang="ru-RU" dirty="0" err="1" smtClean="0"/>
              <a:t>учасників</a:t>
            </a:r>
            <a:endParaRPr lang="ru-RU" dirty="0" smtClean="0"/>
          </a:p>
          <a:p>
            <a:r>
              <a:rPr lang="ru-RU" dirty="0" err="1" smtClean="0"/>
              <a:t>Портфоліо</a:t>
            </a:r>
            <a:endParaRPr lang="ru-RU" dirty="0" smtClean="0"/>
          </a:p>
          <a:p>
            <a:endParaRPr lang="uk-UA" dirty="0" smtClean="0"/>
          </a:p>
          <a:p>
            <a:r>
              <a:rPr lang="uk-UA" dirty="0" smtClean="0"/>
              <a:t>та інші</a:t>
            </a:r>
            <a:endParaRPr lang="ru-RU" dirty="0" smtClean="0"/>
          </a:p>
          <a:p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682082"/>
            <a:ext cx="2863305" cy="35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9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Як вибрати </a:t>
            </a:r>
            <a:r>
              <a:rPr lang="en-US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CMS?</a:t>
            </a: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486524"/>
            <a:ext cx="12259427" cy="610393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82042" y="1559159"/>
            <a:ext cx="10515600" cy="1079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err="1" smtClean="0"/>
              <a:t>Вибирати</a:t>
            </a:r>
            <a:r>
              <a:rPr lang="ru-RU" sz="2400" dirty="0" smtClean="0"/>
              <a:t> движок </a:t>
            </a:r>
            <a:r>
              <a:rPr lang="ru-RU" sz="2400" dirty="0" err="1" smtClean="0"/>
              <a:t>необхідно</a:t>
            </a:r>
            <a:r>
              <a:rPr lang="ru-RU" sz="2400" dirty="0" smtClean="0"/>
              <a:t> </a:t>
            </a:r>
            <a:r>
              <a:rPr lang="ru-RU" sz="2400" dirty="0" err="1" smtClean="0"/>
              <a:t>виходячи</a:t>
            </a:r>
            <a:r>
              <a:rPr lang="ru-RU" sz="2400" dirty="0" smtClean="0"/>
              <a:t> </a:t>
            </a:r>
            <a:r>
              <a:rPr lang="ru-RU" sz="2400" dirty="0" err="1" smtClean="0"/>
              <a:t>зі</a:t>
            </a:r>
            <a:r>
              <a:rPr lang="ru-RU" sz="2400" dirty="0" smtClean="0"/>
              <a:t> </a:t>
            </a:r>
            <a:r>
              <a:rPr lang="ru-RU" sz="2400" dirty="0" err="1" smtClean="0"/>
              <a:t>своїх</a:t>
            </a:r>
            <a:r>
              <a:rPr lang="ru-RU" sz="2400" dirty="0" smtClean="0"/>
              <a:t> </a:t>
            </a:r>
            <a:r>
              <a:rPr lang="ru-RU" sz="2400" dirty="0" err="1" smtClean="0"/>
              <a:t>цілей</a:t>
            </a:r>
            <a:r>
              <a:rPr lang="ru-RU" sz="2400" dirty="0" smtClean="0"/>
              <a:t>. </a:t>
            </a:r>
            <a:r>
              <a:rPr lang="ru-RU" sz="2400" dirty="0" err="1" smtClean="0"/>
              <a:t>Якщо</a:t>
            </a:r>
            <a:r>
              <a:rPr lang="ru-RU" sz="2400" dirty="0" smtClean="0"/>
              <a:t> мета </a:t>
            </a:r>
            <a:r>
              <a:rPr lang="ru-RU" sz="2400" dirty="0" err="1" smtClean="0"/>
              <a:t>зробити</a:t>
            </a:r>
            <a:r>
              <a:rPr lang="ru-RU" sz="2400" dirty="0" smtClean="0"/>
              <a:t> </a:t>
            </a:r>
            <a:r>
              <a:rPr lang="ru-RU" sz="2400" dirty="0" err="1" smtClean="0"/>
              <a:t>Інтернет</a:t>
            </a:r>
            <a:r>
              <a:rPr lang="ru-RU" sz="2400" dirty="0" smtClean="0"/>
              <a:t>-магазин, нам </a:t>
            </a:r>
            <a:r>
              <a:rPr lang="ru-RU" sz="2400" dirty="0" err="1" smtClean="0"/>
              <a:t>підійдуть</a:t>
            </a:r>
            <a:r>
              <a:rPr lang="ru-RU" sz="2400" dirty="0" smtClean="0"/>
              <a:t> </a:t>
            </a:r>
            <a:r>
              <a:rPr lang="ru-RU" sz="2400" dirty="0" err="1" smtClean="0"/>
              <a:t>одні</a:t>
            </a:r>
            <a:r>
              <a:rPr lang="ru-RU" sz="2400" dirty="0" smtClean="0"/>
              <a:t> </a:t>
            </a:r>
            <a:r>
              <a:rPr lang="en-US" sz="2400" dirty="0" smtClean="0"/>
              <a:t>CMS, </a:t>
            </a:r>
            <a:r>
              <a:rPr lang="ru-RU" sz="2400" dirty="0" err="1" smtClean="0"/>
              <a:t>якщо</a:t>
            </a:r>
            <a:r>
              <a:rPr lang="ru-RU" sz="2400" dirty="0" smtClean="0"/>
              <a:t> мета </a:t>
            </a:r>
            <a:r>
              <a:rPr lang="ru-RU" sz="2400" dirty="0" err="1" smtClean="0"/>
              <a:t>зробити</a:t>
            </a:r>
            <a:r>
              <a:rPr lang="ru-RU" sz="2400" dirty="0" smtClean="0"/>
              <a:t> блог, в такому </a:t>
            </a:r>
            <a:r>
              <a:rPr lang="ru-RU" sz="2400" dirty="0" err="1" smtClean="0"/>
              <a:t>випадку</a:t>
            </a:r>
            <a:r>
              <a:rPr lang="ru-RU" sz="2400" dirty="0" smtClean="0"/>
              <a:t> </a:t>
            </a:r>
            <a:r>
              <a:rPr lang="ru-RU" sz="2400" dirty="0" err="1" smtClean="0"/>
              <a:t>підійдуть</a:t>
            </a:r>
            <a:r>
              <a:rPr lang="ru-RU" sz="2400" dirty="0" smtClean="0"/>
              <a:t> </a:t>
            </a:r>
            <a:r>
              <a:rPr lang="ru-RU" sz="2400" dirty="0" err="1" smtClean="0"/>
              <a:t>вже</a:t>
            </a:r>
            <a:r>
              <a:rPr lang="ru-RU" sz="2400" dirty="0" smtClean="0"/>
              <a:t> </a:t>
            </a:r>
            <a:r>
              <a:rPr lang="ru-RU" sz="2400" dirty="0" err="1" smtClean="0"/>
              <a:t>зовсім</a:t>
            </a:r>
            <a:r>
              <a:rPr lang="ru-RU" sz="2400" dirty="0" smtClean="0"/>
              <a:t> </a:t>
            </a:r>
            <a:r>
              <a:rPr lang="ru-RU" sz="2400" dirty="0" err="1" smtClean="0"/>
              <a:t>інші</a:t>
            </a:r>
            <a:r>
              <a:rPr lang="ru-RU" sz="2400" dirty="0" smtClean="0"/>
              <a:t>.</a:t>
            </a:r>
            <a:endParaRPr lang="en-US" sz="24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2266950" y="2747996"/>
            <a:ext cx="82552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інтернет</a:t>
            </a:r>
            <a:r>
              <a:rPr lang="ru-RU" b="1" dirty="0" smtClean="0"/>
              <a:t>-магазину </a:t>
            </a:r>
            <a:r>
              <a:rPr lang="ru-RU" dirty="0" smtClean="0"/>
              <a:t>(</a:t>
            </a:r>
            <a:r>
              <a:rPr lang="en-US" dirty="0" smtClean="0"/>
              <a:t>WordPress + </a:t>
            </a:r>
            <a:r>
              <a:rPr lang="en-US" dirty="0" err="1" smtClean="0"/>
              <a:t>WooCommerce</a:t>
            </a:r>
            <a:r>
              <a:rPr lang="en-US" dirty="0" smtClean="0"/>
              <a:t>, </a:t>
            </a:r>
            <a:r>
              <a:rPr lang="en-US" dirty="0" err="1" smtClean="0"/>
              <a:t>OpenCart</a:t>
            </a:r>
            <a:r>
              <a:rPr lang="en-US" dirty="0" smtClean="0"/>
              <a:t>, Joomla!, </a:t>
            </a:r>
            <a:r>
              <a:rPr lang="ru-RU" dirty="0" err="1" smtClean="0"/>
              <a:t>Бітрікс</a:t>
            </a:r>
            <a:r>
              <a:rPr lang="ru-RU" dirty="0" smtClean="0"/>
              <a:t> 24);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для </a:t>
            </a:r>
            <a:r>
              <a:rPr lang="ru-RU" b="1" dirty="0" err="1" smtClean="0"/>
              <a:t>бази</a:t>
            </a:r>
            <a:r>
              <a:rPr lang="ru-RU" b="1" dirty="0" smtClean="0"/>
              <a:t> </a:t>
            </a:r>
            <a:r>
              <a:rPr lang="ru-RU" b="1" dirty="0" err="1" smtClean="0"/>
              <a:t>знань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MediaWiki</a:t>
            </a:r>
            <a:r>
              <a:rPr lang="en-US" dirty="0" smtClean="0"/>
              <a:t>, </a:t>
            </a:r>
            <a:r>
              <a:rPr lang="en-US" dirty="0" err="1" smtClean="0"/>
              <a:t>Atlassian</a:t>
            </a:r>
            <a:r>
              <a:rPr lang="en-US" dirty="0" smtClean="0"/>
              <a:t> Confluence, </a:t>
            </a:r>
            <a:r>
              <a:rPr lang="en-US" dirty="0" err="1" smtClean="0"/>
              <a:t>DokuWiki</a:t>
            </a:r>
            <a:r>
              <a:rPr lang="en-US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для </a:t>
            </a:r>
            <a:r>
              <a:rPr lang="ru-RU" b="1" dirty="0" err="1" smtClean="0"/>
              <a:t>тікет-системи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Atlassian</a:t>
            </a:r>
            <a:r>
              <a:rPr lang="en-US" dirty="0" smtClean="0"/>
              <a:t> Cloud, Intercom, </a:t>
            </a:r>
            <a:r>
              <a:rPr lang="en-US" dirty="0" err="1" smtClean="0"/>
              <a:t>osTicket</a:t>
            </a:r>
            <a:r>
              <a:rPr lang="en-US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для сайту </a:t>
            </a:r>
            <a:r>
              <a:rPr lang="ru-RU" b="1" dirty="0" err="1" smtClean="0"/>
              <a:t>компанії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WordPress, Joomla!, Drupal);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для </a:t>
            </a:r>
            <a:r>
              <a:rPr lang="ru-RU" b="1" dirty="0" err="1" smtClean="0"/>
              <a:t>лендінгу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Tilda</a:t>
            </a:r>
            <a:r>
              <a:rPr lang="en-US" dirty="0" smtClean="0"/>
              <a:t>, </a:t>
            </a:r>
            <a:r>
              <a:rPr lang="en-US" dirty="0" err="1" smtClean="0"/>
              <a:t>PlatformaLP</a:t>
            </a:r>
            <a:r>
              <a:rPr lang="en-US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для блогу </a:t>
            </a:r>
            <a:r>
              <a:rPr lang="ru-RU" dirty="0" smtClean="0"/>
              <a:t>(</a:t>
            </a:r>
            <a:r>
              <a:rPr lang="en-US" dirty="0" smtClean="0"/>
              <a:t>WordPress).</a:t>
            </a:r>
          </a:p>
          <a:p>
            <a:endParaRPr lang="en-US" dirty="0"/>
          </a:p>
          <a:p>
            <a:r>
              <a:rPr lang="ru-RU" dirty="0" smtClean="0"/>
              <a:t>Як видно, одним з </a:t>
            </a:r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 err="1" smtClean="0"/>
              <a:t>універсальних</a:t>
            </a:r>
            <a:r>
              <a:rPr lang="ru-RU" dirty="0" smtClean="0"/>
              <a:t> </a:t>
            </a:r>
            <a:r>
              <a:rPr lang="ru-RU" dirty="0" err="1" smtClean="0"/>
              <a:t>двигунів</a:t>
            </a:r>
            <a:r>
              <a:rPr lang="ru-RU" dirty="0" smtClean="0"/>
              <a:t> є </a:t>
            </a:r>
            <a:r>
              <a:rPr lang="en-US" dirty="0" smtClean="0"/>
              <a:t>WordPress. </a:t>
            </a:r>
            <a:r>
              <a:rPr lang="ru-RU" dirty="0" smtClean="0"/>
              <a:t>За </a:t>
            </a:r>
            <a:r>
              <a:rPr lang="ru-RU" dirty="0" err="1" smtClean="0"/>
              <a:t>різними</a:t>
            </a:r>
            <a:r>
              <a:rPr lang="ru-RU" dirty="0" smtClean="0"/>
              <a:t> </a:t>
            </a:r>
            <a:r>
              <a:rPr lang="ru-RU" dirty="0" err="1" smtClean="0"/>
              <a:t>даними</a:t>
            </a:r>
            <a:r>
              <a:rPr lang="ru-RU" dirty="0" smtClean="0"/>
              <a:t> в </a:t>
            </a:r>
            <a:r>
              <a:rPr lang="ru-RU" dirty="0" err="1" smtClean="0"/>
              <a:t>світі</a:t>
            </a:r>
            <a:r>
              <a:rPr lang="ru-RU" dirty="0" smtClean="0"/>
              <a:t> </a:t>
            </a:r>
            <a:r>
              <a:rPr lang="ru-RU" dirty="0" err="1" smtClean="0"/>
              <a:t>більшість</a:t>
            </a:r>
            <a:r>
              <a:rPr lang="ru-RU" dirty="0" smtClean="0"/>
              <a:t> </a:t>
            </a:r>
            <a:r>
              <a:rPr lang="ru-RU" dirty="0" err="1" smtClean="0"/>
              <a:t>сайтів</a:t>
            </a:r>
            <a:r>
              <a:rPr lang="ru-RU" dirty="0" smtClean="0"/>
              <a:t> </a:t>
            </a:r>
            <a:r>
              <a:rPr lang="ru-RU" dirty="0" err="1" smtClean="0"/>
              <a:t>зроблені</a:t>
            </a:r>
            <a:r>
              <a:rPr lang="ru-RU" dirty="0" smtClean="0"/>
              <a:t> </a:t>
            </a:r>
            <a:r>
              <a:rPr lang="ru-RU" dirty="0" err="1" smtClean="0"/>
              <a:t>саме</a:t>
            </a:r>
            <a:r>
              <a:rPr lang="ru-RU" dirty="0" smtClean="0"/>
              <a:t> на </a:t>
            </a:r>
            <a:r>
              <a:rPr lang="ru-RU" dirty="0" err="1" smtClean="0"/>
              <a:t>цій</a:t>
            </a:r>
            <a:r>
              <a:rPr lang="ru-RU" dirty="0" smtClean="0"/>
              <a:t> </a:t>
            </a:r>
            <a:r>
              <a:rPr lang="en-US" dirty="0" smtClean="0"/>
              <a:t>CMS.</a:t>
            </a:r>
            <a:endParaRPr lang="en-US" sz="1400" dirty="0"/>
          </a:p>
        </p:txBody>
      </p:sp>
      <p:pic>
        <p:nvPicPr>
          <p:cNvPr id="8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FD4DE94-B82B-4FC6-898A-0C1F65CEA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4" y="2747996"/>
            <a:ext cx="618696" cy="618696"/>
          </a:xfrm>
          <a:prstGeom prst="rect">
            <a:avLst/>
          </a:prstGeom>
        </p:spPr>
      </p:pic>
      <p:pic>
        <p:nvPicPr>
          <p:cNvPr id="9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6FD59277-C220-4D1D-A809-E32ACA3461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2" y="5053918"/>
            <a:ext cx="912416" cy="912416"/>
          </a:xfrm>
          <a:prstGeom prst="rect">
            <a:avLst/>
          </a:prstGeom>
        </p:spPr>
      </p:pic>
      <p:pic>
        <p:nvPicPr>
          <p:cNvPr id="10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FE4D08A8-BCA2-43EE-9D3C-93B41856C4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4" y="3660043"/>
            <a:ext cx="1429146" cy="1134074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41EC3305-D7CE-4469-9030-8921D3091C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6" t="25224" r="31874" b="22652"/>
          <a:stretch/>
        </p:blipFill>
        <p:spPr>
          <a:xfrm>
            <a:off x="1809750" y="5626136"/>
            <a:ext cx="914400" cy="885825"/>
          </a:xfrm>
          <a:prstGeom prst="rect">
            <a:avLst/>
          </a:prstGeom>
        </p:spPr>
      </p:pic>
      <p:pic>
        <p:nvPicPr>
          <p:cNvPr id="9218" name="Picture 2" descr="Magento 2 Release Blossoms Forth the New Era of Ecommerce | Aheadwork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14" y="5510126"/>
            <a:ext cx="989992" cy="102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492" y="5821518"/>
            <a:ext cx="1190625" cy="5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Переваги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системи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контентом (CMS)</a:t>
            </a: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486524"/>
            <a:ext cx="12259427" cy="610393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9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err="1" smtClean="0"/>
              <a:t>Компанії</a:t>
            </a:r>
            <a:r>
              <a:rPr lang="ru-RU" sz="2200" dirty="0" smtClean="0"/>
              <a:t> </a:t>
            </a:r>
            <a:r>
              <a:rPr lang="ru-RU" sz="2200" dirty="0" err="1" smtClean="0"/>
              <a:t>розуміють</a:t>
            </a:r>
            <a:r>
              <a:rPr lang="ru-RU" sz="2200" dirty="0" smtClean="0"/>
              <a:t>, як система </a:t>
            </a:r>
            <a:r>
              <a:rPr lang="ru-RU" sz="2200" dirty="0" err="1" smtClean="0"/>
              <a:t>управління</a:t>
            </a:r>
            <a:r>
              <a:rPr lang="ru-RU" sz="2200" dirty="0" smtClean="0"/>
              <a:t> контентом </a:t>
            </a:r>
            <a:r>
              <a:rPr lang="ru-RU" sz="2200" dirty="0" err="1" smtClean="0"/>
              <a:t>може</a:t>
            </a:r>
            <a:r>
              <a:rPr lang="ru-RU" sz="2200" dirty="0" smtClean="0"/>
              <a:t> </a:t>
            </a:r>
            <a:r>
              <a:rPr lang="ru-RU" sz="2200" dirty="0" err="1" smtClean="0"/>
              <a:t>допомогти</a:t>
            </a:r>
            <a:r>
              <a:rPr lang="ru-RU" sz="2200" dirty="0" smtClean="0"/>
              <a:t> </a:t>
            </a:r>
            <a:r>
              <a:rPr lang="ru-RU" sz="2200" dirty="0" err="1" smtClean="0"/>
              <a:t>їм</a:t>
            </a:r>
            <a:r>
              <a:rPr lang="ru-RU" sz="2200" dirty="0" smtClean="0"/>
              <a:t> </a:t>
            </a:r>
            <a:r>
              <a:rPr lang="ru-RU" sz="2200" dirty="0" err="1" smtClean="0"/>
              <a:t>повною</a:t>
            </a:r>
            <a:r>
              <a:rPr lang="ru-RU" sz="2200" dirty="0" smtClean="0"/>
              <a:t> </a:t>
            </a:r>
            <a:r>
              <a:rPr lang="ru-RU" sz="2200" dirty="0" err="1" smtClean="0"/>
              <a:t>мірою</a:t>
            </a:r>
            <a:r>
              <a:rPr lang="ru-RU" sz="2200" dirty="0" smtClean="0"/>
              <a:t> </a:t>
            </a:r>
            <a:r>
              <a:rPr lang="ru-RU" sz="2200" dirty="0" err="1" smtClean="0"/>
              <a:t>використовувати</a:t>
            </a:r>
            <a:r>
              <a:rPr lang="ru-RU" sz="2200" dirty="0" smtClean="0"/>
              <a:t> </a:t>
            </a:r>
            <a:r>
              <a:rPr lang="ru-RU" sz="2200" dirty="0" err="1" smtClean="0"/>
              <a:t>цінність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свого</a:t>
            </a:r>
            <a:r>
              <a:rPr lang="ru-RU" sz="2200" dirty="0" smtClean="0"/>
              <a:t> контенту, </a:t>
            </a:r>
            <a:r>
              <a:rPr lang="uk-UA" sz="2200" dirty="0" smtClean="0"/>
              <a:t> і</a:t>
            </a:r>
            <a:r>
              <a:rPr lang="en-US" sz="2200" dirty="0" smtClean="0"/>
              <a:t> </a:t>
            </a:r>
            <a:r>
              <a:rPr lang="ru-RU" sz="2200" dirty="0" err="1" smtClean="0"/>
              <a:t>можуть</a:t>
            </a:r>
            <a:r>
              <a:rPr lang="ru-RU" sz="2200" dirty="0" smtClean="0"/>
              <a:t> </a:t>
            </a:r>
            <a:r>
              <a:rPr lang="ru-RU" sz="2200" dirty="0" err="1" smtClean="0"/>
              <a:t>розраховувати</a:t>
            </a:r>
            <a:r>
              <a:rPr lang="ru-RU" sz="2200" dirty="0" smtClean="0"/>
              <a:t> на </a:t>
            </a:r>
            <a:r>
              <a:rPr lang="ru-RU" sz="2200" dirty="0" err="1" smtClean="0"/>
              <a:t>чотири</a:t>
            </a:r>
            <a:r>
              <a:rPr lang="ru-RU" sz="2200" dirty="0" smtClean="0"/>
              <a:t> </a:t>
            </a:r>
            <a:r>
              <a:rPr lang="ru-RU" sz="2200" dirty="0" err="1" smtClean="0"/>
              <a:t>ключові</a:t>
            </a:r>
            <a:r>
              <a:rPr lang="ru-RU" sz="2200" dirty="0" smtClean="0"/>
              <a:t> </a:t>
            </a:r>
            <a:r>
              <a:rPr lang="ru-RU" sz="2200" dirty="0" err="1" smtClean="0"/>
              <a:t>переваги</a:t>
            </a:r>
            <a:r>
              <a:rPr lang="ru-RU" sz="2200" dirty="0" smtClean="0"/>
              <a:t>, </a:t>
            </a:r>
            <a:r>
              <a:rPr lang="ru-RU" sz="2200" dirty="0" err="1" smtClean="0"/>
              <a:t>оскільки</a:t>
            </a:r>
            <a:r>
              <a:rPr lang="ru-RU" sz="2200" dirty="0" smtClean="0"/>
              <a:t> вони </a:t>
            </a:r>
            <a:r>
              <a:rPr lang="ru-RU" sz="2200" dirty="0" err="1" smtClean="0"/>
              <a:t>працюють</a:t>
            </a:r>
            <a:r>
              <a:rPr lang="ru-RU" sz="2200" dirty="0" smtClean="0"/>
              <a:t> над </a:t>
            </a:r>
            <a:r>
              <a:rPr lang="ru-RU" sz="2200" dirty="0" err="1" smtClean="0"/>
              <a:t>тим</a:t>
            </a:r>
            <a:r>
              <a:rPr lang="ru-RU" sz="2200" dirty="0" smtClean="0"/>
              <a:t>, </a:t>
            </a:r>
            <a:r>
              <a:rPr lang="ru-RU" sz="2200" dirty="0" err="1" smtClean="0"/>
              <a:t>щоб</a:t>
            </a:r>
            <a:r>
              <a:rPr lang="ru-RU" sz="2200" dirty="0" smtClean="0"/>
              <a:t> донести свою </a:t>
            </a:r>
            <a:r>
              <a:rPr lang="ru-RU" sz="2200" dirty="0" err="1" smtClean="0"/>
              <a:t>ідею</a:t>
            </a:r>
            <a:r>
              <a:rPr lang="ru-RU" sz="2200" dirty="0" smtClean="0"/>
              <a:t> до ринку та </a:t>
            </a:r>
            <a:r>
              <a:rPr lang="ru-RU" sz="2200" dirty="0" err="1" smtClean="0"/>
              <a:t>покращити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досвід</a:t>
            </a:r>
            <a:r>
              <a:rPr lang="ru-RU" sz="2200" dirty="0" smtClean="0"/>
              <a:t> </a:t>
            </a:r>
            <a:r>
              <a:rPr lang="ru-RU" sz="2200" dirty="0" err="1" smtClean="0"/>
              <a:t>клієнтів</a:t>
            </a:r>
            <a:r>
              <a:rPr lang="ru-RU" sz="2200" dirty="0" smtClean="0"/>
              <a:t>. </a:t>
            </a:r>
            <a:endParaRPr lang="en-US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48100" y="3123616"/>
            <a:ext cx="76771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Більш</a:t>
            </a:r>
            <a:r>
              <a:rPr lang="ru-RU" b="1" dirty="0" smtClean="0"/>
              <a:t> </a:t>
            </a:r>
            <a:r>
              <a:rPr lang="ru-RU" b="1" dirty="0" err="1" smtClean="0"/>
              <a:t>тісна</a:t>
            </a:r>
            <a:r>
              <a:rPr lang="ru-RU" b="1" dirty="0" smtClean="0"/>
              <a:t> </a:t>
            </a:r>
            <a:r>
              <a:rPr lang="ru-RU" b="1" dirty="0" err="1" smtClean="0"/>
              <a:t>співпраця</a:t>
            </a:r>
            <a:r>
              <a:rPr lang="ru-RU" b="1" dirty="0" smtClean="0"/>
              <a:t> та </a:t>
            </a:r>
            <a:r>
              <a:rPr lang="ru-RU" b="1" dirty="0" err="1" smtClean="0"/>
              <a:t>організація</a:t>
            </a:r>
            <a:endParaRPr lang="ru-RU" b="1" dirty="0"/>
          </a:p>
          <a:p>
            <a:pPr lvl="1"/>
            <a:r>
              <a:rPr lang="ru-RU" sz="1400" dirty="0" smtClean="0"/>
              <a:t>За </a:t>
            </a:r>
            <a:r>
              <a:rPr lang="ru-RU" sz="1400" dirty="0" err="1" smtClean="0"/>
              <a:t>допомогою</a:t>
            </a:r>
            <a:r>
              <a:rPr lang="ru-RU" sz="1400" dirty="0" smtClean="0"/>
              <a:t> CMS </a:t>
            </a:r>
            <a:r>
              <a:rPr lang="ru-RU" sz="1400" dirty="0" err="1" smtClean="0"/>
              <a:t>кілька</a:t>
            </a:r>
            <a:r>
              <a:rPr lang="ru-RU" sz="1400" dirty="0" smtClean="0"/>
              <a:t> </a:t>
            </a:r>
            <a:r>
              <a:rPr lang="ru-RU" sz="1400" dirty="0" err="1" smtClean="0"/>
              <a:t>членів</a:t>
            </a:r>
            <a:r>
              <a:rPr lang="ru-RU" sz="1400" dirty="0" smtClean="0"/>
              <a:t> </a:t>
            </a:r>
            <a:r>
              <a:rPr lang="ru-RU" sz="1400" dirty="0" err="1" smtClean="0"/>
              <a:t>команди</a:t>
            </a:r>
            <a:r>
              <a:rPr lang="ru-RU" sz="1400" dirty="0" smtClean="0"/>
              <a:t> контент-маркетингу </a:t>
            </a:r>
            <a:r>
              <a:rPr lang="ru-RU" sz="1400" dirty="0" err="1" smtClean="0"/>
              <a:t>можуть</a:t>
            </a:r>
            <a:r>
              <a:rPr lang="ru-RU" sz="1400" dirty="0" smtClean="0"/>
              <a:t> </a:t>
            </a:r>
            <a:r>
              <a:rPr lang="ru-RU" sz="1400" dirty="0" err="1" smtClean="0"/>
              <a:t>робити</a:t>
            </a:r>
            <a:r>
              <a:rPr lang="ru-RU" sz="1400" dirty="0" smtClean="0"/>
              <a:t> </a:t>
            </a:r>
            <a:r>
              <a:rPr lang="ru-RU" sz="1400" dirty="0" err="1" smtClean="0"/>
              <a:t>свій</a:t>
            </a:r>
            <a:r>
              <a:rPr lang="ru-RU" sz="1400" dirty="0" smtClean="0"/>
              <a:t> </a:t>
            </a:r>
            <a:r>
              <a:rPr lang="ru-RU" sz="1400" dirty="0" err="1" smtClean="0"/>
              <a:t>внесок</a:t>
            </a:r>
            <a:r>
              <a:rPr lang="ru-RU" sz="1400" dirty="0" smtClean="0"/>
              <a:t> і </a:t>
            </a:r>
            <a:r>
              <a:rPr lang="ru-RU" sz="1400" dirty="0" err="1" smtClean="0"/>
              <a:t>допомагати</a:t>
            </a:r>
            <a:r>
              <a:rPr lang="ru-RU" sz="1400" dirty="0" smtClean="0"/>
              <a:t> </a:t>
            </a:r>
            <a:r>
              <a:rPr lang="ru-RU" sz="1400" dirty="0" err="1" smtClean="0"/>
              <a:t>публікувати</a:t>
            </a:r>
            <a:r>
              <a:rPr lang="ru-RU" sz="1400" dirty="0" smtClean="0"/>
              <a:t> контент.</a:t>
            </a:r>
          </a:p>
          <a:p>
            <a:r>
              <a:rPr lang="ru-RU" b="1" dirty="0" err="1" smtClean="0"/>
              <a:t>Зручн</a:t>
            </a:r>
            <a:r>
              <a:rPr lang="uk-UA" b="1" dirty="0" smtClean="0"/>
              <a:t>і</a:t>
            </a:r>
            <a:r>
              <a:rPr lang="ru-RU" b="1" dirty="0" err="1" smtClean="0"/>
              <a:t>сть</a:t>
            </a:r>
            <a:r>
              <a:rPr lang="ru-RU" b="1" dirty="0" smtClean="0"/>
              <a:t> для </a:t>
            </a:r>
            <a:r>
              <a:rPr lang="ru-RU" b="1" dirty="0" err="1" smtClean="0"/>
              <a:t>користувача</a:t>
            </a:r>
            <a:endParaRPr lang="ru-RU" b="1" dirty="0" smtClean="0"/>
          </a:p>
          <a:p>
            <a:pPr lvl="1"/>
            <a:r>
              <a:rPr lang="ru-RU" sz="1400" dirty="0" smtClean="0"/>
              <a:t>За </a:t>
            </a:r>
            <a:r>
              <a:rPr lang="ru-RU" sz="1400" dirty="0" err="1" smtClean="0"/>
              <a:t>допомогою</a:t>
            </a:r>
            <a:r>
              <a:rPr lang="ru-RU" sz="1400" dirty="0" smtClean="0"/>
              <a:t> </a:t>
            </a:r>
            <a:r>
              <a:rPr lang="en-US" sz="1400" dirty="0" smtClean="0"/>
              <a:t>CMS </a:t>
            </a:r>
            <a:r>
              <a:rPr lang="ru-RU" sz="1400" dirty="0" err="1" smtClean="0"/>
              <a:t>користувачам</a:t>
            </a:r>
            <a:r>
              <a:rPr lang="ru-RU" sz="1400" dirty="0" smtClean="0"/>
              <a:t> не </a:t>
            </a:r>
            <a:r>
              <a:rPr lang="ru-RU" sz="1400" dirty="0" err="1" smtClean="0"/>
              <a:t>потрібно</a:t>
            </a:r>
            <a:r>
              <a:rPr lang="ru-RU" sz="1400" dirty="0" smtClean="0"/>
              <a:t> </a:t>
            </a:r>
            <a:r>
              <a:rPr lang="ru-RU" sz="1400" dirty="0" err="1" smtClean="0"/>
              <a:t>вивчати</a:t>
            </a:r>
            <a:r>
              <a:rPr lang="ru-RU" sz="1400" dirty="0" smtClean="0"/>
              <a:t> </a:t>
            </a:r>
            <a:r>
              <a:rPr lang="en-US" sz="1400" dirty="0" smtClean="0"/>
              <a:t>HTML </a:t>
            </a:r>
            <a:r>
              <a:rPr lang="ru-RU" sz="1400" dirty="0" err="1" smtClean="0"/>
              <a:t>або</a:t>
            </a:r>
            <a:r>
              <a:rPr lang="ru-RU" sz="1400" dirty="0" smtClean="0"/>
              <a:t> </a:t>
            </a:r>
            <a:r>
              <a:rPr lang="en-US" sz="1400" dirty="0" smtClean="0"/>
              <a:t>CSS. </a:t>
            </a:r>
            <a:r>
              <a:rPr lang="ru-RU" sz="1400" dirty="0" err="1" smtClean="0"/>
              <a:t>Незалежно</a:t>
            </a:r>
            <a:r>
              <a:rPr lang="ru-RU" sz="1400" dirty="0" smtClean="0"/>
              <a:t> </a:t>
            </a:r>
            <a:r>
              <a:rPr lang="ru-RU" sz="1400" dirty="0" err="1" smtClean="0"/>
              <a:t>від</a:t>
            </a:r>
            <a:r>
              <a:rPr lang="ru-RU" sz="1400" dirty="0" smtClean="0"/>
              <a:t> </a:t>
            </a:r>
            <a:r>
              <a:rPr lang="ru-RU" sz="1400" dirty="0" err="1" smtClean="0"/>
              <a:t>рівня</a:t>
            </a:r>
            <a:r>
              <a:rPr lang="ru-RU" sz="1400" dirty="0" smtClean="0"/>
              <a:t> </a:t>
            </a:r>
            <a:r>
              <a:rPr lang="ru-RU" sz="1400" dirty="0" err="1" smtClean="0"/>
              <a:t>їх</a:t>
            </a:r>
            <a:r>
              <a:rPr lang="ru-RU" sz="1400" dirty="0" smtClean="0"/>
              <a:t> </a:t>
            </a:r>
            <a:r>
              <a:rPr lang="ru-RU" sz="1400" dirty="0" err="1" smtClean="0"/>
              <a:t>кваліфікації</a:t>
            </a:r>
            <a:r>
              <a:rPr lang="ru-RU" sz="1400" dirty="0" smtClean="0"/>
              <a:t>, </a:t>
            </a:r>
            <a:r>
              <a:rPr lang="ru-RU" sz="1400" dirty="0" err="1" smtClean="0"/>
              <a:t>користувачі</a:t>
            </a:r>
            <a:r>
              <a:rPr lang="ru-RU" sz="1400" dirty="0" smtClean="0"/>
              <a:t> по </a:t>
            </a:r>
            <a:r>
              <a:rPr lang="ru-RU" sz="1400" dirty="0" err="1" smtClean="0"/>
              <a:t>всій</a:t>
            </a:r>
            <a:r>
              <a:rPr lang="ru-RU" sz="1400" dirty="0" smtClean="0"/>
              <a:t> </a:t>
            </a:r>
            <a:r>
              <a:rPr lang="ru-RU" sz="1400" dirty="0" err="1" smtClean="0"/>
              <a:t>організації</a:t>
            </a:r>
            <a:r>
              <a:rPr lang="ru-RU" sz="1400" dirty="0" smtClean="0"/>
              <a:t> </a:t>
            </a:r>
            <a:r>
              <a:rPr lang="ru-RU" sz="1400" dirty="0" err="1" smtClean="0"/>
              <a:t>можуть</a:t>
            </a:r>
            <a:r>
              <a:rPr lang="ru-RU" sz="1400" dirty="0" smtClean="0"/>
              <a:t> </a:t>
            </a:r>
            <a:r>
              <a:rPr lang="ru-RU" sz="1400" dirty="0" err="1" smtClean="0"/>
              <a:t>створювати</a:t>
            </a:r>
            <a:r>
              <a:rPr lang="ru-RU" sz="1400" dirty="0" smtClean="0"/>
              <a:t> і </a:t>
            </a:r>
            <a:r>
              <a:rPr lang="ru-RU" sz="1400" dirty="0" err="1" smtClean="0"/>
              <a:t>публікувати</a:t>
            </a:r>
            <a:r>
              <a:rPr lang="ru-RU" sz="1400" dirty="0" smtClean="0"/>
              <a:t> контент.</a:t>
            </a:r>
          </a:p>
          <a:p>
            <a:r>
              <a:rPr lang="ru-RU" b="1" dirty="0" err="1" smtClean="0"/>
              <a:t>Інструменти</a:t>
            </a:r>
            <a:r>
              <a:rPr lang="ru-RU" b="1" dirty="0" smtClean="0"/>
              <a:t> та </a:t>
            </a:r>
            <a:r>
              <a:rPr lang="ru-RU" b="1" dirty="0" err="1" smtClean="0"/>
              <a:t>плагіни</a:t>
            </a:r>
            <a:r>
              <a:rPr lang="ru-RU" b="1" dirty="0" smtClean="0"/>
              <a:t> для </a:t>
            </a:r>
            <a:r>
              <a:rPr lang="en-US" b="1" dirty="0" smtClean="0"/>
              <a:t>SEO </a:t>
            </a:r>
            <a:r>
              <a:rPr lang="ru-RU" b="1" dirty="0" smtClean="0"/>
              <a:t>та </a:t>
            </a:r>
            <a:r>
              <a:rPr lang="ru-RU" b="1" dirty="0" err="1" smtClean="0"/>
              <a:t>оптимізації</a:t>
            </a:r>
            <a:r>
              <a:rPr lang="ru-RU" b="1" dirty="0" smtClean="0"/>
              <a:t> контенту</a:t>
            </a:r>
          </a:p>
          <a:p>
            <a:pPr lvl="1"/>
            <a:r>
              <a:rPr lang="ru-RU" sz="1400" dirty="0" err="1" smtClean="0"/>
              <a:t>Хочете</a:t>
            </a:r>
            <a:r>
              <a:rPr lang="ru-RU" sz="1400" dirty="0" smtClean="0"/>
              <a:t> </a:t>
            </a:r>
            <a:r>
              <a:rPr lang="ru-RU" sz="1400" dirty="0" err="1" smtClean="0"/>
              <a:t>покращити</a:t>
            </a:r>
            <a:r>
              <a:rPr lang="ru-RU" sz="1400" dirty="0" smtClean="0"/>
              <a:t> </a:t>
            </a:r>
            <a:r>
              <a:rPr lang="ru-RU" sz="1400" dirty="0" err="1" smtClean="0"/>
              <a:t>оптимізацію</a:t>
            </a:r>
            <a:r>
              <a:rPr lang="ru-RU" sz="1400" dirty="0" smtClean="0"/>
              <a:t> </a:t>
            </a:r>
            <a:r>
              <a:rPr lang="ru-RU" sz="1400" dirty="0" err="1" smtClean="0"/>
              <a:t>пошукових</a:t>
            </a:r>
            <a:r>
              <a:rPr lang="ru-RU" sz="1400" dirty="0" smtClean="0"/>
              <a:t> систем (</a:t>
            </a:r>
            <a:r>
              <a:rPr lang="en-US" sz="1400" dirty="0" smtClean="0"/>
              <a:t>SEO) </a:t>
            </a:r>
            <a:r>
              <a:rPr lang="ru-RU" sz="1400" dirty="0" smtClean="0"/>
              <a:t>та </a:t>
            </a:r>
            <a:r>
              <a:rPr lang="ru-RU" sz="1400" dirty="0" err="1" smtClean="0"/>
              <a:t>залучити</a:t>
            </a:r>
            <a:r>
              <a:rPr lang="ru-RU" sz="1400" dirty="0" smtClean="0"/>
              <a:t> </a:t>
            </a:r>
            <a:r>
              <a:rPr lang="ru-RU" sz="1400" dirty="0" err="1" smtClean="0"/>
              <a:t>трафік</a:t>
            </a:r>
            <a:r>
              <a:rPr lang="ru-RU" sz="1400" dirty="0" smtClean="0"/>
              <a:t> на </a:t>
            </a:r>
            <a:r>
              <a:rPr lang="ru-RU" sz="1400" dirty="0" err="1" smtClean="0"/>
              <a:t>свій</a:t>
            </a:r>
            <a:r>
              <a:rPr lang="ru-RU" sz="1400" dirty="0" smtClean="0"/>
              <a:t> веб-сайт? За </a:t>
            </a:r>
            <a:r>
              <a:rPr lang="ru-RU" sz="1400" dirty="0" err="1" smtClean="0"/>
              <a:t>допомогою</a:t>
            </a:r>
            <a:r>
              <a:rPr lang="ru-RU" sz="1400" dirty="0" smtClean="0"/>
              <a:t> </a:t>
            </a:r>
            <a:r>
              <a:rPr lang="en-US" sz="1400" dirty="0" smtClean="0"/>
              <a:t>CMS </a:t>
            </a:r>
            <a:r>
              <a:rPr lang="ru-RU" sz="1400" dirty="0" err="1" smtClean="0"/>
              <a:t>ви</a:t>
            </a:r>
            <a:r>
              <a:rPr lang="ru-RU" sz="1400" dirty="0" smtClean="0"/>
              <a:t> можете </a:t>
            </a:r>
            <a:r>
              <a:rPr lang="ru-RU" sz="1400" dirty="0" err="1" smtClean="0"/>
              <a:t>додавати</a:t>
            </a:r>
            <a:r>
              <a:rPr lang="ru-RU" sz="1400" dirty="0" smtClean="0"/>
              <a:t> </a:t>
            </a:r>
            <a:r>
              <a:rPr lang="ru-RU" sz="1400" dirty="0" err="1" smtClean="0"/>
              <a:t>плагіни</a:t>
            </a:r>
            <a:r>
              <a:rPr lang="ru-RU" sz="1400" dirty="0" smtClean="0"/>
              <a:t> та </a:t>
            </a:r>
            <a:r>
              <a:rPr lang="ru-RU" sz="1400" dirty="0" err="1" smtClean="0"/>
              <a:t>інструменти</a:t>
            </a:r>
            <a:r>
              <a:rPr lang="ru-RU" sz="1400" dirty="0" smtClean="0"/>
              <a:t> для </a:t>
            </a:r>
            <a:r>
              <a:rPr lang="ru-RU" sz="1400" dirty="0" err="1" smtClean="0"/>
              <a:t>підвищення</a:t>
            </a:r>
            <a:r>
              <a:rPr lang="ru-RU" sz="1400" dirty="0" smtClean="0"/>
              <a:t> </a:t>
            </a:r>
            <a:r>
              <a:rPr lang="ru-RU" sz="1400" dirty="0" err="1" smtClean="0"/>
              <a:t>вашого</a:t>
            </a:r>
            <a:r>
              <a:rPr lang="ru-RU" sz="1400" dirty="0" smtClean="0"/>
              <a:t> рейтингу в </a:t>
            </a:r>
            <a:r>
              <a:rPr lang="ru-RU" sz="1400" dirty="0" err="1" smtClean="0"/>
              <a:t>пошуку</a:t>
            </a:r>
            <a:r>
              <a:rPr lang="ru-RU" sz="1400" dirty="0" smtClean="0"/>
              <a:t>.</a:t>
            </a:r>
            <a:endParaRPr lang="ru-RU" sz="1400" dirty="0"/>
          </a:p>
          <a:p>
            <a:r>
              <a:rPr lang="uk-UA" b="1" dirty="0" smtClean="0"/>
              <a:t>Більше часу потрібно витратити на контент</a:t>
            </a:r>
          </a:p>
          <a:p>
            <a:pPr lvl="1"/>
            <a:r>
              <a:rPr lang="uk-UA" sz="1400" dirty="0" smtClean="0"/>
              <a:t>Завдяки простій системі </a:t>
            </a:r>
            <a:r>
              <a:rPr lang="en-US" sz="1400" dirty="0" smtClean="0"/>
              <a:t>CMS, </a:t>
            </a:r>
            <a:r>
              <a:rPr lang="uk-UA" sz="1400" dirty="0" smtClean="0"/>
              <a:t>кращій організації, а також інструментам і </a:t>
            </a:r>
            <a:r>
              <a:rPr lang="uk-UA" sz="1400" dirty="0" err="1" smtClean="0"/>
              <a:t>плагінам</a:t>
            </a:r>
            <a:r>
              <a:rPr lang="uk-UA" sz="1400" dirty="0" smtClean="0"/>
              <a:t>, які допомагають </a:t>
            </a:r>
            <a:r>
              <a:rPr lang="en-US" sz="1400" dirty="0" smtClean="0"/>
              <a:t>SEO, </a:t>
            </a:r>
            <a:r>
              <a:rPr lang="uk-UA" sz="1400" dirty="0" smtClean="0"/>
              <a:t>творці контенту можуть зосередитися на створенні якісного контенту</a:t>
            </a:r>
            <a:endParaRPr lang="en-US" sz="1400" dirty="0"/>
          </a:p>
        </p:txBody>
      </p:sp>
      <p:pic>
        <p:nvPicPr>
          <p:cNvPr id="10246" name="Picture 6" descr="Content Management Systems (CMS) - OnSite 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1" y="3211639"/>
            <a:ext cx="3067495" cy="316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5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486524"/>
            <a:ext cx="12259427" cy="610393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88" y="293688"/>
            <a:ext cx="10306050" cy="5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1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-33714" y="6311900"/>
            <a:ext cx="12259427" cy="727074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Що таке </a:t>
            </a:r>
            <a: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CMS?</a:t>
            </a:r>
            <a:b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4425" y="1523998"/>
            <a:ext cx="6619875" cy="4351338"/>
          </a:xfrm>
        </p:spPr>
        <p:txBody>
          <a:bodyPr/>
          <a:lstStyle/>
          <a:p>
            <a:r>
              <a:rPr lang="en-US" dirty="0" err="1" smtClean="0"/>
              <a:t>Система</a:t>
            </a:r>
            <a:r>
              <a:rPr lang="en-US" dirty="0" smtClean="0"/>
              <a:t> </a:t>
            </a:r>
            <a:r>
              <a:rPr lang="en-US" dirty="0" err="1" smtClean="0"/>
              <a:t>керування</a:t>
            </a:r>
            <a:r>
              <a:rPr lang="en-US" dirty="0" smtClean="0"/>
              <a:t> </a:t>
            </a:r>
            <a:r>
              <a:rPr lang="ru-RU" dirty="0" smtClean="0"/>
              <a:t>контентом </a:t>
            </a:r>
            <a:r>
              <a:rPr lang="en-US" dirty="0" smtClean="0"/>
              <a:t>(CMS) — </a:t>
            </a:r>
            <a:r>
              <a:rPr lang="en-US" dirty="0" err="1" smtClean="0"/>
              <a:t>це</a:t>
            </a:r>
            <a:r>
              <a:rPr lang="en-US" dirty="0" smtClean="0"/>
              <a:t> </a:t>
            </a:r>
            <a:r>
              <a:rPr lang="en-US" dirty="0" err="1" smtClean="0"/>
              <a:t>програмне</a:t>
            </a:r>
            <a:r>
              <a:rPr lang="en-US" dirty="0" smtClean="0"/>
              <a:t> </a:t>
            </a:r>
            <a:r>
              <a:rPr lang="en-US" dirty="0" err="1" smtClean="0"/>
              <a:t>забезпечення</a:t>
            </a:r>
            <a:r>
              <a:rPr lang="en-US" dirty="0" smtClean="0"/>
              <a:t>, </a:t>
            </a:r>
            <a:r>
              <a:rPr lang="en-US" dirty="0" err="1" smtClean="0"/>
              <a:t>яке</a:t>
            </a:r>
            <a:r>
              <a:rPr lang="en-US" dirty="0" smtClean="0"/>
              <a:t> </a:t>
            </a:r>
            <a:r>
              <a:rPr lang="en-US" dirty="0" err="1" smtClean="0"/>
              <a:t>допомагає</a:t>
            </a:r>
            <a:r>
              <a:rPr lang="en-US" dirty="0" smtClean="0"/>
              <a:t> </a:t>
            </a:r>
            <a:r>
              <a:rPr lang="en-US" dirty="0" err="1" smtClean="0"/>
              <a:t>користувачам</a:t>
            </a:r>
            <a:r>
              <a:rPr lang="en-US" dirty="0" smtClean="0"/>
              <a:t> </a:t>
            </a:r>
            <a:r>
              <a:rPr lang="en-US" dirty="0" err="1" smtClean="0"/>
              <a:t>створювати</a:t>
            </a:r>
            <a:r>
              <a:rPr lang="en-US" dirty="0" smtClean="0"/>
              <a:t>, </a:t>
            </a:r>
            <a:r>
              <a:rPr lang="en-US" dirty="0" err="1" smtClean="0"/>
              <a:t>керувати</a:t>
            </a:r>
            <a:r>
              <a:rPr lang="en-US" dirty="0" smtClean="0"/>
              <a:t> </a:t>
            </a:r>
            <a:r>
              <a:rPr lang="en-US" dirty="0" err="1" smtClean="0"/>
              <a:t>та</a:t>
            </a:r>
            <a:r>
              <a:rPr lang="en-US" dirty="0" smtClean="0"/>
              <a:t> </a:t>
            </a:r>
            <a:r>
              <a:rPr lang="en-US" dirty="0" err="1" smtClean="0"/>
              <a:t>змінювати</a:t>
            </a:r>
            <a:r>
              <a:rPr lang="en-US" dirty="0" smtClean="0"/>
              <a:t> </a:t>
            </a:r>
            <a:r>
              <a:rPr lang="en-US" dirty="0" err="1" smtClean="0"/>
              <a:t>вміст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веб-сайті</a:t>
            </a:r>
            <a:r>
              <a:rPr lang="en-US" dirty="0" smtClean="0"/>
              <a:t> </a:t>
            </a:r>
            <a:r>
              <a:rPr lang="en-US" dirty="0" err="1" smtClean="0"/>
              <a:t>без</a:t>
            </a:r>
            <a:r>
              <a:rPr lang="en-US" dirty="0" smtClean="0"/>
              <a:t> </a:t>
            </a:r>
            <a:r>
              <a:rPr lang="en-US" dirty="0" err="1" smtClean="0"/>
              <a:t>технічних</a:t>
            </a:r>
            <a:r>
              <a:rPr lang="en-US" dirty="0" smtClean="0"/>
              <a:t> </a:t>
            </a:r>
            <a:r>
              <a:rPr lang="en-US" dirty="0" err="1" smtClean="0"/>
              <a:t>знань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Іншими</a:t>
            </a:r>
            <a:r>
              <a:rPr lang="en-US" dirty="0" smtClean="0"/>
              <a:t> </a:t>
            </a:r>
            <a:r>
              <a:rPr lang="en-US" dirty="0" err="1" smtClean="0"/>
              <a:t>словами</a:t>
            </a:r>
            <a:r>
              <a:rPr lang="en-US" dirty="0" smtClean="0"/>
              <a:t>, CMS </a:t>
            </a:r>
            <a:r>
              <a:rPr lang="en-US" dirty="0" err="1" smtClean="0"/>
              <a:t>дозволяє</a:t>
            </a:r>
            <a:r>
              <a:rPr lang="en-US" dirty="0" smtClean="0"/>
              <a:t> </a:t>
            </a:r>
            <a:r>
              <a:rPr lang="en-US" dirty="0" err="1" smtClean="0"/>
              <a:t>створити</a:t>
            </a:r>
            <a:r>
              <a:rPr lang="en-US" dirty="0" smtClean="0"/>
              <a:t> </a:t>
            </a:r>
            <a:r>
              <a:rPr lang="en-US" dirty="0" err="1" smtClean="0"/>
              <a:t>веб-сайт</a:t>
            </a:r>
            <a:r>
              <a:rPr lang="en-US" dirty="0" smtClean="0"/>
              <a:t> </a:t>
            </a:r>
            <a:r>
              <a:rPr lang="en-US" dirty="0" err="1" smtClean="0"/>
              <a:t>без</a:t>
            </a:r>
            <a:r>
              <a:rPr lang="en-US" dirty="0" smtClean="0"/>
              <a:t> </a:t>
            </a:r>
            <a:r>
              <a:rPr lang="en-US" dirty="0" err="1" smtClean="0"/>
              <a:t>необхідності</a:t>
            </a:r>
            <a:r>
              <a:rPr lang="en-US" dirty="0" smtClean="0"/>
              <a:t> </a:t>
            </a:r>
            <a:r>
              <a:rPr lang="en-US" dirty="0" err="1" smtClean="0"/>
              <a:t>писати</a:t>
            </a:r>
            <a:r>
              <a:rPr lang="en-US" dirty="0" smtClean="0"/>
              <a:t> </a:t>
            </a:r>
            <a:r>
              <a:rPr lang="en-US" dirty="0" err="1" smtClean="0"/>
              <a:t>код</a:t>
            </a:r>
            <a:r>
              <a:rPr lang="en-US" dirty="0" smtClean="0"/>
              <a:t> з </a:t>
            </a:r>
            <a:r>
              <a:rPr lang="en-US" dirty="0" err="1" smtClean="0"/>
              <a:t>нуля</a:t>
            </a:r>
            <a:r>
              <a:rPr lang="en-US" dirty="0" smtClean="0"/>
              <a:t> (</a:t>
            </a:r>
            <a:r>
              <a:rPr lang="en-US" dirty="0" err="1" smtClean="0"/>
              <a:t>або</a:t>
            </a:r>
            <a:r>
              <a:rPr lang="en-US" dirty="0" smtClean="0"/>
              <a:t> </a:t>
            </a:r>
            <a:r>
              <a:rPr lang="en-US" dirty="0" err="1" smtClean="0"/>
              <a:t>навіть</a:t>
            </a:r>
            <a:r>
              <a:rPr lang="en-US" dirty="0" smtClean="0"/>
              <a:t> </a:t>
            </a:r>
            <a:r>
              <a:rPr lang="en-US" dirty="0" err="1" smtClean="0"/>
              <a:t>знати</a:t>
            </a:r>
            <a:r>
              <a:rPr lang="en-US" dirty="0" smtClean="0"/>
              <a:t>, </a:t>
            </a:r>
            <a:r>
              <a:rPr lang="en-US" dirty="0" err="1" smtClean="0"/>
              <a:t>як</a:t>
            </a:r>
            <a:r>
              <a:rPr lang="en-US" dirty="0" smtClean="0"/>
              <a:t> </a:t>
            </a:r>
            <a:r>
              <a:rPr lang="en-US" dirty="0" err="1" smtClean="0"/>
              <a:t>кодувати</a:t>
            </a:r>
            <a:r>
              <a:rPr lang="en-US" dirty="0" smtClean="0"/>
              <a:t> </a:t>
            </a:r>
            <a:r>
              <a:rPr lang="en-US" dirty="0" err="1" smtClean="0"/>
              <a:t>взагалі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90688"/>
            <a:ext cx="4138730" cy="37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5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025" y="113057"/>
            <a:ext cx="10515600" cy="1325563"/>
          </a:xfrm>
        </p:spPr>
        <p:txBody>
          <a:bodyPr/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Навіщо потрібна </a:t>
            </a:r>
            <a:r>
              <a:rPr lang="en-US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CMS?</a:t>
            </a: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219824"/>
            <a:ext cx="12259427" cy="877093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2719" y="1364350"/>
            <a:ext cx="675322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Вона </a:t>
            </a:r>
            <a:r>
              <a:rPr lang="uk-UA" dirty="0" smtClean="0"/>
              <a:t>дозволяє декільком користувачам працювати в синергетичному середовищі з багатьма функціями.</a:t>
            </a:r>
          </a:p>
          <a:p>
            <a:r>
              <a:rPr lang="uk-UA" dirty="0" smtClean="0"/>
              <a:t>Вона</a:t>
            </a:r>
            <a:r>
              <a:rPr lang="uk-UA" dirty="0" smtClean="0"/>
              <a:t> використовується для управління корпоративним або веб-контентом, включаючи форматування, контроль версій, індексацію, пошук і т. д.</a:t>
            </a:r>
          </a:p>
          <a:p>
            <a:r>
              <a:rPr lang="uk-UA" dirty="0" smtClean="0"/>
              <a:t>Існують різні типи </a:t>
            </a:r>
            <a:r>
              <a:rPr lang="en-US" dirty="0" smtClean="0"/>
              <a:t>CMS, </a:t>
            </a:r>
            <a:r>
              <a:rPr lang="uk-UA" dirty="0" smtClean="0"/>
              <a:t>такі як </a:t>
            </a:r>
            <a:r>
              <a:rPr lang="en-US" dirty="0" smtClean="0"/>
              <a:t>SharePoint, </a:t>
            </a:r>
            <a:r>
              <a:rPr lang="en-US" dirty="0" err="1" smtClean="0"/>
              <a:t>Umbraco</a:t>
            </a:r>
            <a:r>
              <a:rPr lang="en-US" dirty="0" smtClean="0"/>
              <a:t>, </a:t>
            </a:r>
            <a:r>
              <a:rPr lang="en-US" dirty="0" err="1" smtClean="0"/>
              <a:t>Sitefinity</a:t>
            </a:r>
            <a:r>
              <a:rPr lang="en-US" dirty="0" smtClean="0"/>
              <a:t>, </a:t>
            </a:r>
            <a:r>
              <a:rPr lang="en-US" dirty="0" err="1" smtClean="0"/>
              <a:t>Sitecore</a:t>
            </a:r>
            <a:r>
              <a:rPr lang="en-US" dirty="0" smtClean="0"/>
              <a:t> </a:t>
            </a:r>
            <a:r>
              <a:rPr lang="uk-UA" dirty="0" smtClean="0"/>
              <a:t>і т. д.</a:t>
            </a:r>
            <a:endParaRPr lang="en-US" dirty="0"/>
          </a:p>
        </p:txBody>
      </p:sp>
      <p:pic>
        <p:nvPicPr>
          <p:cNvPr id="6" name="Picture 4" descr="A circuit board&#10;&#10;Description automatically generated">
            <a:extLst>
              <a:ext uri="{FF2B5EF4-FFF2-40B4-BE49-F238E27FC236}">
                <a16:creationId xmlns:a16="http://schemas.microsoft.com/office/drawing/2014/main" xmlns="" id="{52297C8C-C2E8-48DB-8349-A36FEC7B91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t="5967" r="8189" b="2502"/>
          <a:stretch/>
        </p:blipFill>
        <p:spPr>
          <a:xfrm>
            <a:off x="7125944" y="1066176"/>
            <a:ext cx="4665180" cy="429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86425" cy="1325563"/>
          </a:xfrm>
        </p:spPr>
        <p:txBody>
          <a:bodyPr>
            <a:normAutofit/>
          </a:bodyPr>
          <a:lstStyle/>
          <a:p>
            <a:pPr lvl="0"/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Як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працює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CMS</a:t>
            </a: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311900"/>
            <a:ext cx="12259427" cy="785017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" y="1643856"/>
            <a:ext cx="10515600" cy="2508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 smtClean="0"/>
              <a:t>Майже кожна </a:t>
            </a:r>
            <a:r>
              <a:rPr lang="en-US" sz="1800" dirty="0" smtClean="0"/>
              <a:t>CMS </a:t>
            </a:r>
            <a:r>
              <a:rPr lang="uk-UA" sz="1800" dirty="0" smtClean="0"/>
              <a:t>складається з двох частин — </a:t>
            </a:r>
            <a:r>
              <a:rPr lang="uk-UA" sz="1800" dirty="0" err="1" smtClean="0"/>
              <a:t>інтерфейсної</a:t>
            </a:r>
            <a:r>
              <a:rPr lang="uk-UA" sz="1800" dirty="0" smtClean="0"/>
              <a:t> і серверної. </a:t>
            </a:r>
          </a:p>
          <a:p>
            <a:r>
              <a:rPr lang="uk-UA" sz="1800" dirty="0" smtClean="0"/>
              <a:t>Інтерфейс-це та частина, з якою взаємодіє Користувач. Інтерфейс об'єднує </a:t>
            </a:r>
            <a:r>
              <a:rPr lang="en-US" sz="1800" dirty="0" smtClean="0"/>
              <a:t>HTML, CSS </a:t>
            </a:r>
            <a:r>
              <a:rPr lang="uk-UA" sz="1800" dirty="0" smtClean="0"/>
              <a:t>і </a:t>
            </a:r>
            <a:r>
              <a:rPr lang="en-US" sz="1800" dirty="0" smtClean="0"/>
              <a:t>JavaScript </a:t>
            </a:r>
            <a:r>
              <a:rPr lang="uk-UA" sz="1800" dirty="0" smtClean="0"/>
              <a:t>для створення багатого інтерактивного контенту, оформленого відповідно до </a:t>
            </a:r>
            <a:r>
              <a:rPr lang="uk-UA" sz="1800" dirty="0" err="1" smtClean="0"/>
              <a:t>брендингу</a:t>
            </a:r>
            <a:r>
              <a:rPr lang="uk-UA" sz="1800" dirty="0" smtClean="0"/>
              <a:t> </a:t>
            </a:r>
            <a:r>
              <a:rPr lang="uk-UA" sz="1800" dirty="0" err="1" smtClean="0"/>
              <a:t>кліента</a:t>
            </a:r>
            <a:r>
              <a:rPr lang="uk-UA" sz="1800" dirty="0" smtClean="0"/>
              <a:t>.</a:t>
            </a:r>
          </a:p>
          <a:p>
            <a:r>
              <a:rPr lang="uk-UA" sz="1800" dirty="0" smtClean="0"/>
              <a:t>Серверна частина </a:t>
            </a:r>
            <a:r>
              <a:rPr lang="en-US" sz="1800" dirty="0" smtClean="0"/>
              <a:t>CMS</a:t>
            </a:r>
            <a:r>
              <a:rPr lang="ru-RU" sz="1800" dirty="0" smtClean="0"/>
              <a:t> </a:t>
            </a:r>
            <a:r>
              <a:rPr lang="en-US" sz="1800" dirty="0" smtClean="0"/>
              <a:t>-</a:t>
            </a:r>
            <a:r>
              <a:rPr lang="ru-RU" sz="1800" dirty="0" smtClean="0"/>
              <a:t> </a:t>
            </a:r>
            <a:r>
              <a:rPr lang="uk-UA" sz="1800" dirty="0" smtClean="0"/>
              <a:t>це програма, яка використовується для розміщення нового контенту на веб-сайті.  Процес починається з доступу до веб-інтерфейсу, що дозволяє легко додавати, створювати та публікувати вміст у передній частині вашої </a:t>
            </a:r>
            <a:r>
              <a:rPr lang="en-US" sz="1800" dirty="0" smtClean="0"/>
              <a:t>CMS. </a:t>
            </a:r>
            <a:r>
              <a:rPr lang="uk-UA" sz="1800" dirty="0" smtClean="0"/>
              <a:t>Замість того, щоб знати </a:t>
            </a:r>
            <a:r>
              <a:rPr lang="en-US" sz="1800" dirty="0" smtClean="0"/>
              <a:t>HTML, CSS </a:t>
            </a:r>
            <a:r>
              <a:rPr lang="uk-UA" sz="1800" dirty="0" smtClean="0"/>
              <a:t>та </a:t>
            </a:r>
            <a:r>
              <a:rPr lang="en-US" sz="1800" dirty="0" smtClean="0"/>
              <a:t>JavaScript, </a:t>
            </a:r>
            <a:r>
              <a:rPr lang="uk-UA" sz="1800" dirty="0" smtClean="0"/>
              <a:t>ви створюєте вміст у інтерфейсі, подібному до </a:t>
            </a:r>
            <a:r>
              <a:rPr lang="en-US" sz="1800" dirty="0" smtClean="0"/>
              <a:t>Microsoft Word. </a:t>
            </a:r>
            <a:r>
              <a:rPr lang="uk-UA" sz="1800" dirty="0" smtClean="0"/>
              <a:t>Потім серверна частина зберігає цей вміст у базі даних та публікує його у зовнішній частині веб-сайту. </a:t>
            </a:r>
          </a:p>
        </p:txBody>
      </p:sp>
      <p:pic>
        <p:nvPicPr>
          <p:cNvPr id="4100" name="Picture 4" descr="https://media.tproger.ru/uploads/2017/04/frontend-vs-back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35" y="4259739"/>
            <a:ext cx="4717315" cy="165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28625" y="43481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/>
              <a:t>Разом ці дві системи складають </a:t>
            </a:r>
            <a:r>
              <a:rPr lang="en-US" dirty="0" smtClean="0"/>
              <a:t>CMS. </a:t>
            </a:r>
            <a:r>
              <a:rPr lang="uk-UA" dirty="0" smtClean="0"/>
              <a:t>Вони дозволяють публікувати контент, не розуміючи веб-технологій і не будуючи веб-додаток з нуля.</a:t>
            </a:r>
          </a:p>
          <a:p>
            <a:r>
              <a:rPr lang="uk-UA" dirty="0" smtClean="0"/>
              <a:t>Нижче наведено деякі з різних типів систем управління контентом, доступних сьогодні.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06046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ru-RU" sz="4000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</a:t>
            </a:r>
            <a:r>
              <a:rPr lang="ru-RU" sz="4000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системи</a:t>
            </a:r>
            <a:r>
              <a:rPr lang="ru-RU" sz="4000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sz="4000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контентом </a:t>
            </a:r>
            <a:r>
              <a:rPr lang="ru-RU" sz="4000" b="1" i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Поєднані</a:t>
            </a:r>
            <a:r>
              <a:rPr lang="ru-RU" sz="4000" b="1" i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CMS</a:t>
            </a:r>
            <a:endParaRPr lang="en-US" sz="4000" i="1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388099"/>
            <a:ext cx="12259427" cy="708817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/>
              <a:t>Поєднану </a:t>
            </a:r>
            <a:r>
              <a:rPr lang="en-US" dirty="0" smtClean="0"/>
              <a:t>CMS </a:t>
            </a:r>
            <a:r>
              <a:rPr lang="uk-UA" dirty="0" smtClean="0"/>
              <a:t>часто називають традиційною </a:t>
            </a:r>
            <a:r>
              <a:rPr lang="en-US" dirty="0" smtClean="0"/>
              <a:t>CMS. </a:t>
            </a:r>
            <a:r>
              <a:rPr lang="uk-UA" dirty="0" smtClean="0"/>
              <a:t>Він пропонує повністю доступний бек-</a:t>
            </a:r>
            <a:r>
              <a:rPr lang="uk-UA" dirty="0" err="1" smtClean="0"/>
              <a:t>енд</a:t>
            </a:r>
            <a:r>
              <a:rPr lang="uk-UA" dirty="0" smtClean="0"/>
              <a:t>, який підключається до бази даних веб-сайту, змінює її та публікує вміст у стилізованому інтерфейсі.</a:t>
            </a:r>
          </a:p>
          <a:p>
            <a:endParaRPr lang="uk-UA" dirty="0" smtClean="0"/>
          </a:p>
          <a:p>
            <a:r>
              <a:rPr lang="uk-UA" dirty="0" smtClean="0"/>
              <a:t>Хоча пов’язана </a:t>
            </a:r>
            <a:r>
              <a:rPr lang="en-US" dirty="0" smtClean="0"/>
              <a:t>CMS — </a:t>
            </a:r>
            <a:r>
              <a:rPr lang="uk-UA" dirty="0" smtClean="0"/>
              <a:t>це комплексне рішення, головна відмінність між нею та </a:t>
            </a:r>
            <a:r>
              <a:rPr lang="en-US" dirty="0" smtClean="0"/>
              <a:t>CMS </a:t>
            </a:r>
            <a:r>
              <a:rPr lang="uk-UA" dirty="0" smtClean="0"/>
              <a:t>типу «програмне забезпечення як послуга» (</a:t>
            </a:r>
            <a:r>
              <a:rPr lang="en-US" dirty="0" smtClean="0"/>
              <a:t>SaaS) </a:t>
            </a:r>
            <a:r>
              <a:rPr lang="uk-UA" dirty="0" smtClean="0"/>
              <a:t>полягає в тому, що для роботи пов’язаної </a:t>
            </a:r>
            <a:r>
              <a:rPr lang="en-US" dirty="0" smtClean="0"/>
              <a:t>CMS </a:t>
            </a:r>
            <a:r>
              <a:rPr lang="uk-UA" dirty="0" smtClean="0"/>
              <a:t>потрібен спеціальний веб-</a:t>
            </a:r>
            <a:r>
              <a:rPr lang="uk-UA" dirty="0" err="1" smtClean="0"/>
              <a:t>хостинг</a:t>
            </a:r>
            <a:r>
              <a:rPr lang="uk-UA" dirty="0" smtClean="0"/>
              <a:t>. Хоча веб-</a:t>
            </a:r>
            <a:r>
              <a:rPr lang="uk-UA" dirty="0" err="1" smtClean="0"/>
              <a:t>хостинг</a:t>
            </a:r>
            <a:r>
              <a:rPr lang="uk-UA" dirty="0" smtClean="0"/>
              <a:t> є відносно недорогим, важливо пам’ятати, що </a:t>
            </a:r>
            <a:r>
              <a:rPr lang="en-US" dirty="0" smtClean="0"/>
              <a:t>CMS </a:t>
            </a:r>
            <a:r>
              <a:rPr lang="uk-UA" dirty="0" smtClean="0"/>
              <a:t>вимагає встановлення та підтримки певних технологій, щоб зробити програмне забезпечення функціональним.</a:t>
            </a:r>
          </a:p>
          <a:p>
            <a:endParaRPr lang="uk-UA" dirty="0" smtClean="0"/>
          </a:p>
          <a:p>
            <a:r>
              <a:rPr lang="uk-UA" dirty="0" smtClean="0"/>
              <a:t>Крім того, зв’язана </a:t>
            </a:r>
            <a:r>
              <a:rPr lang="en-US" dirty="0" smtClean="0"/>
              <a:t>CMS, </a:t>
            </a:r>
            <a:r>
              <a:rPr lang="uk-UA" dirty="0" smtClean="0"/>
              <a:t>ймовірно, вимагатиме, щоб адміністратор налаштував її та налаштував установку системи для постійного використання. </a:t>
            </a:r>
            <a:r>
              <a:rPr lang="en-US" dirty="0" smtClean="0"/>
              <a:t>WordPress </a:t>
            </a:r>
            <a:r>
              <a:rPr lang="uk-UA" dirty="0" smtClean="0"/>
              <a:t>є прикладом пов’язаної </a:t>
            </a:r>
            <a:r>
              <a:rPr lang="en-US" dirty="0" smtClean="0"/>
              <a:t>CMS, </a:t>
            </a:r>
            <a:r>
              <a:rPr lang="uk-UA" dirty="0" smtClean="0"/>
              <a:t>оскільки пропонує користувачам повний пакет для встановлення, запуску веб-сайту та публікації вмісту.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6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системи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контентом  </a:t>
            </a:r>
            <a:r>
              <a:rPr lang="en-US" b="1" i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SaaS CMS</a:t>
            </a:r>
            <a: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391274"/>
            <a:ext cx="12259427" cy="705643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CMS </a:t>
            </a:r>
            <a:r>
              <a:rPr lang="uk-UA" dirty="0" smtClean="0"/>
              <a:t>також є повноцінним комплексним рішенням, але, на відміну від Сполучених </a:t>
            </a:r>
            <a:r>
              <a:rPr lang="en-US" dirty="0" smtClean="0"/>
              <a:t>CMS, SaaS CMS </a:t>
            </a:r>
            <a:r>
              <a:rPr lang="uk-UA" dirty="0" smtClean="0"/>
              <a:t>розміщується в хмарі. Це означає, що він не вимагає фактичної настройки, інсталяції або попередньо налаштованого веб-</a:t>
            </a:r>
            <a:r>
              <a:rPr lang="uk-UA" dirty="0" err="1" smtClean="0"/>
              <a:t>хостингу</a:t>
            </a:r>
            <a:r>
              <a:rPr lang="uk-UA" dirty="0" smtClean="0"/>
              <a:t>.</a:t>
            </a:r>
          </a:p>
          <a:p>
            <a:r>
              <a:rPr lang="en-US" dirty="0" smtClean="0"/>
              <a:t>CMS </a:t>
            </a:r>
            <a:r>
              <a:rPr lang="uk-UA" dirty="0" smtClean="0"/>
              <a:t>на базі </a:t>
            </a:r>
            <a:r>
              <a:rPr lang="en-US" dirty="0" smtClean="0"/>
              <a:t>SaaS </a:t>
            </a:r>
            <a:r>
              <a:rPr lang="uk-UA" dirty="0" smtClean="0"/>
              <a:t>є відмінним рішенням для компаній, яким потрібна проста присутність в Інтернеті, оскільки вона пропонує всі можливості без будь-яких витрат на сервер або веб-</a:t>
            </a:r>
            <a:r>
              <a:rPr lang="uk-UA" dirty="0" err="1" smtClean="0"/>
              <a:t>хостинг</a:t>
            </a:r>
            <a:r>
              <a:rPr lang="uk-UA" dirty="0" smtClean="0"/>
              <a:t>. Це дозволяє всім типам користувачів швидко створювати веб-сайти, керувати вмістом та розповсюджувати його через цифрові канали.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1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системи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контентом </a:t>
            </a:r>
            <a:r>
              <a:rPr lang="ru-RU" b="1" i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Відокремлена</a:t>
            </a:r>
            <a:r>
              <a:rPr lang="ru-RU" b="1" i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CMS</a:t>
            </a:r>
            <a: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381750"/>
            <a:ext cx="12259427" cy="715168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922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uk-UA" dirty="0" smtClean="0"/>
              <a:t>У такі </a:t>
            </a:r>
            <a:r>
              <a:rPr lang="en-US" dirty="0" smtClean="0"/>
              <a:t>CMS </a:t>
            </a:r>
            <a:r>
              <a:rPr lang="uk-UA" dirty="0" smtClean="0"/>
              <a:t>презентаційна частина веб-сайту "відокремлена" від серверної частини. Система доставки знаходиться між презентацією веб-сайту і отримує доступ до серверної частини через інтерфейс прикладного програмування (</a:t>
            </a:r>
            <a:r>
              <a:rPr lang="en-US" dirty="0" smtClean="0"/>
              <a:t>API).</a:t>
            </a:r>
            <a:endParaRPr lang="uk-UA" dirty="0" smtClean="0"/>
          </a:p>
          <a:p>
            <a:r>
              <a:rPr lang="uk-UA" dirty="0" smtClean="0"/>
              <a:t>Відокремлена </a:t>
            </a:r>
            <a:r>
              <a:rPr lang="en-US" dirty="0" smtClean="0"/>
              <a:t>CMS-</a:t>
            </a:r>
            <a:r>
              <a:rPr lang="uk-UA" dirty="0" smtClean="0"/>
              <a:t>це передове рішення, яке забезпечує більшу гнучкість при взаємодії з контентом, створеним в серверній частині. Наприклад, припустимо, що організація хоче використовувати свою бібліотеку вмісту для нових цілей, таких як мобільні додатки. У цьому випадку відокремлена </a:t>
            </a:r>
            <a:r>
              <a:rPr lang="en-US" dirty="0" smtClean="0"/>
              <a:t>CMS </a:t>
            </a:r>
            <a:r>
              <a:rPr lang="uk-UA" dirty="0" smtClean="0"/>
              <a:t>є привабливим рішенням, оскільки вона підтримує безліч адаптованих додатків на інтерфейсі, зберігаючи при цьому узгодженість вашого контенту та інформації на серверній частині.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Типи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системи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контентом </a:t>
            </a:r>
            <a:r>
              <a:rPr lang="en-US" b="1" i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Headless CMS </a:t>
            </a:r>
            <a:r>
              <a:rPr lang="ru-RU" b="1" i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486524"/>
            <a:ext cx="12259427" cy="610393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Безголова </a:t>
            </a:r>
            <a:r>
              <a:rPr lang="en-US" dirty="0" smtClean="0"/>
              <a:t>CMS </a:t>
            </a:r>
            <a:r>
              <a:rPr lang="uk-UA" dirty="0" smtClean="0"/>
              <a:t>має тільки серверну систему, яка звертається до бази даних і зберігає контент за допомогою спеціально створеного </a:t>
            </a:r>
            <a:r>
              <a:rPr lang="uk-UA" dirty="0" err="1" smtClean="0"/>
              <a:t>інтерфейсного</a:t>
            </a:r>
            <a:r>
              <a:rPr lang="uk-UA" dirty="0" smtClean="0"/>
              <a:t> веб-додатки. Він забезпечує більшу гнучкість, ніж незв'язана </a:t>
            </a:r>
            <a:r>
              <a:rPr lang="en-US" dirty="0" smtClean="0"/>
              <a:t>CMS, </a:t>
            </a:r>
            <a:r>
              <a:rPr lang="uk-UA" dirty="0" smtClean="0"/>
              <a:t>але також вимагає значно більше роботи, ніж будь-який інший варіант. Безголова </a:t>
            </a:r>
            <a:r>
              <a:rPr lang="en-US" dirty="0" smtClean="0"/>
              <a:t>CMS </a:t>
            </a:r>
            <a:r>
              <a:rPr lang="uk-UA" dirty="0" smtClean="0"/>
              <a:t>також зазвичай вимагає від розробника розробки, створення та підключення </a:t>
            </a:r>
            <a:r>
              <a:rPr lang="uk-UA" dirty="0" err="1" smtClean="0"/>
              <a:t>інтерфейсного</a:t>
            </a:r>
            <a:r>
              <a:rPr lang="uk-UA" dirty="0" smtClean="0"/>
              <a:t> додатка.</a:t>
            </a:r>
          </a:p>
          <a:p>
            <a:r>
              <a:rPr lang="uk-UA" dirty="0" smtClean="0"/>
              <a:t>Безголова </a:t>
            </a:r>
            <a:r>
              <a:rPr lang="en-US" dirty="0" smtClean="0"/>
              <a:t>CMS-</a:t>
            </a:r>
            <a:r>
              <a:rPr lang="uk-UA" dirty="0" smtClean="0"/>
              <a:t>це хороше рішення для організацій, яким потрібен повний контроль і гнучкість щодо доступу до їх контенту. Він забезпечує зберігання контенту та організаційні можливості, одночасно дозволяючи створювати користувальницьке додаток на інтерфейсі — будь то веб-сайт, мобільний додаток або який-небудь інший інтерфейс.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7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uk-UA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функції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системи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</a:t>
            </a:r>
            <a:r>
              <a:rPr lang="ru-RU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контентом</a:t>
            </a:r>
            <a: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 smtClean="0">
                <a:solidFill>
                  <a:srgbClr val="2B2D3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="" xmlns:a16="http://schemas.microsoft.com/office/drawing/2014/main" id="{34F42B88-2025-4DB8-852A-06DD69611B3C}"/>
              </a:ext>
            </a:extLst>
          </p:cNvPr>
          <p:cNvSpPr/>
          <p:nvPr/>
        </p:nvSpPr>
        <p:spPr>
          <a:xfrm>
            <a:off x="0" y="6486524"/>
            <a:ext cx="12259427" cy="610393"/>
          </a:xfrm>
          <a:custGeom>
            <a:avLst/>
            <a:gdLst>
              <a:gd name="connsiteX0" fmla="*/ 0 w 24377650"/>
              <a:gd name="connsiteY0" fmla="*/ 0 h 2391069"/>
              <a:gd name="connsiteX1" fmla="*/ 24377650 w 24377650"/>
              <a:gd name="connsiteY1" fmla="*/ 0 h 2391069"/>
              <a:gd name="connsiteX2" fmla="*/ 24377650 w 24377650"/>
              <a:gd name="connsiteY2" fmla="*/ 2391069 h 2391069"/>
              <a:gd name="connsiteX3" fmla="*/ 0 w 24377650"/>
              <a:gd name="connsiteY3" fmla="*/ 2391069 h 2391069"/>
              <a:gd name="connsiteX4" fmla="*/ 0 w 24377650"/>
              <a:gd name="connsiteY4" fmla="*/ 0 h 2391069"/>
              <a:gd name="connsiteX0" fmla="*/ 0 w 24415750"/>
              <a:gd name="connsiteY0" fmla="*/ 1066800 h 3457869"/>
              <a:gd name="connsiteX1" fmla="*/ 24415750 w 24415750"/>
              <a:gd name="connsiteY1" fmla="*/ 0 h 3457869"/>
              <a:gd name="connsiteX2" fmla="*/ 24377650 w 24415750"/>
              <a:gd name="connsiteY2" fmla="*/ 3457869 h 3457869"/>
              <a:gd name="connsiteX3" fmla="*/ 0 w 24415750"/>
              <a:gd name="connsiteY3" fmla="*/ 3457869 h 3457869"/>
              <a:gd name="connsiteX4" fmla="*/ 0 w 24415750"/>
              <a:gd name="connsiteY4" fmla="*/ 1066800 h 3457869"/>
              <a:gd name="connsiteX0" fmla="*/ 0 w 24415750"/>
              <a:gd name="connsiteY0" fmla="*/ 1047750 h 3438819"/>
              <a:gd name="connsiteX1" fmla="*/ 24415750 w 24415750"/>
              <a:gd name="connsiteY1" fmla="*/ 0 h 3438819"/>
              <a:gd name="connsiteX2" fmla="*/ 24377650 w 24415750"/>
              <a:gd name="connsiteY2" fmla="*/ 3438819 h 3438819"/>
              <a:gd name="connsiteX3" fmla="*/ 0 w 24415750"/>
              <a:gd name="connsiteY3" fmla="*/ 3438819 h 3438819"/>
              <a:gd name="connsiteX4" fmla="*/ 0 w 24415750"/>
              <a:gd name="connsiteY4" fmla="*/ 1047750 h 3438819"/>
              <a:gd name="connsiteX0" fmla="*/ 0 w 24396700"/>
              <a:gd name="connsiteY0" fmla="*/ 1009650 h 3400719"/>
              <a:gd name="connsiteX1" fmla="*/ 24396700 w 24396700"/>
              <a:gd name="connsiteY1" fmla="*/ 0 h 3400719"/>
              <a:gd name="connsiteX2" fmla="*/ 24377650 w 24396700"/>
              <a:gd name="connsiteY2" fmla="*/ 3400719 h 3400719"/>
              <a:gd name="connsiteX3" fmla="*/ 0 w 24396700"/>
              <a:gd name="connsiteY3" fmla="*/ 3400719 h 3400719"/>
              <a:gd name="connsiteX4" fmla="*/ 0 w 24396700"/>
              <a:gd name="connsiteY4" fmla="*/ 1009650 h 3400719"/>
              <a:gd name="connsiteX0" fmla="*/ 0 w 24377650"/>
              <a:gd name="connsiteY0" fmla="*/ 830956 h 3222025"/>
              <a:gd name="connsiteX1" fmla="*/ 24358600 w 24377650"/>
              <a:gd name="connsiteY1" fmla="*/ 0 h 3222025"/>
              <a:gd name="connsiteX2" fmla="*/ 24377650 w 24377650"/>
              <a:gd name="connsiteY2" fmla="*/ 3222025 h 3222025"/>
              <a:gd name="connsiteX3" fmla="*/ 0 w 24377650"/>
              <a:gd name="connsiteY3" fmla="*/ 3222025 h 3222025"/>
              <a:gd name="connsiteX4" fmla="*/ 0 w 24377650"/>
              <a:gd name="connsiteY4" fmla="*/ 830956 h 3222025"/>
              <a:gd name="connsiteX0" fmla="*/ 0 w 24396700"/>
              <a:gd name="connsiteY0" fmla="*/ 844702 h 3235771"/>
              <a:gd name="connsiteX1" fmla="*/ 24396700 w 24396700"/>
              <a:gd name="connsiteY1" fmla="*/ 0 h 3235771"/>
              <a:gd name="connsiteX2" fmla="*/ 24377650 w 24396700"/>
              <a:gd name="connsiteY2" fmla="*/ 3235771 h 3235771"/>
              <a:gd name="connsiteX3" fmla="*/ 0 w 24396700"/>
              <a:gd name="connsiteY3" fmla="*/ 3235771 h 3235771"/>
              <a:gd name="connsiteX4" fmla="*/ 0 w 24396700"/>
              <a:gd name="connsiteY4" fmla="*/ 844702 h 3235771"/>
              <a:gd name="connsiteX0" fmla="*/ 0 w 24415670"/>
              <a:gd name="connsiteY0" fmla="*/ 859484 h 3250553"/>
              <a:gd name="connsiteX1" fmla="*/ 24415670 w 24415670"/>
              <a:gd name="connsiteY1" fmla="*/ 0 h 3250553"/>
              <a:gd name="connsiteX2" fmla="*/ 24377650 w 24415670"/>
              <a:gd name="connsiteY2" fmla="*/ 3250553 h 3250553"/>
              <a:gd name="connsiteX3" fmla="*/ 0 w 24415670"/>
              <a:gd name="connsiteY3" fmla="*/ 3250553 h 3250553"/>
              <a:gd name="connsiteX4" fmla="*/ 0 w 24415670"/>
              <a:gd name="connsiteY4" fmla="*/ 859484 h 325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670" h="3250553">
                <a:moveTo>
                  <a:pt x="0" y="859484"/>
                </a:moveTo>
                <a:lnTo>
                  <a:pt x="24415670" y="0"/>
                </a:lnTo>
                <a:lnTo>
                  <a:pt x="24377650" y="3250553"/>
                </a:lnTo>
                <a:lnTo>
                  <a:pt x="0" y="3250553"/>
                </a:lnTo>
                <a:lnTo>
                  <a:pt x="0" y="859484"/>
                </a:lnTo>
                <a:close/>
              </a:path>
            </a:pathLst>
          </a:custGeom>
          <a:solidFill>
            <a:srgbClr val="037DC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Medium"/>
              <a:ea typeface="+mn-ea"/>
              <a:cs typeface="+mn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8525"/>
          </a:xfrm>
        </p:spPr>
        <p:txBody>
          <a:bodyPr>
            <a:normAutofit/>
          </a:bodyPr>
          <a:lstStyle/>
          <a:p>
            <a:r>
              <a:rPr lang="uk-UA" dirty="0" smtClean="0"/>
              <a:t>Наступні функції </a:t>
            </a:r>
            <a:r>
              <a:rPr lang="en-US" dirty="0" smtClean="0"/>
              <a:t>CMS </a:t>
            </a:r>
            <a:r>
              <a:rPr lang="uk-UA" dirty="0" smtClean="0"/>
              <a:t>мають вирішальне значення для вашого бізнесу та є ключовими для системи управління контентом. </a:t>
            </a:r>
          </a:p>
          <a:p>
            <a:endParaRPr lang="uk-UA" dirty="0"/>
          </a:p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895725" y="2795945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Управління</a:t>
            </a:r>
            <a:r>
              <a:rPr lang="en-US" b="1" dirty="0" smtClean="0"/>
              <a:t> </a:t>
            </a:r>
            <a:r>
              <a:rPr lang="en-US" b="1" dirty="0" err="1" smtClean="0"/>
              <a:t>цифровими</a:t>
            </a:r>
            <a:r>
              <a:rPr lang="en-US" b="1" dirty="0" smtClean="0"/>
              <a:t> </a:t>
            </a:r>
            <a:r>
              <a:rPr lang="en-US" b="1" dirty="0" err="1" smtClean="0"/>
              <a:t>активами</a:t>
            </a:r>
            <a:endParaRPr lang="uk-UA" b="1" dirty="0" smtClean="0"/>
          </a:p>
          <a:p>
            <a:endParaRPr lang="uk-UA" b="1" dirty="0" smtClean="0"/>
          </a:p>
          <a:p>
            <a:r>
              <a:rPr lang="en-US" dirty="0" err="1" smtClean="0"/>
              <a:t>Системи</a:t>
            </a:r>
            <a:r>
              <a:rPr lang="en-US" dirty="0" smtClean="0"/>
              <a:t> </a:t>
            </a:r>
            <a:r>
              <a:rPr lang="en-US" dirty="0" err="1" smtClean="0"/>
              <a:t>управління</a:t>
            </a:r>
            <a:r>
              <a:rPr lang="en-US" dirty="0" smtClean="0"/>
              <a:t> </a:t>
            </a:r>
            <a:r>
              <a:rPr lang="en-US" dirty="0" err="1" smtClean="0"/>
              <a:t>контентом</a:t>
            </a:r>
            <a:r>
              <a:rPr lang="en-US" dirty="0" smtClean="0"/>
              <a:t>,  </a:t>
            </a:r>
            <a:r>
              <a:rPr lang="en-US" dirty="0" err="1" smtClean="0"/>
              <a:t>пропонують</a:t>
            </a:r>
            <a:r>
              <a:rPr lang="en-US" dirty="0" smtClean="0"/>
              <a:t> </a:t>
            </a:r>
            <a:r>
              <a:rPr lang="en-US" dirty="0" err="1" smtClean="0"/>
              <a:t>потужні</a:t>
            </a:r>
            <a:r>
              <a:rPr lang="en-US" dirty="0" smtClean="0"/>
              <a:t> </a:t>
            </a:r>
            <a:r>
              <a:rPr lang="en-US" dirty="0" err="1" smtClean="0"/>
              <a:t>можливості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управління</a:t>
            </a:r>
            <a:r>
              <a:rPr lang="en-US" dirty="0" smtClean="0"/>
              <a:t> </a:t>
            </a:r>
            <a:r>
              <a:rPr lang="en-US" dirty="0" err="1" smtClean="0"/>
              <a:t>всіма</a:t>
            </a:r>
            <a:r>
              <a:rPr lang="en-US" dirty="0" smtClean="0"/>
              <a:t> </a:t>
            </a:r>
            <a:r>
              <a:rPr lang="en-US" dirty="0" err="1" smtClean="0"/>
              <a:t>вашими</a:t>
            </a:r>
            <a:r>
              <a:rPr lang="en-US" dirty="0" smtClean="0"/>
              <a:t> </a:t>
            </a:r>
            <a:r>
              <a:rPr lang="en-US" dirty="0" err="1" smtClean="0"/>
              <a:t>цифровими</a:t>
            </a:r>
            <a:r>
              <a:rPr lang="en-US" dirty="0" smtClean="0"/>
              <a:t> </a:t>
            </a:r>
            <a:r>
              <a:rPr lang="en-US" dirty="0" err="1" smtClean="0"/>
              <a:t>активами</a:t>
            </a:r>
            <a:r>
              <a:rPr lang="en-US" dirty="0" smtClean="0"/>
              <a:t>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використання</a:t>
            </a:r>
            <a:r>
              <a:rPr lang="en-US" dirty="0" smtClean="0"/>
              <a:t> в </a:t>
            </a:r>
            <a:r>
              <a:rPr lang="en-US" dirty="0" err="1" smtClean="0"/>
              <a:t>різних</a:t>
            </a:r>
            <a:r>
              <a:rPr lang="en-US" dirty="0" smtClean="0"/>
              <a:t> </a:t>
            </a:r>
            <a:r>
              <a:rPr lang="en-US" dirty="0" err="1" smtClean="0"/>
              <a:t>маркетингових</a:t>
            </a:r>
            <a:r>
              <a:rPr lang="en-US" dirty="0" smtClean="0"/>
              <a:t> </a:t>
            </a:r>
            <a:r>
              <a:rPr lang="en-US" dirty="0" err="1" smtClean="0"/>
              <a:t>каналах</a:t>
            </a:r>
            <a:r>
              <a:rPr lang="en-US" dirty="0" smtClean="0"/>
              <a:t>, </a:t>
            </a:r>
            <a:r>
              <a:rPr lang="en-US" dirty="0" err="1" smtClean="0"/>
              <a:t>включаючи</a:t>
            </a:r>
            <a:r>
              <a:rPr lang="en-US" dirty="0" smtClean="0"/>
              <a:t> </a:t>
            </a:r>
            <a:r>
              <a:rPr lang="en-US" dirty="0" err="1" smtClean="0"/>
              <a:t>веб-сайти</a:t>
            </a:r>
            <a:r>
              <a:rPr lang="en-US" dirty="0" smtClean="0"/>
              <a:t>, </a:t>
            </a:r>
            <a:r>
              <a:rPr lang="en-US" dirty="0" err="1" smtClean="0"/>
              <a:t>маркетингові</a:t>
            </a:r>
            <a:r>
              <a:rPr lang="en-US" dirty="0" smtClean="0"/>
              <a:t> </a:t>
            </a:r>
            <a:r>
              <a:rPr lang="en-US" dirty="0" err="1" smtClean="0"/>
              <a:t>матеріали</a:t>
            </a:r>
            <a:r>
              <a:rPr lang="en-US" dirty="0" smtClean="0"/>
              <a:t>, </a:t>
            </a:r>
            <a:r>
              <a:rPr lang="en-US" dirty="0" err="1" smtClean="0"/>
              <a:t>кампанії</a:t>
            </a:r>
            <a:r>
              <a:rPr lang="en-US" dirty="0" smtClean="0"/>
              <a:t> </a:t>
            </a:r>
            <a:r>
              <a:rPr lang="en-US" dirty="0" err="1" smtClean="0"/>
              <a:t>електронною</a:t>
            </a:r>
            <a:r>
              <a:rPr lang="en-US" dirty="0" smtClean="0"/>
              <a:t> </a:t>
            </a:r>
            <a:r>
              <a:rPr lang="en-US" dirty="0" err="1" smtClean="0"/>
              <a:t>поштою</a:t>
            </a:r>
            <a:r>
              <a:rPr lang="en-US" dirty="0" smtClean="0"/>
              <a:t>, </a:t>
            </a:r>
            <a:r>
              <a:rPr lang="en-US" dirty="0" err="1" smtClean="0"/>
              <a:t>інтернет-магазини</a:t>
            </a:r>
            <a:r>
              <a:rPr lang="en-US" dirty="0" smtClean="0"/>
              <a:t>, </a:t>
            </a:r>
            <a:r>
              <a:rPr lang="en-US" dirty="0" err="1" smtClean="0"/>
              <a:t>платний</a:t>
            </a:r>
            <a:r>
              <a:rPr lang="en-US" dirty="0" smtClean="0"/>
              <a:t> </a:t>
            </a:r>
            <a:r>
              <a:rPr lang="en-US" dirty="0" err="1" smtClean="0"/>
              <a:t>пошук</a:t>
            </a:r>
            <a:r>
              <a:rPr lang="en-US" dirty="0" smtClean="0"/>
              <a:t> </a:t>
            </a:r>
            <a:r>
              <a:rPr lang="en-US" dirty="0" err="1" smtClean="0"/>
              <a:t>та</a:t>
            </a:r>
            <a:r>
              <a:rPr lang="en-US" dirty="0" smtClean="0"/>
              <a:t> </a:t>
            </a:r>
            <a:r>
              <a:rPr lang="en-US" dirty="0" err="1" smtClean="0"/>
              <a:t>блоги</a:t>
            </a:r>
            <a:r>
              <a:rPr lang="en-US" dirty="0" smtClean="0"/>
              <a:t>.  </a:t>
            </a:r>
          </a:p>
          <a:p>
            <a:endParaRPr lang="en-US" dirty="0"/>
          </a:p>
          <a:p>
            <a:r>
              <a:rPr lang="ru-RU" b="1" dirty="0" err="1" smtClean="0"/>
              <a:t>Спільна</a:t>
            </a:r>
            <a:r>
              <a:rPr lang="ru-RU" b="1" dirty="0" smtClean="0"/>
              <a:t> робота з контентом</a:t>
            </a:r>
          </a:p>
          <a:p>
            <a:endParaRPr lang="ru-RU" b="1" dirty="0" smtClean="0"/>
          </a:p>
          <a:p>
            <a:r>
              <a:rPr lang="ru-RU" dirty="0" err="1" smtClean="0"/>
              <a:t>Завдяки</a:t>
            </a:r>
            <a:r>
              <a:rPr lang="ru-RU" dirty="0" smtClean="0"/>
              <a:t> тому, </a:t>
            </a:r>
            <a:r>
              <a:rPr lang="ru-RU" dirty="0" err="1" smtClean="0"/>
              <a:t>що</a:t>
            </a:r>
            <a:r>
              <a:rPr lang="ru-RU" dirty="0" smtClean="0"/>
              <a:t> весь </a:t>
            </a:r>
            <a:r>
              <a:rPr lang="ru-RU" dirty="0" err="1" smtClean="0"/>
              <a:t>вміст</a:t>
            </a:r>
            <a:r>
              <a:rPr lang="ru-RU" dirty="0" smtClean="0"/>
              <a:t> </a:t>
            </a:r>
            <a:r>
              <a:rPr lang="ru-RU" dirty="0" err="1" smtClean="0"/>
              <a:t>вашої</a:t>
            </a:r>
            <a:r>
              <a:rPr lang="ru-RU" dirty="0" smtClean="0"/>
              <a:t> </a:t>
            </a:r>
            <a:r>
              <a:rPr lang="ru-RU" dirty="0" err="1" smtClean="0"/>
              <a:t>організації</a:t>
            </a:r>
            <a:r>
              <a:rPr lang="ru-RU" dirty="0" smtClean="0"/>
              <a:t> </a:t>
            </a:r>
            <a:r>
              <a:rPr lang="ru-RU" dirty="0" err="1" smtClean="0"/>
              <a:t>знаходиться</a:t>
            </a:r>
            <a:r>
              <a:rPr lang="ru-RU" dirty="0" smtClean="0"/>
              <a:t> в </a:t>
            </a:r>
            <a:r>
              <a:rPr lang="ru-RU" dirty="0" err="1" smtClean="0"/>
              <a:t>хмарі</a:t>
            </a:r>
            <a:r>
              <a:rPr lang="ru-RU" dirty="0" smtClean="0"/>
              <a:t>, вам буде легко </a:t>
            </a:r>
            <a:r>
              <a:rPr lang="ru-RU" dirty="0" err="1" smtClean="0"/>
              <a:t>ділитися</a:t>
            </a:r>
            <a:r>
              <a:rPr lang="ru-RU" dirty="0" smtClean="0"/>
              <a:t> ресурсами </a:t>
            </a:r>
            <a:r>
              <a:rPr lang="ru-RU" dirty="0" err="1" smtClean="0"/>
              <a:t>або</a:t>
            </a:r>
            <a:r>
              <a:rPr lang="ru-RU" dirty="0" smtClean="0"/>
              <a:t> папками для </a:t>
            </a:r>
            <a:r>
              <a:rPr lang="ru-RU" dirty="0" err="1" smtClean="0"/>
              <a:t>співпраці</a:t>
            </a:r>
            <a:r>
              <a:rPr lang="ru-RU" dirty="0" smtClean="0"/>
              <a:t> з </a:t>
            </a:r>
            <a:r>
              <a:rPr lang="ru-RU" dirty="0" err="1" smtClean="0"/>
              <a:t>іншими</a:t>
            </a:r>
            <a:r>
              <a:rPr lang="ru-RU" dirty="0" smtClean="0"/>
              <a:t> </a:t>
            </a:r>
            <a:r>
              <a:rPr lang="ru-RU" dirty="0" err="1" smtClean="0"/>
              <a:t>користувачами</a:t>
            </a:r>
            <a:r>
              <a:rPr lang="ru-RU" dirty="0" smtClean="0"/>
              <a:t> як у </a:t>
            </a:r>
            <a:r>
              <a:rPr lang="ru-RU" dirty="0" err="1" smtClean="0"/>
              <a:t>вашій</a:t>
            </a:r>
            <a:r>
              <a:rPr lang="ru-RU" dirty="0" smtClean="0"/>
              <a:t> </a:t>
            </a:r>
            <a:r>
              <a:rPr lang="ru-RU" dirty="0" err="1" smtClean="0"/>
              <a:t>організації</a:t>
            </a:r>
            <a:r>
              <a:rPr lang="ru-RU" dirty="0" smtClean="0"/>
              <a:t>, так і за </a:t>
            </a:r>
            <a:r>
              <a:rPr lang="ru-RU" dirty="0" err="1" smtClean="0"/>
              <a:t>її</a:t>
            </a:r>
            <a:r>
              <a:rPr lang="ru-RU" dirty="0" smtClean="0"/>
              <a:t> межами.  </a:t>
            </a:r>
          </a:p>
          <a:p>
            <a:endParaRPr lang="en-US" dirty="0"/>
          </a:p>
        </p:txBody>
      </p:sp>
      <p:pic>
        <p:nvPicPr>
          <p:cNvPr id="9" name="Picture 4" descr="https://www.midaswebtech.com/wp-content/themes/midas_it/images/content-management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957421"/>
            <a:ext cx="3238680" cy="323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89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1328</Words>
  <Application>Microsoft Office PowerPoint</Application>
  <PresentationFormat>Широкоэкранный</PresentationFormat>
  <Paragraphs>94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Andalus</vt:lpstr>
      <vt:lpstr>Arial</vt:lpstr>
      <vt:lpstr>Calibri</vt:lpstr>
      <vt:lpstr>Calibri Light</vt:lpstr>
      <vt:lpstr>Raleway Medium</vt:lpstr>
      <vt:lpstr>Тема Office</vt:lpstr>
      <vt:lpstr>CMS  Системи керування контентом</vt:lpstr>
      <vt:lpstr>1. Що таке CMS? </vt:lpstr>
      <vt:lpstr>2. Навіщо потрібна CMS?</vt:lpstr>
      <vt:lpstr>3. Як працює CMS</vt:lpstr>
      <vt:lpstr>4 Типи системи управління контентом Поєднані CMS</vt:lpstr>
      <vt:lpstr>4. Типи системи управління контентом  SaaS CMS </vt:lpstr>
      <vt:lpstr>4. Типи системи управління контентом Відокремлена CMS </vt:lpstr>
      <vt:lpstr>4. Типи системи управління контентом Headless CMS   </vt:lpstr>
      <vt:lpstr>5. Основні функції системи управління контентом </vt:lpstr>
      <vt:lpstr>6. Основні функції системи управління контентом </vt:lpstr>
      <vt:lpstr>7. Чі підходить CMS для вашого бізнесу</vt:lpstr>
      <vt:lpstr>8. Які веб-сайти ви можете створити за допомогою систем управління контентом?</vt:lpstr>
      <vt:lpstr>9. Як вибрати CMS?</vt:lpstr>
      <vt:lpstr>10. Переваги системи управління контентом (CMS)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 Системи керування контентом</dc:title>
  <dc:creator>Учетная запись Майкрософт</dc:creator>
  <cp:lastModifiedBy>Учетная запись Майкрософт</cp:lastModifiedBy>
  <cp:revision>19</cp:revision>
  <dcterms:created xsi:type="dcterms:W3CDTF">2023-05-13T16:33:58Z</dcterms:created>
  <dcterms:modified xsi:type="dcterms:W3CDTF">2023-05-13T18:27:31Z</dcterms:modified>
</cp:coreProperties>
</file>