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4ae04c585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4ae04c585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ae04c58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ae04c58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ae04c585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4ae04c585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ae04c58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ae04c58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ae04c585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ae04c585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4ae04c585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4ae04c585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4ae04c585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4ae04c585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4ae04c58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4ae04c58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4ae04c58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4ae04c58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ae04c585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ae04c585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4ae04c585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4ae04c585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4ae04c585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4ae04c585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4ae04c58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4ae04c58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4ae04c58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4ae04c58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4ae04c585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4ae04c585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4ae04c585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4ae04c585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ae04c58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ae04c58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4ae04c58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4ae04c58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ae04c58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ae04c58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4ae04c585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4ae04c585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RESTfull API</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CRUD vs M2M</a:t>
            </a:r>
            <a:endParaRPr/>
          </a:p>
        </p:txBody>
      </p:sp>
      <p:sp>
        <p:nvSpPr>
          <p:cNvPr id="61" name="Google Shape;61;p13"/>
          <p:cNvSpPr txBox="1"/>
          <p:nvPr/>
        </p:nvSpPr>
        <p:spPr>
          <a:xfrm>
            <a:off x="7007300" y="46089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solidFill>
                  <a:schemeClr val="dk1"/>
                </a:solidFill>
              </a:rPr>
              <a:t>Кусяк Володимир</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Характеристики M2M</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uk"/>
              <a:t>M2M (Machine-to-Machine) має певні характеристики, які визначають його особливості та можливості. Давайте розглянемо основні характеристики M2M.</a:t>
            </a:r>
            <a:endParaRPr/>
          </a:p>
          <a:p>
            <a:pPr indent="-334327" lvl="0" marL="457200" rtl="0" algn="l">
              <a:spcBef>
                <a:spcPts val="1200"/>
              </a:spcBef>
              <a:spcAft>
                <a:spcPts val="0"/>
              </a:spcAft>
              <a:buSzPct val="100000"/>
              <a:buChar char="●"/>
            </a:pPr>
            <a:r>
              <a:rPr lang="uk"/>
              <a:t>Автоматизація - </a:t>
            </a:r>
            <a:r>
              <a:rPr lang="uk"/>
              <a:t>без необхідності людського втручання</a:t>
            </a:r>
            <a:endParaRPr/>
          </a:p>
          <a:p>
            <a:pPr indent="-334327" lvl="0" marL="457200" rtl="0" algn="l">
              <a:spcBef>
                <a:spcPts val="0"/>
              </a:spcBef>
              <a:spcAft>
                <a:spcPts val="0"/>
              </a:spcAft>
              <a:buSzPct val="100000"/>
              <a:buChar char="●"/>
            </a:pPr>
            <a:r>
              <a:rPr lang="uk"/>
              <a:t>Комуникація - M2M залежить від надійної комунікації між пристроями. </a:t>
            </a:r>
            <a:endParaRPr/>
          </a:p>
          <a:p>
            <a:pPr indent="-334327" lvl="0" marL="457200" rtl="0" algn="l">
              <a:spcBef>
                <a:spcPts val="0"/>
              </a:spcBef>
              <a:spcAft>
                <a:spcPts val="0"/>
              </a:spcAft>
              <a:buSzPct val="100000"/>
              <a:buChar char="●"/>
            </a:pPr>
            <a:r>
              <a:rPr lang="uk"/>
              <a:t>Сенсори та актуатори: M2M включає в себе використання сенсорів для збору даних з навколишнього середовища, а також використання актуаторів для впливу на фізичне середовище</a:t>
            </a:r>
            <a:endParaRPr/>
          </a:p>
          <a:p>
            <a:pPr indent="-334327" lvl="0" marL="457200" rtl="0" algn="l">
              <a:spcBef>
                <a:spcPts val="0"/>
              </a:spcBef>
              <a:spcAft>
                <a:spcPts val="0"/>
              </a:spcAft>
              <a:buSzPct val="100000"/>
              <a:buChar char="●"/>
            </a:pPr>
            <a:r>
              <a:rPr lang="uk"/>
              <a:t>Дані та аналітика - M2M залежить від обміну даними між пристроями. </a:t>
            </a:r>
            <a:endParaRPr/>
          </a:p>
          <a:p>
            <a:pPr indent="-334327" lvl="0" marL="457200" rtl="0" algn="l">
              <a:spcBef>
                <a:spcPts val="0"/>
              </a:spcBef>
              <a:spcAft>
                <a:spcPts val="0"/>
              </a:spcAft>
              <a:buSzPct val="100000"/>
              <a:buChar char="●"/>
            </a:pPr>
            <a:r>
              <a:rPr lang="uk"/>
              <a:t>Масштабованість: M2M може працювати зі значною кількістю пристроїв, що взаємодіють між собою. Він може бути масштабований для підтримки в</a:t>
            </a:r>
            <a:endParaRPr/>
          </a:p>
          <a:p>
            <a:pPr indent="-334327" lvl="0" marL="457200" rtl="0" algn="l">
              <a:spcBef>
                <a:spcPts val="0"/>
              </a:spcBef>
              <a:spcAft>
                <a:spcPts val="0"/>
              </a:spcAft>
              <a:buSzPct val="100000"/>
              <a:buChar char="●"/>
            </a:pPr>
            <a:r>
              <a:rPr lang="uk"/>
              <a:t>Безпека: M2M вимагає захисту від несанкціонованого доступу та забезпечення конфіденційності, цілісності та доступності передачі даних між пристроями</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Характеристики M2M</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uk"/>
              <a:t>Глобальність: M2M може працювати в різних місцях по всьому світу. </a:t>
            </a:r>
            <a:endParaRPr/>
          </a:p>
          <a:p>
            <a:pPr indent="-342900" lvl="0" marL="457200" rtl="0" algn="l">
              <a:spcBef>
                <a:spcPts val="0"/>
              </a:spcBef>
              <a:spcAft>
                <a:spcPts val="0"/>
              </a:spcAft>
              <a:buSzPts val="1800"/>
              <a:buChar char="●"/>
            </a:pPr>
            <a:r>
              <a:rPr lang="uk"/>
              <a:t>Стандартизація: Існує низка стандартів та протоколів, які регулюють M2M-взаємодію, забезпечуючи сумісність та спільну мову між пристроями. Наприклад, стандарти комунікаційних протоколів, такі як MQTT (Message Queuing Telemetry Transport) та CoAP (Constrained Application Protocol), допомагають забезпечити ефективну та надійну передачу даних в M2M-системах.</a:t>
            </a:r>
            <a:endParaRPr/>
          </a:p>
          <a:p>
            <a:pPr indent="-342900" lvl="0" marL="457200" rtl="0" algn="l">
              <a:spcBef>
                <a:spcPts val="0"/>
              </a:spcBef>
              <a:spcAft>
                <a:spcPts val="0"/>
              </a:spcAft>
              <a:buSzPts val="1800"/>
              <a:buChar char="●"/>
            </a:pPr>
            <a:r>
              <a:rPr lang="uk"/>
              <a:t>Розширені можливості: M2M дозволяє використовувати різноманітні пристрої з різними функціями та можливостями. Це можуть бути сенсори, контролери, роботи, автомобілі, домашні пристрої та багато інших. Розширені можливості M2M дозволяють використовувати його в різних сферах, включаючи промисловість, транспорт, охорону здоров'я, сільське господарство та інші.</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Переваги M2M</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Висока ефективність та швидкість передачі даних.</a:t>
            </a:r>
            <a:endParaRPr/>
          </a:p>
          <a:p>
            <a:pPr indent="0" lvl="0" marL="0" rtl="0" algn="l">
              <a:spcBef>
                <a:spcPts val="1200"/>
              </a:spcBef>
              <a:spcAft>
                <a:spcPts val="0"/>
              </a:spcAft>
              <a:buNone/>
            </a:pPr>
            <a:r>
              <a:rPr lang="uk"/>
              <a:t>Ефективне використання ресурсів мережі та пристроїв.</a:t>
            </a:r>
            <a:endParaRPr/>
          </a:p>
          <a:p>
            <a:pPr indent="0" lvl="0" marL="0" rtl="0" algn="l">
              <a:spcBef>
                <a:spcPts val="1200"/>
              </a:spcBef>
              <a:spcAft>
                <a:spcPts val="0"/>
              </a:spcAft>
              <a:buNone/>
            </a:pPr>
            <a:r>
              <a:rPr lang="uk"/>
              <a:t>Використання мінімального обсягу даних.</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Обмеження M2M</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Високі вимоги до безпеки та приватності.</a:t>
            </a:r>
            <a:endParaRPr/>
          </a:p>
          <a:p>
            <a:pPr indent="0" lvl="0" marL="0" rtl="0" algn="l">
              <a:spcBef>
                <a:spcPts val="1200"/>
              </a:spcBef>
              <a:spcAft>
                <a:spcPts val="0"/>
              </a:spcAft>
              <a:buNone/>
            </a:pPr>
            <a:r>
              <a:rPr lang="uk"/>
              <a:t>Обмежена можливість масштабування.</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 Порівняння RESTful API та M2M : Архітектура</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uk"/>
              <a:t>RESTful API та M2M (Machine-to-Machine) є двома різними підходами до взаємодії між пристроями. Давайте порівняємо їх основні аспекти.</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uk"/>
              <a:t>RESTful API: Використовує принципи архітектури Representational State Transfer (REST), де пристрої комунікують через HTTP-протокол за допомогою стандартних HTTP-методів (GET, POST, PUT, DELETE).</a:t>
            </a:r>
            <a:endParaRPr/>
          </a:p>
          <a:p>
            <a:pPr indent="-342900" lvl="0" marL="457200" rtl="0" algn="l">
              <a:spcBef>
                <a:spcPts val="0"/>
              </a:spcBef>
              <a:spcAft>
                <a:spcPts val="0"/>
              </a:spcAft>
              <a:buSzPts val="1800"/>
              <a:buChar char="●"/>
            </a:pPr>
            <a:r>
              <a:rPr lang="uk"/>
              <a:t>M2M: Взаємодія пристроїв в M2M здійснюється безпосередньо між ними, без необхідності використання стандартних комунікаційних протоколів, таких як HTTP.</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Порівняння RESTful API та M2M : Використання</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RESTful API: Зазвичай використовується для реалізації веб-служб та інтеграції між різними додатками або системами.</a:t>
            </a:r>
            <a:endParaRPr/>
          </a:p>
          <a:p>
            <a:pPr indent="-342900" lvl="0" marL="457200" rtl="0" algn="l">
              <a:spcBef>
                <a:spcPts val="0"/>
              </a:spcBef>
              <a:spcAft>
                <a:spcPts val="0"/>
              </a:spcAft>
              <a:buSzPts val="1800"/>
              <a:buChar char="●"/>
            </a:pPr>
            <a:r>
              <a:rPr lang="uk"/>
              <a:t>M2M: Застосовується в Інтернеті речей (IoT) для автоматизації та взаємодії між різними пристроями без прямого втручання людини.</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Порівняння RESTful API та M2M : Тип комунікації</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RESTful API: Заснований на клієнт-серверній архітектурі, де клієнти звертаються до серверів за отриманням або зміною ресурсів.</a:t>
            </a:r>
            <a:endParaRPr/>
          </a:p>
          <a:p>
            <a:pPr indent="-342900" lvl="0" marL="457200" rtl="0" algn="l">
              <a:spcBef>
                <a:spcPts val="0"/>
              </a:spcBef>
              <a:spcAft>
                <a:spcPts val="0"/>
              </a:spcAft>
              <a:buSzPts val="1800"/>
              <a:buChar char="●"/>
            </a:pPr>
            <a:r>
              <a:rPr lang="uk"/>
              <a:t>M2M: Пряма взаємодія між пристроями, де вони можуть обмінюватися даними та керувати один одним без необхідності централізованого сервера.</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Порівняння RESTful API та M2M : Стандартизація</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RESTful API: Має широкий спектр стандартів та специфікацій, таких як HTTP, URI, JSON, XML, що допомагають забезпечити сумісність та інтеграцію між різними системами.</a:t>
            </a:r>
            <a:endParaRPr/>
          </a:p>
          <a:p>
            <a:pPr indent="-342900" lvl="0" marL="457200" rtl="0" algn="l">
              <a:spcBef>
                <a:spcPts val="0"/>
              </a:spcBef>
              <a:spcAft>
                <a:spcPts val="0"/>
              </a:spcAft>
              <a:buSzPts val="1800"/>
              <a:buChar char="●"/>
            </a:pPr>
            <a:r>
              <a:rPr lang="uk"/>
              <a:t>M2M: Має різноманітні стандарти та протоколи, такі як MQTT, CoAP, ZigBee, які визначають правдоступу та способи комунікації між пристроями в M2M-системах.</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Порівняння RESTful API та M2M : Рівень складності</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RESTful API: Має просту та зрозумілу архітектуру, що дозволяє легко створювати та розширювати веб-служби. Його використання не вимагає високого рівня експертизи або спеціалізованих знань.</a:t>
            </a:r>
            <a:endParaRPr/>
          </a:p>
          <a:p>
            <a:pPr indent="-342900" lvl="0" marL="457200" rtl="0" algn="l">
              <a:spcBef>
                <a:spcPts val="0"/>
              </a:spcBef>
              <a:spcAft>
                <a:spcPts val="0"/>
              </a:spcAft>
              <a:buSzPts val="1800"/>
              <a:buChar char="●"/>
            </a:pPr>
            <a:r>
              <a:rPr lang="uk"/>
              <a:t>M2M: Може бути більш складним у реалізації через потребу в безпосередній взаємодії пристроїв та управління ними. Його успішна імплементація може вимагати більш глибокого розуміння мережевих протоколів та специфічних вимог пристроїв.</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Порівняння RESTful API та M2M : Масштабованість</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RESTful API: Завдяки використанню HTTP-протоколу та клієнт-серверній архітектурі може бути легко масштабований для обробки великої кількості запитів від клієнтів.</a:t>
            </a:r>
            <a:endParaRPr/>
          </a:p>
          <a:p>
            <a:pPr indent="-342900" lvl="0" marL="457200" rtl="0" algn="l">
              <a:spcBef>
                <a:spcPts val="0"/>
              </a:spcBef>
              <a:spcAft>
                <a:spcPts val="0"/>
              </a:spcAft>
              <a:buSzPts val="1800"/>
              <a:buChar char="●"/>
            </a:pPr>
            <a:r>
              <a:rPr lang="uk"/>
              <a:t>M2M: Також може бути масштабованим, але потребує ретельного проектування та управління мережею пристроїв для забезпечення ефективної комунікації та обробки даних.</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Вступ</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Дана тема є багато осяжна, та відкрита до дискусій. </a:t>
            </a:r>
            <a:endParaRPr/>
          </a:p>
          <a:p>
            <a:pPr indent="0" lvl="0" marL="0" rtl="0" algn="l">
              <a:spcBef>
                <a:spcPts val="1200"/>
              </a:spcBef>
              <a:spcAft>
                <a:spcPts val="0"/>
              </a:spcAft>
              <a:buNone/>
            </a:pPr>
            <a:r>
              <a:rPr lang="uk"/>
              <a:t>Є залільні практики по роботі з RESTfull CRUD та M2M, але ми не можемо </a:t>
            </a:r>
            <a:r>
              <a:rPr lang="uk"/>
              <a:t>ствердити</a:t>
            </a:r>
            <a:r>
              <a:rPr lang="uk"/>
              <a:t> що це стійкі патерни. Навіть на сайті Microsoft </a:t>
            </a:r>
            <a:r>
              <a:rPr lang="uk"/>
              <a:t>RESTfull CRUD описано як “best practice”.</a:t>
            </a:r>
            <a:endParaRPr/>
          </a:p>
          <a:p>
            <a:pPr indent="0" lvl="0" marL="0" rtl="0" algn="l">
              <a:spcBef>
                <a:spcPts val="1200"/>
              </a:spcBef>
              <a:spcAft>
                <a:spcPts val="1200"/>
              </a:spcAft>
              <a:buNone/>
            </a:pPr>
            <a:r>
              <a:rPr lang="uk"/>
              <a:t>Дана презентація вміщує в собі загальні тези, і розроблена як візуальна части до розказу про тему</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Висновок</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Враховуючи ці характеристики, RESTful API і M2M використовуються у різних контекстах та мають свої переваги. RESTful API підходить для інтеграції систем та розробки веб-служб, тоді як M2M підходить для автоматизації та взаємодії між пристроями в мережах IoT. Вибір між ними залежить від конкретних потреб та вимог проекту.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1889550" y="1999050"/>
            <a:ext cx="5364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uk"/>
              <a:t>Дякую за увагу</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uk" sz="1800">
                <a:solidFill>
                  <a:schemeClr val="accent3"/>
                </a:solidFill>
                <a:latin typeface="Average"/>
                <a:ea typeface="Average"/>
                <a:cs typeface="Average"/>
                <a:sym typeface="Average"/>
              </a:rPr>
              <a:t>Привіт усім!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Сьогодні я хотів би поділитися з вами деякими важливими аспектами двох популярних підходів до розробки та взаємодії програмних інтерфейсів - RESTful API та M2M (Machine-to-Machine). </a:t>
            </a:r>
            <a:br>
              <a:rPr lang="uk"/>
            </a:br>
            <a:r>
              <a:rPr lang="uk"/>
              <a:t>У нашій презентації ми розглянемо їх основні принципи, переваги та обмеження, а також порівняємо їх між собою. Давайте розпочнемо з загального огляду RESTful 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 Огляд RESTful API</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RESTful API (Representational State Transfer) - це стиль архітектури програмного забезпечення, який використовується для створення веб-служб та взаємодії між клієнтами та серверами. Давайте розглянемо основні принципи RESTful архітектури.</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Основні принципи RESTful API</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RESTful архітектура базується на кількох ключових принципах:</a:t>
            </a:r>
            <a:endParaRPr/>
          </a:p>
          <a:p>
            <a:pPr indent="-342900" lvl="0" marL="457200" rtl="0" algn="l">
              <a:spcBef>
                <a:spcPts val="1200"/>
              </a:spcBef>
              <a:spcAft>
                <a:spcPts val="0"/>
              </a:spcAft>
              <a:buSzPts val="1800"/>
              <a:buChar char="●"/>
            </a:pPr>
            <a:r>
              <a:rPr lang="uk"/>
              <a:t>Клієнт-серверна архітектура</a:t>
            </a:r>
            <a:endParaRPr/>
          </a:p>
          <a:p>
            <a:pPr indent="-342900" lvl="0" marL="457200" rtl="0" algn="l">
              <a:spcBef>
                <a:spcPts val="0"/>
              </a:spcBef>
              <a:spcAft>
                <a:spcPts val="0"/>
              </a:spcAft>
              <a:buSzPts val="1800"/>
              <a:buChar char="●"/>
            </a:pPr>
            <a:r>
              <a:rPr lang="uk"/>
              <a:t>Безстійкість</a:t>
            </a:r>
            <a:endParaRPr/>
          </a:p>
          <a:p>
            <a:pPr indent="-342900" lvl="0" marL="457200" rtl="0" algn="l">
              <a:spcBef>
                <a:spcPts val="0"/>
              </a:spcBef>
              <a:spcAft>
                <a:spcPts val="0"/>
              </a:spcAft>
              <a:buSzPts val="1800"/>
              <a:buChar char="●"/>
            </a:pPr>
            <a:r>
              <a:rPr lang="uk"/>
              <a:t>Кешування:</a:t>
            </a:r>
            <a:endParaRPr/>
          </a:p>
          <a:p>
            <a:pPr indent="-342900" lvl="0" marL="457200" rtl="0" algn="l">
              <a:spcBef>
                <a:spcPts val="0"/>
              </a:spcBef>
              <a:spcAft>
                <a:spcPts val="0"/>
              </a:spcAft>
              <a:buSzPts val="1800"/>
              <a:buChar char="●"/>
            </a:pPr>
            <a:r>
              <a:rPr lang="uk"/>
              <a:t>Єдинообразний ідентифікатор ресурсу</a:t>
            </a:r>
            <a:endParaRPr/>
          </a:p>
          <a:p>
            <a:pPr indent="-342900" lvl="0" marL="457200" rtl="0" algn="l">
              <a:spcBef>
                <a:spcPts val="0"/>
              </a:spcBef>
              <a:spcAft>
                <a:spcPts val="0"/>
              </a:spcAft>
              <a:buSzPts val="1800"/>
              <a:buChar char="●"/>
            </a:pPr>
            <a:r>
              <a:rPr lang="uk"/>
              <a:t>Використання HTTP методів</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 Переваги RESTful API</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Простота використання та розробки.</a:t>
            </a:r>
            <a:endParaRPr/>
          </a:p>
          <a:p>
            <a:pPr indent="0" lvl="0" marL="0" rtl="0" algn="l">
              <a:spcBef>
                <a:spcPts val="1200"/>
              </a:spcBef>
              <a:spcAft>
                <a:spcPts val="0"/>
              </a:spcAft>
              <a:buNone/>
            </a:pPr>
            <a:r>
              <a:rPr lang="uk"/>
              <a:t>Сумісність з HTTP-протоколом та широке поширення.</a:t>
            </a:r>
            <a:endParaRPr/>
          </a:p>
          <a:p>
            <a:pPr indent="0" lvl="0" marL="0" rtl="0" algn="l">
              <a:spcBef>
                <a:spcPts val="1200"/>
              </a:spcBef>
              <a:spcAft>
                <a:spcPts val="1200"/>
              </a:spcAft>
              <a:buNone/>
            </a:pPr>
            <a:r>
              <a:rPr lang="uk"/>
              <a:t>Скейлінг та розширення системи.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Обмеження RESTful API</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RESTful API, хоча є популярним та широко використовуваним підходом, також має деякі обмеження. </a:t>
            </a:r>
            <a:endParaRPr/>
          </a:p>
          <a:p>
            <a:pPr indent="-342900" lvl="0" marL="457200" rtl="0" algn="l">
              <a:spcBef>
                <a:spcPts val="1200"/>
              </a:spcBef>
              <a:spcAft>
                <a:spcPts val="0"/>
              </a:spcAft>
              <a:buSzPts val="1800"/>
              <a:buChar char="●"/>
            </a:pPr>
            <a:r>
              <a:rPr lang="uk"/>
              <a:t>Відсутність стандартизованого формату повідомлень</a:t>
            </a:r>
            <a:endParaRPr/>
          </a:p>
          <a:p>
            <a:pPr indent="-342900" lvl="0" marL="457200" rtl="0" algn="l">
              <a:spcBef>
                <a:spcPts val="0"/>
              </a:spcBef>
              <a:spcAft>
                <a:spcPts val="0"/>
              </a:spcAft>
              <a:buSzPts val="1800"/>
              <a:buChar char="●"/>
            </a:pPr>
            <a:r>
              <a:rPr lang="uk"/>
              <a:t>Відсутність повного підтримки HATEOAS (Hypermedia as the Engine of Application State)</a:t>
            </a:r>
            <a:endParaRPr/>
          </a:p>
          <a:p>
            <a:pPr indent="-342900" lvl="0" marL="457200" rtl="0" algn="l">
              <a:spcBef>
                <a:spcPts val="0"/>
              </a:spcBef>
              <a:spcAft>
                <a:spcPts val="0"/>
              </a:spcAft>
              <a:buSzPts val="1800"/>
              <a:buChar char="●"/>
            </a:pPr>
            <a:r>
              <a:rPr lang="uk"/>
              <a:t>Залежність від кешування HTTP</a:t>
            </a:r>
            <a:endParaRPr/>
          </a:p>
          <a:p>
            <a:pPr indent="-342900" lvl="0" marL="457200" rtl="0" algn="l">
              <a:spcBef>
                <a:spcPts val="0"/>
              </a:spcBef>
              <a:spcAft>
                <a:spcPts val="0"/>
              </a:spcAft>
              <a:buSzPts val="1800"/>
              <a:buChar char="●"/>
            </a:pPr>
            <a:r>
              <a:rPr lang="uk"/>
              <a:t>Складність управління станом</a:t>
            </a:r>
            <a:endParaRPr/>
          </a:p>
          <a:p>
            <a:pPr indent="-342900" lvl="0" marL="457200" rtl="0" algn="l">
              <a:spcBef>
                <a:spcPts val="0"/>
              </a:spcBef>
              <a:spcAft>
                <a:spcPts val="0"/>
              </a:spcAft>
              <a:buSzPts val="1800"/>
              <a:buChar char="●"/>
            </a:pPr>
            <a:r>
              <a:rPr lang="uk"/>
              <a:t>Відсутність вбудованої підтримки безпеки</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Огляд M2M (Machine-to-Machine)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uk"/>
              <a:t>M2M (Machine-to-Machine) означає взаємодію між пристроями без необхідності людського втручання. Давайте розглянемо визначення M2M та його використання</a:t>
            </a:r>
            <a:endParaRPr/>
          </a:p>
          <a:p>
            <a:pPr indent="0" lvl="0" marL="0" rtl="0" algn="l">
              <a:spcBef>
                <a:spcPts val="1200"/>
              </a:spcBef>
              <a:spcAft>
                <a:spcPts val="0"/>
              </a:spcAft>
              <a:buNone/>
            </a:pPr>
            <a:r>
              <a:rPr lang="uk"/>
              <a:t>M2M передбачає автоматичний обмін даними між пристроями, які можуть бути будь-якими електронними або механічними пристроями, такими як сенсори, машини, транспортні засоби тощо. Ці пристрої здатні спілкуватися між собою за допомогою комунікаційних технологій, таких як бездротовий зв'язок, Інтернет, локальні мережі тощо.</a:t>
            </a:r>
            <a:endParaRPr/>
          </a:p>
          <a:p>
            <a:pPr indent="0" lvl="0" marL="0" rtl="0" algn="l">
              <a:spcBef>
                <a:spcPts val="1200"/>
              </a:spcBef>
              <a:spcAft>
                <a:spcPts val="0"/>
              </a:spcAft>
              <a:buNone/>
            </a:pPr>
            <a:r>
              <a:rPr lang="uk"/>
              <a:t>Роль M2M особливо важлива в контексті Інтернету речей (IoT), де різні пристрої збирають дані та взаємодіють між собою для забезпечення автоматизованих процесів та управління. M2M дозволяє створювати розумні системи, де пристрої можуть обмінюватися даними, аналізувати їх і приймати рішення на основі цих даних без прямого втручання людини.</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Огляд M2M (Machine-to-Machine)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uk"/>
              <a:t>M2M застосовується в різних галузях, таких як промисловість, транспорт, охорона здоров'я, сільське господарство та багато інших. Він дозволяє автоматизувати процеси, вдосконалювати ефективність та забезпечувати більш точний моніторинг та контроль.</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uk"/>
              <a:t>Загалом, M2M відіграє важливу роль у світі підключених пристроїв та допомагає створювати інтелектуальні системи, які полегшують наше повсякденне життя та покращують різні аспекти нашого оточуючого середовища.</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