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0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7E1768-4728-4791-A3C5-BFA9E3B782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280" y="30434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86619A-2784-4246-B7B2-D8E1BC9DB7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96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28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1962E-9F57-489D-B502-07D934532F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32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28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32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928C9-270B-486A-937B-979EC5E4C5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126419-52C0-4049-849A-9FE05D0D9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F3CD3-F448-48B3-817F-4B29502A30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960" y="132588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1B7F3D-6EE1-4BF3-837C-E9421E441C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49C07-6C3B-4293-891B-5182C25AA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DB701-4BCF-4E91-A1AA-8956AF8201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960" y="132588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28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A614EA-686E-4B75-A0D0-097D2E241F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96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12E7A0-F9B6-4135-BDF1-52F70363E3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96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280" y="30434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5A515-B47C-4BBB-B71B-D0D26774EA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Arial"/>
              </a:rPr>
              <a:t>Click to edit the title text format</a:t>
            </a:r>
            <a:endParaRPr b="0" lang="en-GB" sz="43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90" spc="-1" strike="noStrike">
                <a:latin typeface="Arial"/>
              </a:rPr>
              <a:t>Click to edit the outline text format</a:t>
            </a:r>
            <a:endParaRPr b="0" lang="en-GB" sz="3190" spc="-1" strike="noStrike">
              <a:latin typeface="Arial"/>
            </a:endParaRPr>
          </a:p>
          <a:p>
            <a:pPr lvl="1" marL="864000" indent="-324000">
              <a:spcBef>
                <a:spcPts val="112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790" spc="-1" strike="noStrike">
                <a:latin typeface="Arial"/>
              </a:rPr>
              <a:t>Second Outline Level</a:t>
            </a:r>
            <a:endParaRPr b="0" lang="en-GB" sz="279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28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628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D13798-E942-4EC9-B910-E74AC042038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RESTful API concepts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280" y="1310400"/>
            <a:ext cx="9071640" cy="33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r>
              <a:rPr b="0" i="1" lang="en-GB" sz="1800" spc="-1" strike="noStrike">
                <a:latin typeface="Times New Roman"/>
              </a:rPr>
              <a:t>Підготував: </a:t>
            </a:r>
            <a:endParaRPr b="0" lang="en-GB" sz="1800" spc="-1" strike="noStrike">
              <a:latin typeface="Arial"/>
            </a:endParaRPr>
          </a:p>
          <a:p>
            <a:pPr algn="r">
              <a:buNone/>
            </a:pPr>
            <a:r>
              <a:rPr b="0" i="1" lang="en-GB" sz="1800" spc="-1" strike="noStrike">
                <a:latin typeface="Times New Roman"/>
              </a:rPr>
              <a:t>студент 507 групи</a:t>
            </a:r>
            <a:br>
              <a:rPr sz="1800"/>
            </a:br>
            <a:r>
              <a:rPr b="0" i="1" lang="en-GB" sz="1800" spc="-1" strike="noStrike">
                <a:latin typeface="Times New Roman"/>
              </a:rPr>
              <a:t>Лека Максим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40000" y="1310400"/>
            <a:ext cx="7020000" cy="3319200"/>
          </a:xfrm>
          <a:prstGeom prst="rect">
            <a:avLst/>
          </a:prstGeom>
          <a:ln w="0">
            <a:noFill/>
          </a:ln>
          <a:effectLst>
            <a:outerShdw dist="171040" dir="2520846" blurRad="0" rotWithShape="0">
              <a:srgbClr val="1c1c1c">
                <a:alpha val="24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Документація API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Times New Roman"/>
              </a:rPr>
              <a:t>Документація API є важливою складовою при проектуванні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. Вона повинна містити опис API, спосіб </a:t>
            </a:r>
            <a:r>
              <a:rPr b="0" lang="en-GB" sz="2600" spc="-1" strike="noStrike">
                <a:latin typeface="Times New Roman"/>
              </a:rPr>
              <a:t>автентифікації, список ресурсів, як використовувати HTTP-</a:t>
            </a:r>
            <a:r>
              <a:rPr b="0" lang="en-GB" sz="2600" spc="-1" strike="noStrike">
                <a:latin typeface="Times New Roman"/>
              </a:rPr>
              <a:t>дієслова та будь-яку іншу важливу інформацію, яку </a:t>
            </a:r>
            <a:r>
              <a:rPr b="0" lang="en-GB" sz="2600" spc="-1" strike="noStrike">
                <a:latin typeface="Times New Roman"/>
              </a:rPr>
              <a:t>розробники повинні знати.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Безпека API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Times New Roman"/>
              </a:rPr>
              <a:t>Безпека API також є важливою при проектуванні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. Вона включає аутентифікацію, </a:t>
            </a:r>
            <a:r>
              <a:rPr b="0" lang="en-GB" sz="2600" spc="-1" strike="noStrike">
                <a:latin typeface="Times New Roman"/>
              </a:rPr>
              <a:t>авторизацію, шифрування та інші заходи, щоб забезпечити </a:t>
            </a:r>
            <a:r>
              <a:rPr b="0" lang="en-GB" sz="2600" spc="-1" strike="noStrike">
                <a:latin typeface="Times New Roman"/>
              </a:rPr>
              <a:t>безпеку API та запобігти доступу несанкціонованих </a:t>
            </a:r>
            <a:r>
              <a:rPr b="0" lang="en-GB" sz="2600" spc="-1" strike="noStrike">
                <a:latin typeface="Times New Roman"/>
              </a:rPr>
              <a:t>користувачів.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520000" y="180000"/>
            <a:ext cx="5220000" cy="509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Переваги та недоліки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має кілька переваг, включаючи простоту, </a:t>
            </a:r>
            <a:r>
              <a:rPr b="0" lang="en-GB" sz="2600" spc="-1" strike="noStrike">
                <a:latin typeface="Times New Roman"/>
              </a:rPr>
              <a:t>масштабованість, доступність та гнучкість. Він також </a:t>
            </a:r>
            <a:r>
              <a:rPr b="0" lang="en-GB" sz="2600" spc="-1" strike="noStrike">
                <a:latin typeface="Times New Roman"/>
              </a:rPr>
              <a:t>забезпечує прозорість, стандартизовану архітектуру та </a:t>
            </a:r>
            <a:r>
              <a:rPr b="0" lang="en-GB" sz="2600" spc="-1" strike="noStrike">
                <a:latin typeface="Times New Roman"/>
              </a:rPr>
              <a:t>зниження навантаження на сервер. Однак, недоліки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включають складність для виконання </a:t>
            </a:r>
            <a:r>
              <a:rPr b="0" lang="en-GB" sz="2600" spc="-1" strike="noStrike">
                <a:latin typeface="Times New Roman"/>
              </a:rPr>
              <a:t>деяких операцій та необхідність використання додаткових </a:t>
            </a:r>
            <a:r>
              <a:rPr b="0" lang="en-GB" sz="2600" spc="-1" strike="noStrike">
                <a:latin typeface="Times New Roman"/>
              </a:rPr>
              <a:t>бібліотек для підтримки деяких функцій.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700000" y="360000"/>
            <a:ext cx="4860000" cy="4860000"/>
          </a:xfrm>
          <a:prstGeom prst="rect">
            <a:avLst/>
          </a:prstGeom>
          <a:ln w="0">
            <a:noFill/>
          </a:ln>
          <a:effectLst>
            <a:outerShdw dist="197537" dir="2700000" blurRad="63360" rotWithShape="0">
              <a:srgbClr val="666666">
                <a:alpha val="58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Висновок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Times New Roman"/>
              </a:rPr>
              <a:t>Загалом,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дозволяє розробникам створювати додатки, що взаємодіють з іншими додатками та системами, що забезпечує більшу функціональність та масштабованість. Для успішної розробки додатку, розробники повинні ретельно дотримуватися концепцій та принципів, що визначені у цій презентації.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5360"/>
            <a:ext cx="9071640" cy="67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Дякую за увагу!</a:t>
            </a:r>
            <a:endParaRPr b="0" lang="en-GB" sz="4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Що таке </a:t>
            </a:r>
            <a:r>
              <a:rPr b="0" lang="en-GB" sz="4390" spc="-1" strike="noStrike">
                <a:latin typeface="Times New Roman"/>
              </a:rPr>
              <a:t>RESTful API</a:t>
            </a:r>
            <a:r>
              <a:rPr b="0" lang="en-GB" sz="4390" spc="-1" strike="noStrike">
                <a:latin typeface="Times New Roman"/>
              </a:rPr>
              <a:t>?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- інтерфейс програмування за </a:t>
            </a:r>
            <a:r>
              <a:rPr b="0" lang="en-GB" sz="2600" spc="-1" strike="noStrike">
                <a:latin typeface="Times New Roman"/>
              </a:rPr>
              <a:t>принципами представлення стану, який є веб-орієнтованою </a:t>
            </a:r>
            <a:r>
              <a:rPr b="0" lang="en-GB" sz="2600" spc="-1" strike="noStrike">
                <a:latin typeface="Times New Roman"/>
              </a:rPr>
              <a:t>архітектурою для створення та отримання веб-сервісів. Він </a:t>
            </a:r>
            <a:r>
              <a:rPr b="0" lang="en-GB" sz="2600" spc="-1" strike="noStrike">
                <a:latin typeface="Times New Roman"/>
              </a:rPr>
              <a:t>базується на протоколі HTTP та використовується для </a:t>
            </a:r>
            <a:r>
              <a:rPr b="0" lang="en-GB" sz="2600" spc="-1" strike="noStrike">
                <a:latin typeface="Times New Roman"/>
              </a:rPr>
              <a:t>отримання або маніпулювання даними шляхом </a:t>
            </a:r>
            <a:r>
              <a:rPr b="0" lang="en-GB" sz="2600" spc="-1" strike="noStrike">
                <a:latin typeface="Times New Roman"/>
              </a:rPr>
              <a:t>відправлення запитів та отримання відповідей.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HTTP-дієслова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використовує HTTP-дієслова для </a:t>
            </a:r>
            <a:r>
              <a:rPr b="0" lang="en-GB" sz="2600" spc="-1" strike="noStrike">
                <a:latin typeface="Times New Roman"/>
              </a:rPr>
              <a:t>визначення типу операції, яку слід виконати над ресурсом. </a:t>
            </a:r>
            <a:r>
              <a:rPr b="0" lang="en-GB" sz="2600" spc="-1" strike="noStrike">
                <a:latin typeface="Times New Roman"/>
              </a:rPr>
              <a:t>Є кілька HTTP-дієслів, таких як GET, POST, PUT, DELETE, </a:t>
            </a:r>
            <a:r>
              <a:rPr b="0" lang="en-GB" sz="2600" spc="-1" strike="noStrike">
                <a:latin typeface="Times New Roman"/>
              </a:rPr>
              <a:t>PATCH тощо.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20000" y="180000"/>
            <a:ext cx="864000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Ресурси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Times New Roman"/>
              </a:rPr>
              <a:t>У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 ресурси відносяться до даних, які </a:t>
            </a:r>
            <a:r>
              <a:rPr b="0" lang="en-GB" sz="2600" spc="-1" strike="noStrike">
                <a:latin typeface="Times New Roman"/>
              </a:rPr>
              <a:t>маніпулюються. Ресурс може бути чим завгодно, що можна </a:t>
            </a:r>
            <a:r>
              <a:rPr b="0" lang="en-GB" sz="2600" spc="-1" strike="noStrike">
                <a:latin typeface="Times New Roman"/>
              </a:rPr>
              <a:t>ідентифікувати за допомогою унікального ідентифікатора, </a:t>
            </a:r>
            <a:r>
              <a:rPr b="0" lang="en-GB" sz="2600" spc="-1" strike="noStrike">
                <a:latin typeface="Times New Roman"/>
              </a:rPr>
              <a:t>наприклад, користувач, продукт або замовлення.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390" spc="-1" strike="noStrike">
                <a:latin typeface="Times New Roman"/>
              </a:rPr>
              <a:t>Принципи проектування RESTful API</a:t>
            </a:r>
            <a:endParaRPr b="0" lang="en-GB" sz="439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28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Times New Roman"/>
              </a:rPr>
              <a:t>Є кілька принципів проектування, яких слід дотримуватися </a:t>
            </a:r>
            <a:r>
              <a:rPr b="0" lang="en-GB" sz="2600" spc="-1" strike="noStrike">
                <a:latin typeface="Times New Roman"/>
              </a:rPr>
              <a:t>при проектуванні </a:t>
            </a:r>
            <a:r>
              <a:rPr b="1" lang="en-GB" sz="3600" spc="-1" strike="noStrike">
                <a:latin typeface="Times New Roman"/>
              </a:rPr>
              <a:t>RESTful API</a:t>
            </a:r>
            <a:r>
              <a:rPr b="0" lang="en-GB" sz="2600" spc="-1" strike="noStrike">
                <a:latin typeface="Times New Roman"/>
              </a:rPr>
              <a:t>. </a:t>
            </a:r>
            <a:r>
              <a:rPr b="0" lang="en-GB" sz="2600" spc="-1" strike="noStrike">
                <a:latin typeface="Times New Roman"/>
              </a:rPr>
              <a:t>Серед них правильне </a:t>
            </a:r>
            <a:r>
              <a:rPr b="0" lang="en-GB" sz="2600" spc="-1" strike="noStrike">
                <a:latin typeface="Times New Roman"/>
              </a:rPr>
              <a:t>використання HTTP-дієслів, використання ідентифікаторів </a:t>
            </a:r>
            <a:r>
              <a:rPr b="0" lang="en-GB" sz="2600" spc="-1" strike="noStrike">
                <a:latin typeface="Times New Roman"/>
              </a:rPr>
              <a:t>ресурсів, надання чітких повідомлень про помилки, </a:t>
            </a:r>
            <a:r>
              <a:rPr b="0" lang="en-GB" sz="2600" spc="-1" strike="noStrike">
                <a:latin typeface="Times New Roman"/>
              </a:rPr>
              <a:t>використання кешування, робота з безпекою та </a:t>
            </a:r>
            <a:r>
              <a:rPr b="0" lang="en-GB" sz="2600" spc="-1" strike="noStrike">
                <a:latin typeface="Times New Roman"/>
              </a:rPr>
              <a:t>аутентифікацією.</a:t>
            </a:r>
            <a:endParaRPr b="0" lang="en-GB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2023-05-14T18:05:39Z</dcterms:created>
  <dc:creator/>
  <dc:description/>
  <dc:language>en-GB</dc:language>
  <cp:lastModifiedBy/>
  <dcterms:modified xsi:type="dcterms:W3CDTF">2023-05-14T19:49:54Z</dcterms:modified>
  <cp:revision>34</cp:revision>
  <dc:subject/>
  <dc:title/>
</cp:coreProperties>
</file>