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42b1701a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42b1701a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42b1701a5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42b1701a5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42b1701a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42b1701a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42b1701a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42b1701a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42b1701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42b1701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42b1701a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42b1701a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42b1701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42b1701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2b1701a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2b1701a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42b1701a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42b1701a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42b1701a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42b1701a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42b1701a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42b1701a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2b1701a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2b1701a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42b1701a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42b1701a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42b1701a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42b1701a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42b1701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42b1701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HTTP/CSP" TargetMode="External"/><Relationship Id="rId4" Type="http://schemas.openxmlformats.org/officeDocument/2006/relationships/hyperlink" Target="https://developer.mozilla.org/en-US/docs/Web/HTTP/Headers/Content-Security-Policy/script-src" TargetMode="External"/><Relationship Id="rId5" Type="http://schemas.openxmlformats.org/officeDocument/2006/relationships/hyperlink" Target="https://developer.mozilla.org/en-US/docs/Web/HTTP/Headers/Content-Security-Policy/default-sr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mozilla.org/en-US/docs/Web/JavaScript/Guide/Regular_Expressions" TargetMode="External"/><Relationship Id="rId4" Type="http://schemas.openxmlformats.org/officeDocument/2006/relationships/hyperlink" Target="https://developer.mozilla.org/en-US/docs/Web/API/Constraint_validation" TargetMode="External"/><Relationship Id="rId5" Type="http://schemas.openxmlformats.org/officeDocument/2006/relationships/hyperlink" Target="https://developer.mozilla.org/en-US/docs/Web/API/Constraint_valid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freeformatter.com/javascript-escape.html" TargetMode="External"/><Relationship Id="rId4" Type="http://schemas.openxmlformats.org/officeDocument/2006/relationships/hyperlink" Target="https://www.freeformatter.com/url-encoder.html" TargetMode="External"/><Relationship Id="rId5" Type="http://schemas.openxmlformats.org/officeDocument/2006/relationships/hyperlink" Target="https://developer.mozilla.org/en-US/docs/Web/API/Node/textContent" TargetMode="External"/><Relationship Id="rId6" Type="http://schemas.openxmlformats.org/officeDocument/2006/relationships/hyperlink" Target="https://developer.mozilla.org/en-US/docs/Web/API/Element/inn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API/Document/cookie"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ebpack.js.org/guides/csp/" TargetMode="External"/><Relationship Id="rId4" Type="http://schemas.openxmlformats.org/officeDocument/2006/relationships/hyperlink" Target="https://obfuscator.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aygun.com/for/javascript-error-monito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wasp.org/www-community/attacks/SQL_Injection#"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shint.com/" TargetMode="External"/><Relationship Id="rId4" Type="http://schemas.openxmlformats.org/officeDocument/2006/relationships/hyperlink" Target="https://www.jslint.com/" TargetMode="External"/><Relationship Id="rId10"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hyperlink" Target="https://eslint.org/" TargetMode="External"/><Relationship Id="rId6" Type="http://schemas.openxmlformats.org/officeDocument/2006/relationships/hyperlink" Target="https://code.visualstudio.com/docs/languages/javascript#_linters" TargetMode="External"/><Relationship Id="rId7" Type="http://schemas.openxmlformats.org/officeDocument/2006/relationships/hyperlink" Target="https://atomlinter.github.io/" TargetMode="External"/><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npmjs.com/cli/v8/commands/npm-audit" TargetMode="External"/><Relationship Id="rId4" Type="http://schemas.openxmlformats.org/officeDocument/2006/relationships/hyperlink" Target="https://classic.yarnpkg.com/en/docs/cli/audit/" TargetMode="External"/><Relationship Id="rId5" Type="http://schemas.openxmlformats.org/officeDocument/2006/relationships/hyperlink" Target="https://pnpm.io/cli/audit" TargetMode="External"/><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37500"/>
              </a:lnSpc>
              <a:spcBef>
                <a:spcPts val="600"/>
              </a:spcBef>
              <a:spcAft>
                <a:spcPts val="0"/>
              </a:spcAft>
              <a:buNone/>
            </a:pPr>
            <a:r>
              <a:rPr b="1" lang="en-GB" sz="2744">
                <a:highlight>
                  <a:schemeClr val="dk1"/>
                </a:highlight>
                <a:latin typeface="Roboto"/>
                <a:ea typeface="Roboto"/>
                <a:cs typeface="Roboto"/>
                <a:sym typeface="Roboto"/>
              </a:rPr>
              <a:t>JavaScript security: Vulnerabilities and best practices</a:t>
            </a:r>
            <a:endParaRPr b="1" sz="2744">
              <a:highlight>
                <a:schemeClr val="dk1"/>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1900"/>
              <a:t>Vlasiuk Oleh</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3. Avoid using inline JavaScript and establish a Content Security Policy</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1297500" y="1353425"/>
            <a:ext cx="7097100" cy="40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Using inline script tags makes your website or application more vulnerable to cross-site scripting (XSS) attacks. You can avoid this JavaScript security risk by adding all your scripts, including inline event handlers (e.g. </a:t>
            </a:r>
            <a:r>
              <a:rPr lang="en-GB" sz="1400">
                <a:highlight>
                  <a:schemeClr val="dk1"/>
                </a:highlight>
                <a:latin typeface="Courier New"/>
                <a:ea typeface="Courier New"/>
                <a:cs typeface="Courier New"/>
                <a:sym typeface="Courier New"/>
              </a:rPr>
              <a:t>onclick</a:t>
            </a:r>
            <a:r>
              <a:rPr lang="en-GB" sz="1400">
                <a:highlight>
                  <a:schemeClr val="dk1"/>
                </a:highlight>
                <a:latin typeface="Roboto"/>
                <a:ea typeface="Roboto"/>
                <a:cs typeface="Roboto"/>
                <a:sym typeface="Roboto"/>
              </a:rPr>
              <a:t>), as external .js files.</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For better security, we’d also recommend that you establish a </a:t>
            </a:r>
            <a:r>
              <a:rPr lang="en-GB" sz="1400">
                <a:highlight>
                  <a:schemeClr val="dk1"/>
                </a:highlight>
                <a:uFill>
                  <a:noFill/>
                </a:uFill>
                <a:latin typeface="Roboto"/>
                <a:ea typeface="Roboto"/>
                <a:cs typeface="Roboto"/>
                <a:sym typeface="Roboto"/>
                <a:hlinkClick r:id="rId3"/>
              </a:rPr>
              <a:t>content security policy (CSP)</a:t>
            </a:r>
            <a:r>
              <a:rPr lang="en-GB" sz="1400">
                <a:highlight>
                  <a:schemeClr val="dk1"/>
                </a:highlight>
                <a:latin typeface="Roboto"/>
                <a:ea typeface="Roboto"/>
                <a:cs typeface="Roboto"/>
                <a:sym typeface="Roboto"/>
              </a:rPr>
              <a:t>. This is a security layer in the communication between client and server that allows you to add content security rules to your HTTP response header.</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If you don’t have any inline scripts on your page, it’s easier to set up a more effective CSP. You can use the </a:t>
            </a:r>
            <a:r>
              <a:rPr lang="en-GB" sz="1400">
                <a:highlight>
                  <a:schemeClr val="dk1"/>
                </a:highlight>
                <a:uFill>
                  <a:noFill/>
                </a:uFill>
                <a:latin typeface="Courier New"/>
                <a:ea typeface="Courier New"/>
                <a:cs typeface="Courier New"/>
                <a:sym typeface="Courier New"/>
                <a:hlinkClick r:id="rId4"/>
              </a:rPr>
              <a:t>script-src</a:t>
            </a:r>
            <a:r>
              <a:rPr lang="en-GB" sz="1400">
                <a:highlight>
                  <a:schemeClr val="dk1"/>
                </a:highlight>
                <a:latin typeface="Roboto"/>
                <a:ea typeface="Roboto"/>
                <a:cs typeface="Roboto"/>
                <a:sym typeface="Roboto"/>
              </a:rPr>
              <a:t> and </a:t>
            </a:r>
            <a:r>
              <a:rPr lang="en-GB" sz="1400">
                <a:highlight>
                  <a:schemeClr val="dk1"/>
                </a:highlight>
                <a:uFill>
                  <a:noFill/>
                </a:uFill>
                <a:latin typeface="Courier New"/>
                <a:ea typeface="Courier New"/>
                <a:cs typeface="Courier New"/>
                <a:sym typeface="Courier New"/>
                <a:hlinkClick r:id="rId5"/>
              </a:rPr>
              <a:t>default-src</a:t>
            </a:r>
            <a:r>
              <a:rPr lang="en-GB" sz="1400">
                <a:highlight>
                  <a:schemeClr val="dk1"/>
                </a:highlight>
                <a:latin typeface="Roboto"/>
                <a:ea typeface="Roboto"/>
                <a:cs typeface="Roboto"/>
                <a:sym typeface="Roboto"/>
              </a:rPr>
              <a:t> directives to block all inline scripts, so if any malicious inline script tries to execute on your site, it will automatically fail.</a:t>
            </a:r>
            <a:endParaRPr sz="1400">
              <a:highlight>
                <a:schemeClr val="dk1"/>
              </a:highlight>
              <a:latin typeface="Roboto"/>
              <a:ea typeface="Roboto"/>
              <a:cs typeface="Roboto"/>
              <a:sym typeface="Roboto"/>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4500"/>
              </a:spcBef>
              <a:spcAft>
                <a:spcPts val="0"/>
              </a:spcAft>
              <a:buNone/>
            </a:pPr>
            <a:r>
              <a:rPr b="1" lang="en-GB" sz="1900">
                <a:highlight>
                  <a:schemeClr val="dk1"/>
                </a:highlight>
                <a:latin typeface="Roboto"/>
                <a:ea typeface="Roboto"/>
                <a:cs typeface="Roboto"/>
                <a:sym typeface="Roboto"/>
              </a:rPr>
              <a:t>4</a:t>
            </a:r>
            <a:r>
              <a:rPr b="1" lang="en-GB" sz="1900">
                <a:highlight>
                  <a:schemeClr val="dk1"/>
                </a:highlight>
                <a:latin typeface="Roboto"/>
                <a:ea typeface="Roboto"/>
                <a:cs typeface="Roboto"/>
                <a:sym typeface="Roboto"/>
              </a:rPr>
              <a:t>. Validate user input</a:t>
            </a:r>
            <a:endParaRPr b="1" sz="1900">
              <a:highlight>
                <a:schemeClr val="dk1"/>
              </a:highlight>
              <a:latin typeface="Roboto"/>
              <a:ea typeface="Roboto"/>
              <a:cs typeface="Roboto"/>
              <a:sym typeface="Roboto"/>
            </a:endParaRPr>
          </a:p>
          <a:p>
            <a:pPr indent="0" lvl="0" marL="0" rtl="0" algn="l">
              <a:spcBef>
                <a:spcPts val="400"/>
              </a:spcBef>
              <a:spcAft>
                <a:spcPts val="0"/>
              </a:spcAft>
              <a:buNone/>
            </a:pPr>
            <a:r>
              <a:t/>
            </a:r>
            <a:endParaRPr/>
          </a:p>
        </p:txBody>
      </p:sp>
      <p:sp>
        <p:nvSpPr>
          <p:cNvPr id="204" name="Google Shape;204;p23"/>
          <p:cNvSpPr txBox="1"/>
          <p:nvPr>
            <p:ph idx="1" type="body"/>
          </p:nvPr>
        </p:nvSpPr>
        <p:spPr>
          <a:xfrm>
            <a:off x="1297500" y="1307850"/>
            <a:ext cx="7621800" cy="3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Validating user input on both the client- and server-side is essential to avoid malicious code injections.</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HTML5 forms come with built-in form validation attributes such as </a:t>
            </a:r>
            <a:r>
              <a:rPr lang="en-GB" sz="1400">
                <a:highlight>
                  <a:schemeClr val="dk1"/>
                </a:highlight>
                <a:latin typeface="Courier New"/>
                <a:ea typeface="Courier New"/>
                <a:cs typeface="Courier New"/>
                <a:sym typeface="Courier New"/>
              </a:rPr>
              <a:t>required</a:t>
            </a:r>
            <a:r>
              <a:rPr lang="en-GB" sz="1400">
                <a:highlight>
                  <a:schemeClr val="dk1"/>
                </a:highlight>
                <a:latin typeface="Roboto"/>
                <a:ea typeface="Roboto"/>
                <a:cs typeface="Roboto"/>
                <a:sym typeface="Roboto"/>
              </a:rPr>
              <a:t>, </a:t>
            </a:r>
            <a:r>
              <a:rPr lang="en-GB" sz="1400">
                <a:highlight>
                  <a:schemeClr val="dk1"/>
                </a:highlight>
                <a:latin typeface="Courier New"/>
                <a:ea typeface="Courier New"/>
                <a:cs typeface="Courier New"/>
                <a:sym typeface="Courier New"/>
              </a:rPr>
              <a:t>min</a:t>
            </a:r>
            <a:r>
              <a:rPr lang="en-GB" sz="1400">
                <a:highlight>
                  <a:schemeClr val="dk1"/>
                </a:highlight>
                <a:latin typeface="Roboto"/>
                <a:ea typeface="Roboto"/>
                <a:cs typeface="Roboto"/>
                <a:sym typeface="Roboto"/>
              </a:rPr>
              <a:t>, </a:t>
            </a:r>
            <a:r>
              <a:rPr lang="en-GB" sz="1400">
                <a:highlight>
                  <a:schemeClr val="dk1"/>
                </a:highlight>
                <a:latin typeface="Courier New"/>
                <a:ea typeface="Courier New"/>
                <a:cs typeface="Courier New"/>
                <a:sym typeface="Courier New"/>
              </a:rPr>
              <a:t>max</a:t>
            </a:r>
            <a:r>
              <a:rPr lang="en-GB" sz="1400">
                <a:highlight>
                  <a:schemeClr val="dk1"/>
                </a:highlight>
                <a:latin typeface="Roboto"/>
                <a:ea typeface="Roboto"/>
                <a:cs typeface="Roboto"/>
                <a:sym typeface="Roboto"/>
              </a:rPr>
              <a:t>, </a:t>
            </a:r>
            <a:r>
              <a:rPr lang="en-GB" sz="1400">
                <a:highlight>
                  <a:schemeClr val="dk1"/>
                </a:highlight>
                <a:latin typeface="Courier New"/>
                <a:ea typeface="Courier New"/>
                <a:cs typeface="Courier New"/>
                <a:sym typeface="Courier New"/>
              </a:rPr>
              <a:t>type</a:t>
            </a:r>
            <a:r>
              <a:rPr lang="en-GB" sz="1400">
                <a:highlight>
                  <a:schemeClr val="dk1"/>
                </a:highlight>
                <a:latin typeface="Roboto"/>
                <a:ea typeface="Roboto"/>
                <a:cs typeface="Roboto"/>
                <a:sym typeface="Roboto"/>
              </a:rPr>
              <a:t>, and others that let you check user data and return error messages without any JavaScript on the client side. You can also use the </a:t>
            </a:r>
            <a:r>
              <a:rPr lang="en-GB" sz="1400">
                <a:highlight>
                  <a:schemeClr val="dk1"/>
                </a:highlight>
                <a:latin typeface="Courier New"/>
                <a:ea typeface="Courier New"/>
                <a:cs typeface="Courier New"/>
                <a:sym typeface="Courier New"/>
              </a:rPr>
              <a:t>pattern</a:t>
            </a:r>
            <a:r>
              <a:rPr lang="en-GB" sz="1400">
                <a:highlight>
                  <a:schemeClr val="dk1"/>
                </a:highlight>
                <a:latin typeface="Roboto"/>
                <a:ea typeface="Roboto"/>
                <a:cs typeface="Roboto"/>
                <a:sym typeface="Roboto"/>
              </a:rPr>
              <a:t> HTML attribute to validate the value of an input using a </a:t>
            </a:r>
            <a:r>
              <a:rPr b="1" lang="en-GB" sz="1400" u="sng">
                <a:highlight>
                  <a:schemeClr val="dk1"/>
                </a:highlight>
                <a:latin typeface="Roboto"/>
                <a:ea typeface="Roboto"/>
                <a:cs typeface="Roboto"/>
                <a:sym typeface="Roboto"/>
                <a:hlinkClick r:id="rId3"/>
              </a:rPr>
              <a:t>Regular Expression</a:t>
            </a:r>
            <a:r>
              <a:rPr b="1" lang="en-GB" sz="1400">
                <a:highlight>
                  <a:schemeClr val="dk1"/>
                </a:highlight>
                <a:latin typeface="Roboto"/>
                <a:ea typeface="Roboto"/>
                <a:cs typeface="Roboto"/>
                <a:sym typeface="Roboto"/>
              </a:rPr>
              <a:t>.</a:t>
            </a:r>
            <a:endParaRPr b="1"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In addition to these HTML5 attributes, modern browsers also come with support for the </a:t>
            </a:r>
            <a:r>
              <a:rPr b="1" lang="en-GB" sz="1400">
                <a:highlight>
                  <a:schemeClr val="dk1"/>
                </a:highlight>
                <a:uFill>
                  <a:noFill/>
                </a:uFill>
                <a:latin typeface="Roboto"/>
                <a:ea typeface="Roboto"/>
                <a:cs typeface="Roboto"/>
                <a:sym typeface="Roboto"/>
                <a:hlinkClick r:id="rId4"/>
              </a:rPr>
              <a:t>Constraint Validation</a:t>
            </a:r>
            <a:r>
              <a:rPr lang="en-GB" sz="1400">
                <a:highlight>
                  <a:schemeClr val="dk1"/>
                </a:highlight>
                <a:uFill>
                  <a:noFill/>
                </a:uFill>
                <a:latin typeface="Roboto"/>
                <a:ea typeface="Roboto"/>
                <a:cs typeface="Roboto"/>
                <a:sym typeface="Roboto"/>
                <a:hlinkClick r:id="rId5"/>
              </a:rPr>
              <a:t> API</a:t>
            </a:r>
            <a:r>
              <a:rPr lang="en-GB" sz="1400">
                <a:highlight>
                  <a:schemeClr val="dk1"/>
                </a:highlight>
                <a:latin typeface="Roboto"/>
                <a:ea typeface="Roboto"/>
                <a:cs typeface="Roboto"/>
                <a:sym typeface="Roboto"/>
              </a:rPr>
              <a:t> that lets you perform custom input validation using JavaScript.This is a web API that extends the JavaScript interfaces belonging to different HTML elements used in forms, such as </a:t>
            </a:r>
            <a:r>
              <a:rPr lang="en-GB" sz="1400">
                <a:highlight>
                  <a:schemeClr val="dk1"/>
                </a:highlight>
                <a:latin typeface="Courier New"/>
                <a:ea typeface="Courier New"/>
                <a:cs typeface="Courier New"/>
                <a:sym typeface="Courier New"/>
              </a:rPr>
              <a:t>HTMLInputElement</a:t>
            </a:r>
            <a:r>
              <a:rPr lang="en-GB" sz="1400">
                <a:highlight>
                  <a:schemeClr val="dk1"/>
                </a:highlight>
                <a:latin typeface="Roboto"/>
                <a:ea typeface="Roboto"/>
                <a:cs typeface="Roboto"/>
                <a:sym typeface="Roboto"/>
              </a:rPr>
              <a:t>, </a:t>
            </a:r>
            <a:r>
              <a:rPr lang="en-GB" sz="1400">
                <a:highlight>
                  <a:schemeClr val="dk1"/>
                </a:highlight>
                <a:latin typeface="Courier New"/>
                <a:ea typeface="Courier New"/>
                <a:cs typeface="Courier New"/>
                <a:sym typeface="Courier New"/>
              </a:rPr>
              <a:t>HTMLSelectElement</a:t>
            </a:r>
            <a:r>
              <a:rPr lang="en-GB" sz="1400">
                <a:highlight>
                  <a:schemeClr val="dk1"/>
                </a:highlight>
                <a:latin typeface="Roboto"/>
                <a:ea typeface="Roboto"/>
                <a:cs typeface="Roboto"/>
                <a:sym typeface="Roboto"/>
              </a:rPr>
              <a:t>, and </a:t>
            </a:r>
            <a:r>
              <a:rPr lang="en-GB" sz="1400">
                <a:highlight>
                  <a:schemeClr val="dk1"/>
                </a:highlight>
                <a:latin typeface="Courier New"/>
                <a:ea typeface="Courier New"/>
                <a:cs typeface="Courier New"/>
                <a:sym typeface="Courier New"/>
              </a:rPr>
              <a:t>HTMLButtonElement</a:t>
            </a:r>
            <a:r>
              <a:rPr lang="en-GB" sz="1400">
                <a:highlight>
                  <a:schemeClr val="dk1"/>
                </a:highlight>
                <a:latin typeface="Roboto"/>
                <a:ea typeface="Roboto"/>
                <a:cs typeface="Roboto"/>
                <a:sym typeface="Roboto"/>
              </a:rPr>
              <a:t> and provides useful properties and methods for checking input validity against different constraints, reporting validity status, and performing other actions.</a:t>
            </a:r>
            <a:endParaRPr sz="1400">
              <a:highlight>
                <a:schemeClr val="dk1"/>
              </a:highlight>
              <a:latin typeface="Roboto"/>
              <a:ea typeface="Roboto"/>
              <a:cs typeface="Roboto"/>
              <a:sym typeface="Roboto"/>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5. Escape or encode user input</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0" name="Google Shape;210;p24"/>
          <p:cNvSpPr txBox="1"/>
          <p:nvPr>
            <p:ph idx="1" type="body"/>
          </p:nvPr>
        </p:nvSpPr>
        <p:spPr>
          <a:xfrm>
            <a:off x="1297500" y="1307850"/>
            <a:ext cx="7236300" cy="44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To avoid XSS attacks, it’s also important to escape or encode incoming or unsafe data. Escaping and encoding are two technologies that convert special characters that can pose a security risk into a safe form</a:t>
            </a:r>
            <a:r>
              <a:rPr lang="en-GB" sz="1400">
                <a:highlight>
                  <a:schemeClr val="dk1"/>
                </a:highlight>
                <a:latin typeface="Roboto"/>
                <a:ea typeface="Roboto"/>
                <a:cs typeface="Roboto"/>
                <a:sym typeface="Roboto"/>
              </a:rPr>
              <a:t>.</a:t>
            </a:r>
            <a:r>
              <a:rPr lang="en-GB" sz="1400">
                <a:highlight>
                  <a:schemeClr val="dk1"/>
                </a:highlight>
                <a:latin typeface="Roboto"/>
                <a:ea typeface="Roboto"/>
                <a:cs typeface="Roboto"/>
                <a:sym typeface="Roboto"/>
              </a:rPr>
              <a:t>While encoding adds an extra character before a potentially dangerous character, such as the \ character before the quotation mark in JavaScript, escaping converts a character into an equivalent but safe format, for instance the &gt; character into the </a:t>
            </a:r>
            <a:r>
              <a:rPr lang="en-GB" sz="1400">
                <a:highlight>
                  <a:schemeClr val="dk1"/>
                </a:highlight>
                <a:latin typeface="Courier New"/>
                <a:ea typeface="Courier New"/>
                <a:cs typeface="Courier New"/>
                <a:sym typeface="Courier New"/>
              </a:rPr>
              <a:t>&amp;gt;</a:t>
            </a:r>
            <a:r>
              <a:rPr lang="en-GB" sz="1400">
                <a:highlight>
                  <a:schemeClr val="dk1"/>
                </a:highlight>
                <a:latin typeface="Roboto"/>
                <a:ea typeface="Roboto"/>
                <a:cs typeface="Roboto"/>
                <a:sym typeface="Roboto"/>
              </a:rPr>
              <a:t> string in HTML.</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As a rule of thumb, you should always encode HTML entities, such as the &lt; and &gt; characters, when they come from untrusted sources. To escape URIs and JavaScript code, you can use free escaping/encoding tools such as the </a:t>
            </a:r>
            <a:r>
              <a:rPr b="1" lang="en-GB" sz="1400" u="sng">
                <a:highlight>
                  <a:schemeClr val="dk1"/>
                </a:highlight>
                <a:latin typeface="Roboto"/>
                <a:ea typeface="Roboto"/>
                <a:cs typeface="Roboto"/>
                <a:sym typeface="Roboto"/>
                <a:hlinkClick r:id="rId3"/>
              </a:rPr>
              <a:t>JavaScript String Escaper</a:t>
            </a:r>
            <a:r>
              <a:rPr b="1" lang="en-GB" sz="1400" u="sng">
                <a:highlight>
                  <a:schemeClr val="dk1"/>
                </a:highlight>
                <a:latin typeface="Roboto"/>
                <a:ea typeface="Roboto"/>
                <a:cs typeface="Roboto"/>
                <a:sym typeface="Roboto"/>
              </a:rPr>
              <a:t> </a:t>
            </a:r>
            <a:r>
              <a:rPr lang="en-GB" sz="1400">
                <a:highlight>
                  <a:schemeClr val="dk1"/>
                </a:highlight>
                <a:latin typeface="Roboto"/>
                <a:ea typeface="Roboto"/>
                <a:cs typeface="Roboto"/>
                <a:sym typeface="Roboto"/>
              </a:rPr>
              <a:t>and </a:t>
            </a:r>
            <a:r>
              <a:rPr b="1" lang="en-GB" sz="1400" u="sng">
                <a:highlight>
                  <a:schemeClr val="dk1"/>
                </a:highlight>
                <a:latin typeface="Roboto"/>
                <a:ea typeface="Roboto"/>
                <a:cs typeface="Roboto"/>
                <a:sym typeface="Roboto"/>
                <a:hlinkClick r:id="rId4"/>
              </a:rPr>
              <a:t>URL Encoder/Decoder</a:t>
            </a:r>
            <a:r>
              <a:rPr lang="en-GB" sz="1400">
                <a:highlight>
                  <a:schemeClr val="dk1"/>
                </a:highlight>
                <a:latin typeface="Roboto"/>
                <a:ea typeface="Roboto"/>
                <a:cs typeface="Roboto"/>
                <a:sym typeface="Roboto"/>
              </a:rPr>
              <a:t> by FreeFormat</a:t>
            </a:r>
            <a:r>
              <a:rPr lang="en-GB" sz="1400">
                <a:highlight>
                  <a:schemeClr val="dk1"/>
                </a:highlight>
                <a:latin typeface="Roboto"/>
                <a:ea typeface="Roboto"/>
                <a:cs typeface="Roboto"/>
                <a:sym typeface="Roboto"/>
              </a:rPr>
              <a:t>t</a:t>
            </a:r>
            <a:r>
              <a:rPr lang="en-GB" sz="1400">
                <a:highlight>
                  <a:schemeClr val="dk1"/>
                </a:highlight>
                <a:latin typeface="Roboto"/>
                <a:ea typeface="Roboto"/>
                <a:cs typeface="Roboto"/>
                <a:sym typeface="Roboto"/>
              </a:rPr>
              <a:t>er.It’s also best to avoid using JavaScript properties and methods that return unescaped strings. For example, you can use the safe </a:t>
            </a:r>
            <a:r>
              <a:rPr lang="en-GB" sz="1400">
                <a:highlight>
                  <a:schemeClr val="dk1"/>
                </a:highlight>
                <a:uFill>
                  <a:noFill/>
                </a:uFill>
                <a:latin typeface="Courier New"/>
                <a:ea typeface="Courier New"/>
                <a:cs typeface="Courier New"/>
                <a:sym typeface="Courier New"/>
                <a:hlinkClick r:id="rId5"/>
              </a:rPr>
              <a:t>textContent</a:t>
            </a:r>
            <a:r>
              <a:rPr lang="en-GB" sz="1400">
                <a:highlight>
                  <a:schemeClr val="dk1"/>
                </a:highlight>
                <a:latin typeface="Roboto"/>
                <a:ea typeface="Roboto"/>
                <a:cs typeface="Roboto"/>
                <a:sym typeface="Roboto"/>
              </a:rPr>
              <a:t> property instead of </a:t>
            </a:r>
            <a:r>
              <a:rPr lang="en-GB" sz="1400">
                <a:highlight>
                  <a:schemeClr val="dk1"/>
                </a:highlight>
                <a:uFill>
                  <a:noFill/>
                </a:uFill>
                <a:latin typeface="Courier New"/>
                <a:ea typeface="Courier New"/>
                <a:cs typeface="Courier New"/>
                <a:sym typeface="Courier New"/>
                <a:hlinkClick r:id="rId6"/>
              </a:rPr>
              <a:t>innerHTML</a:t>
            </a:r>
            <a:r>
              <a:rPr lang="en-GB" sz="1400">
                <a:highlight>
                  <a:schemeClr val="dk1"/>
                </a:highlight>
                <a:latin typeface="Roboto"/>
                <a:ea typeface="Roboto"/>
                <a:cs typeface="Roboto"/>
                <a:sym typeface="Roboto"/>
              </a:rPr>
              <a:t> which is parsed as HTML (therefore the characters are not escaped).</a:t>
            </a:r>
            <a:endParaRPr sz="1400">
              <a:highlight>
                <a:schemeClr val="dk1"/>
              </a:highlight>
              <a:latin typeface="Roboto"/>
              <a:ea typeface="Roboto"/>
              <a:cs typeface="Roboto"/>
              <a:sym typeface="Roboto"/>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6. Ensure secure cookie transmission</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6" name="Google Shape;216;p25"/>
          <p:cNvSpPr txBox="1"/>
          <p:nvPr>
            <p:ph idx="1" type="body"/>
          </p:nvPr>
        </p:nvSpPr>
        <p:spPr>
          <a:xfrm>
            <a:off x="1297500" y="1307850"/>
            <a:ext cx="7739400" cy="42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To further improve cookie security, make sure that your cookies are only transmitted via a secure protocol such as HTTPS that encrypts the data sent between the client and server machines. You can enforce the use of a secure protocol by adding the </a:t>
            </a:r>
            <a:r>
              <a:rPr lang="en-GB" sz="1400">
                <a:highlight>
                  <a:schemeClr val="dk1"/>
                </a:highlight>
                <a:latin typeface="Courier New"/>
                <a:ea typeface="Courier New"/>
                <a:cs typeface="Courier New"/>
                <a:sym typeface="Courier New"/>
              </a:rPr>
              <a:t>;secure</a:t>
            </a:r>
            <a:r>
              <a:rPr lang="en-GB" sz="1400">
                <a:highlight>
                  <a:schemeClr val="dk1"/>
                </a:highlight>
                <a:latin typeface="Roboto"/>
                <a:ea typeface="Roboto"/>
                <a:cs typeface="Roboto"/>
                <a:sym typeface="Roboto"/>
              </a:rPr>
              <a:t> flag to the </a:t>
            </a:r>
            <a:r>
              <a:rPr lang="en-GB" sz="1400">
                <a:highlight>
                  <a:schemeClr val="dk1"/>
                </a:highlight>
                <a:uFill>
                  <a:noFill/>
                </a:uFill>
                <a:latin typeface="Courier New"/>
                <a:ea typeface="Courier New"/>
                <a:cs typeface="Courier New"/>
                <a:sym typeface="Courier New"/>
                <a:hlinkClick r:id="rId3"/>
              </a:rPr>
              <a:t>Document.cookie</a:t>
            </a:r>
            <a:r>
              <a:rPr lang="en-GB" sz="1400">
                <a:highlight>
                  <a:schemeClr val="dk1"/>
                </a:highlight>
                <a:latin typeface="Roboto"/>
                <a:ea typeface="Roboto"/>
                <a:cs typeface="Roboto"/>
                <a:sym typeface="Roboto"/>
              </a:rPr>
              <a:t> property that gives you access to the cookies of a document.</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You can use it together with the </a:t>
            </a:r>
            <a:r>
              <a:rPr lang="en-GB" sz="1400">
                <a:highlight>
                  <a:schemeClr val="dk1"/>
                </a:highlight>
                <a:latin typeface="Courier New"/>
                <a:ea typeface="Courier New"/>
                <a:cs typeface="Courier New"/>
                <a:sym typeface="Courier New"/>
              </a:rPr>
              <a:t>;samesite</a:t>
            </a:r>
            <a:r>
              <a:rPr lang="en-GB" sz="1400">
                <a:highlight>
                  <a:schemeClr val="dk1"/>
                </a:highlight>
                <a:latin typeface="Roboto"/>
                <a:ea typeface="Roboto"/>
                <a:cs typeface="Roboto"/>
                <a:sym typeface="Roboto"/>
              </a:rPr>
              <a:t> flag that lets you control cookie transmission in cross-site requests. For example, using this flag with the </a:t>
            </a:r>
            <a:r>
              <a:rPr lang="en-GB" sz="1400">
                <a:highlight>
                  <a:schemeClr val="dk1"/>
                </a:highlight>
                <a:latin typeface="Courier New"/>
                <a:ea typeface="Courier New"/>
                <a:cs typeface="Courier New"/>
                <a:sym typeface="Courier New"/>
              </a:rPr>
              <a:t>lax</a:t>
            </a:r>
            <a:r>
              <a:rPr lang="en-GB" sz="1400">
                <a:highlight>
                  <a:schemeClr val="dk1"/>
                </a:highlight>
                <a:latin typeface="Roboto"/>
                <a:ea typeface="Roboto"/>
                <a:cs typeface="Roboto"/>
                <a:sym typeface="Roboto"/>
              </a:rPr>
              <a:t> value allows cookie transmission for every same-site request and all top-level navigation GET requests, which makes user tracking possible but prevents a significant portion of CSRF attacks (this is the default browser setting for the </a:t>
            </a:r>
            <a:r>
              <a:rPr lang="en-GB" sz="1400">
                <a:highlight>
                  <a:schemeClr val="dk1"/>
                </a:highlight>
                <a:latin typeface="Courier New"/>
                <a:ea typeface="Courier New"/>
                <a:cs typeface="Courier New"/>
                <a:sym typeface="Courier New"/>
              </a:rPr>
              <a:t>;samesite</a:t>
            </a:r>
            <a:r>
              <a:rPr lang="en-GB" sz="1400">
                <a:highlight>
                  <a:schemeClr val="dk1"/>
                </a:highlight>
                <a:latin typeface="Roboto"/>
                <a:ea typeface="Roboto"/>
                <a:cs typeface="Roboto"/>
                <a:sym typeface="Roboto"/>
              </a:rPr>
              <a:t> flag). You can use the </a:t>
            </a:r>
            <a:r>
              <a:rPr lang="en-GB" sz="1400">
                <a:highlight>
                  <a:schemeClr val="dk1"/>
                </a:highlight>
                <a:latin typeface="Courier New"/>
                <a:ea typeface="Courier New"/>
                <a:cs typeface="Courier New"/>
                <a:sym typeface="Courier New"/>
              </a:rPr>
              <a:t>;secure</a:t>
            </a:r>
            <a:r>
              <a:rPr lang="en-GB" sz="1400">
                <a:highlight>
                  <a:schemeClr val="dk1"/>
                </a:highlight>
                <a:latin typeface="Roboto"/>
                <a:ea typeface="Roboto"/>
                <a:cs typeface="Roboto"/>
                <a:sym typeface="Roboto"/>
              </a:rPr>
              <a:t> flag in the following way (here, </a:t>
            </a:r>
            <a:r>
              <a:rPr lang="en-GB" sz="1400">
                <a:highlight>
                  <a:schemeClr val="dk1"/>
                </a:highlight>
                <a:latin typeface="Courier New"/>
                <a:ea typeface="Courier New"/>
                <a:cs typeface="Courier New"/>
                <a:sym typeface="Courier New"/>
              </a:rPr>
              <a:t>;samesite</a:t>
            </a:r>
            <a:r>
              <a:rPr lang="en-GB" sz="1400">
                <a:highlight>
                  <a:schemeClr val="dk1"/>
                </a:highlight>
                <a:latin typeface="Roboto"/>
                <a:ea typeface="Roboto"/>
                <a:cs typeface="Roboto"/>
                <a:sym typeface="Roboto"/>
              </a:rPr>
              <a:t> is set to </a:t>
            </a:r>
            <a:r>
              <a:rPr lang="en-GB" sz="1400">
                <a:highlight>
                  <a:schemeClr val="dk1"/>
                </a:highlight>
                <a:latin typeface="Courier New"/>
                <a:ea typeface="Courier New"/>
                <a:cs typeface="Courier New"/>
                <a:sym typeface="Courier New"/>
              </a:rPr>
              <a:t>none</a:t>
            </a:r>
            <a:r>
              <a:rPr lang="en-GB" sz="1400">
                <a:highlight>
                  <a:schemeClr val="dk1"/>
                </a:highlight>
                <a:latin typeface="Roboto"/>
                <a:ea typeface="Roboto"/>
                <a:cs typeface="Roboto"/>
                <a:sym typeface="Roboto"/>
              </a:rPr>
              <a:t>, which allows cookie transmission for all cross-site and same-site requests):</a:t>
            </a:r>
            <a:endParaRPr sz="1400">
              <a:highlight>
                <a:schemeClr val="dk1"/>
              </a:highlight>
              <a:latin typeface="Roboto"/>
              <a:ea typeface="Roboto"/>
              <a:cs typeface="Roboto"/>
              <a:sym typeface="Roboto"/>
            </a:endParaRPr>
          </a:p>
          <a:p>
            <a:pPr indent="0" lvl="0" marL="0" rtl="0" algn="l">
              <a:spcBef>
                <a:spcPts val="1800"/>
              </a:spcBef>
              <a:spcAft>
                <a:spcPts val="1200"/>
              </a:spcAft>
              <a:buNone/>
            </a:pPr>
            <a:r>
              <a:t/>
            </a:r>
            <a:endParaRPr sz="1200"/>
          </a:p>
        </p:txBody>
      </p:sp>
      <p:pic>
        <p:nvPicPr>
          <p:cNvPr id="217" name="Google Shape;217;p25"/>
          <p:cNvPicPr preferRelativeResize="0"/>
          <p:nvPr/>
        </p:nvPicPr>
        <p:blipFill>
          <a:blip r:embed="rId4">
            <a:alphaModFix/>
          </a:blip>
          <a:stretch>
            <a:fillRect/>
          </a:stretch>
        </p:blipFill>
        <p:spPr>
          <a:xfrm>
            <a:off x="1639962" y="4450025"/>
            <a:ext cx="6353976" cy="48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7. Minify, bundle, and obfuscate your JavaScript code</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3" name="Google Shape;223;p26"/>
          <p:cNvSpPr txBox="1"/>
          <p:nvPr>
            <p:ph idx="1" type="body"/>
          </p:nvPr>
        </p:nvSpPr>
        <p:spPr>
          <a:xfrm>
            <a:off x="1297500" y="1307850"/>
            <a:ext cx="7038900" cy="41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Finally, you can make it harder for hackers to understand the structure and logic of your scripts by minifying and bundling your code using a tool like Webpack that comes with </a:t>
            </a:r>
            <a:r>
              <a:rPr b="1" lang="en-GB" sz="1400" u="sng">
                <a:highlight>
                  <a:schemeClr val="dk1"/>
                </a:highlight>
                <a:latin typeface="Roboto"/>
                <a:ea typeface="Roboto"/>
                <a:cs typeface="Roboto"/>
                <a:sym typeface="Roboto"/>
                <a:hlinkClick r:id="rId3"/>
              </a:rPr>
              <a:t>further security features</a:t>
            </a:r>
            <a:r>
              <a:rPr lang="en-GB" sz="1400">
                <a:highlight>
                  <a:schemeClr val="dk1"/>
                </a:highlight>
                <a:latin typeface="Roboto"/>
                <a:ea typeface="Roboto"/>
                <a:cs typeface="Roboto"/>
                <a:sym typeface="Roboto"/>
              </a:rPr>
              <a:t>. For example, you can add a nonce to every script it loads.</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While minifying and bundling scripts is generally seen as a JavaScript best practice, obfuscation is a controversial topic. This is because it takes longer for the browser to load obfuscated scripts, which detracts from performance and user experience, especially at a higher obfuscation level. However, if you still decide to obfuscate some or all of your scripts, you can use a free tool such as </a:t>
            </a:r>
            <a:r>
              <a:rPr b="1" lang="en-GB" sz="1400" u="sng">
                <a:highlight>
                  <a:schemeClr val="dk1"/>
                </a:highlight>
                <a:latin typeface="Roboto"/>
                <a:ea typeface="Roboto"/>
                <a:cs typeface="Roboto"/>
                <a:sym typeface="Roboto"/>
                <a:hlinkClick r:id="rId4"/>
              </a:rPr>
              <a:t>Obfuscator.io</a:t>
            </a:r>
            <a:r>
              <a:rPr lang="en-GB" sz="1400">
                <a:highlight>
                  <a:schemeClr val="dk1"/>
                </a:highlight>
                <a:latin typeface="Roboto"/>
                <a:ea typeface="Roboto"/>
                <a:cs typeface="Roboto"/>
                <a:sym typeface="Roboto"/>
              </a:rPr>
              <a:t> that also has plugins for popular tools such as Webpack, Grunt, Rollup, Netlify, and others.</a:t>
            </a:r>
            <a:endParaRPr sz="1400">
              <a:highlight>
                <a:schemeClr val="dk1"/>
              </a:highlight>
              <a:latin typeface="Roboto"/>
              <a:ea typeface="Roboto"/>
              <a:cs typeface="Roboto"/>
              <a:sym typeface="Roboto"/>
            </a:endParaRPr>
          </a:p>
          <a:p>
            <a:pPr indent="0" lvl="0" marL="0" rtl="0" algn="l">
              <a:spcBef>
                <a:spcPts val="1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44">
                <a:highlight>
                  <a:schemeClr val="dk1"/>
                </a:highlight>
                <a:latin typeface="Roboto"/>
                <a:ea typeface="Roboto"/>
                <a:cs typeface="Roboto"/>
                <a:sym typeface="Roboto"/>
              </a:rPr>
              <a:t>Conclusion</a:t>
            </a:r>
            <a:endParaRPr b="1" sz="2144">
              <a:highlight>
                <a:schemeClr val="dk1"/>
              </a:highlight>
              <a:latin typeface="Roboto"/>
              <a:ea typeface="Roboto"/>
              <a:cs typeface="Roboto"/>
              <a:sym typeface="Roboto"/>
            </a:endParaRPr>
          </a:p>
          <a:p>
            <a:pPr indent="0" lvl="0" marL="0" rtl="0" algn="l">
              <a:spcBef>
                <a:spcPts val="400"/>
              </a:spcBef>
              <a:spcAft>
                <a:spcPts val="0"/>
              </a:spcAft>
              <a:buNone/>
            </a:pPr>
            <a:r>
              <a:t/>
            </a:r>
            <a:endParaRPr/>
          </a:p>
        </p:txBody>
      </p:sp>
      <p:sp>
        <p:nvSpPr>
          <p:cNvPr id="229" name="Google Shape;229;p2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Following these JavaScript security best practices can help you make your scripts safer and prevent common attacks, such as cross-site scripting, cross-site request forgery, third-party security vulnerabilities, and others.</a:t>
            </a:r>
            <a:endParaRPr sz="1400">
              <a:highlight>
                <a:schemeClr val="dk1"/>
              </a:highlight>
              <a:latin typeface="Roboto"/>
              <a:ea typeface="Roboto"/>
              <a:cs typeface="Roboto"/>
              <a:sym typeface="Roboto"/>
            </a:endParaRPr>
          </a:p>
          <a:p>
            <a:pPr indent="0" lvl="0" marL="0" rtl="0" algn="l">
              <a:spcBef>
                <a:spcPts val="1800"/>
              </a:spcBef>
              <a:spcAft>
                <a:spcPts val="0"/>
              </a:spcAft>
              <a:buNone/>
            </a:pPr>
            <a:r>
              <a:rPr lang="en-GB" sz="1400">
                <a:highlight>
                  <a:schemeClr val="dk1"/>
                </a:highlight>
                <a:latin typeface="Roboto"/>
                <a:ea typeface="Roboto"/>
                <a:cs typeface="Roboto"/>
                <a:sym typeface="Roboto"/>
              </a:rPr>
              <a:t>We also recommend that you use real-time </a:t>
            </a:r>
            <a:r>
              <a:rPr b="1" lang="en-GB" sz="1400" u="sng">
                <a:highlight>
                  <a:schemeClr val="dk1"/>
                </a:highlight>
                <a:latin typeface="Roboto"/>
                <a:ea typeface="Roboto"/>
                <a:cs typeface="Roboto"/>
                <a:sym typeface="Roboto"/>
                <a:hlinkClick r:id="rId3"/>
              </a:rPr>
              <a:t>JavaScript error tracking</a:t>
            </a:r>
            <a:r>
              <a:rPr lang="en-GB" sz="1400">
                <a:highlight>
                  <a:schemeClr val="dk1"/>
                </a:highlight>
                <a:latin typeface="Roboto"/>
                <a:ea typeface="Roboto"/>
                <a:cs typeface="Roboto"/>
                <a:sym typeface="Roboto"/>
              </a:rPr>
              <a:t> to see the issues your users encounter on your website or application in production. Data returned by real user monitoring tools can reveal additional JavaScript security risks, code smells, and other vulnerabilities you didn’t notice in the development phase, and allow you to fix them before an attacker finds and exploits them.</a:t>
            </a:r>
            <a:endParaRPr sz="1400">
              <a:highlight>
                <a:schemeClr val="dk1"/>
              </a:highlight>
              <a:latin typeface="Roboto"/>
              <a:ea typeface="Roboto"/>
              <a:cs typeface="Roboto"/>
              <a:sym typeface="Roboto"/>
            </a:endParaRPr>
          </a:p>
          <a:p>
            <a:pPr indent="0" lvl="0" marL="0" rtl="0" algn="l">
              <a:spcBef>
                <a:spcPts val="1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pic>
        <p:nvPicPr>
          <p:cNvPr descr="The Office gif. Rainn Wilson as Dwight gives us an unusually earnest smile along with a &quot;Thank you.&quot;" id="235" name="Google Shape;235;p28"/>
          <p:cNvPicPr preferRelativeResize="0"/>
          <p:nvPr/>
        </p:nvPicPr>
        <p:blipFill>
          <a:blip r:embed="rId3">
            <a:alphaModFix/>
          </a:blip>
          <a:stretch>
            <a:fillRect/>
          </a:stretch>
        </p:blipFill>
        <p:spPr>
          <a:xfrm>
            <a:off x="1923163" y="364388"/>
            <a:ext cx="5297675" cy="441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44">
                <a:highlight>
                  <a:schemeClr val="dk1"/>
                </a:highlight>
                <a:latin typeface="Roboto"/>
                <a:ea typeface="Roboto"/>
                <a:cs typeface="Roboto"/>
                <a:sym typeface="Roboto"/>
              </a:rPr>
              <a:t>What are some common JavaScript security vulnerabilities?</a:t>
            </a:r>
            <a:endParaRPr b="1" sz="2144">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Let’s start with three JavaScript security vulnerabilities that frequently occur in front-end development. (Note that this is, of course, a non-exhaustive list, and there are also security exploits that you’ll encounter in back-end JavaScript development (Node.js), such as </a:t>
            </a:r>
            <a:r>
              <a:rPr lang="en-GB" sz="1400">
                <a:highlight>
                  <a:schemeClr val="dk1"/>
                </a:highlight>
                <a:uFill>
                  <a:noFill/>
                </a:uFill>
                <a:latin typeface="Roboto"/>
                <a:ea typeface="Roboto"/>
                <a:cs typeface="Roboto"/>
                <a:sym typeface="Roboto"/>
                <a:hlinkClick r:id="rId3"/>
              </a:rPr>
              <a:t>SQL injection</a:t>
            </a:r>
            <a:r>
              <a:rPr lang="en-GB" sz="1400">
                <a:highlight>
                  <a:schemeClr val="dk1"/>
                </a:highlight>
                <a:latin typeface="Roboto"/>
                <a:ea typeface="Roboto"/>
                <a:cs typeface="Roboto"/>
                <a:sym typeface="Roboto"/>
              </a:rPr>
              <a:t>.)</a:t>
            </a:r>
            <a:endParaRPr sz="1400">
              <a:highlight>
                <a:schemeClr val="dk1"/>
              </a:highlight>
              <a:latin typeface="Roboto"/>
              <a:ea typeface="Roboto"/>
              <a:cs typeface="Roboto"/>
              <a:sym typeface="Roboto"/>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2" name="Google Shape;142;p14"/>
          <p:cNvPicPr preferRelativeResize="0"/>
          <p:nvPr/>
        </p:nvPicPr>
        <p:blipFill>
          <a:blip r:embed="rId4">
            <a:alphaModFix/>
          </a:blip>
          <a:stretch>
            <a:fillRect/>
          </a:stretch>
        </p:blipFill>
        <p:spPr>
          <a:xfrm>
            <a:off x="1917289" y="2752000"/>
            <a:ext cx="5799325" cy="204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Cross-site scripting (XSS)</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40000"/>
              </a:lnSpc>
              <a:spcBef>
                <a:spcPts val="4500"/>
              </a:spcBef>
              <a:spcAft>
                <a:spcPts val="0"/>
              </a:spcAft>
              <a:buNone/>
            </a:pPr>
            <a:r>
              <a:t/>
            </a:r>
            <a:endParaRPr b="1" sz="1300">
              <a:solidFill>
                <a:srgbClr val="212121"/>
              </a:solidFill>
              <a:highlight>
                <a:schemeClr val="dk1"/>
              </a:highlight>
              <a:latin typeface="Roboto"/>
              <a:ea typeface="Roboto"/>
              <a:cs typeface="Roboto"/>
              <a:sym typeface="Roboto"/>
            </a:endParaRPr>
          </a:p>
          <a:p>
            <a:pPr indent="0" lvl="0" marL="0" rtl="0" algn="l">
              <a:spcBef>
                <a:spcPts val="400"/>
              </a:spcBef>
              <a:spcAft>
                <a:spcPts val="0"/>
              </a:spcAft>
              <a:buNone/>
            </a:pPr>
            <a:r>
              <a:t/>
            </a:r>
            <a:endParaRPr b="1" sz="1300">
              <a:solidFill>
                <a:srgbClr val="212121"/>
              </a:solidFill>
              <a:highlight>
                <a:srgbClr val="FFFFFF"/>
              </a:highlight>
              <a:latin typeface="Roboto"/>
              <a:ea typeface="Roboto"/>
              <a:cs typeface="Roboto"/>
              <a:sym typeface="Roboto"/>
            </a:endParaRPr>
          </a:p>
        </p:txBody>
      </p:sp>
      <p:sp>
        <p:nvSpPr>
          <p:cNvPr id="148" name="Google Shape;148;p1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In an XSS attack, the attacker injects a malicious client-side script into a web page. They usually achieve this by bypassing the same-origin policy of a website. As a result, the attacker can get access to user data and carry out actions on the user’s behalf.</a:t>
            </a:r>
            <a:endParaRPr sz="1400">
              <a:highlight>
                <a:schemeClr val="dk1"/>
              </a:highlight>
              <a:latin typeface="Roboto"/>
              <a:ea typeface="Roboto"/>
              <a:cs typeface="Roboto"/>
              <a:sym typeface="Roboto"/>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295825" y="2475400"/>
            <a:ext cx="5042253" cy="2322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72325"/>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94">
                <a:highlight>
                  <a:schemeClr val="dk1"/>
                </a:highlight>
                <a:latin typeface="Roboto"/>
                <a:ea typeface="Roboto"/>
                <a:cs typeface="Roboto"/>
                <a:sym typeface="Roboto"/>
              </a:rPr>
              <a:t>Cross-site request forgery (CSRF)</a:t>
            </a:r>
            <a:endParaRPr b="1" sz="2194">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1297500" y="1286425"/>
            <a:ext cx="28356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highlight>
                  <a:schemeClr val="dk1"/>
                </a:highlight>
                <a:latin typeface="Roboto"/>
                <a:ea typeface="Roboto"/>
                <a:cs typeface="Roboto"/>
                <a:sym typeface="Roboto"/>
              </a:rPr>
              <a:t>CSRF attacks target authenticated (logged-in) users who are already trusted by the application. The attacker accesses a legitimate user’s account using the information found in session cookies and performs actions on their behalf without their knowledge or involvement. CSRF attacks are also known as session riding or one-click attacks.</a:t>
            </a:r>
            <a:endParaRPr sz="5600">
              <a:highlight>
                <a:schemeClr val="dk1"/>
              </a:highlight>
              <a:latin typeface="Roboto"/>
              <a:ea typeface="Roboto"/>
              <a:cs typeface="Roboto"/>
              <a:sym typeface="Roboto"/>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4410950" y="1311312"/>
            <a:ext cx="4272650" cy="252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Third-party security vulnerabilities</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2" name="Google Shape;162;p1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highlight>
                  <a:schemeClr val="dk1"/>
                </a:highlight>
                <a:latin typeface="Roboto"/>
                <a:ea typeface="Roboto"/>
                <a:cs typeface="Roboto"/>
                <a:sym typeface="Roboto"/>
              </a:rPr>
              <a:t>In front-end development, we use many third-party tools and libraries that are open to all kinds of JavaScript exploits. Some of these tools, such as React by Facebook, are developed and maintained by large corporations, and reliably fix issues and follow JavaScript security best practices. However, many of them are by indie developers or smaller teams that don’t always have the resources to regularly audit or update their code.</a:t>
            </a:r>
            <a:endParaRPr sz="1450">
              <a:highlight>
                <a:schemeClr val="dk1"/>
              </a:highlight>
              <a:latin typeface="Roboto"/>
              <a:ea typeface="Roboto"/>
              <a:cs typeface="Roboto"/>
              <a:sym typeface="Roboto"/>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3392750" y="2848125"/>
            <a:ext cx="4943651" cy="191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44">
                <a:highlight>
                  <a:schemeClr val="dk1"/>
                </a:highlight>
                <a:latin typeface="Roboto"/>
                <a:ea typeface="Roboto"/>
                <a:cs typeface="Roboto"/>
                <a:sym typeface="Roboto"/>
              </a:rPr>
              <a:t>JavaScript security best practices</a:t>
            </a:r>
            <a:endParaRPr b="1" sz="2144">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1297500" y="1307850"/>
            <a:ext cx="7038900" cy="31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chemeClr val="dk1"/>
                </a:highlight>
                <a:latin typeface="Roboto"/>
                <a:ea typeface="Roboto"/>
                <a:cs typeface="Roboto"/>
                <a:sym typeface="Roboto"/>
              </a:rPr>
              <a:t>To help you protect yourself and your users, we’ve put together a JavaScript security checklist that includes a couple of best practices and recommends some tools that can help you eliminate common vulnerabilities and prevent malicious attacks against your website or application</a:t>
            </a:r>
            <a:r>
              <a:rPr lang="en-GB" sz="1400">
                <a:highlight>
                  <a:schemeClr val="dk1"/>
                </a:highlight>
                <a:latin typeface="Roboto"/>
                <a:ea typeface="Roboto"/>
                <a:cs typeface="Roboto"/>
                <a:sym typeface="Roboto"/>
              </a:rPr>
              <a:t>.</a:t>
            </a:r>
            <a:endParaRPr sz="1400">
              <a:highlight>
                <a:schemeClr val="dk1"/>
              </a:highlight>
              <a:latin typeface="Arial"/>
              <a:ea typeface="Arial"/>
              <a:cs typeface="Arial"/>
              <a:sym typeface="Arial"/>
            </a:endParaRPr>
          </a:p>
          <a:p>
            <a:pPr indent="0" lvl="0" marL="0" rtl="0" algn="l">
              <a:spcBef>
                <a:spcPts val="18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2538350" y="2571750"/>
            <a:ext cx="4557194" cy="227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44">
                <a:highlight>
                  <a:schemeClr val="dk1"/>
                </a:highlight>
                <a:latin typeface="Roboto"/>
                <a:ea typeface="Roboto"/>
                <a:cs typeface="Roboto"/>
                <a:sym typeface="Roboto"/>
              </a:rPr>
              <a:t>JavaScript security best practices</a:t>
            </a:r>
            <a:endParaRPr b="1" sz="2144">
              <a:highlight>
                <a:schemeClr val="dk1"/>
              </a:highlight>
              <a:latin typeface="Roboto"/>
              <a:ea typeface="Roboto"/>
              <a:cs typeface="Roboto"/>
              <a:sym typeface="Roboto"/>
            </a:endParaRPr>
          </a:p>
          <a:p>
            <a:pPr indent="0" lvl="0" marL="0" rtl="0" algn="l">
              <a:lnSpc>
                <a:spcPct val="140000"/>
              </a:lnSpc>
              <a:spcBef>
                <a:spcPts val="4500"/>
              </a:spcBef>
              <a:spcAft>
                <a:spcPts val="0"/>
              </a:spcAft>
              <a:buNone/>
            </a:pPr>
            <a:r>
              <a:t/>
            </a:r>
            <a:endParaRPr b="1" sz="1700">
              <a:solidFill>
                <a:srgbClr val="212121"/>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
        <p:nvSpPr>
          <p:cNvPr id="176" name="Google Shape;176;p19"/>
          <p:cNvSpPr txBox="1"/>
          <p:nvPr>
            <p:ph idx="1" type="body"/>
          </p:nvPr>
        </p:nvSpPr>
        <p:spPr>
          <a:xfrm>
            <a:off x="1297500" y="1307850"/>
            <a:ext cx="7038900" cy="29874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4500"/>
              </a:spcBef>
              <a:spcAft>
                <a:spcPts val="0"/>
              </a:spcAft>
              <a:buSzPts val="1400"/>
              <a:buFont typeface="Arial"/>
              <a:buAutoNum type="arabicPeriod"/>
            </a:pPr>
            <a:r>
              <a:rPr b="1" lang="en-GB" sz="1400">
                <a:highlight>
                  <a:schemeClr val="dk1"/>
                </a:highlight>
                <a:latin typeface="Roboto"/>
                <a:ea typeface="Roboto"/>
                <a:cs typeface="Roboto"/>
                <a:sym typeface="Roboto"/>
              </a:rPr>
              <a:t>Use a JavaScript linter</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Audit dependencies using a package manager</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Avoid using inline JavaScript and establish a Content Security Policy</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Validate user input</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Escape or encode user input</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Ensure secure cookie transmission</a:t>
            </a:r>
            <a:endParaRPr b="1" sz="1400">
              <a:highlight>
                <a:schemeClr val="dk1"/>
              </a:highlight>
              <a:latin typeface="Roboto"/>
              <a:ea typeface="Roboto"/>
              <a:cs typeface="Roboto"/>
              <a:sym typeface="Roboto"/>
            </a:endParaRPr>
          </a:p>
          <a:p>
            <a:pPr indent="-317500" lvl="0" marL="457200" rtl="0" algn="l">
              <a:lnSpc>
                <a:spcPct val="120000"/>
              </a:lnSpc>
              <a:spcBef>
                <a:spcPts val="0"/>
              </a:spcBef>
              <a:spcAft>
                <a:spcPts val="0"/>
              </a:spcAft>
              <a:buSzPts val="1400"/>
              <a:buFont typeface="Arial"/>
              <a:buAutoNum type="arabicPeriod"/>
            </a:pPr>
            <a:r>
              <a:rPr b="1" lang="en-GB" sz="1400">
                <a:highlight>
                  <a:schemeClr val="dk1"/>
                </a:highlight>
                <a:latin typeface="Roboto"/>
                <a:ea typeface="Roboto"/>
                <a:cs typeface="Roboto"/>
                <a:sym typeface="Roboto"/>
              </a:rPr>
              <a:t>Minify, bundle, and obfuscate your JavaScript code</a:t>
            </a:r>
            <a:endParaRPr sz="4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4500"/>
              </a:spcBef>
              <a:spcAft>
                <a:spcPts val="0"/>
              </a:spcAft>
              <a:buNone/>
            </a:pPr>
            <a:r>
              <a:rPr b="1" lang="en-GB" sz="2188">
                <a:highlight>
                  <a:schemeClr val="dk1"/>
                </a:highlight>
                <a:latin typeface="Roboto"/>
                <a:ea typeface="Roboto"/>
                <a:cs typeface="Roboto"/>
                <a:sym typeface="Roboto"/>
              </a:rPr>
              <a:t>1. Use a JavaScript linter</a:t>
            </a:r>
            <a:endParaRPr b="1" sz="2188">
              <a:highlight>
                <a:schemeClr val="dk1"/>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40000"/>
              </a:lnSpc>
              <a:spcBef>
                <a:spcPts val="4500"/>
              </a:spcBef>
              <a:spcAft>
                <a:spcPts val="0"/>
              </a:spcAft>
              <a:buNone/>
            </a:pPr>
            <a:r>
              <a:t/>
            </a:r>
            <a:endParaRPr b="1" sz="1300">
              <a:solidFill>
                <a:srgbClr val="212121"/>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2" name="Google Shape;182;p2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highlight>
                  <a:schemeClr val="dk1"/>
                </a:highlight>
                <a:latin typeface="Roboto"/>
                <a:ea typeface="Roboto"/>
                <a:cs typeface="Roboto"/>
                <a:sym typeface="Roboto"/>
              </a:rPr>
              <a:t>The easiest and simplest way of avoiding JavaScript security issues is linting your code. Linters are static code analysis tools that check your code for programmatic and stylistic errors, code smells, and known security exploits.</a:t>
            </a:r>
            <a:endParaRPr sz="1450">
              <a:highlight>
                <a:schemeClr val="dk1"/>
              </a:highlight>
              <a:latin typeface="Roboto"/>
              <a:ea typeface="Roboto"/>
              <a:cs typeface="Roboto"/>
              <a:sym typeface="Roboto"/>
            </a:endParaRPr>
          </a:p>
          <a:p>
            <a:pPr indent="0" lvl="0" marL="0" rtl="0" algn="l">
              <a:spcBef>
                <a:spcPts val="1800"/>
              </a:spcBef>
              <a:spcAft>
                <a:spcPts val="0"/>
              </a:spcAft>
              <a:buNone/>
            </a:pPr>
            <a:r>
              <a:rPr lang="en-GB" sz="1450">
                <a:highlight>
                  <a:schemeClr val="dk1"/>
                </a:highlight>
                <a:latin typeface="Roboto"/>
                <a:ea typeface="Roboto"/>
                <a:cs typeface="Roboto"/>
                <a:sym typeface="Roboto"/>
              </a:rPr>
              <a:t>The three most well-known JavaScript linters are </a:t>
            </a:r>
            <a:r>
              <a:rPr lang="en-GB" sz="1450">
                <a:highlight>
                  <a:schemeClr val="dk1"/>
                </a:highlight>
                <a:uFill>
                  <a:noFill/>
                </a:uFill>
                <a:latin typeface="Roboto"/>
                <a:ea typeface="Roboto"/>
                <a:cs typeface="Roboto"/>
                <a:sym typeface="Roboto"/>
                <a:hlinkClick r:id="rId3"/>
              </a:rPr>
              <a:t>JSHint</a:t>
            </a:r>
            <a:r>
              <a:rPr lang="en-GB" sz="1450">
                <a:highlight>
                  <a:schemeClr val="dk1"/>
                </a:highlight>
                <a:latin typeface="Roboto"/>
                <a:ea typeface="Roboto"/>
                <a:cs typeface="Roboto"/>
                <a:sym typeface="Roboto"/>
              </a:rPr>
              <a:t>, </a:t>
            </a:r>
            <a:r>
              <a:rPr lang="en-GB" sz="1450">
                <a:highlight>
                  <a:schemeClr val="dk1"/>
                </a:highlight>
                <a:uFill>
                  <a:noFill/>
                </a:uFill>
                <a:latin typeface="Roboto"/>
                <a:ea typeface="Roboto"/>
                <a:cs typeface="Roboto"/>
                <a:sym typeface="Roboto"/>
                <a:hlinkClick r:id="rId4"/>
              </a:rPr>
              <a:t>JSLint</a:t>
            </a:r>
            <a:r>
              <a:rPr lang="en-GB" sz="1450">
                <a:highlight>
                  <a:schemeClr val="dk1"/>
                </a:highlight>
                <a:latin typeface="Roboto"/>
                <a:ea typeface="Roboto"/>
                <a:cs typeface="Roboto"/>
                <a:sym typeface="Roboto"/>
              </a:rPr>
              <a:t>, and </a:t>
            </a:r>
            <a:r>
              <a:rPr lang="en-GB" sz="1450">
                <a:highlight>
                  <a:schemeClr val="dk1"/>
                </a:highlight>
                <a:uFill>
                  <a:noFill/>
                </a:uFill>
                <a:latin typeface="Roboto"/>
                <a:ea typeface="Roboto"/>
                <a:cs typeface="Roboto"/>
                <a:sym typeface="Roboto"/>
                <a:hlinkClick r:id="rId5"/>
              </a:rPr>
              <a:t>ESLint</a:t>
            </a:r>
            <a:r>
              <a:rPr lang="en-GB" sz="1450">
                <a:highlight>
                  <a:schemeClr val="dk1"/>
                </a:highlight>
                <a:latin typeface="Roboto"/>
                <a:ea typeface="Roboto"/>
                <a:cs typeface="Roboto"/>
                <a:sym typeface="Roboto"/>
              </a:rPr>
              <a:t>. Modern source code editors, such as </a:t>
            </a:r>
            <a:r>
              <a:rPr lang="en-GB" sz="1450">
                <a:highlight>
                  <a:schemeClr val="dk1"/>
                </a:highlight>
                <a:uFill>
                  <a:noFill/>
                </a:uFill>
                <a:latin typeface="Roboto"/>
                <a:ea typeface="Roboto"/>
                <a:cs typeface="Roboto"/>
                <a:sym typeface="Roboto"/>
                <a:hlinkClick r:id="rId6"/>
              </a:rPr>
              <a:t>Visual Studio Code</a:t>
            </a:r>
            <a:r>
              <a:rPr lang="en-GB" sz="1450">
                <a:highlight>
                  <a:schemeClr val="dk1"/>
                </a:highlight>
                <a:latin typeface="Roboto"/>
                <a:ea typeface="Roboto"/>
                <a:cs typeface="Roboto"/>
                <a:sym typeface="Roboto"/>
              </a:rPr>
              <a:t> and </a:t>
            </a:r>
            <a:r>
              <a:rPr lang="en-GB" sz="1450">
                <a:highlight>
                  <a:schemeClr val="dk1"/>
                </a:highlight>
                <a:uFill>
                  <a:noFill/>
                </a:uFill>
                <a:latin typeface="Roboto"/>
                <a:ea typeface="Roboto"/>
                <a:cs typeface="Roboto"/>
                <a:sym typeface="Roboto"/>
                <a:hlinkClick r:id="rId7"/>
              </a:rPr>
              <a:t>Atom</a:t>
            </a:r>
            <a:r>
              <a:rPr lang="en-GB" sz="1450">
                <a:highlight>
                  <a:schemeClr val="dk1"/>
                </a:highlight>
                <a:latin typeface="Roboto"/>
                <a:ea typeface="Roboto"/>
                <a:cs typeface="Roboto"/>
                <a:sym typeface="Roboto"/>
              </a:rPr>
              <a:t>, also come with pluggable JavaScript linting functionality.</a:t>
            </a:r>
            <a:endParaRPr sz="1450">
              <a:highlight>
                <a:schemeClr val="dk1"/>
              </a:highlight>
              <a:latin typeface="Roboto"/>
              <a:ea typeface="Roboto"/>
              <a:cs typeface="Roboto"/>
              <a:sym typeface="Roboto"/>
            </a:endParaRPr>
          </a:p>
          <a:p>
            <a:pPr indent="0" lvl="0" marL="0" rtl="0" algn="l">
              <a:spcBef>
                <a:spcPts val="1800"/>
              </a:spcBef>
              <a:spcAft>
                <a:spcPts val="1200"/>
              </a:spcAft>
              <a:buNone/>
            </a:pPr>
            <a:r>
              <a:t/>
            </a:r>
            <a:endParaRPr/>
          </a:p>
        </p:txBody>
      </p:sp>
      <p:pic>
        <p:nvPicPr>
          <p:cNvPr id="183" name="Google Shape;183;p20"/>
          <p:cNvPicPr preferRelativeResize="0"/>
          <p:nvPr/>
        </p:nvPicPr>
        <p:blipFill>
          <a:blip r:embed="rId8">
            <a:alphaModFix/>
          </a:blip>
          <a:stretch>
            <a:fillRect/>
          </a:stretch>
        </p:blipFill>
        <p:spPr>
          <a:xfrm>
            <a:off x="1297500" y="3412150"/>
            <a:ext cx="1999750" cy="1109224"/>
          </a:xfrm>
          <a:prstGeom prst="rect">
            <a:avLst/>
          </a:prstGeom>
          <a:noFill/>
          <a:ln>
            <a:noFill/>
          </a:ln>
        </p:spPr>
      </p:pic>
      <p:pic>
        <p:nvPicPr>
          <p:cNvPr id="184" name="Google Shape;184;p20"/>
          <p:cNvPicPr preferRelativeResize="0"/>
          <p:nvPr/>
        </p:nvPicPr>
        <p:blipFill>
          <a:blip r:embed="rId9">
            <a:alphaModFix/>
          </a:blip>
          <a:stretch>
            <a:fillRect/>
          </a:stretch>
        </p:blipFill>
        <p:spPr>
          <a:xfrm>
            <a:off x="6441688" y="3412149"/>
            <a:ext cx="1894717" cy="1109225"/>
          </a:xfrm>
          <a:prstGeom prst="rect">
            <a:avLst/>
          </a:prstGeom>
          <a:noFill/>
          <a:ln>
            <a:noFill/>
          </a:ln>
        </p:spPr>
      </p:pic>
      <p:pic>
        <p:nvPicPr>
          <p:cNvPr id="185" name="Google Shape;185;p20"/>
          <p:cNvPicPr preferRelativeResize="0"/>
          <p:nvPr/>
        </p:nvPicPr>
        <p:blipFill>
          <a:blip r:embed="rId10">
            <a:alphaModFix/>
          </a:blip>
          <a:stretch>
            <a:fillRect/>
          </a:stretch>
        </p:blipFill>
        <p:spPr>
          <a:xfrm>
            <a:off x="4062500" y="3412150"/>
            <a:ext cx="1613947" cy="110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4500"/>
              </a:spcBef>
              <a:spcAft>
                <a:spcPts val="0"/>
              </a:spcAft>
              <a:buNone/>
            </a:pPr>
            <a:r>
              <a:rPr b="1" lang="en-GB" sz="1900">
                <a:highlight>
                  <a:schemeClr val="dk1"/>
                </a:highlight>
                <a:latin typeface="Roboto"/>
                <a:ea typeface="Roboto"/>
                <a:cs typeface="Roboto"/>
                <a:sym typeface="Roboto"/>
              </a:rPr>
              <a:t>2. Audit dependencies using a package manager</a:t>
            </a:r>
            <a:endParaRPr b="1" sz="1900">
              <a:highlight>
                <a:schemeClr val="dk1"/>
              </a:highlight>
              <a:latin typeface="Roboto"/>
              <a:ea typeface="Roboto"/>
              <a:cs typeface="Roboto"/>
              <a:sym typeface="Roboto"/>
            </a:endParaRPr>
          </a:p>
          <a:p>
            <a:pPr indent="0" lvl="0" marL="0" rtl="0" algn="l">
              <a:spcBef>
                <a:spcPts val="400"/>
              </a:spcBef>
              <a:spcAft>
                <a:spcPts val="0"/>
              </a:spcAft>
              <a:buNone/>
            </a:pPr>
            <a:r>
              <a:t/>
            </a:r>
            <a:endParaRPr/>
          </a:p>
        </p:txBody>
      </p:sp>
      <p:sp>
        <p:nvSpPr>
          <p:cNvPr id="191" name="Google Shape;191;p21"/>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450">
                <a:highlight>
                  <a:schemeClr val="dk1"/>
                </a:highlight>
                <a:latin typeface="Roboto"/>
                <a:ea typeface="Roboto"/>
                <a:cs typeface="Roboto"/>
                <a:sym typeface="Roboto"/>
              </a:rPr>
              <a:t>To keep third-party JavaScript security vulnerabilities in check, you need to track all the packages you’re using on your website. You can do this by using a package manager such as npm, Yarn, or pnpm.</a:t>
            </a:r>
            <a:endParaRPr sz="1450">
              <a:highlight>
                <a:schemeClr val="dk1"/>
              </a:highlight>
              <a:latin typeface="Roboto"/>
              <a:ea typeface="Roboto"/>
              <a:cs typeface="Roboto"/>
              <a:sym typeface="Roboto"/>
            </a:endParaRPr>
          </a:p>
          <a:p>
            <a:pPr indent="0" lvl="0" marL="0" rtl="0" algn="l">
              <a:spcBef>
                <a:spcPts val="1800"/>
              </a:spcBef>
              <a:spcAft>
                <a:spcPts val="0"/>
              </a:spcAft>
              <a:buNone/>
            </a:pPr>
            <a:r>
              <a:rPr lang="en-GB" sz="1450">
                <a:highlight>
                  <a:schemeClr val="dk1"/>
                </a:highlight>
                <a:latin typeface="Roboto"/>
                <a:ea typeface="Roboto"/>
                <a:cs typeface="Roboto"/>
                <a:sym typeface="Roboto"/>
              </a:rPr>
              <a:t>In addition to letting you track, manage, and update your dependencies, these package managers also provide you with tools to audit your packages and find common JavaScript security issues, such as the </a:t>
            </a:r>
            <a:r>
              <a:rPr lang="en-GB" sz="1450">
                <a:highlight>
                  <a:schemeClr val="dk1"/>
                </a:highlight>
                <a:uFill>
                  <a:noFill/>
                </a:uFill>
                <a:latin typeface="Courier New"/>
                <a:ea typeface="Courier New"/>
                <a:cs typeface="Courier New"/>
                <a:sym typeface="Courier New"/>
                <a:hlinkClick r:id="rId3"/>
              </a:rPr>
              <a:t>npm audit</a:t>
            </a:r>
            <a:r>
              <a:rPr lang="en-GB" sz="1450">
                <a:highlight>
                  <a:schemeClr val="dk1"/>
                </a:highlight>
                <a:latin typeface="Roboto"/>
                <a:ea typeface="Roboto"/>
                <a:cs typeface="Roboto"/>
                <a:sym typeface="Roboto"/>
              </a:rPr>
              <a:t> (see below), </a:t>
            </a:r>
            <a:r>
              <a:rPr lang="en-GB" sz="1450">
                <a:highlight>
                  <a:schemeClr val="dk1"/>
                </a:highlight>
                <a:uFill>
                  <a:noFill/>
                </a:uFill>
                <a:latin typeface="Courier New"/>
                <a:ea typeface="Courier New"/>
                <a:cs typeface="Courier New"/>
                <a:sym typeface="Courier New"/>
                <a:hlinkClick r:id="rId4"/>
              </a:rPr>
              <a:t>yarn audit</a:t>
            </a:r>
            <a:r>
              <a:rPr lang="en-GB" sz="1450">
                <a:highlight>
                  <a:schemeClr val="dk1"/>
                </a:highlight>
                <a:latin typeface="Roboto"/>
                <a:ea typeface="Roboto"/>
                <a:cs typeface="Roboto"/>
                <a:sym typeface="Roboto"/>
              </a:rPr>
              <a:t>, or </a:t>
            </a:r>
            <a:r>
              <a:rPr lang="en-GB" sz="1450">
                <a:highlight>
                  <a:schemeClr val="dk1"/>
                </a:highlight>
                <a:uFill>
                  <a:noFill/>
                </a:uFill>
                <a:latin typeface="Courier New"/>
                <a:ea typeface="Courier New"/>
                <a:cs typeface="Courier New"/>
                <a:sym typeface="Courier New"/>
                <a:hlinkClick r:id="rId5"/>
              </a:rPr>
              <a:t>pnpm audit</a:t>
            </a:r>
            <a:r>
              <a:rPr lang="en-GB" sz="1450">
                <a:highlight>
                  <a:schemeClr val="dk1"/>
                </a:highlight>
                <a:latin typeface="Roboto"/>
                <a:ea typeface="Roboto"/>
                <a:cs typeface="Roboto"/>
                <a:sym typeface="Roboto"/>
              </a:rPr>
              <a:t> commands that let you run code audits at different audit levels: </a:t>
            </a:r>
            <a:endParaRPr sz="1450">
              <a:highlight>
                <a:schemeClr val="dk1"/>
              </a:highlight>
              <a:latin typeface="Roboto"/>
              <a:ea typeface="Roboto"/>
              <a:cs typeface="Roboto"/>
              <a:sym typeface="Roboto"/>
            </a:endParaRPr>
          </a:p>
          <a:p>
            <a:pPr indent="0" lvl="0" marL="0" rtl="0" algn="l">
              <a:spcBef>
                <a:spcPts val="1800"/>
              </a:spcBef>
              <a:spcAft>
                <a:spcPts val="0"/>
              </a:spcAft>
              <a:buNone/>
            </a:pPr>
            <a:r>
              <a:t/>
            </a:r>
            <a:endParaRPr sz="1450">
              <a:highlight>
                <a:schemeClr val="dk1"/>
              </a:highlight>
              <a:latin typeface="Roboto"/>
              <a:ea typeface="Roboto"/>
              <a:cs typeface="Roboto"/>
              <a:sym typeface="Roboto"/>
            </a:endParaRPr>
          </a:p>
          <a:p>
            <a:pPr indent="0" lvl="0" marL="0" rtl="0" algn="l">
              <a:spcBef>
                <a:spcPts val="1800"/>
              </a:spcBef>
              <a:spcAft>
                <a:spcPts val="1200"/>
              </a:spcAft>
              <a:buNone/>
            </a:pPr>
            <a:r>
              <a:t/>
            </a:r>
            <a:endParaRPr/>
          </a:p>
        </p:txBody>
      </p:sp>
      <p:pic>
        <p:nvPicPr>
          <p:cNvPr id="192" name="Google Shape;192;p21"/>
          <p:cNvPicPr preferRelativeResize="0"/>
          <p:nvPr/>
        </p:nvPicPr>
        <p:blipFill>
          <a:blip r:embed="rId6">
            <a:alphaModFix/>
          </a:blip>
          <a:stretch>
            <a:fillRect/>
          </a:stretch>
        </p:blipFill>
        <p:spPr>
          <a:xfrm>
            <a:off x="1835899" y="3314550"/>
            <a:ext cx="5962100" cy="151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