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65" r:id="rId4"/>
    <p:sldId id="268" r:id="rId5"/>
    <p:sldId id="269" r:id="rId6"/>
    <p:sldId id="267"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47"/>
    <p:restoredTop sz="94674"/>
  </p:normalViewPr>
  <p:slideViewPr>
    <p:cSldViewPr snapToGrid="0" snapToObjects="1">
      <p:cViewPr varScale="1">
        <p:scale>
          <a:sx n="105" d="100"/>
          <a:sy n="105" d="100"/>
        </p:scale>
        <p:origin x="12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9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592683DF-A184-4244-82CE-EAAD4D90DE60}" type="datetimeFigureOut">
              <a:rPr lang="en-UA" smtClean="0"/>
              <a:t>05/26/2023</a:t>
            </a:fld>
            <a:endParaRPr lang="en-UA"/>
          </a:p>
        </p:txBody>
      </p:sp>
      <p:sp>
        <p:nvSpPr>
          <p:cNvPr id="4" name="Footer Placeholder 3"/>
          <p:cNvSpPr>
            <a:spLocks noGrp="1"/>
          </p:cNvSpPr>
          <p:nvPr>
            <p:ph type="ftr" sz="quarter" idx="11"/>
          </p:nvPr>
        </p:nvSpPr>
        <p:spPr/>
        <p:txBody>
          <a:bodyPr/>
          <a:lstStyle/>
          <a:p>
            <a:endParaRPr lang="en-UA"/>
          </a:p>
        </p:txBody>
      </p:sp>
      <p:sp>
        <p:nvSpPr>
          <p:cNvPr id="5" name="Slide Number Placeholder 4"/>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08815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2570771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1946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9291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uk-UA"/>
              <a:t>Клацніть, щоб відредагувати стилі зразків тексту</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449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uk-UA"/>
              <a:t>Клацніть, щоб відредагувати стилі зразків тексту</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279496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75618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404105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49452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92683DF-A184-4244-82CE-EAAD4D90DE60}" type="datetimeFigureOut">
              <a:rPr lang="en-UA" smtClean="0"/>
              <a:t>05/26/2023</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35635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592683DF-A184-4244-82CE-EAAD4D90DE60}" type="datetimeFigureOut">
              <a:rPr lang="en-UA" smtClean="0"/>
              <a:t>05/26/2023</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60687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592683DF-A184-4244-82CE-EAAD4D90DE60}" type="datetimeFigureOut">
              <a:rPr lang="en-UA" smtClean="0"/>
              <a:t>05/26/2023</a:t>
            </a:fld>
            <a:endParaRPr lang="en-UA"/>
          </a:p>
        </p:txBody>
      </p:sp>
      <p:sp>
        <p:nvSpPr>
          <p:cNvPr id="8" name="Footer Placeholder 7"/>
          <p:cNvSpPr>
            <a:spLocks noGrp="1"/>
          </p:cNvSpPr>
          <p:nvPr>
            <p:ph type="ftr" sz="quarter" idx="11"/>
          </p:nvPr>
        </p:nvSpPr>
        <p:spPr/>
        <p:txBody>
          <a:bodyPr/>
          <a:lstStyle/>
          <a:p>
            <a:endParaRPr lang="en-UA"/>
          </a:p>
        </p:txBody>
      </p:sp>
      <p:sp>
        <p:nvSpPr>
          <p:cNvPr id="9" name="Slide Number Placeholder 8"/>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60336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592683DF-A184-4244-82CE-EAAD4D90DE60}" type="datetimeFigureOut">
              <a:rPr lang="en-UA" smtClean="0"/>
              <a:t>05/26/2023</a:t>
            </a:fld>
            <a:endParaRPr lang="en-UA"/>
          </a:p>
        </p:txBody>
      </p:sp>
      <p:sp>
        <p:nvSpPr>
          <p:cNvPr id="4" name="Footer Placeholder 3"/>
          <p:cNvSpPr>
            <a:spLocks noGrp="1"/>
          </p:cNvSpPr>
          <p:nvPr>
            <p:ph type="ftr" sz="quarter" idx="11"/>
          </p:nvPr>
        </p:nvSpPr>
        <p:spPr/>
        <p:txBody>
          <a:bodyPr/>
          <a:lstStyle/>
          <a:p>
            <a:endParaRPr lang="en-UA"/>
          </a:p>
        </p:txBody>
      </p:sp>
      <p:sp>
        <p:nvSpPr>
          <p:cNvPr id="5" name="Slide Number Placeholder 4"/>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285768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683DF-A184-4244-82CE-EAAD4D90DE60}" type="datetimeFigureOut">
              <a:rPr lang="en-UA" smtClean="0"/>
              <a:t>05/26/2023</a:t>
            </a:fld>
            <a:endParaRPr lang="en-UA"/>
          </a:p>
        </p:txBody>
      </p:sp>
      <p:sp>
        <p:nvSpPr>
          <p:cNvPr id="3" name="Footer Placeholder 2"/>
          <p:cNvSpPr>
            <a:spLocks noGrp="1"/>
          </p:cNvSpPr>
          <p:nvPr>
            <p:ph type="ftr" sz="quarter" idx="11"/>
          </p:nvPr>
        </p:nvSpPr>
        <p:spPr/>
        <p:txBody>
          <a:bodyPr/>
          <a:lstStyle/>
          <a:p>
            <a:endParaRPr lang="en-UA"/>
          </a:p>
        </p:txBody>
      </p:sp>
      <p:sp>
        <p:nvSpPr>
          <p:cNvPr id="4" name="Slide Number Placeholder 3"/>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219716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92683DF-A184-4244-82CE-EAAD4D90DE60}" type="datetimeFigureOut">
              <a:rPr lang="en-UA" smtClean="0"/>
              <a:t>05/26/2023</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78256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92683DF-A184-4244-82CE-EAAD4D90DE60}" type="datetimeFigureOut">
              <a:rPr lang="en-UA" smtClean="0"/>
              <a:t>05/26/2023</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65683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92683DF-A184-4244-82CE-EAAD4D90DE60}" type="datetimeFigureOut">
              <a:rPr lang="en-UA" smtClean="0"/>
              <a:t>05/26/2023</a:t>
            </a:fld>
            <a:endParaRPr lang="en-U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84ED31-4D29-814E-B455-28C511C725F8}" type="slidenum">
              <a:rPr lang="en-UA" smtClean="0"/>
              <a:t>‹№›</a:t>
            </a:fld>
            <a:endParaRPr lang="en-UA"/>
          </a:p>
        </p:txBody>
      </p:sp>
    </p:spTree>
    <p:extLst>
      <p:ext uri="{BB962C8B-B14F-4D97-AF65-F5344CB8AC3E}">
        <p14:creationId xmlns:p14="http://schemas.microsoft.com/office/powerpoint/2010/main" val="25258352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E3D9-847B-FC40-99D4-642BDD9D27D1}"/>
              </a:ext>
            </a:extLst>
          </p:cNvPr>
          <p:cNvSpPr>
            <a:spLocks noGrp="1"/>
          </p:cNvSpPr>
          <p:nvPr>
            <p:ph type="ctrTitle"/>
          </p:nvPr>
        </p:nvSpPr>
        <p:spPr>
          <a:xfrm>
            <a:off x="1097280" y="2788225"/>
            <a:ext cx="8478552" cy="768096"/>
          </a:xfrm>
        </p:spPr>
        <p:txBody>
          <a:bodyPr>
            <a:noAutofit/>
          </a:bodyPr>
          <a:lstStyle/>
          <a:p>
            <a:r>
              <a:rPr lang="en-US" sz="4000" b="1" i="1" dirty="0"/>
              <a:t>Service-Oriented Architecture</a:t>
            </a:r>
            <a:endParaRPr lang="en-UA" sz="4000" b="1" i="1" dirty="0">
              <a:latin typeface="Century Gothic" panose="020B0502020202020204" pitchFamily="34" charset="0"/>
            </a:endParaRPr>
          </a:p>
        </p:txBody>
      </p:sp>
      <p:sp>
        <p:nvSpPr>
          <p:cNvPr id="3" name="Subtitle 2">
            <a:extLst>
              <a:ext uri="{FF2B5EF4-FFF2-40B4-BE49-F238E27FC236}">
                <a16:creationId xmlns:a16="http://schemas.microsoft.com/office/drawing/2014/main" id="{DC245FA7-2D4B-D244-B0EB-27EE9025D441}"/>
              </a:ext>
            </a:extLst>
          </p:cNvPr>
          <p:cNvSpPr>
            <a:spLocks noGrp="1"/>
          </p:cNvSpPr>
          <p:nvPr>
            <p:ph type="subTitle" idx="1"/>
          </p:nvPr>
        </p:nvSpPr>
        <p:spPr>
          <a:xfrm>
            <a:off x="1168117" y="3586642"/>
            <a:ext cx="4482875" cy="659757"/>
          </a:xfrm>
        </p:spPr>
        <p:txBody>
          <a:bodyPr>
            <a:normAutofit/>
          </a:bodyPr>
          <a:lstStyle/>
          <a:p>
            <a:r>
              <a:rPr lang="uk-UA" b="1" i="1" dirty="0">
                <a:solidFill>
                  <a:schemeClr val="tx1"/>
                </a:solidFill>
                <a:latin typeface="Century Gothic" panose="020B0502020202020204" pitchFamily="34" charset="0"/>
              </a:rPr>
              <a:t>Шинкар Владислав</a:t>
            </a:r>
            <a:endParaRPr lang="en-UA" b="1" i="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32097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1266F88-6CEB-B04D-8287-96FCE3D5DEC9}"/>
              </a:ext>
            </a:extLst>
          </p:cNvPr>
          <p:cNvSpPr txBox="1"/>
          <p:nvPr/>
        </p:nvSpPr>
        <p:spPr>
          <a:xfrm>
            <a:off x="2441814" y="543965"/>
            <a:ext cx="6186668" cy="3970318"/>
          </a:xfrm>
          <a:prstGeom prst="rect">
            <a:avLst/>
          </a:prstGeom>
          <a:noFill/>
        </p:spPr>
        <p:txBody>
          <a:bodyPr wrap="square">
            <a:spAutoFit/>
          </a:bodyPr>
          <a:lstStyle/>
          <a:p>
            <a:pPr algn="ctr"/>
            <a:r>
              <a:rPr lang="en-US" sz="2800" b="1" i="1" dirty="0"/>
              <a:t>Service-Oriented Architecture (SOA) </a:t>
            </a:r>
            <a:r>
              <a:rPr lang="en-US" sz="2800" i="1" dirty="0"/>
              <a:t>(</a:t>
            </a:r>
            <a:r>
              <a:rPr lang="uk-UA" sz="2800" i="1" dirty="0"/>
              <a:t>архітектура, орієнтована на сервіси) - це підхід до розробки програмного забезпечення, де програмні компоненти, відомі як сервіси, надають функціональні можливості іншим компонентам через стандартизовані протоколи комунікації.</a:t>
            </a:r>
            <a:endParaRPr lang="en-UA" sz="2800" b="1" i="1" dirty="0">
              <a:solidFill>
                <a:schemeClr val="bg1"/>
              </a:solidFill>
              <a:latin typeface="Century Gothic" panose="020B0502020202020204" pitchFamily="34" charset="0"/>
            </a:endParaRPr>
          </a:p>
        </p:txBody>
      </p:sp>
      <p:pic>
        <p:nvPicPr>
          <p:cNvPr id="6" name="Рисунок 5">
            <a:extLst>
              <a:ext uri="{FF2B5EF4-FFF2-40B4-BE49-F238E27FC236}">
                <a16:creationId xmlns:a16="http://schemas.microsoft.com/office/drawing/2014/main" id="{2C620B4F-A4EB-4C5B-A74F-A4B079A17ABA}"/>
              </a:ext>
            </a:extLst>
          </p:cNvPr>
          <p:cNvPicPr>
            <a:picLocks noChangeAspect="1"/>
          </p:cNvPicPr>
          <p:nvPr/>
        </p:nvPicPr>
        <p:blipFill rotWithShape="1">
          <a:blip r:embed="rId2"/>
          <a:srcRect l="1933" b="7914"/>
          <a:stretch/>
        </p:blipFill>
        <p:spPr>
          <a:xfrm>
            <a:off x="8798639" y="1409327"/>
            <a:ext cx="2782390" cy="2793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046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1266F88-6CEB-B04D-8287-96FCE3D5DEC9}"/>
              </a:ext>
            </a:extLst>
          </p:cNvPr>
          <p:cNvSpPr txBox="1"/>
          <p:nvPr/>
        </p:nvSpPr>
        <p:spPr>
          <a:xfrm>
            <a:off x="513095" y="828517"/>
            <a:ext cx="6186668" cy="1569660"/>
          </a:xfrm>
          <a:prstGeom prst="rect">
            <a:avLst/>
          </a:prstGeom>
          <a:noFill/>
        </p:spPr>
        <p:txBody>
          <a:bodyPr wrap="square">
            <a:spAutoFit/>
          </a:bodyPr>
          <a:lstStyle/>
          <a:p>
            <a:pPr algn="ctr"/>
            <a:r>
              <a:rPr lang="ru-RU" sz="2400" i="1" dirty="0"/>
              <a:t>У SOA, </a:t>
            </a:r>
            <a:r>
              <a:rPr lang="ru-RU" sz="2400" i="1" dirty="0" err="1"/>
              <a:t>програмне</a:t>
            </a:r>
            <a:r>
              <a:rPr lang="ru-RU" sz="2400" i="1" dirty="0"/>
              <a:t> </a:t>
            </a:r>
            <a:r>
              <a:rPr lang="ru-RU" sz="2400" i="1" dirty="0" err="1"/>
              <a:t>забезпечення</a:t>
            </a:r>
            <a:r>
              <a:rPr lang="ru-RU" sz="2400" i="1" dirty="0"/>
              <a:t> </a:t>
            </a:r>
            <a:r>
              <a:rPr lang="ru-RU" sz="2400" i="1" dirty="0" err="1"/>
              <a:t>розбивається</a:t>
            </a:r>
            <a:r>
              <a:rPr lang="ru-RU" sz="2400" i="1" dirty="0"/>
              <a:t> на </a:t>
            </a:r>
            <a:r>
              <a:rPr lang="ru-RU" sz="2400" i="1" dirty="0" err="1"/>
              <a:t>незалежні</a:t>
            </a:r>
            <a:r>
              <a:rPr lang="ru-RU" sz="2400" i="1" dirty="0"/>
              <a:t> </a:t>
            </a:r>
            <a:r>
              <a:rPr lang="ru-RU" sz="2400" i="1" dirty="0" err="1"/>
              <a:t>сервіси</a:t>
            </a:r>
            <a:r>
              <a:rPr lang="ru-RU" sz="2400" i="1" dirty="0"/>
              <a:t>, </a:t>
            </a:r>
            <a:r>
              <a:rPr lang="ru-RU" sz="2400" i="1" dirty="0" err="1"/>
              <a:t>які</a:t>
            </a:r>
            <a:r>
              <a:rPr lang="ru-RU" sz="2400" i="1" dirty="0"/>
              <a:t> </a:t>
            </a:r>
            <a:r>
              <a:rPr lang="ru-RU" sz="2400" i="1" dirty="0" err="1"/>
              <a:t>представляють</a:t>
            </a:r>
            <a:r>
              <a:rPr lang="ru-RU" sz="2400" i="1" dirty="0"/>
              <a:t> </a:t>
            </a:r>
            <a:r>
              <a:rPr lang="ru-RU" sz="2400" i="1" dirty="0" err="1"/>
              <a:t>окремі</a:t>
            </a:r>
            <a:r>
              <a:rPr lang="ru-RU" sz="2400" i="1" dirty="0"/>
              <a:t> </a:t>
            </a:r>
            <a:r>
              <a:rPr lang="ru-RU" sz="2400" i="1" dirty="0" err="1"/>
              <a:t>функціональні</a:t>
            </a:r>
            <a:r>
              <a:rPr lang="ru-RU" sz="2400" i="1" dirty="0"/>
              <a:t> </a:t>
            </a:r>
            <a:r>
              <a:rPr lang="ru-RU" sz="2400" i="1" dirty="0" err="1"/>
              <a:t>або</a:t>
            </a:r>
            <a:r>
              <a:rPr lang="ru-RU" sz="2400" i="1" dirty="0"/>
              <a:t> </a:t>
            </a:r>
            <a:r>
              <a:rPr lang="ru-RU" sz="2400" i="1" dirty="0" err="1"/>
              <a:t>бізнес-логічні</a:t>
            </a:r>
            <a:r>
              <a:rPr lang="ru-RU" sz="2400" i="1" dirty="0"/>
              <a:t> </a:t>
            </a:r>
            <a:r>
              <a:rPr lang="ru-RU" sz="2400" i="1" dirty="0" err="1"/>
              <a:t>частини</a:t>
            </a:r>
            <a:r>
              <a:rPr lang="ru-RU" sz="2400" i="1" dirty="0"/>
              <a:t> </a:t>
            </a:r>
            <a:r>
              <a:rPr lang="ru-RU" sz="2400" i="1" dirty="0" err="1"/>
              <a:t>системи</a:t>
            </a:r>
            <a:r>
              <a:rPr lang="ru-RU" sz="2400" i="1" dirty="0"/>
              <a:t>. </a:t>
            </a:r>
            <a:endParaRPr lang="en-UA" sz="2400" i="1" dirty="0">
              <a:solidFill>
                <a:schemeClr val="bg1"/>
              </a:solidFill>
              <a:latin typeface="Century Gothic" panose="020B0502020202020204" pitchFamily="34" charset="0"/>
            </a:endParaRPr>
          </a:p>
        </p:txBody>
      </p:sp>
      <p:pic>
        <p:nvPicPr>
          <p:cNvPr id="3" name="Рисунок 2">
            <a:extLst>
              <a:ext uri="{FF2B5EF4-FFF2-40B4-BE49-F238E27FC236}">
                <a16:creationId xmlns:a16="http://schemas.microsoft.com/office/drawing/2014/main" id="{0AC8B464-D9C4-41C5-98CC-CE82A78F9B02}"/>
              </a:ext>
            </a:extLst>
          </p:cNvPr>
          <p:cNvPicPr>
            <a:picLocks noChangeAspect="1"/>
          </p:cNvPicPr>
          <p:nvPr/>
        </p:nvPicPr>
        <p:blipFill>
          <a:blip r:embed="rId2"/>
          <a:stretch>
            <a:fillRect/>
          </a:stretch>
        </p:blipFill>
        <p:spPr>
          <a:xfrm>
            <a:off x="6900931" y="362234"/>
            <a:ext cx="5296639" cy="3696216"/>
          </a:xfrm>
          <a:prstGeom prst="rect">
            <a:avLst/>
          </a:prstGeom>
        </p:spPr>
      </p:pic>
      <p:sp>
        <p:nvSpPr>
          <p:cNvPr id="7" name="TextBox 6">
            <a:extLst>
              <a:ext uri="{FF2B5EF4-FFF2-40B4-BE49-F238E27FC236}">
                <a16:creationId xmlns:a16="http://schemas.microsoft.com/office/drawing/2014/main" id="{0D1F5705-55CC-451F-A279-BDB9951CE14A}"/>
              </a:ext>
            </a:extLst>
          </p:cNvPr>
          <p:cNvSpPr txBox="1"/>
          <p:nvPr/>
        </p:nvSpPr>
        <p:spPr>
          <a:xfrm>
            <a:off x="3500424" y="4477179"/>
            <a:ext cx="6186668" cy="1938992"/>
          </a:xfrm>
          <a:prstGeom prst="rect">
            <a:avLst/>
          </a:prstGeom>
          <a:noFill/>
        </p:spPr>
        <p:txBody>
          <a:bodyPr wrap="square">
            <a:spAutoFit/>
          </a:bodyPr>
          <a:lstStyle/>
          <a:p>
            <a:pPr algn="ctr"/>
            <a:r>
              <a:rPr lang="ru-RU" sz="2400" i="1" dirty="0" err="1"/>
              <a:t>Кожен</a:t>
            </a:r>
            <a:r>
              <a:rPr lang="ru-RU" sz="2400" i="1" dirty="0"/>
              <a:t> </a:t>
            </a:r>
            <a:r>
              <a:rPr lang="ru-RU" sz="2400" i="1" dirty="0" err="1"/>
              <a:t>сервіс</a:t>
            </a:r>
            <a:r>
              <a:rPr lang="ru-RU" sz="2400" i="1" dirty="0"/>
              <a:t> </a:t>
            </a:r>
            <a:r>
              <a:rPr lang="ru-RU" sz="2400" i="1" dirty="0" err="1"/>
              <a:t>може</a:t>
            </a:r>
            <a:r>
              <a:rPr lang="ru-RU" sz="2400" i="1" dirty="0"/>
              <a:t> </a:t>
            </a:r>
            <a:r>
              <a:rPr lang="ru-RU" sz="2400" i="1" dirty="0" err="1"/>
              <a:t>виконувати</a:t>
            </a:r>
            <a:r>
              <a:rPr lang="ru-RU" sz="2400" i="1" dirty="0"/>
              <a:t> </a:t>
            </a:r>
            <a:r>
              <a:rPr lang="ru-RU" sz="2400" i="1" dirty="0" err="1"/>
              <a:t>конкретну</a:t>
            </a:r>
            <a:r>
              <a:rPr lang="ru-RU" sz="2400" i="1" dirty="0"/>
              <a:t> </a:t>
            </a:r>
            <a:r>
              <a:rPr lang="ru-RU" sz="2400" i="1" dirty="0" err="1"/>
              <a:t>операцію</a:t>
            </a:r>
            <a:r>
              <a:rPr lang="ru-RU" sz="2400" i="1" dirty="0"/>
              <a:t> </a:t>
            </a:r>
            <a:r>
              <a:rPr lang="ru-RU" sz="2400" i="1" dirty="0" err="1"/>
              <a:t>або</a:t>
            </a:r>
            <a:r>
              <a:rPr lang="ru-RU" sz="2400" i="1" dirty="0"/>
              <a:t> </a:t>
            </a:r>
            <a:r>
              <a:rPr lang="ru-RU" sz="2400" i="1" dirty="0" err="1"/>
              <a:t>набір</a:t>
            </a:r>
            <a:r>
              <a:rPr lang="ru-RU" sz="2400" i="1" dirty="0"/>
              <a:t> </a:t>
            </a:r>
            <a:r>
              <a:rPr lang="ru-RU" sz="2400" i="1" dirty="0" err="1"/>
              <a:t>операцій</a:t>
            </a:r>
            <a:r>
              <a:rPr lang="ru-RU" sz="2400" i="1" dirty="0"/>
              <a:t>, і </a:t>
            </a:r>
            <a:r>
              <a:rPr lang="ru-RU" sz="2400" i="1" dirty="0" err="1"/>
              <a:t>він</a:t>
            </a:r>
            <a:r>
              <a:rPr lang="ru-RU" sz="2400" i="1" dirty="0"/>
              <a:t> </a:t>
            </a:r>
            <a:r>
              <a:rPr lang="ru-RU" sz="2400" i="1" dirty="0" err="1"/>
              <a:t>може</a:t>
            </a:r>
            <a:r>
              <a:rPr lang="ru-RU" sz="2400" i="1" dirty="0"/>
              <a:t> бути </a:t>
            </a:r>
            <a:r>
              <a:rPr lang="ru-RU" sz="2400" i="1" dirty="0" err="1"/>
              <a:t>доступним</a:t>
            </a:r>
            <a:r>
              <a:rPr lang="ru-RU" sz="2400" i="1" dirty="0"/>
              <a:t> для </a:t>
            </a:r>
            <a:r>
              <a:rPr lang="ru-RU" sz="2400" i="1" dirty="0" err="1"/>
              <a:t>використання</a:t>
            </a:r>
            <a:r>
              <a:rPr lang="ru-RU" sz="2400" i="1" dirty="0"/>
              <a:t> </a:t>
            </a:r>
            <a:r>
              <a:rPr lang="ru-RU" sz="2400" i="1" dirty="0" err="1"/>
              <a:t>іншими</a:t>
            </a:r>
            <a:r>
              <a:rPr lang="ru-RU" sz="2400" i="1" dirty="0"/>
              <a:t> компонентами </a:t>
            </a:r>
            <a:r>
              <a:rPr lang="ru-RU" sz="2400" i="1" dirty="0" err="1"/>
              <a:t>програмного</a:t>
            </a:r>
            <a:r>
              <a:rPr lang="ru-RU" sz="2400" i="1" dirty="0"/>
              <a:t> </a:t>
            </a:r>
            <a:r>
              <a:rPr lang="ru-RU" sz="2400" i="1" dirty="0" err="1"/>
              <a:t>забезпечення</a:t>
            </a:r>
            <a:r>
              <a:rPr lang="ru-RU" sz="2400" i="1" dirty="0"/>
              <a:t> через </a:t>
            </a:r>
            <a:r>
              <a:rPr lang="ru-RU" sz="2400" i="1" dirty="0" err="1"/>
              <a:t>визначений</a:t>
            </a:r>
            <a:r>
              <a:rPr lang="ru-RU" sz="2400" i="1" dirty="0"/>
              <a:t> </a:t>
            </a:r>
            <a:r>
              <a:rPr lang="ru-RU" sz="2400" i="1" dirty="0" err="1"/>
              <a:t>інтерфейс</a:t>
            </a:r>
            <a:r>
              <a:rPr lang="ru-RU" sz="2400" i="1" dirty="0"/>
              <a:t>.</a:t>
            </a:r>
            <a:endParaRPr lang="en-UA" sz="2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59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FC56623-8EFC-479E-81B8-DFEEBD56EF5D}"/>
              </a:ext>
            </a:extLst>
          </p:cNvPr>
          <p:cNvSpPr txBox="1"/>
          <p:nvPr/>
        </p:nvSpPr>
        <p:spPr>
          <a:xfrm>
            <a:off x="2362200" y="566634"/>
            <a:ext cx="9829800" cy="584775"/>
          </a:xfrm>
          <a:prstGeom prst="rect">
            <a:avLst/>
          </a:prstGeom>
          <a:noFill/>
        </p:spPr>
        <p:txBody>
          <a:bodyPr wrap="square">
            <a:spAutoFit/>
          </a:bodyPr>
          <a:lstStyle/>
          <a:p>
            <a:r>
              <a:rPr lang="uk-UA" sz="3200" i="1" dirty="0"/>
              <a:t>Які переваги сервіс-орієнтованої архітектури?</a:t>
            </a:r>
          </a:p>
        </p:txBody>
      </p:sp>
      <p:sp>
        <p:nvSpPr>
          <p:cNvPr id="11" name="TextBox 10">
            <a:extLst>
              <a:ext uri="{FF2B5EF4-FFF2-40B4-BE49-F238E27FC236}">
                <a16:creationId xmlns:a16="http://schemas.microsoft.com/office/drawing/2014/main" id="{2358A785-CDFD-43B0-B3DC-CFF9706096D2}"/>
              </a:ext>
            </a:extLst>
          </p:cNvPr>
          <p:cNvSpPr txBox="1"/>
          <p:nvPr/>
        </p:nvSpPr>
        <p:spPr>
          <a:xfrm>
            <a:off x="6499545" y="859022"/>
            <a:ext cx="5490880" cy="4832092"/>
          </a:xfrm>
          <a:prstGeom prst="rect">
            <a:avLst/>
          </a:prstGeom>
          <a:noFill/>
        </p:spPr>
        <p:txBody>
          <a:bodyPr wrap="square">
            <a:spAutoFit/>
          </a:bodyPr>
          <a:lstStyle/>
          <a:p>
            <a:r>
              <a:rPr lang="uk-UA" sz="1400" i="1" dirty="0"/>
              <a:t>Сервіс-орієнтована архітектура (</a:t>
            </a:r>
            <a:r>
              <a:rPr lang="en-US" sz="1400" i="1" dirty="0"/>
              <a:t>SOA) </a:t>
            </a:r>
            <a:r>
              <a:rPr lang="uk-UA" sz="1400" i="1" dirty="0"/>
              <a:t>має низку переваг перед традиційними монолітними </a:t>
            </a:r>
            <a:r>
              <a:rPr lang="uk-UA" sz="1400" i="1" dirty="0" err="1"/>
              <a:t>архітектурами</a:t>
            </a:r>
            <a:r>
              <a:rPr lang="uk-UA" sz="1400" i="1" dirty="0"/>
              <a:t>, де всі процеси виконуються як єдине ціле. Ось деякі з переваг </a:t>
            </a:r>
            <a:r>
              <a:rPr lang="en-US" sz="1400" i="1" dirty="0"/>
              <a:t>SOA:</a:t>
            </a:r>
          </a:p>
          <a:p>
            <a:endParaRPr lang="en-US" sz="1400" i="1" dirty="0"/>
          </a:p>
          <a:p>
            <a:r>
              <a:rPr lang="uk-UA" sz="1400" b="1" i="1" dirty="0"/>
              <a:t>Скорочення часу виходу ринку</a:t>
            </a:r>
          </a:p>
          <a:p>
            <a:r>
              <a:rPr lang="uk-UA" sz="1400" i="1" dirty="0"/>
              <a:t>Розробники повторно використовують сервіси в різних бізнес-процесах для економії часу та витрат. За допомогою </a:t>
            </a:r>
            <a:r>
              <a:rPr lang="en-US" sz="1400" i="1" dirty="0"/>
              <a:t>SOA </a:t>
            </a:r>
            <a:r>
              <a:rPr lang="uk-UA" sz="1400" i="1" dirty="0"/>
              <a:t>вони можуть створювати програми набагато швидше, ніж з написанням коду та виконанням інтеграцій з нуля.</a:t>
            </a:r>
          </a:p>
          <a:p>
            <a:endParaRPr lang="uk-UA" sz="1400" i="1" dirty="0"/>
          </a:p>
          <a:p>
            <a:r>
              <a:rPr lang="uk-UA" sz="1400" b="1" i="1" dirty="0"/>
              <a:t>Ефективне обслуговування</a:t>
            </a:r>
          </a:p>
          <a:p>
            <a:r>
              <a:rPr lang="uk-UA" sz="1400" i="1" dirty="0"/>
              <a:t>Легше створювати, оновлювати та налагоджувати невеликі послуги, ніж більші блоки коду в монолітних додатках. Модифікація будь-якого сервісу </a:t>
            </a:r>
            <a:r>
              <a:rPr lang="en-US" sz="1400" i="1" dirty="0"/>
              <a:t>SOA </a:t>
            </a:r>
            <a:r>
              <a:rPr lang="uk-UA" sz="1400" i="1" dirty="0"/>
              <a:t>не впливає на загальну функціональність бізнес-процесу.</a:t>
            </a:r>
          </a:p>
          <a:p>
            <a:endParaRPr lang="uk-UA" sz="1400" i="1" dirty="0"/>
          </a:p>
          <a:p>
            <a:r>
              <a:rPr lang="uk-UA" sz="1400" b="1" i="1" dirty="0"/>
              <a:t>Поліпшена адаптивність</a:t>
            </a:r>
          </a:p>
          <a:p>
            <a:r>
              <a:rPr lang="en-US" sz="1400" i="1" dirty="0"/>
              <a:t>SOA </a:t>
            </a:r>
            <a:r>
              <a:rPr lang="uk-UA" sz="1400" i="1" dirty="0"/>
              <a:t>краще адаптується до технологічного прогресу. Ви можете модернізувати свої програми ефективно і без зайвих витрат. Наприклад, медичні організації можуть використовувати функціональність старих систем електронних медичних карт у новіших хмарних додатках.</a:t>
            </a:r>
          </a:p>
        </p:txBody>
      </p:sp>
      <p:pic>
        <p:nvPicPr>
          <p:cNvPr id="3" name="Рисунок 2">
            <a:extLst>
              <a:ext uri="{FF2B5EF4-FFF2-40B4-BE49-F238E27FC236}">
                <a16:creationId xmlns:a16="http://schemas.microsoft.com/office/drawing/2014/main" id="{4249E18E-1910-4C1F-8011-025D5466B674}"/>
              </a:ext>
            </a:extLst>
          </p:cNvPr>
          <p:cNvPicPr>
            <a:picLocks noChangeAspect="1"/>
          </p:cNvPicPr>
          <p:nvPr/>
        </p:nvPicPr>
        <p:blipFill>
          <a:blip r:embed="rId2"/>
          <a:stretch>
            <a:fillRect/>
          </a:stretch>
        </p:blipFill>
        <p:spPr>
          <a:xfrm>
            <a:off x="1913597" y="972210"/>
            <a:ext cx="4428267" cy="2714681"/>
          </a:xfrm>
          <a:prstGeom prst="rect">
            <a:avLst/>
          </a:prstGeom>
        </p:spPr>
      </p:pic>
    </p:spTree>
    <p:extLst>
      <p:ext uri="{BB962C8B-B14F-4D97-AF65-F5344CB8AC3E}">
        <p14:creationId xmlns:p14="http://schemas.microsoft.com/office/powerpoint/2010/main" val="288829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1266F88-6CEB-B04D-8287-96FCE3D5DEC9}"/>
              </a:ext>
            </a:extLst>
          </p:cNvPr>
          <p:cNvSpPr txBox="1"/>
          <p:nvPr/>
        </p:nvSpPr>
        <p:spPr>
          <a:xfrm>
            <a:off x="2478023" y="361658"/>
            <a:ext cx="9111783" cy="584775"/>
          </a:xfrm>
          <a:prstGeom prst="rect">
            <a:avLst/>
          </a:prstGeom>
          <a:noFill/>
        </p:spPr>
        <p:txBody>
          <a:bodyPr wrap="square">
            <a:spAutoFit/>
          </a:bodyPr>
          <a:lstStyle/>
          <a:p>
            <a:pPr algn="ctr"/>
            <a:r>
              <a:rPr lang="uk-UA" sz="3200" i="1" dirty="0">
                <a:latin typeface="Times New Roman" panose="02020603050405020304" pitchFamily="18" charset="0"/>
                <a:cs typeface="Times New Roman" panose="02020603050405020304" pitchFamily="18" charset="0"/>
              </a:rPr>
              <a:t>Як працює сервіс-орієнтована архітектура </a:t>
            </a:r>
            <a:r>
              <a:rPr lang="en-US" sz="3200" i="1" dirty="0">
                <a:latin typeface="Times New Roman" panose="02020603050405020304" pitchFamily="18" charset="0"/>
                <a:cs typeface="Times New Roman" panose="02020603050405020304" pitchFamily="18" charset="0"/>
              </a:rPr>
              <a:t>SOA</a:t>
            </a:r>
            <a:r>
              <a:rPr lang="uk-UA" sz="3200" i="1"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26E607D1-BC98-2847-8896-BCE1078AFC43}"/>
              </a:ext>
            </a:extLst>
          </p:cNvPr>
          <p:cNvSpPr txBox="1"/>
          <p:nvPr/>
        </p:nvSpPr>
        <p:spPr>
          <a:xfrm>
            <a:off x="3031195" y="946433"/>
            <a:ext cx="8005437" cy="4524315"/>
          </a:xfrm>
          <a:prstGeom prst="rect">
            <a:avLst/>
          </a:prstGeom>
          <a:noFill/>
        </p:spPr>
        <p:txBody>
          <a:bodyPr wrap="square">
            <a:spAutoFit/>
          </a:bodyPr>
          <a:lstStyle/>
          <a:p>
            <a:pPr algn="ctr"/>
            <a:r>
              <a:rPr lang="uk-UA" sz="1600" i="1" dirty="0">
                <a:latin typeface="Times New Roman" panose="02020603050405020304" pitchFamily="18" charset="0"/>
                <a:cs typeface="Times New Roman" panose="02020603050405020304" pitchFamily="18" charset="0"/>
              </a:rPr>
              <a:t>У сервіс-орієнтованій архітектурі (</a:t>
            </a:r>
            <a:r>
              <a:rPr lang="en-US" sz="1600" i="1" dirty="0">
                <a:latin typeface="Times New Roman" panose="02020603050405020304" pitchFamily="18" charset="0"/>
                <a:cs typeface="Times New Roman" panose="02020603050405020304" pitchFamily="18" charset="0"/>
              </a:rPr>
              <a:t>SOA) </a:t>
            </a:r>
            <a:r>
              <a:rPr lang="uk-UA" sz="1600" i="1" dirty="0">
                <a:latin typeface="Times New Roman" panose="02020603050405020304" pitchFamily="18" charset="0"/>
                <a:cs typeface="Times New Roman" panose="02020603050405020304" pitchFamily="18" charset="0"/>
              </a:rPr>
              <a:t>сервіси функціонують незалежно та надають функціональність або обмін даними своїм споживачам. Споживач запитує інформацію та надсилає вхідні дані до служби. Сервіс обробляє дані, виконує завдання та надсилає відповідь. Наприклад, якщо програма використовує сервіс авторизації, вона надає йому ім'я користувача та пароль. Сервіс перевіряє їх та повертає відповідну відповідь.</a:t>
            </a:r>
          </a:p>
          <a:p>
            <a:pPr algn="ctr"/>
            <a:endParaRPr lang="uk-UA" sz="1600" i="1" dirty="0">
              <a:latin typeface="Times New Roman" panose="02020603050405020304" pitchFamily="18" charset="0"/>
              <a:cs typeface="Times New Roman" panose="02020603050405020304" pitchFamily="18" charset="0"/>
            </a:endParaRPr>
          </a:p>
          <a:p>
            <a:pPr algn="ctr"/>
            <a:r>
              <a:rPr lang="uk-UA" sz="1600" i="1" dirty="0">
                <a:latin typeface="Times New Roman" panose="02020603050405020304" pitchFamily="18" charset="0"/>
                <a:cs typeface="Times New Roman" panose="02020603050405020304" pitchFamily="18" charset="0"/>
              </a:rPr>
              <a:t>Протоколи передачі даних</a:t>
            </a:r>
          </a:p>
          <a:p>
            <a:pPr algn="ctr"/>
            <a:r>
              <a:rPr lang="uk-UA" sz="1600" i="1" dirty="0">
                <a:latin typeface="Times New Roman" panose="02020603050405020304" pitchFamily="18" charset="0"/>
                <a:cs typeface="Times New Roman" panose="02020603050405020304" pitchFamily="18" charset="0"/>
              </a:rPr>
              <a:t>Сервіси взаємодіють з використанням встановлених правил, що визначають передачу даних через мережу. Ці правила називаються протоколами передачі. Деякі стандартні протоколи для реалізації </a:t>
            </a:r>
            <a:r>
              <a:rPr lang="en-US" sz="1600" i="1" dirty="0">
                <a:latin typeface="Times New Roman" panose="02020603050405020304" pitchFamily="18" charset="0"/>
                <a:cs typeface="Times New Roman" panose="02020603050405020304" pitchFamily="18" charset="0"/>
              </a:rPr>
              <a:t>SOA:</a:t>
            </a:r>
          </a:p>
          <a:p>
            <a:pPr algn="ctr"/>
            <a:endParaRPr lang="en-US" sz="1600" i="1" dirty="0">
              <a:latin typeface="Times New Roman" panose="02020603050405020304" pitchFamily="18" charset="0"/>
              <a:cs typeface="Times New Roman" panose="02020603050405020304" pitchFamily="18" charset="0"/>
            </a:endParaRPr>
          </a:p>
          <a:p>
            <a:pPr algn="ctr"/>
            <a:r>
              <a:rPr lang="en-US" sz="1600" i="1" dirty="0">
                <a:latin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cs typeface="Times New Roman" panose="02020603050405020304" pitchFamily="18" charset="0"/>
              </a:rPr>
              <a:t>Простий протокол доступу до об'єктів (</a:t>
            </a:r>
            <a:r>
              <a:rPr lang="en-US" sz="1600" i="1" dirty="0">
                <a:latin typeface="Times New Roman" panose="02020603050405020304" pitchFamily="18" charset="0"/>
                <a:cs typeface="Times New Roman" panose="02020603050405020304" pitchFamily="18" charset="0"/>
              </a:rPr>
              <a:t>SOAP)</a:t>
            </a:r>
          </a:p>
          <a:p>
            <a:pPr algn="ctr"/>
            <a:r>
              <a:rPr lang="en-US" sz="1600" i="1" dirty="0">
                <a:latin typeface="Times New Roman" panose="02020603050405020304" pitchFamily="18" charset="0"/>
                <a:cs typeface="Times New Roman" panose="02020603050405020304" pitchFamily="18" charset="0"/>
              </a:rPr>
              <a:t>• RESTful HTTP</a:t>
            </a:r>
          </a:p>
          <a:p>
            <a:pPr algn="ctr"/>
            <a:r>
              <a:rPr lang="en-US" sz="1600" i="1" dirty="0">
                <a:latin typeface="Times New Roman" panose="02020603050405020304" pitchFamily="18" charset="0"/>
                <a:cs typeface="Times New Roman" panose="02020603050405020304" pitchFamily="18" charset="0"/>
              </a:rPr>
              <a:t>• Apache Thrift</a:t>
            </a:r>
          </a:p>
          <a:p>
            <a:pPr algn="ctr"/>
            <a:r>
              <a:rPr lang="en-US" sz="1600" i="1" dirty="0">
                <a:latin typeface="Times New Roman" panose="02020603050405020304" pitchFamily="18" charset="0"/>
                <a:cs typeface="Times New Roman" panose="02020603050405020304" pitchFamily="18" charset="0"/>
              </a:rPr>
              <a:t>• Apache ActiveMQ</a:t>
            </a:r>
          </a:p>
          <a:p>
            <a:pPr algn="ctr"/>
            <a:r>
              <a:rPr lang="en-US" sz="1600" i="1" dirty="0">
                <a:latin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cs typeface="Times New Roman" panose="02020603050405020304" pitchFamily="18" charset="0"/>
              </a:rPr>
              <a:t>Служба повідомлень </a:t>
            </a:r>
            <a:r>
              <a:rPr lang="en-US" sz="1600" i="1" dirty="0">
                <a:latin typeface="Times New Roman" panose="02020603050405020304" pitchFamily="18" charset="0"/>
                <a:cs typeface="Times New Roman" panose="02020603050405020304" pitchFamily="18" charset="0"/>
              </a:rPr>
              <a:t>Java (JMS)</a:t>
            </a:r>
          </a:p>
          <a:p>
            <a:pPr algn="ctr"/>
            <a:endParaRPr lang="en-US" sz="1600" i="1" dirty="0">
              <a:latin typeface="Times New Roman" panose="02020603050405020304" pitchFamily="18" charset="0"/>
              <a:cs typeface="Times New Roman" panose="02020603050405020304" pitchFamily="18" charset="0"/>
            </a:endParaRPr>
          </a:p>
          <a:p>
            <a:pPr algn="ctr"/>
            <a:r>
              <a:rPr lang="uk-UA" sz="1600" i="1" dirty="0">
                <a:latin typeface="Times New Roman" panose="02020603050405020304" pitchFamily="18" charset="0"/>
                <a:cs typeface="Times New Roman" panose="02020603050405020304" pitchFamily="18" charset="0"/>
              </a:rPr>
              <a:t>Ви можете використовувати більше одного протоколу у своїй реалізації </a:t>
            </a:r>
            <a:r>
              <a:rPr lang="en-US" sz="1600" i="1" dirty="0">
                <a:latin typeface="Times New Roman" panose="02020603050405020304" pitchFamily="18" charset="0"/>
                <a:cs typeface="Times New Roman" panose="02020603050405020304" pitchFamily="18" charset="0"/>
              </a:rPr>
              <a:t>SOA.</a:t>
            </a:r>
          </a:p>
        </p:txBody>
      </p:sp>
    </p:spTree>
    <p:extLst>
      <p:ext uri="{BB962C8B-B14F-4D97-AF65-F5344CB8AC3E}">
        <p14:creationId xmlns:p14="http://schemas.microsoft.com/office/powerpoint/2010/main" val="220529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1266F88-6CEB-B04D-8287-96FCE3D5DEC9}"/>
              </a:ext>
            </a:extLst>
          </p:cNvPr>
          <p:cNvSpPr txBox="1"/>
          <p:nvPr/>
        </p:nvSpPr>
        <p:spPr>
          <a:xfrm>
            <a:off x="1956816" y="150299"/>
            <a:ext cx="8083296" cy="523220"/>
          </a:xfrm>
          <a:prstGeom prst="rect">
            <a:avLst/>
          </a:prstGeom>
          <a:noFill/>
        </p:spPr>
        <p:txBody>
          <a:bodyPr wrap="square">
            <a:spAutoFit/>
          </a:bodyPr>
          <a:lstStyle/>
          <a:p>
            <a:r>
              <a:rPr lang="uk-UA" sz="2800" i="1" dirty="0"/>
              <a:t>Що таке </a:t>
            </a:r>
            <a:r>
              <a:rPr lang="en-US" sz="2800" i="1" dirty="0"/>
              <a:t>ESB </a:t>
            </a:r>
            <a:r>
              <a:rPr lang="uk-UA" sz="2800" i="1" dirty="0"/>
              <a:t>у сервіс-орієнтованій архітектурі?</a:t>
            </a:r>
          </a:p>
        </p:txBody>
      </p:sp>
      <p:sp>
        <p:nvSpPr>
          <p:cNvPr id="7" name="TextBox 6">
            <a:extLst>
              <a:ext uri="{FF2B5EF4-FFF2-40B4-BE49-F238E27FC236}">
                <a16:creationId xmlns:a16="http://schemas.microsoft.com/office/drawing/2014/main" id="{26E607D1-BC98-2847-8896-BCE1078AFC43}"/>
              </a:ext>
            </a:extLst>
          </p:cNvPr>
          <p:cNvSpPr txBox="1"/>
          <p:nvPr/>
        </p:nvSpPr>
        <p:spPr>
          <a:xfrm>
            <a:off x="3236976" y="823323"/>
            <a:ext cx="5422392" cy="4247317"/>
          </a:xfrm>
          <a:prstGeom prst="rect">
            <a:avLst/>
          </a:prstGeom>
          <a:noFill/>
        </p:spPr>
        <p:txBody>
          <a:bodyPr wrap="square">
            <a:spAutoFit/>
          </a:bodyPr>
          <a:lstStyle/>
          <a:p>
            <a:r>
              <a:rPr lang="uk-UA" i="1" dirty="0"/>
              <a:t>Лінійка корпоративних сервісів (</a:t>
            </a:r>
            <a:r>
              <a:rPr lang="en-US" i="1" dirty="0"/>
              <a:t>ESB) – </a:t>
            </a:r>
            <a:r>
              <a:rPr lang="uk-UA" i="1" dirty="0"/>
              <a:t>це програмне забезпечення, яке можна використовувати при взаємодії із системою, що має безліч сервісів. Він встановлює зв'язок між сервісами та споживачами сервісів незалежно від технології.</a:t>
            </a:r>
          </a:p>
          <a:p>
            <a:endParaRPr lang="uk-UA" i="1" dirty="0"/>
          </a:p>
          <a:p>
            <a:r>
              <a:rPr lang="uk-UA" i="1" dirty="0"/>
              <a:t>Переваги </a:t>
            </a:r>
            <a:r>
              <a:rPr lang="en-US" i="1" dirty="0"/>
              <a:t>ESB</a:t>
            </a:r>
          </a:p>
          <a:p>
            <a:r>
              <a:rPr lang="en-US" i="1" dirty="0"/>
              <a:t>ESB </a:t>
            </a:r>
            <a:r>
              <a:rPr lang="uk-UA" i="1" dirty="0"/>
              <a:t>надає можливості зв'язку та перетворення через сервісний інтерфейс, що багаторазово використовується. </a:t>
            </a:r>
            <a:r>
              <a:rPr lang="en-US" i="1" dirty="0"/>
              <a:t>ESB </a:t>
            </a:r>
            <a:r>
              <a:rPr lang="uk-UA" i="1" dirty="0"/>
              <a:t>можна розглядати як централізований сервіс, який надсилає запити на обслуговування у відповідний сервіс. Вона також перетворює запит у формат, прийнятний для базової платформи сервісу та мови програмування.</a:t>
            </a:r>
            <a:endParaRPr lang="en-US" sz="2800" i="1"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C0A4B671-4711-4268-8E5E-EB239EFFC567}"/>
              </a:ext>
            </a:extLst>
          </p:cNvPr>
          <p:cNvPicPr>
            <a:picLocks noChangeAspect="1"/>
          </p:cNvPicPr>
          <p:nvPr/>
        </p:nvPicPr>
        <p:blipFill>
          <a:blip r:embed="rId2"/>
          <a:stretch>
            <a:fillRect/>
          </a:stretch>
        </p:blipFill>
        <p:spPr>
          <a:xfrm>
            <a:off x="8549640" y="1850637"/>
            <a:ext cx="3463166" cy="4264559"/>
          </a:xfrm>
          <a:prstGeom prst="rect">
            <a:avLst/>
          </a:prstGeom>
        </p:spPr>
      </p:pic>
    </p:spTree>
    <p:extLst>
      <p:ext uri="{BB962C8B-B14F-4D97-AF65-F5344CB8AC3E}">
        <p14:creationId xmlns:p14="http://schemas.microsoft.com/office/powerpoint/2010/main" val="52251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E094FBB4-7FE5-449F-AF52-C56E39B404C2}"/>
              </a:ext>
            </a:extLst>
          </p:cNvPr>
          <p:cNvPicPr>
            <a:picLocks noChangeAspect="1"/>
          </p:cNvPicPr>
          <p:nvPr/>
        </p:nvPicPr>
        <p:blipFill>
          <a:blip r:embed="rId2"/>
          <a:stretch>
            <a:fillRect/>
          </a:stretch>
        </p:blipFill>
        <p:spPr>
          <a:xfrm rot="21311868">
            <a:off x="-431379" y="-68174"/>
            <a:ext cx="6396500" cy="5900688"/>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2889504" y="265617"/>
            <a:ext cx="8544854" cy="584775"/>
          </a:xfrm>
          <a:prstGeom prst="rect">
            <a:avLst/>
          </a:prstGeom>
          <a:noFill/>
        </p:spPr>
        <p:txBody>
          <a:bodyPr wrap="square">
            <a:spAutoFit/>
          </a:bodyPr>
          <a:lstStyle/>
          <a:p>
            <a:pPr algn="ctr"/>
            <a:r>
              <a:rPr lang="uk-UA" sz="3200" i="1" dirty="0"/>
              <a:t>Чи складний вибір відповідного фреймворку ?</a:t>
            </a:r>
            <a:endParaRPr lang="en-UA" sz="3200" i="1" dirty="0">
              <a:latin typeface="Century Gothic" panose="020B0502020202020204" pitchFamily="34" charset="0"/>
            </a:endParaRPr>
          </a:p>
        </p:txBody>
      </p:sp>
      <p:sp>
        <p:nvSpPr>
          <p:cNvPr id="7" name="TextBox 6">
            <a:extLst>
              <a:ext uri="{FF2B5EF4-FFF2-40B4-BE49-F238E27FC236}">
                <a16:creationId xmlns:a16="http://schemas.microsoft.com/office/drawing/2014/main" id="{26E607D1-BC98-2847-8896-BCE1078AFC43}"/>
              </a:ext>
            </a:extLst>
          </p:cNvPr>
          <p:cNvSpPr txBox="1"/>
          <p:nvPr/>
        </p:nvSpPr>
        <p:spPr>
          <a:xfrm>
            <a:off x="4078224" y="1208374"/>
            <a:ext cx="8005437" cy="4524315"/>
          </a:xfrm>
          <a:prstGeom prst="rect">
            <a:avLst/>
          </a:prstGeom>
          <a:noFill/>
        </p:spPr>
        <p:txBody>
          <a:bodyPr wrap="square">
            <a:spAutoFit/>
          </a:bodyPr>
          <a:lstStyle/>
          <a:p>
            <a:pPr algn="ctr"/>
            <a:r>
              <a:rPr lang="uk-UA" i="1" dirty="0">
                <a:latin typeface="Times New Roman" panose="02020603050405020304" pitchFamily="18" charset="0"/>
                <a:cs typeface="Times New Roman" panose="02020603050405020304" pitchFamily="18" charset="0"/>
              </a:rPr>
              <a:t>При розробці клієнтських додатків у </a:t>
            </a:r>
            <a:r>
              <a:rPr lang="en-US" i="1" dirty="0">
                <a:latin typeface="Times New Roman" panose="02020603050405020304" pitchFamily="18" charset="0"/>
                <a:cs typeface="Times New Roman" panose="02020603050405020304" pitchFamily="18" charset="0"/>
              </a:rPr>
              <a:t>Service-Oriented Architecture (SOA) </a:t>
            </a:r>
            <a:r>
              <a:rPr lang="uk-UA" i="1" dirty="0">
                <a:latin typeface="Times New Roman" panose="02020603050405020304" pitchFamily="18" charset="0"/>
                <a:cs typeface="Times New Roman" panose="02020603050405020304" pitchFamily="18" charset="0"/>
              </a:rPr>
              <a:t>важливо вибрати відповідний фреймворк, який підтримує принципи </a:t>
            </a:r>
            <a:r>
              <a:rPr lang="en-US" i="1" dirty="0">
                <a:latin typeface="Times New Roman" panose="02020603050405020304" pitchFamily="18" charset="0"/>
                <a:cs typeface="Times New Roman" panose="02020603050405020304" pitchFamily="18" charset="0"/>
              </a:rPr>
              <a:t>SOA </a:t>
            </a:r>
            <a:r>
              <a:rPr lang="uk-UA" i="1" dirty="0">
                <a:latin typeface="Times New Roman" panose="02020603050405020304" pitchFamily="18" charset="0"/>
                <a:cs typeface="Times New Roman" panose="02020603050405020304" pitchFamily="18" charset="0"/>
              </a:rPr>
              <a:t>та надає необхідні</a:t>
            </a:r>
            <a:endParaRPr lang="en-US" i="1" dirty="0">
              <a:latin typeface="Times New Roman" panose="02020603050405020304" pitchFamily="18" charset="0"/>
              <a:cs typeface="Times New Roman" panose="02020603050405020304" pitchFamily="18" charset="0"/>
            </a:endParaRPr>
          </a:p>
          <a:p>
            <a:pPr algn="ctr"/>
            <a:r>
              <a:rPr lang="uk-UA" i="1" dirty="0">
                <a:latin typeface="Times New Roman" panose="02020603050405020304" pitchFamily="18" charset="0"/>
                <a:cs typeface="Times New Roman" panose="02020603050405020304" pitchFamily="18" charset="0"/>
              </a:rPr>
              <a:t> інструменти для роботи з сервісами</a:t>
            </a:r>
            <a:r>
              <a:rPr lang="en-US" i="1" dirty="0">
                <a:latin typeface="Times New Roman" panose="02020603050405020304" pitchFamily="18" charset="0"/>
                <a:cs typeface="Times New Roman" panose="02020603050405020304" pitchFamily="18" charset="0"/>
              </a:rPr>
              <a:t>.</a:t>
            </a:r>
          </a:p>
          <a:p>
            <a:pPr algn="ctr"/>
            <a:r>
              <a:rPr lang="uk-UA" i="1" dirty="0">
                <a:latin typeface="Times New Roman" panose="02020603050405020304" pitchFamily="18" charset="0"/>
                <a:cs typeface="Times New Roman" panose="02020603050405020304" pitchFamily="18" charset="0"/>
              </a:rPr>
              <a:t> Наприклад, можна використати фреймворки, такі як</a:t>
            </a:r>
            <a:r>
              <a:rPr lang="en-US" i="1" dirty="0">
                <a:latin typeface="Times New Roman" panose="02020603050405020304" pitchFamily="18" charset="0"/>
                <a:cs typeface="Times New Roman" panose="02020603050405020304" pitchFamily="18" charset="0"/>
              </a:rPr>
              <a:t>:</a:t>
            </a:r>
          </a:p>
          <a:p>
            <a:pPr algn="ctr"/>
            <a:endParaRPr lang="en-US" i="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Spring Framework</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Microsoft WCF</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Apache CXF</a:t>
            </a:r>
            <a:endParaRPr lang="uk-UA" i="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Java EE (Enterprise Edition)</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Django</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Express.js: Express.js</a:t>
            </a:r>
            <a:endParaRPr lang="uk-UA" i="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uk-UA" i="1" dirty="0">
              <a:latin typeface="Times New Roman" panose="02020603050405020304" pitchFamily="18" charset="0"/>
              <a:cs typeface="Times New Roman" panose="02020603050405020304" pitchFamily="18" charset="0"/>
            </a:endParaRPr>
          </a:p>
          <a:p>
            <a:pPr algn="ctr"/>
            <a:r>
              <a:rPr lang="uk-UA" i="1" dirty="0">
                <a:latin typeface="Times New Roman" panose="02020603050405020304" pitchFamily="18" charset="0"/>
                <a:cs typeface="Times New Roman" panose="02020603050405020304" pitchFamily="18" charset="0"/>
              </a:rPr>
              <a:t>Ці фреймворки надають різні можливості та інструменти для розробки клієнтських додатків у </a:t>
            </a:r>
            <a:r>
              <a:rPr lang="en-US" i="1" dirty="0">
                <a:latin typeface="Times New Roman" panose="02020603050405020304" pitchFamily="18" charset="0"/>
                <a:cs typeface="Times New Roman" panose="02020603050405020304" pitchFamily="18" charset="0"/>
              </a:rPr>
              <a:t>SOA, </a:t>
            </a:r>
            <a:r>
              <a:rPr lang="uk-UA" i="1" dirty="0">
                <a:latin typeface="Times New Roman" panose="02020603050405020304" pitchFamily="18" charset="0"/>
                <a:cs typeface="Times New Roman" panose="02020603050405020304" pitchFamily="18" charset="0"/>
              </a:rPr>
              <a:t>і вибір залежить від ваших вимог, вподобань та навичок розробника.</a:t>
            </a:r>
          </a:p>
        </p:txBody>
      </p:sp>
    </p:spTree>
    <p:extLst>
      <p:ext uri="{BB962C8B-B14F-4D97-AF65-F5344CB8AC3E}">
        <p14:creationId xmlns:p14="http://schemas.microsoft.com/office/powerpoint/2010/main" val="344333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1266F88-6CEB-B04D-8287-96FCE3D5DEC9}"/>
              </a:ext>
            </a:extLst>
          </p:cNvPr>
          <p:cNvSpPr txBox="1"/>
          <p:nvPr/>
        </p:nvSpPr>
        <p:spPr>
          <a:xfrm>
            <a:off x="3237937" y="200461"/>
            <a:ext cx="10026087" cy="707886"/>
          </a:xfrm>
          <a:prstGeom prst="rect">
            <a:avLst/>
          </a:prstGeom>
          <a:noFill/>
        </p:spPr>
        <p:txBody>
          <a:bodyPr wrap="square">
            <a:spAutoFit/>
          </a:bodyPr>
          <a:lstStyle/>
          <a:p>
            <a:pPr algn="ctr"/>
            <a:r>
              <a:rPr lang="uk-UA" sz="4000" b="1" dirty="0">
                <a:latin typeface="Century Gothic" panose="020B0502020202020204" pitchFamily="34" charset="0"/>
              </a:rPr>
              <a:t>Заключення</a:t>
            </a:r>
            <a:endParaRPr lang="en-UA" sz="4000" b="1" dirty="0">
              <a:latin typeface="Century Gothic" panose="020B0502020202020204" pitchFamily="34" charset="0"/>
            </a:endParaRPr>
          </a:p>
        </p:txBody>
      </p:sp>
      <p:sp>
        <p:nvSpPr>
          <p:cNvPr id="7" name="TextBox 6">
            <a:extLst>
              <a:ext uri="{FF2B5EF4-FFF2-40B4-BE49-F238E27FC236}">
                <a16:creationId xmlns:a16="http://schemas.microsoft.com/office/drawing/2014/main" id="{26E607D1-BC98-2847-8896-BCE1078AFC43}"/>
              </a:ext>
            </a:extLst>
          </p:cNvPr>
          <p:cNvSpPr txBox="1"/>
          <p:nvPr/>
        </p:nvSpPr>
        <p:spPr>
          <a:xfrm>
            <a:off x="4352544" y="1199199"/>
            <a:ext cx="7420356" cy="4955203"/>
          </a:xfrm>
          <a:prstGeom prst="rect">
            <a:avLst/>
          </a:prstGeom>
          <a:noFill/>
        </p:spPr>
        <p:txBody>
          <a:bodyPr wrap="square">
            <a:spAutoFit/>
          </a:bodyPr>
          <a:lstStyle/>
          <a:p>
            <a:pPr algn="ctr"/>
            <a:r>
              <a:rPr lang="en-US" sz="2000" b="1" i="1" dirty="0">
                <a:latin typeface="Times New Roman" panose="02020603050405020304" pitchFamily="18" charset="0"/>
                <a:cs typeface="Times New Roman" panose="02020603050405020304" pitchFamily="18" charset="0"/>
              </a:rPr>
              <a:t>Service-Oriented Architecture (SOA)</a:t>
            </a:r>
            <a:r>
              <a:rPr lang="en-US" sz="2000" i="1"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є найкращим вибором для сучасних додатків завдяки своїм перевагам, таким як гнучкість, масштабованість, модульність та повторне використання, що сприяють швидкій розробці, ефективній інтеграції та взаємодії сервісів. </a:t>
            </a:r>
          </a:p>
          <a:p>
            <a:pPr algn="ctr"/>
            <a:endParaRPr lang="uk-UA" sz="2000" i="1" dirty="0">
              <a:latin typeface="Times New Roman" panose="02020603050405020304" pitchFamily="18" charset="0"/>
              <a:cs typeface="Times New Roman" panose="02020603050405020304" pitchFamily="18" charset="0"/>
            </a:endParaRPr>
          </a:p>
          <a:p>
            <a:pPr algn="ctr"/>
            <a:r>
              <a:rPr lang="en-US" sz="2000" i="1" dirty="0">
                <a:latin typeface="Times New Roman" panose="02020603050405020304" pitchFamily="18" charset="0"/>
                <a:cs typeface="Times New Roman" panose="02020603050405020304" pitchFamily="18" charset="0"/>
              </a:rPr>
              <a:t>SOA </a:t>
            </a:r>
            <a:r>
              <a:rPr lang="uk-UA" sz="2000" i="1" dirty="0">
                <a:latin typeface="Times New Roman" panose="02020603050405020304" pitchFamily="18" charset="0"/>
                <a:cs typeface="Times New Roman" panose="02020603050405020304" pitchFamily="18" charset="0"/>
              </a:rPr>
              <a:t>дозволяє побудувати розподілену та доступну архітектуру, що забезпечує покращений користувацький досвід та забезпечує високу продуктивність додатків.</a:t>
            </a:r>
            <a:br>
              <a:rPr lang="uk-UA" sz="2000" b="1" i="1" dirty="0">
                <a:latin typeface="Times New Roman" panose="02020603050405020304" pitchFamily="18" charset="0"/>
                <a:cs typeface="Times New Roman" panose="02020603050405020304" pitchFamily="18" charset="0"/>
              </a:rPr>
            </a:br>
            <a:endParaRPr lang="uk-UA" sz="2000" b="1" i="1" dirty="0">
              <a:latin typeface="Times New Roman" panose="02020603050405020304" pitchFamily="18" charset="0"/>
              <a:cs typeface="Times New Roman" panose="02020603050405020304" pitchFamily="18" charset="0"/>
            </a:endParaRPr>
          </a:p>
          <a:p>
            <a:pPr algn="ctr"/>
            <a:endParaRPr lang="uk-UA" sz="2000" b="1" i="1" dirty="0">
              <a:latin typeface="Times New Roman" panose="02020603050405020304" pitchFamily="18" charset="0"/>
              <a:cs typeface="Times New Roman" panose="02020603050405020304" pitchFamily="18" charset="0"/>
            </a:endParaRPr>
          </a:p>
          <a:p>
            <a:pPr algn="ctr"/>
            <a:endParaRPr lang="uk-UA" sz="2000" b="1" i="1" dirty="0">
              <a:latin typeface="Times New Roman" panose="02020603050405020304" pitchFamily="18" charset="0"/>
              <a:cs typeface="Times New Roman" panose="02020603050405020304" pitchFamily="18" charset="0"/>
            </a:endParaRPr>
          </a:p>
          <a:p>
            <a:pPr algn="ctr"/>
            <a:endParaRPr lang="uk-UA" sz="2000" b="1" i="1" dirty="0">
              <a:latin typeface="Times New Roman" panose="02020603050405020304" pitchFamily="18" charset="0"/>
              <a:cs typeface="Times New Roman" panose="02020603050405020304" pitchFamily="18" charset="0"/>
            </a:endParaRPr>
          </a:p>
          <a:p>
            <a:pPr algn="ctr"/>
            <a:br>
              <a:rPr lang="uk-UA" sz="2800" b="1" dirty="0">
                <a:latin typeface="Century Gothic" panose="020B0502020202020204" pitchFamily="34" charset="0"/>
              </a:rPr>
            </a:br>
            <a:r>
              <a:rPr lang="uk-UA" sz="2800" dirty="0">
                <a:latin typeface="Century Gothic" panose="020B0502020202020204" pitchFamily="34" charset="0"/>
              </a:rPr>
              <a:t>Дякую за Увагу!</a:t>
            </a:r>
          </a:p>
        </p:txBody>
      </p:sp>
      <p:pic>
        <p:nvPicPr>
          <p:cNvPr id="165" name="Рисунок 164">
            <a:extLst>
              <a:ext uri="{FF2B5EF4-FFF2-40B4-BE49-F238E27FC236}">
                <a16:creationId xmlns:a16="http://schemas.microsoft.com/office/drawing/2014/main" id="{37B1E930-FEB9-4667-BED8-26CD5AC7CB16}"/>
              </a:ext>
            </a:extLst>
          </p:cNvPr>
          <p:cNvPicPr>
            <a:picLocks noChangeAspect="1"/>
          </p:cNvPicPr>
          <p:nvPr/>
        </p:nvPicPr>
        <p:blipFill rotWithShape="1">
          <a:blip r:embed="rId2"/>
          <a:srcRect l="1933" b="7914"/>
          <a:stretch/>
        </p:blipFill>
        <p:spPr>
          <a:xfrm rot="20555801">
            <a:off x="725975" y="1837312"/>
            <a:ext cx="2411371" cy="2421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8836593"/>
      </p:ext>
    </p:extLst>
  </p:cSld>
  <p:clrMapOvr>
    <a:masterClrMapping/>
  </p:clrMapOvr>
</p:sld>
</file>

<file path=ppt/theme/theme1.xml><?xml version="1.0" encoding="utf-8"?>
<a:theme xmlns:a="http://schemas.openxmlformats.org/drawingml/2006/main" name="Скибка">
  <a:themeElements>
    <a:clrScheme name="Скибка">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кибка">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кибка">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216</TotalTime>
  <Words>595</Words>
  <Application>Microsoft Office PowerPoint</Application>
  <PresentationFormat>Широкий екран</PresentationFormat>
  <Paragraphs>55</Paragraphs>
  <Slides>8</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8</vt:i4>
      </vt:variant>
    </vt:vector>
  </HeadingPairs>
  <TitlesOfParts>
    <vt:vector size="13" baseType="lpstr">
      <vt:lpstr>Arial</vt:lpstr>
      <vt:lpstr>Century Gothic</vt:lpstr>
      <vt:lpstr>Times New Roman</vt:lpstr>
      <vt:lpstr>Wingdings 3</vt:lpstr>
      <vt:lpstr>Скибка</vt:lpstr>
      <vt:lpstr>Service-Oriented Architecture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для Web</dc:title>
  <dc:creator>Den Burak</dc:creator>
  <cp:lastModifiedBy>Влад Длубик</cp:lastModifiedBy>
  <cp:revision>18</cp:revision>
  <dcterms:created xsi:type="dcterms:W3CDTF">2023-05-04T19:54:12Z</dcterms:created>
  <dcterms:modified xsi:type="dcterms:W3CDTF">2023-05-26T07:55:30Z</dcterms:modified>
</cp:coreProperties>
</file>