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jpeg" ContentType="image/jpeg"/>
  <Override PartName="/ppt/media/image8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49E45D-9028-4E40-A2F9-24AFD96886B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8D00A8-E909-461F-85A6-049BE753272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11FA6E-8179-4918-93F6-4A03115742E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A25F0B-DEC7-419E-B9C1-0CA027DAC5A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C7A0868-C7A5-4F50-98BE-3F34556FF8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631EFA-022C-4C37-ABCC-C63F57D3A4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71CDC70-1F9C-4811-B8F8-89B900647C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F5583DD-22D4-49E7-A4B2-68AEB3A337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A43EE9-0F8B-4788-9536-9F31E38020E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337918D-C3F0-4884-96B9-055DF8CD6A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D85E5D5-B01B-4E98-85B2-63525132CC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276EB3-8FC5-46D5-96FB-E527B751FA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5A90F00-2288-4C1E-9203-FC4951A990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87BD9C9-CFA3-436E-B530-F16037DAEF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71853CA-2ECC-4EED-8712-36BB78D0078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81ED762-1EBF-43B1-AED5-022DFFD6B48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420DE7F-B41A-4E06-A32A-8C31D71C35E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B9DFE9D-7041-48C5-916A-2B01E8C7626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FC97935-2A13-47BA-8CAC-D3765DE4FF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35A2689-EC11-4EBE-A68C-6308FE189E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68F6ECC-AD1A-45BA-A083-CF20F69DCC4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412D18D-43B0-4639-AE14-B4B47D53A7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4B66E2-7317-4016-B3F0-89E3029F91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8EE4B2F-87DF-428A-A549-A559AB8295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94C628E-A767-408A-A53C-A6D5D6AAA1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B2134F2-8EED-4039-B733-BA28BA91C3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9ED645D-8A92-4AFA-BB7E-E2B89B57A3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9FF427A-6071-4D78-9298-3BB87963D4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E8C45F9-A480-4B59-918A-B9BC560B3F5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8249115-B9DB-49B2-A6EC-2E3E7BBBC9B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AB3979-CB0A-45E1-BBE1-987B0786488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44A28B-9975-4365-8F1F-5765493F7AC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5EB6A3-313A-40CE-A5C1-CB5BF0DB414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30281C-87AF-419D-8CB6-65DAEB429F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1D34A4-A864-44BE-9A53-F17D995572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984979-6132-407C-928C-3220469793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 hidden="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9000"/>
              </a:lnSpc>
              <a:buNone/>
            </a:pPr>
            <a:r>
              <a:rPr b="0" lang="ru-RU" sz="7200" spc="-1" strike="noStrike" cap="all">
                <a:solidFill>
                  <a:srgbClr val="191b0e"/>
                </a:solidFill>
                <a:latin typeface="Franklin Gothic Book"/>
              </a:rPr>
              <a:t>Образец заголовка</a:t>
            </a:r>
            <a:endParaRPr b="0" lang="ru-RU" sz="7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752760" y="6453360"/>
            <a:ext cx="1607760" cy="4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191b0e"/>
                </a:solidFill>
                <a:latin typeface="Franklin Gothic Book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191b0e"/>
                </a:solidFill>
                <a:latin typeface="Franklin Gothic Book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2584080" y="6453360"/>
            <a:ext cx="7022880" cy="4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9830520" y="6453360"/>
            <a:ext cx="1595880" cy="4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191b0e"/>
                </a:solidFill>
                <a:latin typeface="Franklin Gothic 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4AEC34-A80E-4544-9157-9823DE90DE33}" type="slidenum">
              <a:rPr b="0" lang="ru-RU" sz="1200" spc="-1" strike="noStrike">
                <a:solidFill>
                  <a:srgbClr val="191b0e"/>
                </a:solidFill>
                <a:latin typeface="Franklin Gothic Book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52760" y="744120"/>
            <a:ext cx="10673640" cy="5349600"/>
            <a:chOff x="752760" y="744120"/>
            <a:chExt cx="10673640" cy="5349600"/>
          </a:xfrm>
        </p:grpSpPr>
        <p:sp>
          <p:nvSpPr>
            <p:cNvPr id="6" name="Freeform 6"/>
            <p:cNvSpPr/>
            <p:nvPr/>
          </p:nvSpPr>
          <p:spPr>
            <a:xfrm>
              <a:off x="8151840" y="1685520"/>
              <a:ext cx="3274560" cy="4408200"/>
            </a:xfrm>
            <a:custGeom>
              <a:avLst/>
              <a:gdLst/>
              <a:ah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Freeform 6"/>
            <p:cNvSpPr/>
            <p:nvPr/>
          </p:nvSpPr>
          <p:spPr>
            <a:xfrm flipH="1" flipV="1">
              <a:off x="752400" y="743760"/>
              <a:ext cx="3275280" cy="4408200"/>
            </a:xfrm>
            <a:custGeom>
              <a:avLst/>
              <a:gdLst/>
              <a:ah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4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191b0e"/>
                </a:solidFill>
                <a:latin typeface="Franklin Gothic Book"/>
              </a:rPr>
              <a:t>Click to edit the outline text format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864000" indent="-324000">
              <a:lnSpc>
                <a:spcPct val="94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191b0e"/>
                </a:solidFill>
                <a:latin typeface="Franklin Gothic Book"/>
              </a:rPr>
              <a:t>Second Outline Level</a:t>
            </a:r>
            <a:endParaRPr b="0" lang="ru-RU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1296000" indent="-288000">
              <a:lnSpc>
                <a:spcPct val="94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ru-RU" sz="1800" spc="-1" strike="noStrike">
                <a:solidFill>
                  <a:srgbClr val="191b0e"/>
                </a:solidFill>
                <a:latin typeface="Franklin Gothic Book"/>
              </a:rPr>
              <a:t>Third Outline Level</a:t>
            </a:r>
            <a:endParaRPr b="0" i="1" lang="ru-RU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3" marL="1728000" indent="-216000">
              <a:lnSpc>
                <a:spcPct val="94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191b0e"/>
                </a:solidFill>
                <a:latin typeface="Franklin Gothic Book"/>
              </a:rPr>
              <a:t>Fourth Outline Level</a:t>
            </a:r>
            <a:endParaRPr b="0" lang="ru-RU" sz="1600" spc="-1" strike="noStrike">
              <a:solidFill>
                <a:srgbClr val="191b0e"/>
              </a:solidFill>
              <a:latin typeface="Franklin Gothic Book"/>
            </a:endParaRPr>
          </a:p>
          <a:p>
            <a:pPr lvl="4" marL="2160000" indent="-216000">
              <a:lnSpc>
                <a:spcPct val="94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191b0e"/>
                </a:solidFill>
                <a:latin typeface="Franklin Gothic Book"/>
              </a:rPr>
              <a:t>Fifth Outline Level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5" marL="2592000" indent="-216000">
              <a:lnSpc>
                <a:spcPct val="94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191b0e"/>
                </a:solidFill>
                <a:latin typeface="Franklin Gothic Book"/>
              </a:rPr>
              <a:t>Sixth Outline Level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6" marL="3024000" indent="-216000">
              <a:lnSpc>
                <a:spcPct val="94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191b0e"/>
                </a:solidFill>
                <a:latin typeface="Franklin Gothic Book"/>
              </a:rPr>
              <a:t>Seventh Outline Level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8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9000"/>
              </a:lnSpc>
              <a:buNone/>
            </a:pPr>
            <a:r>
              <a:rPr b="0" lang="ru-RU" sz="4400" spc="-1" strike="noStrike">
                <a:solidFill>
                  <a:srgbClr val="191b0e"/>
                </a:solidFill>
                <a:latin typeface="Franklin Gothic Book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ru-RU" sz="2000" spc="-1" strike="noStrike">
                <a:solidFill>
                  <a:srgbClr val="191b0e"/>
                </a:solidFill>
                <a:latin typeface="Franklin Gothic Book"/>
              </a:rPr>
              <a:t>Образец текста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ru-RU" sz="2000" spc="-1" strike="noStrike">
                <a:solidFill>
                  <a:srgbClr val="191b0e"/>
                </a:solidFill>
                <a:latin typeface="Franklin Gothic Book"/>
              </a:rPr>
              <a:t>Второй уровень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13716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ru-RU" sz="1800" spc="-1" strike="noStrike">
                <a:solidFill>
                  <a:srgbClr val="191b0e"/>
                </a:solidFill>
                <a:latin typeface="Franklin Gothic Book"/>
              </a:rPr>
              <a:t>Третий уровень</a:t>
            </a:r>
            <a:endParaRPr b="0" i="1" lang="ru-RU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3" marL="18288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ru-RU" sz="1800" spc="-1" strike="noStrike">
                <a:solidFill>
                  <a:srgbClr val="191b0e"/>
                </a:solidFill>
                <a:latin typeface="Franklin Gothic Book"/>
              </a:rPr>
              <a:t>Четвертый уровень</a:t>
            </a:r>
            <a:endParaRPr b="0" lang="ru-RU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4" marL="22860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ru-RU" sz="1600" spc="-1" strike="noStrike">
                <a:solidFill>
                  <a:srgbClr val="191b0e"/>
                </a:solidFill>
                <a:latin typeface="Franklin Gothic Book"/>
              </a:rPr>
              <a:t>Пятый уровень</a:t>
            </a:r>
            <a:endParaRPr b="0" lang="ru-RU" sz="16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4"/>
          </p:nvPr>
        </p:nvSpPr>
        <p:spPr>
          <a:xfrm>
            <a:off x="1390680" y="6453360"/>
            <a:ext cx="1204200" cy="4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191b0e"/>
                </a:solidFill>
                <a:latin typeface="Franklin Gothic Book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191b0e"/>
                </a:solidFill>
                <a:latin typeface="Franklin Gothic Book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 idx="5"/>
          </p:nvPr>
        </p:nvSpPr>
        <p:spPr>
          <a:xfrm>
            <a:off x="2893680" y="6453360"/>
            <a:ext cx="6280560" cy="4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6"/>
          </p:nvPr>
        </p:nvSpPr>
        <p:spPr>
          <a:xfrm>
            <a:off x="9472680" y="6453360"/>
            <a:ext cx="1595880" cy="4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191b0e"/>
                </a:solidFill>
                <a:latin typeface="Franklin Gothic 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45C29A-E7F8-4738-90BF-0983F30B6DFF}" type="slidenum">
              <a:rPr b="0" lang="ru-RU" sz="1200" spc="-1" strike="noStrike">
                <a:solidFill>
                  <a:srgbClr val="191b0e"/>
                </a:solidFill>
                <a:latin typeface="Franklin Gothic Book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1"/>
          <p:cNvSpPr>
            <a:spLocks noGrp="1"/>
          </p:cNvSpPr>
          <p:nvPr>
            <p:ph type="dt" idx="7"/>
          </p:nvPr>
        </p:nvSpPr>
        <p:spPr>
          <a:xfrm>
            <a:off x="1390680" y="6453360"/>
            <a:ext cx="1204200" cy="4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191b0e"/>
                </a:solidFill>
                <a:latin typeface="Franklin Gothic Book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191b0e"/>
                </a:solidFill>
                <a:latin typeface="Franklin Gothic Book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2893680" y="6453360"/>
            <a:ext cx="6280560" cy="4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sldNum" idx="9"/>
          </p:nvPr>
        </p:nvSpPr>
        <p:spPr>
          <a:xfrm>
            <a:off x="9472680" y="6453360"/>
            <a:ext cx="1595880" cy="4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191b0e"/>
                </a:solidFill>
                <a:latin typeface="Franklin Gothic 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CE80FE-637A-4932-888E-8D0CE8E594EF}" type="slidenum">
              <a:rPr b="0" lang="ru-RU" sz="1200" spc="-1" strike="noStrike">
                <a:solidFill>
                  <a:srgbClr val="191b0e"/>
                </a:solidFill>
                <a:latin typeface="Franklin Gothic Book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Franklin Gothic Book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4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191b0e"/>
                </a:solidFill>
                <a:latin typeface="Franklin Gothic Book"/>
              </a:rPr>
              <a:t>Click to edit the outline text format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864000" indent="-324000">
              <a:lnSpc>
                <a:spcPct val="94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191b0e"/>
                </a:solidFill>
                <a:latin typeface="Franklin Gothic Book"/>
              </a:rPr>
              <a:t>Second Outline Level</a:t>
            </a:r>
            <a:endParaRPr b="0" lang="ru-RU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1296000" indent="-288000">
              <a:lnSpc>
                <a:spcPct val="94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ru-RU" sz="1800" spc="-1" strike="noStrike">
                <a:solidFill>
                  <a:srgbClr val="191b0e"/>
                </a:solidFill>
                <a:latin typeface="Franklin Gothic Book"/>
              </a:rPr>
              <a:t>Third Outline Level</a:t>
            </a:r>
            <a:endParaRPr b="0" i="1" lang="ru-RU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3" marL="1728000" indent="-216000">
              <a:lnSpc>
                <a:spcPct val="94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191b0e"/>
                </a:solidFill>
                <a:latin typeface="Franklin Gothic Book"/>
              </a:rPr>
              <a:t>Fourth Outline Level</a:t>
            </a:r>
            <a:endParaRPr b="0" lang="ru-RU" sz="1600" spc="-1" strike="noStrike">
              <a:solidFill>
                <a:srgbClr val="191b0e"/>
              </a:solidFill>
              <a:latin typeface="Franklin Gothic Book"/>
            </a:endParaRPr>
          </a:p>
          <a:p>
            <a:pPr lvl="4" marL="2160000" indent="-216000">
              <a:lnSpc>
                <a:spcPct val="94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191b0e"/>
                </a:solidFill>
                <a:latin typeface="Franklin Gothic Book"/>
              </a:rPr>
              <a:t>Fifth Outline Level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5" marL="2592000" indent="-216000">
              <a:lnSpc>
                <a:spcPct val="94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191b0e"/>
                </a:solidFill>
                <a:latin typeface="Franklin Gothic Book"/>
              </a:rPr>
              <a:t>Sixth Outline Level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6" marL="3024000" indent="-216000">
              <a:lnSpc>
                <a:spcPct val="94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191b0e"/>
                </a:solidFill>
                <a:latin typeface="Franklin Gothic Book"/>
              </a:rPr>
              <a:t>Seventh Outline Level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28480" y="2164320"/>
            <a:ext cx="11064600" cy="1257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7000"/>
          </a:bodyPr>
          <a:p>
            <a:pPr algn="ctr">
              <a:lnSpc>
                <a:spcPct val="89000"/>
              </a:lnSpc>
              <a:buNone/>
            </a:pPr>
            <a:r>
              <a:rPr b="0" lang="en-US" sz="4400" spc="-1" strike="noStrike" cap="all">
                <a:solidFill>
                  <a:srgbClr val="191b0e"/>
                </a:solidFill>
                <a:latin typeface="Franklin Gothic Book"/>
              </a:rPr>
              <a:t>Cloud Solutions </a:t>
            </a:r>
            <a:br>
              <a:rPr sz="4400"/>
            </a:br>
            <a:r>
              <a:rPr b="0" lang="en-US" sz="4400" spc="-1" strike="noStrike" cap="all">
                <a:solidFill>
                  <a:srgbClr val="191b0e"/>
                </a:solidFill>
                <a:latin typeface="Franklin Gothic Book"/>
              </a:rPr>
              <a:t>(GCP, AWS, Azure)</a:t>
            </a:r>
            <a:endParaRPr b="0" lang="ru-RU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8990640" y="4817520"/>
            <a:ext cx="2602440" cy="1004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12000"/>
              </a:lnSpc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000000"/>
                </a:solidFill>
                <a:latin typeface="Franklin Gothic Book"/>
              </a:rPr>
              <a:t>Olexiy Mitskan</a:t>
            </a:r>
            <a:br>
              <a:rPr sz="2300"/>
            </a:br>
            <a:r>
              <a:rPr b="0" lang="en-US" sz="2300" spc="-1" strike="noStrike">
                <a:solidFill>
                  <a:srgbClr val="000000"/>
                </a:solidFill>
                <a:latin typeface="Franklin Gothic Book"/>
              </a:rPr>
              <a:t>511 group</a:t>
            </a:r>
            <a:endParaRPr b="0" lang="en-US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2" descr="Креативная концепция текст &quot;спасибо за внимание&quot; на блокноте | Премиум Фото"/>
          <p:cNvPicPr/>
          <p:nvPr/>
        </p:nvPicPr>
        <p:blipFill>
          <a:blip r:embed="rId1"/>
          <a:stretch/>
        </p:blipFill>
        <p:spPr>
          <a:xfrm>
            <a:off x="1703880" y="645840"/>
            <a:ext cx="9310680" cy="535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913680" y="443880"/>
            <a:ext cx="10364040" cy="773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89000"/>
              </a:lnSpc>
              <a:buNone/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Introduction</a:t>
            </a:r>
            <a:endParaRPr b="0" lang="ru-RU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913680" y="1522440"/>
            <a:ext cx="5486760" cy="3044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 marL="384120" indent="-38412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 (Основной текст)"/>
              </a:rPr>
              <a:t>Cloud solutions have revolutionized the way businesses operate by offering flexible, scalable, and cost-effective computing resources.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 (Основной текст)"/>
              </a:rPr>
              <a:t>Three major players in the cloud market are GCP (Google Cloud Platform), AWS (Amazon Web Services), and Azure (Microsoft Azure). 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 (Основной текст)"/>
              </a:rPr>
              <a:t>In this presentation, we will explore these cloud solutions and their key features.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pic>
        <p:nvPicPr>
          <p:cNvPr id="133" name="Picture 2" descr="Cloud Solutions"/>
          <p:cNvPicPr/>
          <p:nvPr/>
        </p:nvPicPr>
        <p:blipFill>
          <a:blip r:embed="rId1"/>
          <a:stretch/>
        </p:blipFill>
        <p:spPr>
          <a:xfrm>
            <a:off x="6400800" y="2906280"/>
            <a:ext cx="5358240" cy="332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438560" y="294840"/>
            <a:ext cx="9600840" cy="781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9000"/>
              </a:lnSpc>
              <a:buNone/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Google Cloud Platform (GCP)</a:t>
            </a:r>
            <a:endParaRPr b="0" lang="ru-RU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31800" y="1312560"/>
            <a:ext cx="5930640" cy="4798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84120" indent="-38412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Developed by Google, GCP offers a wide range of cloud services.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Key features: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 algn="just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Compute Engine: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Provides virtual machines for computing power.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 algn="just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App Engine: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Offers a platform for building and hosting web applications.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 algn="just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Big Query: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Allows for fast and efficient big data analytics.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 algn="just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Cloud Storage: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Provides scalable storage solutions.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 algn="just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Machine Learning: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Offers tools and services for machine learning and AI applications.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pic>
        <p:nvPicPr>
          <p:cNvPr id="136" name="Picture 2" descr="What is Google Cloud Platform? Cloud API Key | Başarsoft"/>
          <p:cNvPicPr/>
          <p:nvPr/>
        </p:nvPicPr>
        <p:blipFill>
          <a:blip r:embed="rId1"/>
          <a:stretch/>
        </p:blipFill>
        <p:spPr>
          <a:xfrm>
            <a:off x="735840" y="2222280"/>
            <a:ext cx="5295600" cy="297864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4" descr="Google Cloud Performance Monitoring"/>
          <p:cNvPicPr/>
          <p:nvPr/>
        </p:nvPicPr>
        <p:blipFill>
          <a:blip r:embed="rId2"/>
          <a:stretch/>
        </p:blipFill>
        <p:spPr>
          <a:xfrm>
            <a:off x="9131760" y="69120"/>
            <a:ext cx="1208880" cy="100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455480" y="232920"/>
            <a:ext cx="9600840" cy="748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9000"/>
              </a:lnSpc>
              <a:buNone/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Amazon Web Services (AWS)</a:t>
            </a:r>
            <a:endParaRPr b="0" lang="ru-RU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780120" y="1056960"/>
            <a:ext cx="6526440" cy="5192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84120" indent="-38412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AWS, provided by Amazon, is the leading cloud platform.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Key features: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 algn="just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Elastic Compute Cloud (EC2):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Provides resizable compute capacity in the cloud.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 algn="just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Simple Storage Service (S3):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Offers scalable object storage for data storage and retrieval.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 algn="just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Lambda: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Enables server less computing for running code without provisioning or managing servers.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 algn="just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Amazon RDS: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Provides managed relational databases in the cloud.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 algn="just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Amazon Dynamo DB: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Offers a fast and flexible NoSQL database service.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pic>
        <p:nvPicPr>
          <p:cNvPr id="140" name="Picture 2" descr="What is AWS? Introduction to Amazon Web Services"/>
          <p:cNvPicPr/>
          <p:nvPr/>
        </p:nvPicPr>
        <p:blipFill>
          <a:blip r:embed="rId1"/>
          <a:stretch/>
        </p:blipFill>
        <p:spPr>
          <a:xfrm>
            <a:off x="7538040" y="2140560"/>
            <a:ext cx="4326480" cy="3025080"/>
          </a:xfrm>
          <a:prstGeom prst="rect">
            <a:avLst/>
          </a:prstGeom>
          <a:ln w="0">
            <a:noFill/>
          </a:ln>
        </p:spPr>
      </p:pic>
      <p:pic>
        <p:nvPicPr>
          <p:cNvPr id="141" name="Picture 4" descr="Amazon Web Services - SCC En la Red"/>
          <p:cNvPicPr/>
          <p:nvPr/>
        </p:nvPicPr>
        <p:blipFill>
          <a:blip r:embed="rId2"/>
          <a:stretch/>
        </p:blipFill>
        <p:spPr>
          <a:xfrm>
            <a:off x="9223920" y="232920"/>
            <a:ext cx="1991880" cy="74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371600" y="375480"/>
            <a:ext cx="9600840" cy="748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89000"/>
              </a:lnSpc>
              <a:buNone/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Microsoft Azure</a:t>
            </a:r>
            <a:endParaRPr b="0" lang="ru-RU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40080" y="1243800"/>
            <a:ext cx="5955840" cy="527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84120" indent="-38412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Azure, developed by Microsoft, is a comprehensive cloud platform.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Key features: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 algn="just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Virtual Machines: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Provides scalable compute power with virtual machines.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 algn="just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Azure Storage: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Offers various storage options, including blob, file, and table storage.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 algn="just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Azure Functions: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Enables server less computing similar to AWS Lambda.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 algn="just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Azure SQL Database: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Provides a fully managed relational database service.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 algn="just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Azure Cognitive Services: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Offers AI services for vision, speech, language, and more.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pic>
        <p:nvPicPr>
          <p:cNvPr id="144" name="Picture 2" descr="Microsoft Azure and QbD | QbD Group"/>
          <p:cNvPicPr/>
          <p:nvPr/>
        </p:nvPicPr>
        <p:blipFill>
          <a:blip r:embed="rId1"/>
          <a:stretch/>
        </p:blipFill>
        <p:spPr>
          <a:xfrm>
            <a:off x="8288280" y="189720"/>
            <a:ext cx="1987920" cy="993960"/>
          </a:xfrm>
          <a:prstGeom prst="rect">
            <a:avLst/>
          </a:prstGeom>
          <a:ln w="0">
            <a:noFill/>
          </a:ln>
        </p:spPr>
      </p:pic>
      <p:pic>
        <p:nvPicPr>
          <p:cNvPr id="145" name="Рисунок 6" descr=""/>
          <p:cNvPicPr/>
          <p:nvPr/>
        </p:nvPicPr>
        <p:blipFill>
          <a:blip r:embed="rId2"/>
          <a:stretch/>
        </p:blipFill>
        <p:spPr>
          <a:xfrm>
            <a:off x="838800" y="1965240"/>
            <a:ext cx="5200920" cy="383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371600" y="249480"/>
            <a:ext cx="9600840" cy="714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89000"/>
              </a:lnSpc>
              <a:buNone/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Comparison of cloud solutions</a:t>
            </a:r>
            <a:endParaRPr b="0" lang="ru-RU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356440" y="1216440"/>
            <a:ext cx="6664680" cy="4697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84120" indent="-38412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Market Dominance: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AWS has the largest market share, followed by Azure and GCP.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Pricing and Cost Structure: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AWS: Offers a pay-as-you-go pricing model, providing flexibility and cost optimization options, but it can be complex to estimate costs.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Azure: Provides various pricing options, including pay-as-you-go, reserved instances, and hybrid benefits. It offers cost management tools for better cost control.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GCP: Utilizes a similar pay-as-you-go pricing model with discounts for sustained usage. It also provides cost management tools and transparent pricing.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pic>
        <p:nvPicPr>
          <p:cNvPr id="148" name="Рисунок 3" descr=""/>
          <p:cNvPicPr/>
          <p:nvPr/>
        </p:nvPicPr>
        <p:blipFill>
          <a:blip r:embed="rId1"/>
          <a:stretch/>
        </p:blipFill>
        <p:spPr>
          <a:xfrm>
            <a:off x="861480" y="1656360"/>
            <a:ext cx="4494240" cy="381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371600" y="249480"/>
            <a:ext cx="9600840" cy="731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89000"/>
              </a:lnSpc>
              <a:buNone/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Comparison of cloud solutions</a:t>
            </a:r>
            <a:endParaRPr b="0" lang="ru-RU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1371600" y="981360"/>
            <a:ext cx="9600840" cy="5049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 marL="384120" indent="-38412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Global Infrastructure: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 algn="just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AWS: Operates a vast global infrastructure with data centers located in multiple regions worldwide, allowing for high availability and low latency.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 algn="just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Azure: Has an extensive global presence with data centers across regions, offering global scalability and compliance with local regulations.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 algn="just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GCP: Expanding its global footprint, GCP has data centers in various regions, providing a reliable infrastructure for global deployments.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Integration and Ecosystem: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 algn="just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AWS: Integrates well with other Amazon services and has a rich ecosystem of third-party integrations and tools.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 algn="just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Azure: Seamlessly integrates with Microsoft products, such as Windows Server, Active Directory, Office 365, and more. It offers a comprehensive ecosystem with extensive developer tools.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 algn="just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GCP: Integrates well with Google services and products, leveraging the power of Google's infrastructure and data analytics capabilities.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371600" y="308160"/>
            <a:ext cx="9600840" cy="773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89000"/>
              </a:lnSpc>
              <a:buNone/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Benefits of Cloud Solutions</a:t>
            </a:r>
            <a:endParaRPr b="0" lang="ru-RU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1371600" y="1082160"/>
            <a:ext cx="9600840" cy="3237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Scalability: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Easily scale resources up or down based on demand.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Flexibility: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Choose from a wide range of services to meet specific business needs.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Reliability: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Benefit from high availability and data redundancy.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Cost Efficiency: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Pay only for the resources you use, avoiding upfront infrastructure costs.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Global Reach: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Access to data centers worldwide for improved latency and performance.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pic>
        <p:nvPicPr>
          <p:cNvPr id="153" name="Picture 2" descr="2020 Employer Benefit Trends: What Do Job Seekers Value? | FlexJobs"/>
          <p:cNvPicPr/>
          <p:nvPr/>
        </p:nvPicPr>
        <p:blipFill>
          <a:blip r:embed="rId1"/>
          <a:stretch/>
        </p:blipFill>
        <p:spPr>
          <a:xfrm>
            <a:off x="3804120" y="4188960"/>
            <a:ext cx="4643280" cy="232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371600" y="266400"/>
            <a:ext cx="9600840" cy="647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29000"/>
          </a:bodyPr>
          <a:p>
            <a:pPr algn="ctr">
              <a:lnSpc>
                <a:spcPct val="89000"/>
              </a:lnSpc>
              <a:buNone/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Conclusion</a:t>
            </a:r>
            <a:br>
              <a:rPr sz="4400"/>
            </a:br>
            <a:br>
              <a:rPr sz="4400"/>
            </a:br>
            <a:endParaRPr b="0" lang="ru-RU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771840" y="1006560"/>
            <a:ext cx="5368680" cy="486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GCP, AWS, and Azure are leading cloud solutions with a wide range of services to support businesses' digital transformation.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It's important to note that the choice of cloud solution depends on specific business needs, requirements, and preferences.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Each platform has its strengths and weaknesses, and it's recommended to evaluate them based on factors such as service offerings, pricing, support, scalability, and integration capabilities.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Embracing cloud solutions can enhance scalability, flexibility, reliability, and cost efficiency for businesses.</a:t>
            </a:r>
            <a:endParaRPr b="0" lang="ru-RU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pic>
        <p:nvPicPr>
          <p:cNvPr id="156" name="Picture 2" descr="A Comparison of AWS vs Azure vs Google - VMware Aria Cost powered by  CloudHealth"/>
          <p:cNvPicPr/>
          <p:nvPr/>
        </p:nvPicPr>
        <p:blipFill>
          <a:blip r:embed="rId1"/>
          <a:stretch/>
        </p:blipFill>
        <p:spPr>
          <a:xfrm>
            <a:off x="6140880" y="1989360"/>
            <a:ext cx="5683680" cy="289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Application>LibreOffice/7.3.4.2$Windows_X86_64 LibreOffice_project/728fec16bd5f605073805c3c9e7c4212a0120dc5</Application>
  <AppVersion>15.0000</AppVersion>
  <Words>737</Words>
  <Paragraphs>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2023-05-21T11:03:04Z</dcterms:created>
  <dc:creator>Олексій Міцкан</dc:creator>
  <dc:description/>
  <dc:language>en-US</dc:language>
  <cp:lastModifiedBy>Олексій Міцкан</cp:lastModifiedBy>
  <dcterms:modified xsi:type="dcterms:W3CDTF">2023-05-21T12:12:41Z</dcterms:modified>
  <cp:revision>42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10</vt:i4>
  </property>
</Properties>
</file>