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3" r:id="rId5"/>
    <p:sldId id="262" r:id="rId6"/>
    <p:sldId id="259" r:id="rId7"/>
    <p:sldId id="260" r:id="rId8"/>
    <p:sldId id="261" r:id="rId9"/>
    <p:sldId id="265" r:id="rId10"/>
    <p:sldId id="257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86AA8-37D9-4140-B780-C23636E63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0D26F2-06CB-485C-BE2A-5E747E89F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CF2A9-2308-434A-A2B7-A217D451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99F-00E8-4C43-BB07-EA2D83FB35B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FA919D-80C5-4669-A058-9EF53654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2BCCB0-3634-4AB0-A897-C23D140E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D8F-296B-4DFF-9D56-5E8BC508B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0DE78-6585-4748-B381-1E9FC177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67BDB1-1D0A-4357-9470-9EFB145D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36F5F-0C4F-46D6-A2C5-2394E27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99F-00E8-4C43-BB07-EA2D83FB35B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C0B96-BEC1-4077-9513-0460FB13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05E515-2464-44D8-9354-864C354F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D8F-296B-4DFF-9D56-5E8BC508B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8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8DDC31-C114-4864-941D-94AE7B774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3752DA-94F5-4634-AA79-9F0E50868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395D6D-68CA-4A0F-9964-7E2A27B2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99F-00E8-4C43-BB07-EA2D83FB35B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76EC7E-FABF-4FE3-B255-B7C126FB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4ADD53-B97E-48AA-9F9D-A6E307BE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D8F-296B-4DFF-9D56-5E8BC508B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6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ACF4A-B442-4406-B80D-090C47B9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47344-5587-41F5-8314-80869D47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6393AA-0DE9-4424-B0AF-4D68FEA8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99F-00E8-4C43-BB07-EA2D83FB35B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1747C-AB24-4626-A8F3-DE3FDCBA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3ED2F-2CB9-4BAD-AB69-FC434B81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D8F-296B-4DFF-9D56-5E8BC508B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99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DD185-FBBF-480F-857A-005E0F00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2D4268-2157-45EE-B412-977BBEEE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F3BDCF-A849-46CF-8DA4-A65765EB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99F-00E8-4C43-BB07-EA2D83FB35B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562853-A5B0-4D1F-A803-9637AD53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53B9D8-1A5A-4C3A-9159-2CB5B92B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D8F-296B-4DFF-9D56-5E8BC508B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16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2923B-06CD-43DD-937E-75E17D78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420C5-1A09-4BAC-BF13-9224E4E75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595254-9198-4F03-8F8C-1F0E00D8D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566786-0234-4202-B816-C7596B5B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99F-00E8-4C43-BB07-EA2D83FB35B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139C16-410E-4F60-8912-74E46476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C3DA48-2FE1-4963-9DC5-459D4851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D8F-296B-4DFF-9D56-5E8BC508B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90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B7E37-F6E1-43F1-806A-EF5A0BA6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403846-DA1D-4893-9AB4-8817B2E61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3B74A1-8AB8-4B97-A6AC-2AD3A688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35DA83-5C7A-4A1C-A60D-D2987C937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C34127-D208-46FF-9217-039E822AF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699C74-04AD-4D59-A666-B151DD8B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99F-00E8-4C43-BB07-EA2D83FB35B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554DB8-9FC1-4ABF-A053-ACAF2DD4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23C44F-A64B-4DB0-B80F-A3E2AF5B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D8F-296B-4DFF-9D56-5E8BC508B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23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3A089-7D1A-43B6-ADCC-577A9346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881337-F1DB-451A-8C7D-D8BDFBDA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99F-00E8-4C43-BB07-EA2D83FB35B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11271B-140E-4C5C-89A7-C0957E99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C70497-25CC-4182-99B7-B04D21F6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D8F-296B-4DFF-9D56-5E8BC508B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03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95A510-A5B5-4158-A53E-BB58AC9D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99F-00E8-4C43-BB07-EA2D83FB35B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950AE5-7789-44F7-9A40-5EEAC0BE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09E7FB-63B4-48AC-9031-CE43D442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D8F-296B-4DFF-9D56-5E8BC508B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45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04244-4F03-4824-B444-336C1AB5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FFE97-39E9-4545-AA67-62F7AF83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FBEBB0-72A7-435F-B013-41868EBF7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641162-9C0E-46C8-9D14-F0E098F3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99F-00E8-4C43-BB07-EA2D83FB35B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320CDF-D939-4253-8252-1A3AB9A9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F7BB5E-9923-4722-8EC5-CFD7E5E3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D8F-296B-4DFF-9D56-5E8BC508B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62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80F25-6D20-4942-8DA0-5A65375D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FC14B2-E11A-4FE6-BEF9-45FF600A1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4BBF9C-9C89-4551-9DF9-BB72809BD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26A8C9-6D13-4681-92BC-C2B2B4CC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699F-00E8-4C43-BB07-EA2D83FB35B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D3C836-CDF0-4495-AE11-72ACA157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D9EE74-95F5-4077-BA52-C8889E5B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1D8F-296B-4DFF-9D56-5E8BC508B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76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3BD30-2A66-417D-82CA-A589EF70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8623BF-FC76-4A67-8DFC-D83CA8628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C5CEFF-7F66-4D0C-B47C-F664C909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699F-00E8-4C43-BB07-EA2D83FB35BB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5A8FB-42D9-4B8F-AFDF-79A63ACD3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C720CD-5035-45F3-8274-511D3C977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1D8F-296B-4DFF-9D56-5E8BC508B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1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imao.github.io/blog/Python-Concurrency-High-Leve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C801B-CB3D-4610-8931-64B16C279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Concurrency and parallelism in 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DFB37D-A772-45A2-BDA4-173D365FB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Паралельн</a:t>
            </a:r>
            <a:r>
              <a:rPr lang="uk-UA" sz="3600" dirty="0" err="1"/>
              <a:t>ість</a:t>
            </a:r>
            <a:r>
              <a:rPr lang="uk-UA" sz="3600" dirty="0"/>
              <a:t> та паралелізм</a:t>
            </a:r>
            <a:endParaRPr lang="ru-RU" sz="3600" dirty="0"/>
          </a:p>
        </p:txBody>
      </p:sp>
      <p:pic>
        <p:nvPicPr>
          <p:cNvPr id="1026" name="Picture 2" descr="Python – Бесплатные иконки: логотип">
            <a:extLst>
              <a:ext uri="{FF2B5EF4-FFF2-40B4-BE49-F238E27FC236}">
                <a16:creationId xmlns:a16="http://schemas.microsoft.com/office/drawing/2014/main" id="{AF34420B-EF43-482B-ABFD-BF8BB740D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190" y="4521005"/>
            <a:ext cx="1657739" cy="16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13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9561D-7346-4F4F-9A84-B676270F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151"/>
            <a:ext cx="10515600" cy="1325563"/>
          </a:xfrm>
        </p:spPr>
        <p:txBody>
          <a:bodyPr/>
          <a:lstStyle/>
          <a:p>
            <a:r>
              <a:rPr lang="uk-UA" dirty="0"/>
              <a:t>Висновки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0AC346-B743-416F-B1A3-C7B07515B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70714"/>
            <a:ext cx="10871718" cy="342145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- </a:t>
            </a:r>
            <a:r>
              <a:rPr kumimoji="0" lang="uk-UA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Використовуйте модулі </a:t>
            </a:r>
            <a:r>
              <a:rPr kumimoji="0" lang="uk-UA" altLang="ru-RU" sz="32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inherit"/>
              </a:rPr>
              <a:t>threading</a:t>
            </a:r>
            <a:r>
              <a:rPr kumimoji="0" lang="uk-UA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або </a:t>
            </a:r>
            <a:r>
              <a:rPr kumimoji="0" lang="uk-UA" altLang="ru-RU" sz="32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inherit"/>
              </a:rPr>
              <a:t>asyncio</a:t>
            </a:r>
            <a:r>
              <a:rPr kumimoji="0" lang="uk-UA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для програм, пов'язаних із введенням-виводом, щоб значно підвищити продуктивність. 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32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- </a:t>
            </a:r>
            <a:r>
              <a:rPr kumimoji="0" lang="uk-UA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Використовуйте модуль </a:t>
            </a:r>
            <a:r>
              <a:rPr kumimoji="0" lang="uk-UA" altLang="ru-RU" sz="32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inherit"/>
              </a:rPr>
              <a:t>multiprocessing</a:t>
            </a:r>
            <a:r>
              <a:rPr kumimoji="0" lang="uk-UA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для вирішення проблем, пов'язаних з операціями ЦП. Цей модуль використовує весь потенціал всіх </a:t>
            </a:r>
            <a:r>
              <a:rPr kumimoji="0" lang="uk-UA" altLang="ru-RU" sz="3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ядер</a:t>
            </a:r>
            <a:r>
              <a:rPr kumimoji="0" lang="uk-UA" altLang="ru-RU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у процесорі.</a:t>
            </a:r>
            <a:r>
              <a:rPr kumimoji="0" lang="uk-UA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4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145FD-4428-41D9-ADE2-DB924D8F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Джерела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C19E3-A4F3-4D79-8BE7-C216C9BE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https://leimao.github.io/blog/Python-Concurrency-High-Level/</a:t>
            </a:r>
            <a:endParaRPr lang="en-US" sz="2000" dirty="0"/>
          </a:p>
          <a:p>
            <a:r>
              <a:rPr lang="en-US" sz="2000" dirty="0"/>
              <a:t>https://docs-python.ru/tutorial/mnogopotochnost-python/#:~:text=%D0%A7%D1%82%D0%BE%20%D1%82%D0%B0%D0%BA%D0%BE%D0%B5%20%D0%BF%D0%B0%D1%80%D0%B0%D0%BB%D0%BB%D0%B5%D0%BB%D0%B8%D0%B7%D0%BC%3F,%D0%BD%D0%B5%D1%81%D0%BA%D0%BE%D0%BB%D1%8C%D0%BA%D0%B8%D0%BC%20%D0%BF%D0%BE%D1%82%D0%BE%D0%BA%D0%B0%D0%BC%20%D1%80%D0%B0%D0%B1%D0%BE%D1%82%D0%B0%D1%82%D1%8C%20%D0%BF%D0%BE%20%D0%BE%D1%87%D0%B5%D1%80%D0%B5%D0%B4%D0%B8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0309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A434450-D7C5-46A0-8691-B9EA4DCD1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Serial and parallel computing illustration">
            <a:extLst>
              <a:ext uri="{FF2B5EF4-FFF2-40B4-BE49-F238E27FC236}">
                <a16:creationId xmlns:a16="http://schemas.microsoft.com/office/drawing/2014/main" id="{1523A060-F726-42C1-AE55-99041F50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95" y="853200"/>
            <a:ext cx="6740009" cy="515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68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F8BB-C0F2-40F4-9ACE-E50376AC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7" y="2539157"/>
            <a:ext cx="4256314" cy="1325563"/>
          </a:xfrm>
        </p:spPr>
        <p:txBody>
          <a:bodyPr>
            <a:noAutofit/>
          </a:bodyPr>
          <a:lstStyle/>
          <a:p>
            <a:pPr algn="ctr"/>
            <a:r>
              <a:rPr lang="ru-RU" sz="2400" dirty="0" err="1"/>
              <a:t>Паралельність</a:t>
            </a:r>
            <a:r>
              <a:rPr lang="ru-RU" sz="2400" dirty="0"/>
              <a:t> — </a:t>
            </a:r>
            <a:r>
              <a:rPr lang="ru-RU" sz="2400" dirty="0" err="1"/>
              <a:t>це</a:t>
            </a:r>
            <a:r>
              <a:rPr lang="ru-RU" sz="2400" dirty="0"/>
              <a:t> коли два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більше</a:t>
            </a:r>
            <a:r>
              <a:rPr lang="ru-RU" sz="2400" dirty="0"/>
              <a:t> </a:t>
            </a:r>
            <a:r>
              <a:rPr lang="ru-RU" sz="2400" dirty="0" err="1"/>
              <a:t>завдань</a:t>
            </a:r>
            <a:r>
              <a:rPr lang="ru-RU" sz="2400" dirty="0"/>
              <a:t> </a:t>
            </a:r>
            <a:r>
              <a:rPr lang="ru-RU" sz="2400" dirty="0" err="1"/>
              <a:t>можуть</a:t>
            </a:r>
            <a:r>
              <a:rPr lang="ru-RU" sz="2400" dirty="0"/>
              <a:t> </a:t>
            </a:r>
            <a:r>
              <a:rPr lang="ru-RU" sz="2400" dirty="0" err="1"/>
              <a:t>запускатися</a:t>
            </a:r>
            <a:r>
              <a:rPr lang="ru-RU" sz="2400" dirty="0"/>
              <a:t>, </a:t>
            </a:r>
            <a:r>
              <a:rPr lang="ru-RU" sz="2400" dirty="0" err="1"/>
              <a:t>виконуватися</a:t>
            </a:r>
            <a:r>
              <a:rPr lang="ru-RU" sz="2400" dirty="0"/>
              <a:t> та </a:t>
            </a:r>
            <a:r>
              <a:rPr lang="ru-RU" sz="2400" dirty="0" err="1"/>
              <a:t>завершуватися</a:t>
            </a:r>
            <a:r>
              <a:rPr lang="ru-RU" sz="2400" dirty="0"/>
              <a:t> в </a:t>
            </a:r>
            <a:r>
              <a:rPr lang="ru-RU" sz="2400" dirty="0" err="1"/>
              <a:t>періоди</a:t>
            </a:r>
            <a:r>
              <a:rPr lang="ru-RU" sz="2400" dirty="0"/>
              <a:t> часу,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збігаються</a:t>
            </a:r>
            <a:r>
              <a:rPr lang="ru-RU" sz="2400" dirty="0"/>
              <a:t> . </a:t>
            </a:r>
            <a:r>
              <a:rPr lang="ru-RU" sz="2400" dirty="0" err="1"/>
              <a:t>Це</a:t>
            </a:r>
            <a:r>
              <a:rPr lang="ru-RU" sz="2400" dirty="0"/>
              <a:t> не </a:t>
            </a:r>
            <a:r>
              <a:rPr lang="ru-RU" sz="2400" dirty="0" err="1"/>
              <a:t>обов’язково</a:t>
            </a:r>
            <a:r>
              <a:rPr lang="ru-RU" sz="2400" dirty="0"/>
              <a:t> </a:t>
            </a:r>
            <a:r>
              <a:rPr lang="ru-RU" sz="2400" dirty="0" err="1"/>
              <a:t>означає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вони </a:t>
            </a:r>
            <a:r>
              <a:rPr lang="ru-RU" sz="2400" dirty="0" err="1"/>
              <a:t>обидва</a:t>
            </a:r>
            <a:r>
              <a:rPr lang="ru-RU" sz="2400" dirty="0"/>
              <a:t> </a:t>
            </a:r>
            <a:r>
              <a:rPr lang="ru-RU" sz="2400" dirty="0" err="1"/>
              <a:t>запустяться</a:t>
            </a:r>
            <a:r>
              <a:rPr lang="ru-RU" sz="2400" dirty="0"/>
              <a:t> </a:t>
            </a:r>
            <a:r>
              <a:rPr lang="ru-RU" sz="2400" dirty="0" err="1"/>
              <a:t>одночасно</a:t>
            </a:r>
            <a:r>
              <a:rPr lang="ru-RU" sz="2400" dirty="0"/>
              <a:t> . </a:t>
            </a:r>
            <a:r>
              <a:rPr lang="ru-RU" sz="2400" dirty="0" err="1"/>
              <a:t>Наприклад</a:t>
            </a:r>
            <a:r>
              <a:rPr lang="ru-RU" sz="2400" dirty="0"/>
              <a:t>, </a:t>
            </a:r>
            <a:r>
              <a:rPr lang="ru-RU" sz="2400" dirty="0" err="1"/>
              <a:t>багатозадачність</a:t>
            </a:r>
            <a:r>
              <a:rPr lang="ru-RU" sz="2400" dirty="0"/>
              <a:t> на </a:t>
            </a:r>
            <a:r>
              <a:rPr lang="ru-RU" sz="2400" dirty="0" err="1"/>
              <a:t>одноядерній</a:t>
            </a:r>
            <a:r>
              <a:rPr lang="ru-RU" sz="2400" dirty="0"/>
              <a:t> </a:t>
            </a:r>
            <a:r>
              <a:rPr lang="ru-RU" sz="2400" dirty="0" err="1"/>
              <a:t>машині</a:t>
            </a:r>
            <a:r>
              <a:rPr lang="ru-RU" sz="2400" dirty="0"/>
              <a:t>.</a:t>
            </a:r>
            <a:br>
              <a:rPr lang="ru-RU" sz="2400" dirty="0"/>
            </a:br>
            <a:r>
              <a:rPr lang="ru-RU" sz="2400" dirty="0" err="1"/>
              <a:t>Паралелізм</a:t>
            </a:r>
            <a:r>
              <a:rPr lang="ru-RU" sz="2400" dirty="0"/>
              <a:t> — </a:t>
            </a:r>
            <a:r>
              <a:rPr lang="ru-RU" sz="2400" dirty="0" err="1"/>
              <a:t>це</a:t>
            </a:r>
            <a:r>
              <a:rPr lang="ru-RU" sz="2400" dirty="0"/>
              <a:t> коли </a:t>
            </a:r>
            <a:r>
              <a:rPr lang="ru-RU" sz="2400" dirty="0" err="1"/>
              <a:t>завдання</a:t>
            </a:r>
            <a:r>
              <a:rPr lang="ru-RU" sz="2400" dirty="0"/>
              <a:t> буквально </a:t>
            </a:r>
            <a:r>
              <a:rPr lang="ru-RU" sz="2400" dirty="0" err="1"/>
              <a:t>виконуються</a:t>
            </a:r>
            <a:r>
              <a:rPr lang="ru-RU" sz="2400" dirty="0"/>
              <a:t> </a:t>
            </a:r>
            <a:r>
              <a:rPr lang="ru-RU" sz="2400" dirty="0" err="1"/>
              <a:t>одночасно</a:t>
            </a:r>
            <a:r>
              <a:rPr lang="ru-RU" sz="2400" dirty="0"/>
              <a:t>, </a:t>
            </a:r>
            <a:r>
              <a:rPr lang="ru-RU" sz="2400" dirty="0" err="1"/>
              <a:t>наприклад</a:t>
            </a:r>
            <a:r>
              <a:rPr lang="ru-RU" sz="2400" dirty="0"/>
              <a:t>, на </a:t>
            </a:r>
            <a:r>
              <a:rPr lang="ru-RU" sz="2400" dirty="0" err="1"/>
              <a:t>багатоядерному</a:t>
            </a:r>
            <a:r>
              <a:rPr lang="ru-RU" sz="2400" dirty="0"/>
              <a:t> </a:t>
            </a:r>
            <a:r>
              <a:rPr lang="ru-RU" sz="2400" dirty="0" err="1"/>
              <a:t>процесорі</a:t>
            </a:r>
            <a:r>
              <a:rPr lang="ru-RU" sz="2400" dirty="0"/>
              <a:t>.</a:t>
            </a:r>
          </a:p>
        </p:txBody>
      </p:sp>
      <p:pic>
        <p:nvPicPr>
          <p:cNvPr id="4" name="Picture 6" descr="Evolution of Concurrency in Java">
            <a:extLst>
              <a:ext uri="{FF2B5EF4-FFF2-40B4-BE49-F238E27FC236}">
                <a16:creationId xmlns:a16="http://schemas.microsoft.com/office/drawing/2014/main" id="{57B2B694-EFD5-40DC-B83E-39E7D09985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73" y="1104042"/>
            <a:ext cx="65761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13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9B58BB-9C8F-473C-B521-4AA77BBF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0" y="687290"/>
            <a:ext cx="10713098" cy="5079028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ru-RU" dirty="0">
                <a:solidFill>
                  <a:srgbClr val="202124"/>
                </a:solidFill>
                <a:latin typeface="inherit"/>
              </a:rPr>
              <a:t>Паралельності в </a:t>
            </a:r>
            <a:r>
              <a:rPr lang="uk-UA" altLang="ru-RU" dirty="0" err="1">
                <a:solidFill>
                  <a:srgbClr val="202124"/>
                </a:solidFill>
                <a:latin typeface="inherit"/>
              </a:rPr>
              <a:t>Python</a:t>
            </a:r>
            <a:r>
              <a:rPr lang="uk-UA" altLang="ru-RU" dirty="0">
                <a:solidFill>
                  <a:srgbClr val="202124"/>
                </a:solidFill>
                <a:latin typeface="inherit"/>
              </a:rPr>
              <a:t> можна досягти кількома способами: </a:t>
            </a:r>
            <a:endParaRPr lang="en-US" altLang="ru-RU" dirty="0">
              <a:solidFill>
                <a:srgbClr val="202124"/>
              </a:solidFill>
              <a:latin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solidFill>
                <a:srgbClr val="202124"/>
              </a:solidFill>
              <a:latin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202124"/>
                </a:solidFill>
                <a:latin typeface="inherit"/>
              </a:rPr>
              <a:t>1)</a:t>
            </a:r>
            <a:r>
              <a:rPr lang="uk-UA" altLang="ru-RU" dirty="0">
                <a:solidFill>
                  <a:srgbClr val="202124"/>
                </a:solidFill>
                <a:latin typeface="inherit"/>
              </a:rPr>
              <a:t>Використовуючи </a:t>
            </a:r>
            <a:r>
              <a:rPr lang="uk-UA" altLang="ru-RU" dirty="0" err="1">
                <a:solidFill>
                  <a:srgbClr val="202124"/>
                </a:solidFill>
                <a:latin typeface="inherit"/>
              </a:rPr>
              <a:t>багатопоточність</a:t>
            </a:r>
            <a:r>
              <a:rPr lang="uk-UA" altLang="ru-RU" dirty="0">
                <a:solidFill>
                  <a:srgbClr val="202124"/>
                </a:solidFill>
                <a:latin typeface="inherit"/>
              </a:rPr>
              <a:t> </a:t>
            </a:r>
            <a:r>
              <a:rPr lang="uk-UA" altLang="ru-RU" dirty="0" err="1">
                <a:solidFill>
                  <a:schemeClr val="accent6"/>
                </a:solidFill>
                <a:latin typeface="inherit"/>
              </a:rPr>
              <a:t>threading</a:t>
            </a:r>
            <a:r>
              <a:rPr lang="uk-UA" altLang="ru-RU" dirty="0">
                <a:solidFill>
                  <a:srgbClr val="202124"/>
                </a:solidFill>
                <a:latin typeface="inherit"/>
              </a:rPr>
              <a:t>, дозволяючи кільком потокам працювати по черзі. </a:t>
            </a:r>
            <a:endParaRPr lang="en-US" altLang="ru-RU" dirty="0">
              <a:solidFill>
                <a:srgbClr val="202124"/>
              </a:solidFill>
              <a:latin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solidFill>
                <a:srgbClr val="202124"/>
              </a:solidFill>
              <a:latin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202124"/>
                </a:solidFill>
                <a:latin typeface="inherit"/>
              </a:rPr>
              <a:t>2)</a:t>
            </a:r>
            <a:r>
              <a:rPr lang="uk-UA" altLang="ru-RU" dirty="0">
                <a:solidFill>
                  <a:srgbClr val="202124"/>
                </a:solidFill>
                <a:latin typeface="inherit"/>
              </a:rPr>
              <a:t>Використовуючи кілька </a:t>
            </a:r>
            <a:r>
              <a:rPr lang="uk-UA" altLang="ru-RU" dirty="0" err="1">
                <a:solidFill>
                  <a:srgbClr val="202124"/>
                </a:solidFill>
                <a:latin typeface="inherit"/>
              </a:rPr>
              <a:t>ядер</a:t>
            </a:r>
            <a:r>
              <a:rPr lang="uk-UA" altLang="ru-RU" dirty="0">
                <a:solidFill>
                  <a:srgbClr val="202124"/>
                </a:solidFill>
                <a:latin typeface="inherit"/>
              </a:rPr>
              <a:t> процесора, </a:t>
            </a:r>
            <a:r>
              <a:rPr lang="en-US" altLang="ru-RU" dirty="0">
                <a:solidFill>
                  <a:schemeClr val="accent6"/>
                </a:solidFill>
                <a:latin typeface="inherit"/>
              </a:rPr>
              <a:t>multiprocessing</a:t>
            </a:r>
            <a:r>
              <a:rPr lang="uk-UA" altLang="ru-RU" dirty="0">
                <a:solidFill>
                  <a:srgbClr val="202124"/>
                </a:solidFill>
                <a:latin typeface="inherit"/>
              </a:rPr>
              <a:t>. Робити відразу кілька обчислень, використовуючи кілька </a:t>
            </a:r>
            <a:r>
              <a:rPr lang="uk-UA" altLang="ru-RU" dirty="0" err="1">
                <a:solidFill>
                  <a:srgbClr val="202124"/>
                </a:solidFill>
                <a:latin typeface="inherit"/>
              </a:rPr>
              <a:t>ядер</a:t>
            </a:r>
            <a:r>
              <a:rPr lang="uk-UA" altLang="ru-RU" dirty="0">
                <a:solidFill>
                  <a:srgbClr val="202124"/>
                </a:solidFill>
                <a:latin typeface="inherit"/>
              </a:rPr>
              <a:t> процесора. Це називається паралелізмом.</a:t>
            </a:r>
            <a:endParaRPr lang="en-US" altLang="ru-RU" dirty="0">
              <a:solidFill>
                <a:srgbClr val="202124"/>
              </a:solidFill>
              <a:latin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solidFill>
                <a:srgbClr val="202124"/>
              </a:solidFill>
              <a:latin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>
                <a:solidFill>
                  <a:srgbClr val="202124"/>
                </a:solidFill>
                <a:latin typeface="inherit"/>
              </a:rPr>
              <a:t>3)</a:t>
            </a:r>
            <a:r>
              <a:rPr lang="uk-UA" altLang="ru-RU" dirty="0">
                <a:solidFill>
                  <a:srgbClr val="202124"/>
                </a:solidFill>
                <a:latin typeface="inherit"/>
              </a:rPr>
              <a:t>Використовуючи асинхронне введення-виведення з модулем </a:t>
            </a:r>
            <a:r>
              <a:rPr lang="uk-UA" altLang="ru-RU" dirty="0" err="1">
                <a:solidFill>
                  <a:schemeClr val="accent6"/>
                </a:solidFill>
                <a:latin typeface="inherit"/>
              </a:rPr>
              <a:t>asyncio</a:t>
            </a:r>
            <a:r>
              <a:rPr lang="uk-UA" altLang="ru-RU" dirty="0">
                <a:solidFill>
                  <a:srgbClr val="202124"/>
                </a:solidFill>
                <a:latin typeface="inherit"/>
              </a:rPr>
              <a:t>. Запускаючи якесь завдання, продовжувати робити інші обчислення замість очікування відповіді від мережевого підключення або від операцій читання/запису.</a:t>
            </a:r>
            <a:r>
              <a:rPr lang="uk-UA" altLang="ru-RU" dirty="0"/>
              <a:t> </a:t>
            </a:r>
            <a:endParaRPr lang="uk-UA" altLang="ru-RU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21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27668-14B3-4529-9B8F-5D2D86B3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388FD-A229-443E-BC2B-D5753B84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 err="1"/>
              <a:t>має</a:t>
            </a:r>
            <a:r>
              <a:rPr lang="ru-RU" dirty="0"/>
              <a:t> одну </a:t>
            </a:r>
            <a:r>
              <a:rPr lang="ru-RU" dirty="0" err="1"/>
              <a:t>особливість</a:t>
            </a:r>
            <a:r>
              <a:rPr lang="ru-RU" dirty="0"/>
              <a:t>, яка </a:t>
            </a:r>
            <a:r>
              <a:rPr lang="ru-RU" dirty="0" err="1"/>
              <a:t>ускладнює</a:t>
            </a:r>
            <a:r>
              <a:rPr lang="ru-RU" dirty="0"/>
              <a:t> </a:t>
            </a:r>
            <a:r>
              <a:rPr lang="ru-RU" dirty="0" err="1"/>
              <a:t>паралельне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коду. Вона </a:t>
            </a:r>
            <a:r>
              <a:rPr lang="ru-RU" dirty="0" err="1"/>
              <a:t>називається</a:t>
            </a:r>
            <a:r>
              <a:rPr lang="ru-RU" dirty="0"/>
              <a:t> </a:t>
            </a:r>
            <a:r>
              <a:rPr lang="en-US" dirty="0"/>
              <a:t>GIL, </a:t>
            </a:r>
            <a:r>
              <a:rPr lang="ru-RU" dirty="0" err="1"/>
              <a:t>скорочено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>
                <a:solidFill>
                  <a:schemeClr val="accent6"/>
                </a:solidFill>
              </a:rPr>
              <a:t>Global Interpreter Lock</a:t>
            </a:r>
            <a:r>
              <a:rPr lang="en-US" dirty="0"/>
              <a:t>. GIL </a:t>
            </a:r>
            <a:r>
              <a:rPr lang="ru-RU" dirty="0" err="1"/>
              <a:t>гарантує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у будь-</a:t>
            </a:r>
            <a:r>
              <a:rPr lang="ru-RU" dirty="0" err="1"/>
              <a:t>який</a:t>
            </a:r>
            <a:r>
              <a:rPr lang="ru-RU" dirty="0"/>
              <a:t> момент часу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один </a:t>
            </a:r>
            <a:r>
              <a:rPr lang="ru-RU" dirty="0" err="1"/>
              <a:t>потік</a:t>
            </a:r>
            <a:r>
              <a:rPr lang="ru-RU" dirty="0"/>
              <a:t>. З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випливає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з потоками </a:t>
            </a:r>
            <a:r>
              <a:rPr lang="ru-RU" dirty="0" err="1"/>
              <a:t>неможливо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ядер </a:t>
            </a:r>
            <a:r>
              <a:rPr lang="ru-RU" dirty="0" err="1"/>
              <a:t>процесора</a:t>
            </a:r>
            <a:r>
              <a:rPr lang="ru-RU" dirty="0"/>
              <a:t>.</a:t>
            </a:r>
            <a:r>
              <a:rPr lang="en-US" dirty="0"/>
              <a:t> GIL </a:t>
            </a:r>
            <a:r>
              <a:rPr lang="ru-RU" dirty="0" err="1"/>
              <a:t>був</a:t>
            </a:r>
            <a:r>
              <a:rPr lang="ru-RU" dirty="0"/>
              <a:t> введений у </a:t>
            </a:r>
            <a:r>
              <a:rPr lang="en-US" dirty="0"/>
              <a:t>Python </a:t>
            </a:r>
            <a:r>
              <a:rPr lang="ru-RU" dirty="0"/>
              <a:t>тому,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пам'яттю</a:t>
            </a:r>
            <a:r>
              <a:rPr lang="ru-RU" dirty="0"/>
              <a:t> </a:t>
            </a:r>
            <a:r>
              <a:rPr lang="en-US" dirty="0" err="1"/>
              <a:t>CPython</a:t>
            </a:r>
            <a:r>
              <a:rPr lang="en-US" dirty="0"/>
              <a:t> </a:t>
            </a:r>
            <a:r>
              <a:rPr lang="ru-RU" dirty="0"/>
              <a:t>не є </a:t>
            </a:r>
            <a:r>
              <a:rPr lang="ru-RU" dirty="0" err="1"/>
              <a:t>потокобезпечним</a:t>
            </a:r>
            <a:r>
              <a:rPr lang="ru-RU" dirty="0"/>
              <a:t>. </a:t>
            </a:r>
            <a:r>
              <a:rPr lang="ru-RU" dirty="0" err="1"/>
              <a:t>Маючи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 </a:t>
            </a:r>
            <a:r>
              <a:rPr lang="ru-RU" dirty="0" err="1"/>
              <a:t>блокування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впевненим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ніколи</a:t>
            </a:r>
            <a:r>
              <a:rPr lang="ru-RU" dirty="0"/>
              <a:t> не буде умов гонки.</a:t>
            </a:r>
          </a:p>
        </p:txBody>
      </p:sp>
    </p:spTree>
    <p:extLst>
      <p:ext uri="{BB962C8B-B14F-4D97-AF65-F5344CB8AC3E}">
        <p14:creationId xmlns:p14="http://schemas.microsoft.com/office/powerpoint/2010/main" val="78495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D04FAB0-3876-4849-938C-F7C31F2D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9"/>
            <a:ext cx="11141042" cy="2309812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Потік</a:t>
            </a:r>
            <a:r>
              <a:rPr lang="ru-RU" dirty="0"/>
              <a:t> </a:t>
            </a:r>
            <a:r>
              <a:rPr lang="en-US" dirty="0"/>
              <a:t>threading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незалежна</a:t>
            </a:r>
            <a:r>
              <a:rPr lang="ru-RU" dirty="0"/>
              <a:t>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якихось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. </a:t>
            </a:r>
            <a:r>
              <a:rPr lang="ru-RU" dirty="0" err="1"/>
              <a:t>Потік</a:t>
            </a:r>
            <a:r>
              <a:rPr lang="ru-RU" dirty="0"/>
              <a:t> </a:t>
            </a:r>
            <a:r>
              <a:rPr lang="en-US" dirty="0"/>
              <a:t>thread </a:t>
            </a:r>
            <a:r>
              <a:rPr lang="ru-RU" dirty="0" err="1"/>
              <a:t>ділить</a:t>
            </a:r>
            <a:r>
              <a:rPr lang="ru-RU" dirty="0"/>
              <a:t> </a:t>
            </a:r>
            <a:r>
              <a:rPr lang="ru-RU" dirty="0" err="1"/>
              <a:t>виділену</a:t>
            </a:r>
            <a:r>
              <a:rPr lang="ru-RU" dirty="0"/>
              <a:t> </a:t>
            </a:r>
            <a:r>
              <a:rPr lang="ru-RU" dirty="0" err="1"/>
              <a:t>пам'ять</a:t>
            </a:r>
            <a:r>
              <a:rPr lang="ru-RU" dirty="0"/>
              <a:t> ядру </a:t>
            </a:r>
            <a:r>
              <a:rPr lang="ru-RU" dirty="0" err="1"/>
              <a:t>процесора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процесорний</a:t>
            </a:r>
            <a:r>
              <a:rPr lang="ru-RU" dirty="0"/>
              <a:t> час з </a:t>
            </a:r>
            <a:r>
              <a:rPr lang="ru-RU" dirty="0" err="1"/>
              <a:t>усіма</a:t>
            </a:r>
            <a:r>
              <a:rPr lang="ru-RU" dirty="0"/>
              <a:t> </a:t>
            </a:r>
            <a:r>
              <a:rPr lang="ru-RU" dirty="0" err="1"/>
              <a:t>іншими</a:t>
            </a:r>
            <a:r>
              <a:rPr lang="ru-RU" dirty="0"/>
              <a:t> потоками,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створюються</a:t>
            </a:r>
            <a:r>
              <a:rPr lang="ru-RU" dirty="0"/>
              <a:t> </a:t>
            </a:r>
            <a:r>
              <a:rPr lang="ru-RU" dirty="0" err="1"/>
              <a:t>програмою</a:t>
            </a:r>
            <a:r>
              <a:rPr lang="ru-RU" dirty="0"/>
              <a:t> в рамках одного ядра </a:t>
            </a:r>
            <a:r>
              <a:rPr lang="ru-RU" dirty="0" err="1"/>
              <a:t>процесора</a:t>
            </a:r>
            <a:r>
              <a:rPr lang="ru-RU" dirty="0"/>
              <a:t>. </a:t>
            </a:r>
            <a:r>
              <a:rPr lang="ru-RU" dirty="0" err="1"/>
              <a:t>Програми</a:t>
            </a:r>
            <a:r>
              <a:rPr lang="ru-RU" dirty="0"/>
              <a:t> на </a:t>
            </a:r>
            <a:r>
              <a:rPr lang="ru-RU" dirty="0" err="1"/>
              <a:t>мові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 err="1"/>
              <a:t>мають</a:t>
            </a:r>
            <a:r>
              <a:rPr lang="ru-RU" dirty="0"/>
              <a:t> один </a:t>
            </a:r>
            <a:r>
              <a:rPr lang="ru-RU" dirty="0" err="1"/>
              <a:t>основний</a:t>
            </a:r>
            <a:r>
              <a:rPr lang="ru-RU" dirty="0"/>
              <a:t> </a:t>
            </a:r>
            <a:r>
              <a:rPr lang="ru-RU" dirty="0" err="1"/>
              <a:t>потік</a:t>
            </a:r>
            <a:r>
              <a:rPr lang="ru-RU" dirty="0"/>
              <a:t>.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і </a:t>
            </a:r>
            <a:r>
              <a:rPr lang="ru-RU" dirty="0" err="1"/>
              <a:t>дозволити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 err="1"/>
              <a:t>перемикатися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ними.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перемикання</a:t>
            </a:r>
            <a:r>
              <a:rPr lang="ru-RU" dirty="0"/>
              <a:t>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і </a:t>
            </a:r>
            <a:r>
              <a:rPr lang="ru-RU" dirty="0" err="1"/>
              <a:t>здається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вони </a:t>
            </a:r>
            <a:r>
              <a:rPr lang="ru-RU" dirty="0" err="1"/>
              <a:t>працюють</a:t>
            </a:r>
            <a:r>
              <a:rPr lang="ru-RU" dirty="0"/>
              <a:t> </a:t>
            </a:r>
            <a:r>
              <a:rPr lang="ru-RU" dirty="0" err="1"/>
              <a:t>паралельно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12B722-4C5A-46E5-9A4A-EAD6D0E1D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386" y="2739021"/>
            <a:ext cx="73437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8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167C75-A74A-48E6-9175-F7AF5BDB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2" y="760888"/>
            <a:ext cx="4881464" cy="5639912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Поняття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 в </a:t>
            </a:r>
            <a:r>
              <a:rPr lang="en-US" dirty="0"/>
              <a:t>multiprocessing - </a:t>
            </a:r>
            <a:r>
              <a:rPr lang="ru-RU" dirty="0" err="1"/>
              <a:t>являє</a:t>
            </a:r>
            <a:r>
              <a:rPr lang="ru-RU" dirty="0"/>
              <a:t> собою </a:t>
            </a:r>
            <a:r>
              <a:rPr lang="ru-RU" dirty="0" err="1"/>
              <a:t>незалежну</a:t>
            </a:r>
            <a:r>
              <a:rPr lang="ru-RU" dirty="0"/>
              <a:t>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. 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 </a:t>
            </a:r>
            <a:r>
              <a:rPr lang="en-US" dirty="0"/>
              <a:t>threading,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власне</a:t>
            </a:r>
            <a:r>
              <a:rPr lang="ru-RU" dirty="0"/>
              <a:t> ядро і, </a:t>
            </a:r>
            <a:r>
              <a:rPr lang="ru-RU" dirty="0" err="1"/>
              <a:t>отже</a:t>
            </a:r>
            <a:r>
              <a:rPr lang="ru-RU" dirty="0"/>
              <a:t>, </a:t>
            </a:r>
            <a:r>
              <a:rPr lang="ru-RU" dirty="0" err="1"/>
              <a:t>виділену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пам'ять</a:t>
            </a:r>
            <a:r>
              <a:rPr lang="ru-RU" dirty="0"/>
              <a:t>, яке не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спільно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процесами</a:t>
            </a:r>
            <a:r>
              <a:rPr lang="ru-RU" dirty="0"/>
              <a:t>.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клонувати</a:t>
            </a:r>
            <a:r>
              <a:rPr lang="ru-RU" dirty="0"/>
              <a:t> себе, </a:t>
            </a:r>
            <a:r>
              <a:rPr lang="ru-RU" dirty="0" err="1"/>
              <a:t>створюючи</a:t>
            </a:r>
            <a:r>
              <a:rPr lang="ru-RU" dirty="0"/>
              <a:t> два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</a:t>
            </a:r>
            <a:r>
              <a:rPr lang="ru-RU" dirty="0" err="1"/>
              <a:t>екземплярів</a:t>
            </a:r>
            <a:r>
              <a:rPr lang="ru-RU" dirty="0"/>
              <a:t> в одному </a:t>
            </a:r>
            <a:r>
              <a:rPr lang="ru-RU" dirty="0" err="1"/>
              <a:t>ядрі</a:t>
            </a:r>
            <a:r>
              <a:rPr lang="ru-RU" dirty="0"/>
              <a:t> </a:t>
            </a:r>
            <a:r>
              <a:rPr lang="ru-RU" dirty="0" err="1"/>
              <a:t>процесора</a:t>
            </a:r>
            <a:r>
              <a:rPr lang="ru-RU" dirty="0"/>
              <a:t>.</a:t>
            </a:r>
          </a:p>
        </p:txBody>
      </p:sp>
      <p:sp>
        <p:nvSpPr>
          <p:cNvPr id="5" name="AutoShape 4" descr="Multi-Process for CPU-Bound">
            <a:extLst>
              <a:ext uri="{FF2B5EF4-FFF2-40B4-BE49-F238E27FC236}">
                <a16:creationId xmlns:a16="http://schemas.microsoft.com/office/drawing/2014/main" id="{E0246BA1-6005-434F-84D3-4202C7DFA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39CA3D-3637-4D2F-A3F7-5607F622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637" y="834034"/>
            <a:ext cx="6400361" cy="518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0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04CA094-90A8-44B6-9F13-849C86BDD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746449"/>
            <a:ext cx="3744296" cy="5645118"/>
          </a:xfrm>
        </p:spPr>
        <p:txBody>
          <a:bodyPr/>
          <a:lstStyle/>
          <a:p>
            <a:pPr algn="ctr"/>
            <a:r>
              <a:rPr lang="ru-RU" dirty="0" err="1"/>
              <a:t>Асинхронне</a:t>
            </a:r>
            <a:r>
              <a:rPr lang="ru-RU" dirty="0"/>
              <a:t> </a:t>
            </a:r>
            <a:r>
              <a:rPr lang="ru-RU" dirty="0" err="1"/>
              <a:t>введення-виведення</a:t>
            </a:r>
            <a:r>
              <a:rPr lang="ru-RU" dirty="0"/>
              <a:t> не є </a:t>
            </a:r>
            <a:r>
              <a:rPr lang="ru-RU" dirty="0" err="1"/>
              <a:t>ні</a:t>
            </a:r>
            <a:r>
              <a:rPr lang="ru-RU" dirty="0"/>
              <a:t> </a:t>
            </a:r>
            <a:r>
              <a:rPr lang="ru-RU" dirty="0" err="1"/>
              <a:t>потоковим</a:t>
            </a:r>
            <a:r>
              <a:rPr lang="ru-RU" dirty="0"/>
              <a:t> (</a:t>
            </a:r>
            <a:r>
              <a:rPr lang="en-US" dirty="0"/>
              <a:t>threading), </a:t>
            </a:r>
            <a:r>
              <a:rPr lang="ru-RU" dirty="0" err="1"/>
              <a:t>ні</a:t>
            </a:r>
            <a:r>
              <a:rPr lang="ru-RU" dirty="0"/>
              <a:t> </a:t>
            </a:r>
            <a:r>
              <a:rPr lang="ru-RU" dirty="0" err="1"/>
              <a:t>багатопроцесорним</a:t>
            </a:r>
            <a:r>
              <a:rPr lang="ru-RU" dirty="0"/>
              <a:t> (</a:t>
            </a:r>
            <a:r>
              <a:rPr lang="en-US" dirty="0"/>
              <a:t>multiprocessing). </a:t>
            </a:r>
            <a:r>
              <a:rPr lang="ru-RU" dirty="0" err="1"/>
              <a:t>Власне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однопоточна</a:t>
            </a:r>
            <a:r>
              <a:rPr lang="ru-RU" dirty="0"/>
              <a:t>, </a:t>
            </a:r>
            <a:r>
              <a:rPr lang="ru-RU" dirty="0" err="1"/>
              <a:t>однопроцесорна</a:t>
            </a:r>
            <a:r>
              <a:rPr lang="ru-RU" dirty="0"/>
              <a:t> парадигма </a:t>
            </a:r>
            <a:r>
              <a:rPr lang="uk-UA" dirty="0"/>
              <a:t>в якій задачі переключаються між собою.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20071-807C-4A06-97FF-9037BA3B3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96" y="858854"/>
            <a:ext cx="7505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1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D05DF-FCA8-41A5-B6EA-FFE2A67B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DB1BC-5FFB-461B-BB41-4F5D2DC5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C5D436-7452-4E3B-96E8-7E36095A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84805"/>
            <a:ext cx="115824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78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619</Words>
  <Application>Microsoft Office PowerPoint</Application>
  <PresentationFormat>Широкоэкранный</PresentationFormat>
  <Paragraphs>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Тема Office</vt:lpstr>
      <vt:lpstr>Concurrency and parallelism in Python</vt:lpstr>
      <vt:lpstr>Презентация PowerPoint</vt:lpstr>
      <vt:lpstr>Паралельність — це коли два або більше завдань можуть запускатися, виконуватися та завершуватися в періоди часу, що збігаються . Це не обов’язково означає, що вони обидва запустяться одночасно . Наприклад, багатозадачність на одноядерній машині. Паралелізм — це коли завдання буквально виконуються одночасно, наприклад, на багатоядерному процесорі.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Висновки:</vt:lpstr>
      <vt:lpstr>Джерела: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and parallelism in Python</dc:title>
  <dc:creator>Iгор Бурденюк</dc:creator>
  <cp:lastModifiedBy>Iгор Бурденюк</cp:lastModifiedBy>
  <cp:revision>12</cp:revision>
  <dcterms:created xsi:type="dcterms:W3CDTF">2023-03-02T21:09:26Z</dcterms:created>
  <dcterms:modified xsi:type="dcterms:W3CDTF">2023-03-03T07:30:10Z</dcterms:modified>
</cp:coreProperties>
</file>