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61" r:id="rId4"/>
    <p:sldId id="279" r:id="rId5"/>
    <p:sldId id="282" r:id="rId6"/>
    <p:sldId id="283" r:id="rId7"/>
    <p:sldId id="284" r:id="rId8"/>
    <p:sldId id="285" r:id="rId9"/>
    <p:sldId id="281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2D8"/>
    <a:srgbClr val="AE78D6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91" autoAdjust="0"/>
  </p:normalViewPr>
  <p:slideViewPr>
    <p:cSldViewPr snapToGrid="0">
      <p:cViewPr varScale="1">
        <p:scale>
          <a:sx n="93" d="100"/>
          <a:sy n="93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B50BA-8459-46DC-BC91-0EBB7AB0E1F0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A0150-014B-4AC3-861D-BB58B19CCAA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7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2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noProof="0" dirty="0"/>
              <a:t>Для забезпечення достовірності інформації, яку містить об’єкт, використовується алгоритм </a:t>
            </a:r>
            <a:r>
              <a:rPr lang="uk-UA" b="1" noProof="0" dirty="0"/>
              <a:t>цифрового підпису</a:t>
            </a:r>
            <a:r>
              <a:rPr lang="uk-UA" noProof="0" dirty="0"/>
              <a:t>, зазвичай </a:t>
            </a:r>
            <a:r>
              <a:rPr lang="en-US" noProof="0" dirty="0"/>
              <a:t>HMAC </a:t>
            </a:r>
            <a:r>
              <a:rPr lang="uk-UA" noProof="0" dirty="0"/>
              <a:t>або </a:t>
            </a:r>
            <a:r>
              <a:rPr lang="en-US" noProof="0" dirty="0"/>
              <a:t>RSA.</a:t>
            </a:r>
            <a:endParaRPr lang="uk-UA" noProof="0" dirty="0"/>
          </a:p>
          <a:p>
            <a:pPr algn="ctr"/>
            <a:r>
              <a:rPr lang="uk-UA" noProof="0" dirty="0"/>
              <a:t>Найчастіше </a:t>
            </a:r>
            <a:r>
              <a:rPr lang="en-US" noProof="0" dirty="0"/>
              <a:t>JWT</a:t>
            </a:r>
            <a:r>
              <a:rPr lang="uk-UA" noProof="0" dirty="0"/>
              <a:t> використовують для авторизації або обміну інформацією.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611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dirty="0"/>
              <a:t>Токен складається з трьох частин, розділених крапками: заголовку, тіла та підпису.</a:t>
            </a:r>
          </a:p>
          <a:p>
            <a:pPr algn="ctr"/>
            <a:r>
              <a:rPr lang="uk-UA" dirty="0"/>
              <a:t>Всі частини є </a:t>
            </a:r>
            <a:r>
              <a:rPr lang="en-US" dirty="0"/>
              <a:t>JSON </a:t>
            </a:r>
            <a:r>
              <a:rPr lang="uk-UA" dirty="0"/>
              <a:t>об’єктами які закодовані алгоритмом </a:t>
            </a:r>
            <a:r>
              <a:rPr lang="en-US" b="1" i="0" dirty="0">
                <a:solidFill>
                  <a:srgbClr val="333333"/>
                </a:solidFill>
                <a:effectLst/>
                <a:latin typeface="fakt-web"/>
              </a:rPr>
              <a:t>Base64Url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61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sz="1200" dirty="0">
                <a:latin typeface="Source Serif Pro" panose="02040603050405020204" pitchFamily="18" charset="0"/>
              </a:rPr>
              <a:t>Містить </a:t>
            </a:r>
            <a:r>
              <a:rPr lang="uk-UA" sz="1200" b="1" dirty="0">
                <a:latin typeface="Source Serif Pro" panose="02040603050405020204" pitchFamily="18" charset="0"/>
              </a:rPr>
              <a:t>інформацію про алгоритм</a:t>
            </a:r>
            <a:r>
              <a:rPr lang="uk-UA" sz="1200" dirty="0">
                <a:latin typeface="Source Serif Pro" panose="02040603050405020204" pitchFamily="18" charset="0"/>
              </a:rPr>
              <a:t>, який використовується для створення підпису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77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sz="1200" dirty="0">
                <a:latin typeface="Source Serif Pro" panose="02040603050405020204" pitchFamily="18" charset="0"/>
              </a:rPr>
              <a:t>Містить </a:t>
            </a:r>
            <a:r>
              <a:rPr lang="uk-UA" sz="1200" b="1" dirty="0">
                <a:latin typeface="Source Serif Pro" panose="02040603050405020204" pitchFamily="18" charset="0"/>
              </a:rPr>
              <a:t>твердження</a:t>
            </a:r>
            <a:r>
              <a:rPr lang="uk-UA" sz="1200" b="0" dirty="0">
                <a:latin typeface="Source Serif Pro" panose="020406030504050202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інформацію про сутність (як правило, користувача) і додаткові дані.</a:t>
            </a:r>
          </a:p>
          <a:p>
            <a:pPr marL="0" indent="0" algn="ctr">
              <a:buNone/>
            </a:pP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Існує три види тверджень: зареєстровані, публічні та приватні.</a:t>
            </a:r>
          </a:p>
          <a:p>
            <a:pPr marL="0" indent="0" algn="ctr">
              <a:buNone/>
            </a:pPr>
            <a:r>
              <a:rPr lang="uk-UA" b="1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Зареєстровані твердження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– наперед визначені твердження, які рекомендовано використовувати.</a:t>
            </a:r>
          </a:p>
          <a:p>
            <a:pPr marL="0" indent="0" algn="ctr">
              <a:buNone/>
            </a:pPr>
            <a:r>
              <a:rPr lang="uk-UA" b="1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Публічні твердження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– будь-які твердження про сутність.</a:t>
            </a:r>
          </a:p>
          <a:p>
            <a:pPr marL="0" indent="0" algn="ctr">
              <a:buNone/>
            </a:pPr>
            <a:r>
              <a:rPr lang="uk-UA" b="1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Приватні твердження</a:t>
            </a: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– додаткові данні.</a:t>
            </a:r>
          </a:p>
          <a:p>
            <a:pPr marL="0" indent="0" algn="ctr">
              <a:buNone/>
            </a:pPr>
            <a:endParaRPr lang="uk-UA" sz="1200" b="1" noProof="0" dirty="0">
              <a:latin typeface="Source Serif Pro" panose="020406030504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47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sz="1200" dirty="0">
                <a:latin typeface="Source Serif Pro" panose="02040603050405020204" pitchFamily="18" charset="0"/>
              </a:rPr>
              <a:t>Всього існує</a:t>
            </a:r>
            <a:r>
              <a:rPr lang="uk-UA" sz="1200" b="0" noProof="0" dirty="0">
                <a:latin typeface="Source Serif Pro" panose="02040603050405020204" pitchFamily="18" charset="0"/>
              </a:rPr>
              <a:t> 7 зареєстрованих тверджень. Вони не є обов’язковими</a:t>
            </a:r>
            <a:endParaRPr lang="uk-UA" sz="1200" dirty="0">
              <a:latin typeface="Source Serif Pro" panose="020406030504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181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sz="1200" b="0" noProof="0" dirty="0">
                <a:latin typeface="Source Serif Pro" panose="02040603050405020204" pitchFamily="18" charset="0"/>
              </a:rPr>
              <a:t>Підпис – це </a:t>
            </a:r>
            <a:r>
              <a:rPr lang="uk-UA" sz="1200" b="1" noProof="0" dirty="0">
                <a:latin typeface="Source Serif Pro" panose="02040603050405020204" pitchFamily="18" charset="0"/>
              </a:rPr>
              <a:t>закодоване об’єднання частин</a:t>
            </a:r>
            <a:r>
              <a:rPr lang="uk-UA" sz="1200" b="0" noProof="0" dirty="0">
                <a:latin typeface="Source Serif Pro" panose="02040603050405020204" pitchFamily="18" charset="0"/>
              </a:rPr>
              <a:t> заголовка та тіла.</a:t>
            </a:r>
          </a:p>
          <a:p>
            <a:pPr marL="0" indent="0" algn="ctr">
              <a:buNone/>
            </a:pPr>
            <a:r>
              <a:rPr lang="uk-UA" b="0" i="0" noProof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Підпис використовується для перевірки того, що повідомлення не було змінено на шляху та підтвердження, що відправник є тим, за кого він себе видає.</a:t>
            </a:r>
            <a:endParaRPr lang="uk-UA" sz="1200" b="0" noProof="0" dirty="0">
              <a:latin typeface="Source Serif Pro" panose="020406030504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858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uk-UA" sz="1200" b="0" noProof="0" dirty="0">
              <a:latin typeface="Source Serif Pro" panose="020406030504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A0150-014B-4AC3-861D-BB58B19CCAA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169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BE-F60E-44D3-AFF2-116E1016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C7667-2885-4FDE-90AD-41D0FACD4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E5EE-0ACD-4355-AD88-CD255547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903B5-9AD9-43B9-BE99-59468712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97CA-755D-49BF-909F-4706C733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450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BD54-5C2B-486F-8112-86BB4E7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4F2A2-9B9A-4C7B-87A9-B5616CAC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CB42-0CFB-463F-AACF-40C0DAF0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7296-251E-4F9F-883F-04859C33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E0F22-4700-40E6-BD21-D89A943F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667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14792-6963-412F-BB7C-3DB82D0FC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F610E-AC7B-48B4-BF7E-504650658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CCFD-B6FF-4E9C-A32D-16627608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8BBB-FD24-4AD7-B13C-408A9A43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A078-A103-4F6C-82B8-14143861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52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1E2-9D42-4E23-BAD9-C3FD6325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F317-936D-4C71-A317-A3066C5B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31F1-A5B1-4947-BBC2-1F9203D4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3AA3-7D35-43EA-AA62-EC07906D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E370-02B8-429D-8B7A-C8418927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879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AC-6ABF-44A0-885C-0A22ED4A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BFB5-9DF3-4097-9733-BC4FB376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71C1-2D66-4CA3-948F-5F61267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1508-00B9-4A0D-8A97-93C3E2DE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1F00-5601-4180-95D8-16906D6E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65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6225-85CA-416B-8177-652B1185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6050-F5C4-4347-B8A9-2F12CF40C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F623-5A44-4201-B6E5-EDCEF432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C2C-04D6-4C1F-AFE7-07C5CF4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BB497-6AE8-4359-AB78-92737F1B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20D3D-FCF9-48DD-A031-B542735F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84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2B57-3742-42DA-84DA-E5D9730C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A001E-7CC4-4BB7-8419-333EC5B3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E41B3-79F4-4D3B-8DA3-B17DE0434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982B3-5530-4E56-AD7A-3A9555C88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CA199-FEF8-4516-B439-F3C4CD95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A49DA-ED85-48C8-BBD8-6C8866E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DC6CC-DF44-4F47-930D-C9576FCA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3B4D6-87A3-48E4-B9D1-22F9EB94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0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2A14-62AB-402C-A8BA-59DA5A2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0DA2-A744-4A86-8F81-3006FC4A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7E9B1-5261-4B44-B0E4-E7EDA45D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274A3-7009-4596-8BBF-D9830E2B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47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36333-11D8-40E0-BD7D-0A38D1BE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EECF7-19CE-46EE-94CE-5AA572C1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8CC1E-BD03-4732-9B64-541F73E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16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6F9-A816-41FF-85D7-2BB8C9A1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7663-A1D8-4866-8EEB-475AFD02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058AE-F3B9-4149-AE2D-09ACBBFD3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9086-1546-4DFB-8398-EEC9F9C0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D489-1A49-4306-BA16-B1DA3454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A7AB-C9A7-4B35-9048-5FD4A5BF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85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235A-D86B-494A-B3F6-96B6B81E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2E8F2-F4D1-4971-905E-E1E393366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67CFE-6074-4779-924C-C62E0E973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F6A6-B3E9-4180-9E6F-999ACD5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BC741-BD9E-4E8F-B198-B00435AF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7377-9BC5-4A33-8A9E-7245B63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18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4499E-0FC0-4131-B4D2-BD1A7A95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C50C-9E0A-42D0-8E1B-E4F7D444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BFD6-C758-423A-844C-158C1A1EB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1D3B-81C2-4C75-8DE0-03B6B399ED1A}" type="datetimeFigureOut">
              <a:rPr lang="uk-UA" smtClean="0"/>
              <a:t>20.03.2023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C32B-E0EE-4398-9740-271A24870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3FC6-2255-49B3-AFCF-6A36A694E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9834-7B4E-452A-8160-6A6C803A3E4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18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D44-767D-4F0F-BF5E-61A3A254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r>
              <a:rPr lang="en-US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  <a:t>JWT</a:t>
            </a:r>
            <a:endParaRPr lang="uk-UA" sz="9600" dirty="0">
              <a:latin typeface="Source Serif Pro SemiBold" panose="02040703050405020204" pitchFamily="18" charset="0"/>
              <a:ea typeface="Source Serif Pro SemiBold" panose="020407030504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E9F6D-23DA-4BA3-9F60-5E02BDD0CDB8}"/>
              </a:ext>
            </a:extLst>
          </p:cNvPr>
          <p:cNvSpPr txBox="1"/>
          <p:nvPr/>
        </p:nvSpPr>
        <p:spPr>
          <a:xfrm>
            <a:off x="4929672" y="6162869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Andrii </a:t>
            </a:r>
            <a:r>
              <a:rPr lang="en-US" dirty="0" err="1"/>
              <a:t>Meleniuk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84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latin typeface="+mj-lt"/>
              </a:rPr>
              <a:t>Визначення</a:t>
            </a:r>
            <a:endParaRPr lang="uk-UA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1FA639B-2791-4776-8B71-DB61373A7769}"/>
              </a:ext>
            </a:extLst>
          </p:cNvPr>
          <p:cNvSpPr txBox="1">
            <a:spLocks/>
          </p:cNvSpPr>
          <p:nvPr/>
        </p:nvSpPr>
        <p:spPr>
          <a:xfrm>
            <a:off x="543219" y="1063983"/>
            <a:ext cx="11105562" cy="473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JSON </a:t>
            </a:r>
            <a:r>
              <a:rPr lang="uk-UA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Веб</a:t>
            </a:r>
            <a:r>
              <a:rPr lang="en-US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Токен </a:t>
            </a:r>
            <a:r>
              <a:rPr lang="ru-RU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JSON Web Token</a:t>
            </a:r>
            <a:r>
              <a:rPr lang="ru-RU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)</a:t>
            </a:r>
            <a:r>
              <a:rPr lang="uk-UA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— це відкритий стандарт (</a:t>
            </a:r>
            <a:r>
              <a:rPr lang="en-US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RFC 7519), </a:t>
            </a:r>
            <a:r>
              <a:rPr lang="uk-UA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який визначає компактний і самодостатній спосіб безпечної передачі інформації між сторонами як об’єкт </a:t>
            </a:r>
            <a:r>
              <a:rPr lang="en-US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JSON</a:t>
            </a:r>
            <a:r>
              <a:rPr lang="uk-UA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868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76E6F-7626-4765-9C51-91CBC146326D}"/>
              </a:ext>
            </a:extLst>
          </p:cNvPr>
          <p:cNvSpPr txBox="1"/>
          <p:nvPr/>
        </p:nvSpPr>
        <p:spPr>
          <a:xfrm>
            <a:off x="1315092" y="2151727"/>
            <a:ext cx="95618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dirty="0">
                <a:solidFill>
                  <a:srgbClr val="FF4747"/>
                </a:solidFill>
              </a:rPr>
              <a:t>eyJhbGciOiJIUzI1NiIsInR5cCI6IkpXVCJ9</a:t>
            </a:r>
            <a:r>
              <a:rPr lang="uk-UA" sz="4000" dirty="0"/>
              <a:t>.</a:t>
            </a:r>
            <a:r>
              <a:rPr lang="en-US" sz="4000" dirty="0">
                <a:solidFill>
                  <a:srgbClr val="AE78D6"/>
                </a:solidFill>
              </a:rPr>
              <a:t> eyJzdWIiOiIxIiwibmFtZSI6IkpvaG4iLCJpYXQiOjE1MTYyMzkwMjJ9</a:t>
            </a:r>
            <a:r>
              <a:rPr lang="uk-UA" sz="4000" dirty="0"/>
              <a:t>.</a:t>
            </a:r>
            <a:r>
              <a:rPr lang="en-US" sz="4000" dirty="0">
                <a:solidFill>
                  <a:srgbClr val="84A2D8"/>
                </a:solidFill>
              </a:rPr>
              <a:t>uJ_GUh241KQsChDzB79p4aYeYvc3CrFlsOdTPo7OhMM</a:t>
            </a:r>
            <a:endParaRPr lang="uk-UA" sz="4000" dirty="0">
              <a:solidFill>
                <a:srgbClr val="84A2D8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19F49B-E3A5-41EC-98C4-5DBCB35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66144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latin typeface="+mj-lt"/>
              </a:rPr>
              <a:t>Заголовок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1003"/>
            <a:ext cx="10972800" cy="36559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uk-UA" sz="4000" dirty="0">
                <a:solidFill>
                  <a:srgbClr val="FF4747"/>
                </a:solidFill>
              </a:rPr>
              <a:t>eyJhbGciOiJIUzI1NiIsInR5cCI6IkpXVCJ9</a:t>
            </a:r>
          </a:p>
          <a:p>
            <a:pPr marL="0" indent="0" algn="ctr">
              <a:buNone/>
            </a:pPr>
            <a:endParaRPr lang="uk-UA" sz="4000" dirty="0">
              <a:latin typeface="Source Serif Pro" panose="020406030504050202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Source Serif Pro" panose="02040603050405020204" pitchFamily="18" charset="0"/>
              </a:rPr>
              <a:t>{ "</a:t>
            </a:r>
            <a:r>
              <a:rPr lang="en-US" sz="4000" dirty="0" err="1">
                <a:latin typeface="Source Serif Pro" panose="02040603050405020204" pitchFamily="18" charset="0"/>
              </a:rPr>
              <a:t>alg</a:t>
            </a:r>
            <a:r>
              <a:rPr lang="en-US" sz="4000" dirty="0">
                <a:latin typeface="Source Serif Pro" panose="02040603050405020204" pitchFamily="18" charset="0"/>
              </a:rPr>
              <a:t>": "HS256", "</a:t>
            </a:r>
            <a:r>
              <a:rPr lang="en-US" sz="4000" dirty="0" err="1">
                <a:latin typeface="Source Serif Pro" panose="02040603050405020204" pitchFamily="18" charset="0"/>
              </a:rPr>
              <a:t>typ</a:t>
            </a:r>
            <a:r>
              <a:rPr lang="en-US" sz="4000" dirty="0">
                <a:latin typeface="Source Serif Pro" panose="02040603050405020204" pitchFamily="18" charset="0"/>
              </a:rPr>
              <a:t>": "JWT"</a:t>
            </a:r>
            <a:r>
              <a:rPr lang="uk-UA" sz="4000" dirty="0">
                <a:latin typeface="Source Serif Pro" panose="02040603050405020204" pitchFamily="18" charset="0"/>
              </a:rPr>
              <a:t> </a:t>
            </a:r>
            <a:r>
              <a:rPr lang="en-US" sz="4000" dirty="0">
                <a:latin typeface="Source Serif Pro" panose="02040603050405020204" pitchFamily="18" charset="0"/>
              </a:rPr>
              <a:t>}</a:t>
            </a:r>
            <a:endParaRPr lang="uk-UA" sz="4000" dirty="0"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Тіло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26" y="1239721"/>
            <a:ext cx="11298148" cy="437855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AE78D6"/>
                </a:solidFill>
              </a:rPr>
              <a:t>eyJzdWIiOiIxIiwibmFtZSI6IkpvaG4iLCJpYXQiOjE1MTYyMzkwMjJ9</a:t>
            </a:r>
            <a:endParaRPr lang="uk-UA" sz="4000" dirty="0">
              <a:solidFill>
                <a:srgbClr val="AE78D6"/>
              </a:solidFill>
            </a:endParaRPr>
          </a:p>
          <a:p>
            <a:pPr marL="0" indent="0" algn="ctr">
              <a:buNone/>
            </a:pPr>
            <a:endParaRPr lang="uk-UA" sz="4000" dirty="0">
              <a:latin typeface="Source Serif Pro" panose="020406030504050202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Source Serif Pro" panose="02040603050405020204" pitchFamily="18" charset="0"/>
              </a:rPr>
              <a:t>{ "sub": "1", "name": "John", "</a:t>
            </a:r>
            <a:r>
              <a:rPr lang="en-US" sz="4000" dirty="0" err="1">
                <a:latin typeface="Source Serif Pro" panose="02040603050405020204" pitchFamily="18" charset="0"/>
              </a:rPr>
              <a:t>iat</a:t>
            </a:r>
            <a:r>
              <a:rPr lang="en-US" sz="4000" dirty="0">
                <a:latin typeface="Source Serif Pro" panose="02040603050405020204" pitchFamily="18" charset="0"/>
              </a:rPr>
              <a:t>": 1516239022</a:t>
            </a:r>
            <a:r>
              <a:rPr lang="uk-UA" sz="4000" dirty="0">
                <a:latin typeface="Source Serif Pro" panose="02040603050405020204" pitchFamily="18" charset="0"/>
              </a:rPr>
              <a:t> </a:t>
            </a:r>
            <a:r>
              <a:rPr lang="en-US" sz="4000" dirty="0">
                <a:latin typeface="Source Serif Pro" panose="02040603050405020204" pitchFamily="18" charset="0"/>
              </a:rPr>
              <a:t>}</a:t>
            </a:r>
            <a:endParaRPr lang="uk-UA" sz="4000" dirty="0"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0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Зареєстровані твердження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193" y="1272497"/>
            <a:ext cx="8979613" cy="5147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latin typeface="Source Serif Pro" panose="02040603050405020204" pitchFamily="18" charset="0"/>
              </a:rPr>
              <a:t>iss</a:t>
            </a:r>
            <a:r>
              <a:rPr lang="en-US" sz="4000" dirty="0">
                <a:latin typeface="Source Serif Pro" panose="02040603050405020204" pitchFamily="18" charset="0"/>
              </a:rPr>
              <a:t> –</a:t>
            </a:r>
            <a:r>
              <a:rPr lang="uk-UA" sz="4000" dirty="0">
                <a:latin typeface="Source Serif Pro" panose="02040603050405020204" pitchFamily="18" charset="0"/>
              </a:rPr>
              <a:t>видавець</a:t>
            </a:r>
            <a:r>
              <a:rPr lang="ru-RU" sz="4000" dirty="0">
                <a:latin typeface="Source Serif Pro" panose="02040603050405020204" pitchFamily="18" charset="0"/>
              </a:rPr>
              <a:t> JWT</a:t>
            </a:r>
            <a:endParaRPr lang="en-US" sz="4000" dirty="0">
              <a:latin typeface="Source Serif Pro" panose="020406030504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Source Serif Pro" panose="02040603050405020204" pitchFamily="18" charset="0"/>
              </a:rPr>
              <a:t>sub – </a:t>
            </a:r>
            <a:r>
              <a:rPr lang="uk-UA" dirty="0">
                <a:latin typeface="Source Serif Pro" panose="02040603050405020204" pitchFamily="18" charset="0"/>
              </a:rPr>
              <a:t>ідентифікатор сутності</a:t>
            </a:r>
          </a:p>
          <a:p>
            <a:pPr marL="0" indent="0">
              <a:buNone/>
            </a:pPr>
            <a:r>
              <a:rPr lang="en-US" dirty="0" err="1">
                <a:latin typeface="Source Serif Pro" panose="02040603050405020204" pitchFamily="18" charset="0"/>
              </a:rPr>
              <a:t>aud</a:t>
            </a:r>
            <a:r>
              <a:rPr lang="en-US" dirty="0">
                <a:latin typeface="Source Serif Pro" panose="02040603050405020204" pitchFamily="18" charset="0"/>
              </a:rPr>
              <a:t> –</a:t>
            </a:r>
            <a:r>
              <a:rPr lang="en-US" sz="4000" dirty="0">
                <a:latin typeface="Source Serif Pro" panose="02040603050405020204" pitchFamily="18" charset="0"/>
              </a:rPr>
              <a:t> </a:t>
            </a:r>
            <a:r>
              <a:rPr lang="uk-UA" sz="4000" dirty="0">
                <a:latin typeface="Source Serif Pro" panose="02040603050405020204" pitchFamily="18" charset="0"/>
              </a:rPr>
              <a:t>одержувачі</a:t>
            </a:r>
            <a:r>
              <a:rPr lang="en-US" sz="4000" dirty="0">
                <a:latin typeface="Source Serif Pro" panose="02040603050405020204" pitchFamily="18" charset="0"/>
              </a:rPr>
              <a:t> </a:t>
            </a:r>
            <a:r>
              <a:rPr lang="ru-RU" sz="4000" dirty="0">
                <a:latin typeface="Source Serif Pro" panose="02040603050405020204" pitchFamily="18" charset="0"/>
              </a:rPr>
              <a:t>JWT</a:t>
            </a:r>
          </a:p>
          <a:p>
            <a:pPr marL="0" indent="0">
              <a:buNone/>
            </a:pPr>
            <a:r>
              <a:rPr lang="en-US" dirty="0">
                <a:latin typeface="Source Serif Pro" panose="02040603050405020204" pitchFamily="18" charset="0"/>
              </a:rPr>
              <a:t>exp – </a:t>
            </a:r>
            <a:r>
              <a:rPr lang="uk-UA" dirty="0">
                <a:latin typeface="Source Serif Pro" panose="02040603050405020204" pitchFamily="18" charset="0"/>
              </a:rPr>
              <a:t>час закінчення терміну дії</a:t>
            </a:r>
            <a:r>
              <a:rPr lang="en-US" dirty="0">
                <a:latin typeface="Source Serif Pro" panose="02040603050405020204" pitchFamily="18" charset="0"/>
              </a:rPr>
              <a:t> JWT</a:t>
            </a:r>
          </a:p>
          <a:p>
            <a:pPr marL="0" indent="0">
              <a:buNone/>
            </a:pPr>
            <a:r>
              <a:rPr lang="en-US" dirty="0" err="1">
                <a:latin typeface="Source Serif Pro" panose="02040603050405020204" pitchFamily="18" charset="0"/>
              </a:rPr>
              <a:t>nbf</a:t>
            </a:r>
            <a:r>
              <a:rPr lang="en-US" dirty="0">
                <a:latin typeface="Source Serif Pro" panose="02040603050405020204" pitchFamily="18" charset="0"/>
              </a:rPr>
              <a:t> – </a:t>
            </a:r>
            <a:r>
              <a:rPr lang="uk-UA" dirty="0">
                <a:latin typeface="Source Serif Pro" panose="02040603050405020204" pitchFamily="18" charset="0"/>
              </a:rPr>
              <a:t>час початку терміну дії</a:t>
            </a:r>
            <a:r>
              <a:rPr lang="en-US" dirty="0">
                <a:latin typeface="Source Serif Pro" panose="02040603050405020204" pitchFamily="18" charset="0"/>
              </a:rPr>
              <a:t> JWT</a:t>
            </a:r>
            <a:endParaRPr lang="uk-UA" dirty="0">
              <a:latin typeface="Source Serif Pro" panose="02040603050405020204" pitchFamily="18" charset="0"/>
            </a:endParaRPr>
          </a:p>
          <a:p>
            <a:pPr marL="0" indent="0">
              <a:buNone/>
            </a:pPr>
            <a:r>
              <a:rPr lang="en-US" sz="4000" dirty="0" err="1">
                <a:latin typeface="Source Serif Pro" panose="02040603050405020204" pitchFamily="18" charset="0"/>
              </a:rPr>
              <a:t>iat</a:t>
            </a:r>
            <a:r>
              <a:rPr lang="en-US" sz="4000" dirty="0">
                <a:latin typeface="Source Serif Pro" panose="02040603050405020204" pitchFamily="18" charset="0"/>
              </a:rPr>
              <a:t> – </a:t>
            </a:r>
            <a:r>
              <a:rPr lang="uk-UA" sz="4000" dirty="0">
                <a:latin typeface="Source Serif Pro" panose="02040603050405020204" pitchFamily="18" charset="0"/>
              </a:rPr>
              <a:t>час видачі </a:t>
            </a:r>
            <a:r>
              <a:rPr lang="en-US" dirty="0">
                <a:latin typeface="Source Serif Pro" panose="02040603050405020204" pitchFamily="18" charset="0"/>
              </a:rPr>
              <a:t>JWT</a:t>
            </a:r>
          </a:p>
          <a:p>
            <a:pPr marL="0" indent="0">
              <a:buNone/>
            </a:pPr>
            <a:r>
              <a:rPr lang="en-US" dirty="0" err="1">
                <a:latin typeface="Source Serif Pro" panose="02040603050405020204" pitchFamily="18" charset="0"/>
              </a:rPr>
              <a:t>jti</a:t>
            </a:r>
            <a:r>
              <a:rPr lang="en-US" dirty="0">
                <a:latin typeface="Source Serif Pro" panose="02040603050405020204" pitchFamily="18" charset="0"/>
              </a:rPr>
              <a:t> – </a:t>
            </a:r>
            <a:r>
              <a:rPr lang="uk-UA" dirty="0">
                <a:latin typeface="Source Serif Pro" panose="02040603050405020204" pitchFamily="18" charset="0"/>
              </a:rPr>
              <a:t>ідентифікатор </a:t>
            </a:r>
            <a:r>
              <a:rPr lang="en-US" dirty="0">
                <a:latin typeface="Source Serif Pro" panose="02040603050405020204" pitchFamily="18" charset="0"/>
              </a:rPr>
              <a:t>JWT</a:t>
            </a:r>
            <a:endParaRPr lang="en-US" sz="4000" dirty="0"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Підпис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C05-5504-416E-8DC3-351B3A7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26" y="1239721"/>
            <a:ext cx="11298148" cy="437855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84A2D8"/>
                </a:solidFill>
              </a:rPr>
              <a:t>uJ_GUh241KQsChDzB79p4aYeYvc3CrFlsOdTPo7OhMM</a:t>
            </a:r>
            <a:endParaRPr lang="uk-UA" sz="4000" dirty="0">
              <a:solidFill>
                <a:srgbClr val="84A2D8"/>
              </a:solidFill>
            </a:endParaRPr>
          </a:p>
          <a:p>
            <a:pPr marL="0" indent="0" algn="ctr">
              <a:buNone/>
            </a:pPr>
            <a:endParaRPr lang="uk-UA" sz="4000" dirty="0">
              <a:latin typeface="Source Serif Pro" panose="02040603050405020204" pitchFamily="18" charset="0"/>
            </a:endParaRPr>
          </a:p>
          <a:p>
            <a:pPr marL="0" indent="0" algn="ctr">
              <a:buNone/>
            </a:pPr>
            <a:r>
              <a:rPr lang="uk-UA" dirty="0">
                <a:solidFill>
                  <a:srgbClr val="FF4747"/>
                </a:solidFill>
              </a:rPr>
              <a:t>Заголовок</a:t>
            </a:r>
            <a:r>
              <a:rPr lang="uk-UA" dirty="0">
                <a:latin typeface="Source Serif Pro" panose="02040603050405020204" pitchFamily="18" charset="0"/>
              </a:rPr>
              <a:t> + </a:t>
            </a:r>
            <a:r>
              <a:rPr lang="uk-UA" dirty="0">
                <a:solidFill>
                  <a:srgbClr val="AE78D6"/>
                </a:solidFill>
              </a:rPr>
              <a:t>Тіло</a:t>
            </a:r>
            <a:endParaRPr lang="uk-UA" sz="4000" dirty="0"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5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D8-5D54-43A5-BECC-19E663F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51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Алгоритм роботи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3C140-9FEE-4AEE-B811-47C06B04E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1785937"/>
            <a:ext cx="66198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0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D44-767D-4F0F-BF5E-61A3A254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r>
              <a:rPr lang="uk-UA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  <a:t>Дякую</a:t>
            </a:r>
            <a:br>
              <a:rPr lang="uk-UA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</a:br>
            <a:r>
              <a:rPr lang="uk-UA" sz="9600" dirty="0">
                <a:latin typeface="Source Serif Pro SemiBold" panose="02040703050405020204" pitchFamily="18" charset="0"/>
                <a:ea typeface="Source Serif Pro SemiBold" panose="02040703050405020204" pitchFamily="18" charset="0"/>
                <a:cs typeface="Arial" panose="020B0604020202020204" pitchFamily="34" charset="0"/>
              </a:rPr>
              <a:t>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53263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Serif Pro">
      <a:majorFont>
        <a:latin typeface="Source Serif Pro SemiBold"/>
        <a:ea typeface=""/>
        <a:cs typeface=""/>
      </a:majorFont>
      <a:minorFont>
        <a:latin typeface="Source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300</Words>
  <Application>Microsoft Office PowerPoint</Application>
  <PresentationFormat>Широкий екран</PresentationFormat>
  <Paragraphs>49</Paragraphs>
  <Slides>9</Slides>
  <Notes>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6" baseType="lpstr">
      <vt:lpstr>Arial</vt:lpstr>
      <vt:lpstr>Calibri</vt:lpstr>
      <vt:lpstr>fakt-web</vt:lpstr>
      <vt:lpstr>Roboto</vt:lpstr>
      <vt:lpstr>Source Serif Pro</vt:lpstr>
      <vt:lpstr>Source Serif Pro SemiBold</vt:lpstr>
      <vt:lpstr>Office Theme</vt:lpstr>
      <vt:lpstr>JWT</vt:lpstr>
      <vt:lpstr>Визначення</vt:lpstr>
      <vt:lpstr>Структура</vt:lpstr>
      <vt:lpstr>Заголовок</vt:lpstr>
      <vt:lpstr>Тіло</vt:lpstr>
      <vt:lpstr>Зареєстровані твердження</vt:lpstr>
      <vt:lpstr>Підпис</vt:lpstr>
      <vt:lpstr>Алгоритм роботи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Андрій Меленюк</dc:creator>
  <cp:lastModifiedBy>Андрій Меленюк</cp:lastModifiedBy>
  <cp:revision>76</cp:revision>
  <dcterms:created xsi:type="dcterms:W3CDTF">2023-02-09T15:21:52Z</dcterms:created>
  <dcterms:modified xsi:type="dcterms:W3CDTF">2023-03-20T18:59:51Z</dcterms:modified>
</cp:coreProperties>
</file>