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0" r:id="rId3"/>
    <p:sldId id="261" r:id="rId4"/>
    <p:sldId id="279" r:id="rId5"/>
    <p:sldId id="278" r:id="rId6"/>
    <p:sldId id="260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1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91" autoAdjust="0"/>
  </p:normalViewPr>
  <p:slideViewPr>
    <p:cSldViewPr snapToGrid="0">
      <p:cViewPr varScale="1">
        <p:scale>
          <a:sx n="93" d="100"/>
          <a:sy n="93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B50BA-8459-46DC-BC91-0EBB7AB0E1F0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A0150-014B-4AC3-861D-BB58B19CCA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277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6114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Прапорці виразу змінюють спосіб інтерпретації виразу. </a:t>
            </a: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Прапорці слідують за скісною рискою, що закриває вираз.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-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робить весь вираз нечутливим до регістру.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 –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пошук продовжується з кінця попереднього збігу.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 -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прив’язки початку та кінця (^ і $) відповідатимуть початку та кінці рядка, а не цілого тексту.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 –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дозволяє використовувати розширені екрановані символи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Юнікоду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у формі \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x{FFFFF}. 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Також робить інші екранування суворішими, змушуючи нерозпізнані екранування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видавати помилку.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 –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вираз буде відповідати лише з позиції останнього індексу та ігноруватиме глобальний прапор (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g),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якщо встановлено.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 -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крапка (.) відповідатиме будь-якому символу.</a:t>
            </a:r>
            <a:endParaRPr lang="en-US" b="0" i="0" dirty="0">
              <a:solidFill>
                <a:srgbClr val="B7BCC0"/>
              </a:solidFill>
              <a:effectLst/>
              <a:latin typeface="Roboto Condensed" panose="020B06040202020202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3074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str = 'table football, foosball' </a:t>
            </a: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regex = /f(o+)(tb)?/g</a:t>
            </a:r>
          </a:p>
          <a:p>
            <a:endParaRPr lang="en-US" b="0" i="0" dirty="0">
              <a:solidFill>
                <a:srgbClr val="B7BCC0"/>
              </a:solidFill>
              <a:effectLst/>
              <a:latin typeface="Roboto Condensed" panose="020B0604020202020204" pitchFamily="2" charset="0"/>
            </a:endParaRP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log('EXEC &amp; TEST')</a:t>
            </a: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if (</a:t>
            </a:r>
            <a:r>
              <a:rPr lang="en-US" b="0" i="0" dirty="0" err="1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regex.test</a:t>
            </a:r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(str)) {</a:t>
            </a: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    </a:t>
            </a:r>
            <a:r>
              <a:rPr lang="en-US" b="0" i="0" dirty="0" err="1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regex.lastIndex</a:t>
            </a:r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 = 0</a:t>
            </a: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    while ((match = </a:t>
            </a:r>
            <a:r>
              <a:rPr lang="en-US" b="0" i="0" dirty="0" err="1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regex.exec</a:t>
            </a:r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(str)) !== null) {</a:t>
            </a: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      console.log(match)</a:t>
            </a: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    }</a:t>
            </a: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}</a:t>
            </a:r>
          </a:p>
          <a:p>
            <a:endParaRPr lang="en-US" b="0" i="0" dirty="0">
              <a:solidFill>
                <a:srgbClr val="B7BCC0"/>
              </a:solidFill>
              <a:effectLst/>
              <a:latin typeface="Roboto Condensed" panose="020B0604020202020204" pitchFamily="2" charset="0"/>
            </a:endParaRP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log('MATCH &amp; MATCHALL')</a:t>
            </a: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console.log('MATCH:')</a:t>
            </a: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console.log(</a:t>
            </a:r>
            <a:r>
              <a:rPr lang="en-US" b="0" i="0" dirty="0" err="1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str.match</a:t>
            </a:r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(regex))</a:t>
            </a: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console.log('MATCHALL:')</a:t>
            </a: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console.log([...</a:t>
            </a:r>
            <a:r>
              <a:rPr lang="en-US" b="0" i="0" dirty="0" err="1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str.matchAll</a:t>
            </a:r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(regex)])</a:t>
            </a:r>
          </a:p>
          <a:p>
            <a:endParaRPr lang="en-US" b="0" i="0" dirty="0">
              <a:solidFill>
                <a:srgbClr val="B7BCC0"/>
              </a:solidFill>
              <a:effectLst/>
              <a:latin typeface="Roboto Condensed" panose="020B0604020202020204" pitchFamily="2" charset="0"/>
            </a:endParaRP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log('SEARCH')</a:t>
            </a: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console.log(</a:t>
            </a:r>
            <a:r>
              <a:rPr lang="en-US" b="0" i="0" dirty="0" err="1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str.search</a:t>
            </a:r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(regex))</a:t>
            </a:r>
          </a:p>
          <a:p>
            <a:endParaRPr lang="en-US" b="0" i="0" dirty="0">
              <a:solidFill>
                <a:srgbClr val="B7BCC0"/>
              </a:solidFill>
              <a:effectLst/>
              <a:latin typeface="Roboto Condensed" panose="020B0604020202020204" pitchFamily="2" charset="0"/>
            </a:endParaRP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log('REPLACE')</a:t>
            </a: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regex = /foo/</a:t>
            </a: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console.log(</a:t>
            </a:r>
            <a:r>
              <a:rPr lang="en-US" b="0" i="0" dirty="0" err="1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str.replace</a:t>
            </a:r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(regex, 'bar'))</a:t>
            </a: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regex = /foo/g</a:t>
            </a: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console.log(</a:t>
            </a:r>
            <a:r>
              <a:rPr lang="en-US" b="0" i="0" dirty="0" err="1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str.replace</a:t>
            </a:r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(regex, 'bar'))</a:t>
            </a:r>
          </a:p>
          <a:p>
            <a:endParaRPr lang="en-US" b="0" i="0" dirty="0">
              <a:solidFill>
                <a:srgbClr val="B7BCC0"/>
              </a:solidFill>
              <a:effectLst/>
              <a:latin typeface="Roboto Condensed" panose="020B0604020202020204" pitchFamily="2" charset="0"/>
            </a:endParaRP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log('SPLIT')</a:t>
            </a: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console.log(</a:t>
            </a:r>
            <a:r>
              <a:rPr lang="en-US" b="0" i="0" dirty="0" err="1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str.split</a:t>
            </a:r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(regex))</a:t>
            </a:r>
          </a:p>
          <a:p>
            <a:endParaRPr lang="en-US" b="0" i="0" dirty="0">
              <a:solidFill>
                <a:srgbClr val="B7BCC0"/>
              </a:solidFill>
              <a:effectLst/>
              <a:latin typeface="Roboto Condensed" panose="020B0604020202020204" pitchFamily="2" charset="0"/>
            </a:endParaRP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function log(name) {</a:t>
            </a: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 console.log(`#===== ${name} =====#`)</a:t>
            </a:r>
          </a:p>
          <a:p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886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Об’явити регулярний вираз в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можна двома способами:</a:t>
            </a: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1) Записати шаблон між косим рисками, після другої риски розміщуються прапорці</a:t>
            </a: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2) Використати конструктор, який приймає шаблон та прапорці</a:t>
            </a:r>
            <a:endParaRPr lang="en-US" b="0" i="0" dirty="0">
              <a:solidFill>
                <a:srgbClr val="B7BCC0"/>
              </a:solidFill>
              <a:effectLst/>
              <a:latin typeface="Roboto Condensed" panose="020B06040202020202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5522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B7BCC0"/>
              </a:solidFill>
              <a:effectLst/>
              <a:latin typeface="Roboto Condensed" panose="020B06040202020202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6230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B7BCC0"/>
              </a:solidFill>
              <a:effectLst/>
              <a:latin typeface="Roboto Condensed" panose="020B06040202020202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512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B7BCC0"/>
              </a:solidFill>
              <a:effectLst/>
              <a:latin typeface="Roboto Condensed" panose="020B06040202020202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0699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Метод </a:t>
            </a:r>
            <a:r>
              <a:rPr lang="en-US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search </a:t>
            </a:r>
            <a:r>
              <a:rPr lang="uk-UA" b="0" i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ігнорує прапор глобального пошуку, тому завжди повертає індекс першого збігу.</a:t>
            </a:r>
            <a:endParaRPr lang="en-US" b="0" i="0" dirty="0">
              <a:solidFill>
                <a:srgbClr val="B7BCC0"/>
              </a:solidFill>
              <a:effectLst/>
              <a:latin typeface="Roboto Condensed" panose="020B06040202020202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8069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B7BCC0"/>
              </a:solidFill>
              <a:effectLst/>
              <a:latin typeface="Roboto Condensed" panose="020B06040202020202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6947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B7BCC0"/>
              </a:solidFill>
              <a:effectLst/>
              <a:latin typeface="Roboto Condensed" panose="020B06040202020202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095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Набули популярності в кінці 60-х - на початку 70-х. Використовувались для </a:t>
            </a:r>
            <a:r>
              <a:rPr lang="uk-UA" b="0" i="0" noProof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пошуку шаблонів у текстових редакторах та лексичному аналізі у компіляторах.</a:t>
            </a:r>
          </a:p>
          <a:p>
            <a:r>
              <a:rPr lang="uk-UA" dirty="0"/>
              <a:t>У 80-х роках найбільш поширеною моделлю регулярних виразів була версія мови програмування </a:t>
            </a:r>
            <a:r>
              <a:rPr lang="en-US" dirty="0"/>
              <a:t>Perl.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В кінці 80-х синтаксис регулярних виразів були описаний в стандарті 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POSIX</a:t>
            </a:r>
            <a:r>
              <a:rPr lang="uk-UA" b="0" i="0" dirty="0">
                <a:solidFill>
                  <a:srgbClr val="000000"/>
                </a:solidFill>
                <a:effectLst/>
                <a:latin typeface="Linux Libertine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7715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0" i="0" noProof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Класи символів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використовуються для пошуку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uk-UA" b="0" i="0" noProof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символу з певного набору.</a:t>
            </a:r>
          </a:p>
          <a:p>
            <a:r>
              <a:rPr lang="uk-UA" b="0" i="0" noProof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Існує кілька попередньо визначених класів символів, і можливість визначати власні набори.</a:t>
            </a:r>
            <a:endParaRPr lang="uk-U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0889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0" i="0" noProof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Класи символів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використовуються для пошуку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uk-UA" b="0" i="0" noProof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символу з певного набору.</a:t>
            </a:r>
          </a:p>
          <a:p>
            <a:r>
              <a:rPr lang="uk-UA" b="0" i="0" noProof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Існує кілька попередньо визначених класів символів, і можливість визначати власні набори.</a:t>
            </a:r>
            <a:endParaRPr lang="uk-U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080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0" i="0" noProof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Якорі відповідають розміщенню в тексті.</a:t>
            </a:r>
            <a:endParaRPr lang="uk-U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407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0" i="0" noProof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Екрановані символи використовуються коли потрібно використати зарезервований символ, </a:t>
            </a:r>
            <a:r>
              <a:rPr lang="uk-UA" b="0" i="0" noProof="0" dirty="0" err="1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спецсимвол</a:t>
            </a:r>
            <a:r>
              <a:rPr lang="uk-UA" b="0" i="0" noProof="0" dirty="0">
                <a:solidFill>
                  <a:srgbClr val="B7BCC0"/>
                </a:solidFill>
                <a:effectLst/>
                <a:latin typeface="Roboto Condensed" panose="020B0604020202020204" pitchFamily="2" charset="0"/>
              </a:rPr>
              <a:t> або код символу.</a:t>
            </a:r>
            <a:endParaRPr lang="uk-U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782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0" i="0" noProof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Групи використовуються для об’єднання </a:t>
            </a:r>
            <a:r>
              <a:rPr lang="uk-UA" b="0" i="0" noProof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послідовністей</a:t>
            </a:r>
            <a:r>
              <a:rPr lang="uk-UA" b="0" i="0" noProof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для спільної роботи з ними.</a:t>
            </a:r>
          </a:p>
          <a:p>
            <a:r>
              <a:rPr lang="uk-UA" b="0" i="0" noProof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На групи можна посилатися за допомогою </a:t>
            </a:r>
            <a:r>
              <a:rPr lang="uk-UA" b="0" i="0" noProof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посиланнь</a:t>
            </a:r>
            <a:r>
              <a:rPr lang="uk-UA" b="0" i="0" noProof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та отримувати доступ окремо в результатах.</a:t>
            </a:r>
            <a:endParaRPr lang="uk-U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1928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Пошук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дає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змогу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зіставити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групу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до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lookbehind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або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після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lookahead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 основного шаблону, не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включаючи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його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в результат.</a:t>
            </a:r>
            <a:endParaRPr lang="uk-U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5422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Вимірники вказують на те, що попередня лексема повинна співпадати певну кількість разів.</a:t>
            </a: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За замовчуванням вимірники є жадібними та відповідатимуть якомога більшій кількості символів.</a:t>
            </a:r>
            <a:endParaRPr lang="uk-U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132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7FBE-F60E-44D3-AFF2-116E10164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C7667-2885-4FDE-90AD-41D0FACD4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uk-U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5E5EE-0ACD-4355-AD88-CD255547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D3B-81C2-4C75-8DE0-03B6B399ED1A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903B5-9AD9-43B9-BE99-59468712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97CA-755D-49BF-909F-4706C733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9834-7B4E-452A-8160-6A6C803A3E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450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BD54-5C2B-486F-8112-86BB4E7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4F2A2-9B9A-4C7B-87A9-B5616CACB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CB42-0CFB-463F-AACF-40C0DAF0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D3B-81C2-4C75-8DE0-03B6B399ED1A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77296-251E-4F9F-883F-04859C33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E0F22-4700-40E6-BD21-D89A943F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9834-7B4E-452A-8160-6A6C803A3E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667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14792-6963-412F-BB7C-3DB82D0FC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F610E-AC7B-48B4-BF7E-504650658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CCCFD-B6FF-4E9C-A32D-16627608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D3B-81C2-4C75-8DE0-03B6B399ED1A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78BBB-FD24-4AD7-B13C-408A9A43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A078-A103-4F6C-82B8-14143861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9834-7B4E-452A-8160-6A6C803A3E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523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81E2-9D42-4E23-BAD9-C3FD6325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CF317-936D-4C71-A317-A3066C5B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131F1-A5B1-4947-BBC2-1F9203D4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D3B-81C2-4C75-8DE0-03B6B399ED1A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33AA3-7D35-43EA-AA62-EC07906D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6E370-02B8-429D-8B7A-C8418927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9834-7B4E-452A-8160-6A6C803A3E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879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AC-6ABF-44A0-885C-0A22ED4A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DBFB5-9DF3-4097-9733-BC4FB3762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71C1-2D66-4CA3-948F-5F61267C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D3B-81C2-4C75-8DE0-03B6B399ED1A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11508-00B9-4A0D-8A97-93C3E2DE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91F00-5601-4180-95D8-16906D6E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9834-7B4E-452A-8160-6A6C803A3E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965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6225-85CA-416B-8177-652B1185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6050-F5C4-4347-B8A9-2F12CF40C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AF623-5A44-4201-B6E5-EDCEF432C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EBC2C-04D6-4C1F-AFE7-07C5CF4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D3B-81C2-4C75-8DE0-03B6B399ED1A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BB497-6AE8-4359-AB78-92737F1B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20D3D-FCF9-48DD-A031-B542735F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9834-7B4E-452A-8160-6A6C803A3E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084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2B57-3742-42DA-84DA-E5D9730C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A001E-7CC4-4BB7-8419-333EC5B36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E41B3-79F4-4D3B-8DA3-B17DE0434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982B3-5530-4E56-AD7A-3A9555C88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CA199-FEF8-4516-B439-F3C4CD95E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A49DA-ED85-48C8-BBD8-6C8866E1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D3B-81C2-4C75-8DE0-03B6B399ED1A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DC6CC-DF44-4F47-930D-C9576FCA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3B4D6-87A3-48E4-B9D1-22F9EB94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9834-7B4E-452A-8160-6A6C803A3E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001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2A14-62AB-402C-A8BA-59DA5A2F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20DA2-A744-4A86-8F81-3006FC4A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D3B-81C2-4C75-8DE0-03B6B399ED1A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7E9B1-5261-4B44-B0E4-E7EDA45D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274A3-7009-4596-8BBF-D9830E2B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9834-7B4E-452A-8160-6A6C803A3E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472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36333-11D8-40E0-BD7D-0A38D1BE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D3B-81C2-4C75-8DE0-03B6B399ED1A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EECF7-19CE-46EE-94CE-5AA572C1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8CC1E-BD03-4732-9B64-541F73E8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9834-7B4E-452A-8160-6A6C803A3E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161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F6F9-A816-41FF-85D7-2BB8C9A1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7663-A1D8-4866-8EEB-475AFD02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058AE-F3B9-4149-AE2D-09ACBBFD3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F9086-1546-4DFB-8398-EEC9F9C0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D3B-81C2-4C75-8DE0-03B6B399ED1A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BD489-1A49-4306-BA16-B1DA3454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CA7AB-C9A7-4B35-9048-5FD4A5BF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9834-7B4E-452A-8160-6A6C803A3E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852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235A-D86B-494A-B3F6-96B6B81E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2E8F2-F4D1-4971-905E-E1E393366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67CFE-6074-4779-924C-C62E0E973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8F6A6-B3E9-4180-9E6F-999ACD56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D3B-81C2-4C75-8DE0-03B6B399ED1A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BC741-BD9E-4E8F-B198-B00435AF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17377-9BC5-4A33-8A9E-7245B639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9834-7B4E-452A-8160-6A6C803A3E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182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4499E-0FC0-4131-B4D2-BD1A7A95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BC50C-9E0A-42D0-8E1B-E4F7D4440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BBFD6-C758-423A-844C-158C1A1EB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51D3B-81C2-4C75-8DE0-03B6B399ED1A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DC32B-E0EE-4398-9740-271A24870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3FC6-2255-49B3-AFCF-6A36A694E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E9834-7B4E-452A-8160-6A6C803A3E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189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1D44-767D-4F0F-BF5E-61A3A2540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 anchor="ctr">
            <a:normAutofit/>
          </a:bodyPr>
          <a:lstStyle/>
          <a:p>
            <a:r>
              <a:rPr lang="en-US" sz="9600" dirty="0">
                <a:latin typeface="Source Serif Pro SemiBold" panose="02040703050405020204" pitchFamily="18" charset="0"/>
                <a:ea typeface="Source Serif Pro SemiBold" panose="02040703050405020204" pitchFamily="18" charset="0"/>
                <a:cs typeface="Arial" panose="020B0604020202020204" pitchFamily="34" charset="0"/>
              </a:rPr>
              <a:t>Regular</a:t>
            </a:r>
            <a:br>
              <a:rPr lang="uk-UA" sz="9600" dirty="0">
                <a:latin typeface="Source Serif Pro SemiBold" panose="02040703050405020204" pitchFamily="18" charset="0"/>
                <a:ea typeface="Source Serif Pro SemiBold" panose="02040703050405020204" pitchFamily="18" charset="0"/>
                <a:cs typeface="Arial" panose="020B0604020202020204" pitchFamily="34" charset="0"/>
              </a:rPr>
            </a:br>
            <a:r>
              <a:rPr lang="en-US" sz="9600" dirty="0">
                <a:latin typeface="Source Serif Pro SemiBold" panose="02040703050405020204" pitchFamily="18" charset="0"/>
                <a:ea typeface="Source Serif Pro SemiBold" panose="02040703050405020204" pitchFamily="18" charset="0"/>
                <a:cs typeface="Arial" panose="020B0604020202020204" pitchFamily="34" charset="0"/>
              </a:rPr>
              <a:t>Expressions</a:t>
            </a:r>
            <a:endParaRPr lang="uk-UA" sz="9600" dirty="0">
              <a:latin typeface="Source Serif Pro SemiBold" panose="02040703050405020204" pitchFamily="18" charset="0"/>
              <a:ea typeface="Source Serif Pro SemiBold" panose="020407030504050202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E9F6D-23DA-4BA3-9F60-5E02BDD0CDB8}"/>
              </a:ext>
            </a:extLst>
          </p:cNvPr>
          <p:cNvSpPr txBox="1"/>
          <p:nvPr/>
        </p:nvSpPr>
        <p:spPr>
          <a:xfrm>
            <a:off x="4929672" y="6162869"/>
            <a:ext cx="23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Andrii </a:t>
            </a:r>
            <a:r>
              <a:rPr lang="en-US" dirty="0" err="1"/>
              <a:t>Meleniuk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0844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D8-5D54-43A5-BECC-19E663F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0"/>
            <a:ext cx="12192000" cy="1133475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Lookaround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DC05-5504-416E-8DC3-351B3A7C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915" y="2080021"/>
            <a:ext cx="8208170" cy="2697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?=</a:t>
            </a:r>
            <a:r>
              <a:rPr lang="uk-UA" dirty="0"/>
              <a:t>	–</a:t>
            </a:r>
            <a:r>
              <a:rPr lang="en-US" dirty="0"/>
              <a:t> </a:t>
            </a:r>
            <a:r>
              <a:rPr lang="uk-UA" dirty="0"/>
              <a:t>позитивний пошук вперед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?!</a:t>
            </a:r>
            <a:r>
              <a:rPr lang="uk-UA" dirty="0"/>
              <a:t>	– негативний пошук вперед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?&lt;=</a:t>
            </a:r>
            <a:r>
              <a:rPr lang="uk-UA" dirty="0"/>
              <a:t>	– позитивний пошук назад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?&lt;!</a:t>
            </a:r>
            <a:r>
              <a:rPr lang="uk-UA" dirty="0"/>
              <a:t>	– негативний пошук назад</a:t>
            </a:r>
          </a:p>
        </p:txBody>
      </p:sp>
    </p:spTree>
    <p:extLst>
      <p:ext uri="{BB962C8B-B14F-4D97-AF65-F5344CB8AC3E}">
        <p14:creationId xmlns:p14="http://schemas.microsoft.com/office/powerpoint/2010/main" val="231306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D8-5D54-43A5-BECC-19E663F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0"/>
            <a:ext cx="12192000" cy="11334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Quantifiers &amp; Alternation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DC05-5504-416E-8DC3-351B3A7C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11582400" cy="4619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			    </a:t>
            </a:r>
            <a:r>
              <a:rPr lang="en-US" dirty="0"/>
              <a:t>+</a:t>
            </a:r>
            <a:r>
              <a:rPr lang="uk-UA" dirty="0"/>
              <a:t>	– один раз або більше</a:t>
            </a:r>
          </a:p>
          <a:p>
            <a:pPr marL="0" indent="0">
              <a:buNone/>
            </a:pPr>
            <a:r>
              <a:rPr lang="uk-UA" dirty="0"/>
              <a:t>                           *	– нуль або більше разів</a:t>
            </a:r>
          </a:p>
          <a:p>
            <a:pPr marL="0" indent="0">
              <a:buNone/>
            </a:pPr>
            <a:r>
              <a:rPr lang="en-US" dirty="0"/>
              <a:t>{&lt;min&gt;,&lt;max&gt;}</a:t>
            </a:r>
            <a:r>
              <a:rPr lang="uk-UA" dirty="0"/>
              <a:t>	– від </a:t>
            </a:r>
            <a:r>
              <a:rPr lang="en-US" dirty="0"/>
              <a:t>min </a:t>
            </a:r>
            <a:r>
              <a:rPr lang="uk-UA" dirty="0"/>
              <a:t>до </a:t>
            </a:r>
            <a:r>
              <a:rPr lang="en-US" dirty="0"/>
              <a:t>max </a:t>
            </a:r>
            <a:r>
              <a:rPr lang="uk-UA" dirty="0"/>
              <a:t>включно</a:t>
            </a:r>
          </a:p>
          <a:p>
            <a:pPr marL="0" indent="0">
              <a:buNone/>
            </a:pPr>
            <a:r>
              <a:rPr lang="uk-UA" dirty="0"/>
              <a:t> </a:t>
            </a:r>
            <a:r>
              <a:rPr lang="en-US" dirty="0"/>
              <a:t>&lt;</a:t>
            </a:r>
            <a:r>
              <a:rPr lang="uk-UA" dirty="0"/>
              <a:t>поп. умова</a:t>
            </a:r>
            <a:r>
              <a:rPr lang="en-US" dirty="0"/>
              <a:t>&gt;</a:t>
            </a:r>
            <a:r>
              <a:rPr lang="uk-UA" dirty="0"/>
              <a:t>?	– разом з поп. умовами,</a:t>
            </a:r>
            <a:br>
              <a:rPr lang="uk-UA" dirty="0"/>
            </a:br>
            <a:r>
              <a:rPr lang="uk-UA" dirty="0"/>
              <a:t>				     як найменшу кількість разів</a:t>
            </a:r>
          </a:p>
          <a:p>
            <a:pPr marL="0" indent="0">
              <a:buNone/>
            </a:pPr>
            <a:r>
              <a:rPr lang="uk-UA" dirty="0"/>
              <a:t> 			     ?	– нуль або один раз</a:t>
            </a:r>
          </a:p>
          <a:p>
            <a:pPr marL="0" indent="0">
              <a:buNone/>
            </a:pPr>
            <a:r>
              <a:rPr lang="uk-UA" dirty="0"/>
              <a:t>			     </a:t>
            </a:r>
            <a:r>
              <a:rPr lang="en-US" dirty="0"/>
              <a:t>|	</a:t>
            </a:r>
            <a:r>
              <a:rPr lang="uk-UA" dirty="0"/>
              <a:t>–</a:t>
            </a:r>
            <a:r>
              <a:rPr lang="en-US" dirty="0"/>
              <a:t> </a:t>
            </a:r>
            <a:r>
              <a:rPr lang="uk-UA" dirty="0"/>
              <a:t>логічне або</a:t>
            </a:r>
          </a:p>
        </p:txBody>
      </p:sp>
    </p:spTree>
    <p:extLst>
      <p:ext uri="{BB962C8B-B14F-4D97-AF65-F5344CB8AC3E}">
        <p14:creationId xmlns:p14="http://schemas.microsoft.com/office/powerpoint/2010/main" val="254736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D8-5D54-43A5-BECC-19E663F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0"/>
            <a:ext cx="12192000" cy="11334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Flags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DC05-5504-416E-8DC3-351B3A7C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24" y="1571625"/>
            <a:ext cx="8439151" cy="413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i</a:t>
            </a:r>
            <a:r>
              <a:rPr lang="en-US" dirty="0"/>
              <a:t>	</a:t>
            </a:r>
            <a:r>
              <a:rPr lang="uk-UA" dirty="0"/>
              <a:t>– ігнорування регістру</a:t>
            </a:r>
          </a:p>
          <a:p>
            <a:pPr marL="0" indent="0">
              <a:buNone/>
            </a:pPr>
            <a:r>
              <a:rPr lang="en-US" dirty="0"/>
              <a:t>\g	</a:t>
            </a:r>
            <a:r>
              <a:rPr lang="uk-UA" dirty="0"/>
              <a:t>– глобальний пошук</a:t>
            </a:r>
          </a:p>
          <a:p>
            <a:pPr marL="0" indent="0">
              <a:buNone/>
            </a:pPr>
            <a:r>
              <a:rPr lang="en-US" dirty="0"/>
              <a:t>\m	</a:t>
            </a:r>
            <a:r>
              <a:rPr lang="uk-UA" dirty="0"/>
              <a:t>– багаторядковий пошук</a:t>
            </a:r>
          </a:p>
          <a:p>
            <a:pPr marL="0" indent="0">
              <a:buNone/>
            </a:pPr>
            <a:r>
              <a:rPr lang="en-US" dirty="0"/>
              <a:t>\u	</a:t>
            </a:r>
            <a:r>
              <a:rPr lang="uk-UA" dirty="0"/>
              <a:t>– </a:t>
            </a:r>
            <a:r>
              <a:rPr lang="uk-UA" dirty="0" err="1"/>
              <a:t>юнікод</a:t>
            </a:r>
            <a:r>
              <a:rPr lang="uk-UA" dirty="0"/>
              <a:t> пошук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\y	</a:t>
            </a:r>
            <a:r>
              <a:rPr lang="uk-UA" dirty="0"/>
              <a:t>– останнє співпадіння</a:t>
            </a:r>
          </a:p>
          <a:p>
            <a:pPr marL="0" indent="0">
              <a:buNone/>
            </a:pPr>
            <a:r>
              <a:rPr lang="en-US" dirty="0"/>
              <a:t>\s	</a:t>
            </a:r>
            <a:r>
              <a:rPr lang="uk-UA" dirty="0"/>
              <a:t>–</a:t>
            </a:r>
            <a:r>
              <a:rPr lang="en-US" dirty="0"/>
              <a:t> </a:t>
            </a:r>
            <a:r>
              <a:rPr lang="uk-UA" dirty="0"/>
              <a:t>. враховує також пропуски</a:t>
            </a:r>
          </a:p>
        </p:txBody>
      </p:sp>
    </p:spTree>
    <p:extLst>
      <p:ext uri="{BB962C8B-B14F-4D97-AF65-F5344CB8AC3E}">
        <p14:creationId xmlns:p14="http://schemas.microsoft.com/office/powerpoint/2010/main" val="249761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D8-5D54-43A5-BECC-19E663F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9600" dirty="0" err="1"/>
              <a:t>RegExp</a:t>
            </a:r>
            <a:r>
              <a:rPr lang="en-US" sz="9600" dirty="0"/>
              <a:t> in JS</a:t>
            </a:r>
            <a:endParaRPr lang="uk-UA" sz="9600" dirty="0"/>
          </a:p>
        </p:txBody>
      </p:sp>
    </p:spTree>
    <p:extLst>
      <p:ext uri="{BB962C8B-B14F-4D97-AF65-F5344CB8AC3E}">
        <p14:creationId xmlns:p14="http://schemas.microsoft.com/office/powerpoint/2010/main" val="1146978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D8-5D54-43A5-BECC-19E663F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0"/>
            <a:ext cx="12192000" cy="1133475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Об’явлення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DC05-5504-416E-8DC3-351B3A7C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7" y="2422107"/>
            <a:ext cx="10708105" cy="2013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regexp</a:t>
            </a:r>
            <a:r>
              <a:rPr lang="en-US" dirty="0"/>
              <a:t> = /&lt;pattern&gt;/&lt;flags&gt;</a:t>
            </a:r>
          </a:p>
          <a:p>
            <a:pPr marL="0" indent="0">
              <a:buNone/>
            </a:pPr>
            <a:r>
              <a:rPr lang="uk-UA" dirty="0"/>
              <a:t>АБО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regexp</a:t>
            </a:r>
            <a:r>
              <a:rPr lang="en-US" dirty="0"/>
              <a:t> = new </a:t>
            </a:r>
            <a:r>
              <a:rPr lang="en-US" dirty="0" err="1"/>
              <a:t>RegExp</a:t>
            </a:r>
            <a:r>
              <a:rPr lang="en-US" dirty="0"/>
              <a:t>(&lt;pattern&gt;,&lt;flags&gt;)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18133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D8-5D54-43A5-BECC-19E663F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0"/>
            <a:ext cx="12192000" cy="1133475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Використання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DC05-5504-416E-8DC3-351B3A7C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238" y="1571625"/>
            <a:ext cx="3793523" cy="4716094"/>
          </a:xfrm>
        </p:spPr>
        <p:txBody>
          <a:bodyPr numCol="1">
            <a:noAutofit/>
          </a:bodyPr>
          <a:lstStyle/>
          <a:p>
            <a:pPr>
              <a:buFont typeface="Source Serif Pro" panose="02040603050405020204" pitchFamily="18" charset="0"/>
              <a:buChar char="∙"/>
            </a:pPr>
            <a:r>
              <a:rPr lang="en-US" dirty="0"/>
              <a:t>exec()</a:t>
            </a:r>
            <a:endParaRPr lang="uk-UA" dirty="0"/>
          </a:p>
          <a:p>
            <a:pPr>
              <a:buFont typeface="Source Serif Pro" panose="02040603050405020204" pitchFamily="18" charset="0"/>
              <a:buChar char="∙"/>
            </a:pPr>
            <a:r>
              <a:rPr lang="en-US" dirty="0"/>
              <a:t>test()</a:t>
            </a:r>
            <a:endParaRPr lang="uk-UA" dirty="0"/>
          </a:p>
          <a:p>
            <a:pPr>
              <a:buFont typeface="Source Serif Pro" panose="02040603050405020204" pitchFamily="18" charset="0"/>
              <a:buChar char="∙"/>
            </a:pPr>
            <a:r>
              <a:rPr lang="en-US" dirty="0"/>
              <a:t>match()</a:t>
            </a:r>
            <a:endParaRPr lang="uk-UA" dirty="0"/>
          </a:p>
          <a:p>
            <a:pPr>
              <a:buFont typeface="Source Serif Pro" panose="02040603050405020204" pitchFamily="18" charset="0"/>
              <a:buChar char="∙"/>
            </a:pPr>
            <a:r>
              <a:rPr lang="en-US" dirty="0" err="1"/>
              <a:t>matchAll</a:t>
            </a:r>
            <a:r>
              <a:rPr lang="en-US" dirty="0"/>
              <a:t>()</a:t>
            </a:r>
            <a:endParaRPr lang="uk-UA" dirty="0"/>
          </a:p>
          <a:p>
            <a:pPr>
              <a:buFont typeface="Source Serif Pro" panose="02040603050405020204" pitchFamily="18" charset="0"/>
              <a:buChar char="∙"/>
            </a:pPr>
            <a:r>
              <a:rPr lang="en-US" dirty="0"/>
              <a:t>search()</a:t>
            </a:r>
            <a:endParaRPr lang="uk-UA" dirty="0"/>
          </a:p>
          <a:p>
            <a:pPr>
              <a:buFont typeface="Source Serif Pro" panose="02040603050405020204" pitchFamily="18" charset="0"/>
              <a:buChar char="∙"/>
            </a:pPr>
            <a:r>
              <a:rPr lang="en-US" dirty="0"/>
              <a:t>replace()</a:t>
            </a:r>
            <a:endParaRPr lang="uk-UA" dirty="0"/>
          </a:p>
          <a:p>
            <a:pPr>
              <a:buFont typeface="Source Serif Pro" panose="02040603050405020204" pitchFamily="18" charset="0"/>
              <a:buChar char="∙"/>
            </a:pPr>
            <a:r>
              <a:rPr lang="en-US" dirty="0"/>
              <a:t>split()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2487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D8-5D54-43A5-BECC-19E663F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0"/>
            <a:ext cx="12192000" cy="11334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exec &amp; test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DC05-5504-416E-8DC3-351B3A7C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010" y="1988688"/>
            <a:ext cx="10659979" cy="2880624"/>
          </a:xfrm>
        </p:spPr>
        <p:txBody>
          <a:bodyPr numCol="1" anchor="ctr">
            <a:noAutofit/>
          </a:bodyPr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exec</a:t>
            </a:r>
            <a:r>
              <a:rPr lang="en-US" dirty="0"/>
              <a:t> </a:t>
            </a:r>
            <a:r>
              <a:rPr lang="uk-UA" dirty="0"/>
              <a:t>–</a:t>
            </a:r>
            <a:r>
              <a:rPr lang="en-US" dirty="0"/>
              <a:t> </a:t>
            </a:r>
            <a:r>
              <a:rPr lang="uk-UA" dirty="0">
                <a:solidFill>
                  <a:srgbClr val="000000"/>
                </a:solidFill>
              </a:rPr>
              <a:t>в</a:t>
            </a:r>
            <a:r>
              <a:rPr lang="uk-UA" b="0" i="0" dirty="0">
                <a:solidFill>
                  <a:srgbClr val="000000"/>
                </a:solidFill>
                <a:effectLst/>
              </a:rPr>
              <a:t>иконує пошук відповідності в рядку, повертає масив інформації або </a:t>
            </a:r>
            <a:r>
              <a:rPr lang="en-US" dirty="0">
                <a:solidFill>
                  <a:srgbClr val="000000"/>
                </a:solidFill>
              </a:rPr>
              <a:t>null</a:t>
            </a:r>
            <a:r>
              <a:rPr lang="uk-UA" b="0" i="0" dirty="0">
                <a:solidFill>
                  <a:srgbClr val="000000"/>
                </a:solidFill>
                <a:effectLst/>
              </a:rPr>
              <a:t> у разі невідповідності.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test</a:t>
            </a:r>
            <a:r>
              <a:rPr lang="en-US" dirty="0"/>
              <a:t> </a:t>
            </a:r>
            <a:r>
              <a:rPr lang="uk-UA" dirty="0"/>
              <a:t>–</a:t>
            </a:r>
            <a:r>
              <a:rPr lang="en-US" dirty="0"/>
              <a:t> </a:t>
            </a:r>
            <a:r>
              <a:rPr lang="uk-UA" dirty="0"/>
              <a:t>перевірка</a:t>
            </a:r>
            <a:r>
              <a:rPr lang="ru-RU" dirty="0"/>
              <a:t> на </a:t>
            </a:r>
            <a:r>
              <a:rPr lang="uk-UA" b="0" i="0" dirty="0">
                <a:solidFill>
                  <a:srgbClr val="000000"/>
                </a:solidFill>
                <a:effectLst/>
              </a:rPr>
              <a:t>збіги</a:t>
            </a:r>
            <a:r>
              <a:rPr lang="ru-RU" dirty="0"/>
              <a:t> у рядку, </a:t>
            </a:r>
            <a:r>
              <a:rPr lang="uk-UA" dirty="0"/>
              <a:t>повертає </a:t>
            </a:r>
            <a:r>
              <a:rPr lang="uk-UA" dirty="0" err="1"/>
              <a:t>true</a:t>
            </a:r>
            <a:r>
              <a:rPr lang="uk-UA" dirty="0"/>
              <a:t> або </a:t>
            </a:r>
            <a:r>
              <a:rPr lang="uk-UA" dirty="0" err="1"/>
              <a:t>false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94227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D8-5D54-43A5-BECC-19E663F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0"/>
            <a:ext cx="12192000" cy="11334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match &amp; </a:t>
            </a:r>
            <a:r>
              <a:rPr lang="en-US" dirty="0" err="1"/>
              <a:t>matchAll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DC05-5504-416E-8DC3-351B3A7C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010" y="1988688"/>
            <a:ext cx="10659979" cy="2880624"/>
          </a:xfrm>
        </p:spPr>
        <p:txBody>
          <a:bodyPr numCol="1" anchor="ctr">
            <a:noAutofit/>
          </a:bodyPr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match</a:t>
            </a:r>
            <a:r>
              <a:rPr lang="en-US" dirty="0"/>
              <a:t> </a:t>
            </a:r>
            <a:r>
              <a:rPr lang="uk-UA" dirty="0"/>
              <a:t>–</a:t>
            </a:r>
            <a:r>
              <a:rPr lang="en-US" dirty="0"/>
              <a:t> </a:t>
            </a:r>
            <a:r>
              <a:rPr lang="uk-UA" dirty="0"/>
              <a:t>здійснює пошук та </a:t>
            </a:r>
            <a:r>
              <a:rPr lang="uk-UA" dirty="0">
                <a:solidFill>
                  <a:srgbClr val="000000"/>
                </a:solidFill>
              </a:rPr>
              <a:t>повертає масив, що містить усі збіги, або </a:t>
            </a:r>
            <a:r>
              <a:rPr lang="en-US" dirty="0">
                <a:solidFill>
                  <a:srgbClr val="000000"/>
                </a:solidFill>
              </a:rPr>
              <a:t>null, </a:t>
            </a:r>
            <a:r>
              <a:rPr lang="uk-UA" dirty="0">
                <a:solidFill>
                  <a:srgbClr val="000000"/>
                </a:solidFill>
              </a:rPr>
              <a:t>якщо збігів не знайдено.</a:t>
            </a:r>
            <a:endParaRPr lang="en-US" dirty="0"/>
          </a:p>
          <a:p>
            <a:pPr marL="0" indent="0" algn="ctr">
              <a:buNone/>
            </a:pPr>
            <a:r>
              <a:rPr lang="en-US" dirty="0" err="1">
                <a:latin typeface="+mj-lt"/>
              </a:rPr>
              <a:t>matchAll</a:t>
            </a:r>
            <a:r>
              <a:rPr lang="en-US" dirty="0"/>
              <a:t> </a:t>
            </a:r>
            <a:r>
              <a:rPr lang="uk-UA" dirty="0"/>
              <a:t>–</a:t>
            </a:r>
            <a:r>
              <a:rPr lang="en-US" dirty="0"/>
              <a:t> </a:t>
            </a:r>
            <a:r>
              <a:rPr lang="uk-UA" dirty="0"/>
              <a:t>повертає </a:t>
            </a:r>
            <a:r>
              <a:rPr lang="uk-UA" dirty="0" err="1"/>
              <a:t>ітератор</a:t>
            </a:r>
            <a:r>
              <a:rPr lang="uk-UA" dirty="0"/>
              <a:t>, що містить усі збіги, включаючи групи захоплення.</a:t>
            </a:r>
          </a:p>
        </p:txBody>
      </p:sp>
    </p:spTree>
    <p:extLst>
      <p:ext uri="{BB962C8B-B14F-4D97-AF65-F5344CB8AC3E}">
        <p14:creationId xmlns:p14="http://schemas.microsoft.com/office/powerpoint/2010/main" val="2287449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D8-5D54-43A5-BECC-19E663F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0"/>
            <a:ext cx="12192000" cy="11334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search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DC05-5504-416E-8DC3-351B3A7C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010" y="1988688"/>
            <a:ext cx="10659979" cy="2880624"/>
          </a:xfrm>
        </p:spPr>
        <p:txBody>
          <a:bodyPr numCol="1" anchor="ctr">
            <a:noAutofit/>
          </a:bodyPr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search</a:t>
            </a:r>
            <a:r>
              <a:rPr lang="en-US" dirty="0"/>
              <a:t> </a:t>
            </a:r>
            <a:r>
              <a:rPr lang="uk-UA" dirty="0"/>
              <a:t>–</a:t>
            </a:r>
            <a:r>
              <a:rPr lang="en-US" dirty="0"/>
              <a:t> </a:t>
            </a:r>
            <a:r>
              <a:rPr lang="uk-UA" dirty="0"/>
              <a:t>перевірка на збіг у рядку, повертає індекс збігу або -1, якщо збігу немає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7148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D8-5D54-43A5-BECC-19E663F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0"/>
            <a:ext cx="12192000" cy="11334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replace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DC05-5504-416E-8DC3-351B3A7C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17" y="1625059"/>
            <a:ext cx="10222566" cy="3607881"/>
          </a:xfrm>
        </p:spPr>
        <p:txBody>
          <a:bodyPr numCol="1" anchor="ctr">
            <a:noAutofit/>
          </a:bodyPr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replace</a:t>
            </a:r>
            <a:r>
              <a:rPr lang="en-US" dirty="0"/>
              <a:t> </a:t>
            </a:r>
            <a:r>
              <a:rPr lang="uk-UA" dirty="0"/>
              <a:t>–</a:t>
            </a:r>
            <a:r>
              <a:rPr lang="en-US" dirty="0"/>
              <a:t> </a:t>
            </a:r>
            <a:r>
              <a:rPr lang="uk-UA" dirty="0"/>
              <a:t>здійснює пошук збігу в рядку та замінює відповідний </a:t>
            </a:r>
            <a:r>
              <a:rPr lang="uk-UA" dirty="0" err="1"/>
              <a:t>підрядок</a:t>
            </a:r>
            <a:r>
              <a:rPr lang="uk-UA" dirty="0"/>
              <a:t> </a:t>
            </a:r>
            <a:r>
              <a:rPr lang="uk-UA" dirty="0" err="1"/>
              <a:t>підрядком</a:t>
            </a:r>
            <a:r>
              <a:rPr lang="uk-UA" dirty="0"/>
              <a:t> заміни.</a:t>
            </a:r>
          </a:p>
        </p:txBody>
      </p:sp>
    </p:spTree>
    <p:extLst>
      <p:ext uri="{BB962C8B-B14F-4D97-AF65-F5344CB8AC3E}">
        <p14:creationId xmlns:p14="http://schemas.microsoft.com/office/powerpoint/2010/main" val="361249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D8-5D54-43A5-BECC-19E663F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1"/>
            <a:ext cx="12192000" cy="1028700"/>
          </a:xfrm>
        </p:spPr>
        <p:txBody>
          <a:bodyPr>
            <a:normAutofit/>
          </a:bodyPr>
          <a:lstStyle/>
          <a:p>
            <a:pPr algn="ctr"/>
            <a:r>
              <a:rPr lang="uk-UA" sz="6000" dirty="0">
                <a:latin typeface="+mj-lt"/>
              </a:rPr>
              <a:t>Визначення</a:t>
            </a:r>
            <a:endParaRPr lang="uk-UA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1FA639B-2791-4776-8B71-DB61373A7769}"/>
              </a:ext>
            </a:extLst>
          </p:cNvPr>
          <p:cNvSpPr txBox="1">
            <a:spLocks/>
          </p:cNvSpPr>
          <p:nvPr/>
        </p:nvSpPr>
        <p:spPr>
          <a:xfrm>
            <a:off x="981075" y="2428081"/>
            <a:ext cx="10229850" cy="200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uk-UA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Регулярний вираз </a:t>
            </a:r>
            <a:r>
              <a:rPr lang="ru-RU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(</a:t>
            </a:r>
            <a:r>
              <a:rPr lang="en-US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regex or regexp</a:t>
            </a:r>
            <a:r>
              <a:rPr lang="ru-RU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)</a:t>
            </a:r>
            <a:r>
              <a:rPr lang="uk-UA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— це послідовність символів, яка визначає шаблон пошуку в тексті.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8686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D8-5D54-43A5-BECC-19E663F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0"/>
            <a:ext cx="12192000" cy="11334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split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DC05-5504-416E-8DC3-351B3A7C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17" y="1625059"/>
            <a:ext cx="10222566" cy="3607881"/>
          </a:xfrm>
        </p:spPr>
        <p:txBody>
          <a:bodyPr numCol="1" anchor="ctr">
            <a:noAutofit/>
          </a:bodyPr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split</a:t>
            </a:r>
            <a:r>
              <a:rPr lang="en-US" dirty="0"/>
              <a:t> </a:t>
            </a:r>
            <a:r>
              <a:rPr lang="uk-UA" dirty="0"/>
              <a:t>–</a:t>
            </a:r>
            <a:r>
              <a:rPr lang="en-US" dirty="0"/>
              <a:t> </a:t>
            </a:r>
            <a:r>
              <a:rPr lang="uk-UA" dirty="0"/>
              <a:t>використовує регулярний вираз, щоб розбити рядок на масив </a:t>
            </a:r>
            <a:r>
              <a:rPr lang="uk-UA" dirty="0" err="1"/>
              <a:t>підрядків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44606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1D44-767D-4F0F-BF5E-61A3A2540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 anchor="ctr">
            <a:normAutofit/>
          </a:bodyPr>
          <a:lstStyle/>
          <a:p>
            <a:r>
              <a:rPr lang="uk-UA" sz="9600" dirty="0">
                <a:latin typeface="Source Serif Pro SemiBold" panose="02040703050405020204" pitchFamily="18" charset="0"/>
                <a:ea typeface="Source Serif Pro SemiBold" panose="02040703050405020204" pitchFamily="18" charset="0"/>
                <a:cs typeface="Arial" panose="020B0604020202020204" pitchFamily="34" charset="0"/>
              </a:rPr>
              <a:t>Дякую</a:t>
            </a:r>
            <a:br>
              <a:rPr lang="uk-UA" sz="9600" dirty="0">
                <a:latin typeface="Source Serif Pro SemiBold" panose="02040703050405020204" pitchFamily="18" charset="0"/>
                <a:ea typeface="Source Serif Pro SemiBold" panose="02040703050405020204" pitchFamily="18" charset="0"/>
                <a:cs typeface="Arial" panose="020B0604020202020204" pitchFamily="34" charset="0"/>
              </a:rPr>
            </a:br>
            <a:r>
              <a:rPr lang="uk-UA" sz="9600" dirty="0">
                <a:latin typeface="Source Serif Pro SemiBold" panose="02040703050405020204" pitchFamily="18" charset="0"/>
                <a:ea typeface="Source Serif Pro SemiBold" panose="02040703050405020204" pitchFamily="18" charset="0"/>
                <a:cs typeface="Arial" panose="020B0604020202020204" pitchFamily="34" charset="0"/>
              </a:rPr>
              <a:t>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53263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EC245E-3FBB-452F-8D81-86C0A00E6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547687"/>
            <a:ext cx="80962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4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D8-5D54-43A5-BECC-19E663F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1"/>
            <a:ext cx="12192000" cy="1028700"/>
          </a:xfrm>
        </p:spPr>
        <p:txBody>
          <a:bodyPr>
            <a:normAutofit/>
          </a:bodyPr>
          <a:lstStyle/>
          <a:p>
            <a:pPr algn="ctr"/>
            <a:r>
              <a:rPr lang="uk-UA" sz="6000" dirty="0">
                <a:latin typeface="+mj-lt"/>
              </a:rPr>
              <a:t>Історія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DC05-5504-416E-8DC3-351B3A7C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1003"/>
            <a:ext cx="10972800" cy="365599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uk-UA" sz="4000" dirty="0">
                <a:latin typeface="Source Serif Pro" panose="02040603050405020204" pitchFamily="18" charset="0"/>
              </a:rPr>
              <a:t>Концепція регулярних виразів була описана в 1950-х роках, коли американський математик Стівен </a:t>
            </a:r>
            <a:r>
              <a:rPr lang="uk-UA" sz="4000" dirty="0" err="1">
                <a:latin typeface="Source Serif Pro" panose="02040603050405020204" pitchFamily="18" charset="0"/>
              </a:rPr>
              <a:t>Коул</a:t>
            </a:r>
            <a:r>
              <a:rPr lang="uk-UA" sz="4000" dirty="0">
                <a:latin typeface="Source Serif Pro" panose="02040603050405020204" pitchFamily="18" charset="0"/>
              </a:rPr>
              <a:t> </a:t>
            </a:r>
            <a:r>
              <a:rPr lang="uk-UA" sz="4000" dirty="0" err="1">
                <a:latin typeface="Source Serif Pro" panose="02040603050405020204" pitchFamily="18" charset="0"/>
              </a:rPr>
              <a:t>Кліні</a:t>
            </a:r>
            <a:r>
              <a:rPr lang="uk-UA" sz="4000" dirty="0">
                <a:latin typeface="Source Serif Pro" panose="02040603050405020204" pitchFamily="18" charset="0"/>
              </a:rPr>
              <a:t> формалізував концепцію регулярної мови. Регулярні вирази увійшли в загальне використання зі засобами обробки тексту </a:t>
            </a:r>
            <a:r>
              <a:rPr lang="uk-UA" sz="4000" dirty="0" err="1">
                <a:latin typeface="Source Serif Pro" panose="02040603050405020204" pitchFamily="18" charset="0"/>
              </a:rPr>
              <a:t>Unix</a:t>
            </a:r>
            <a:r>
              <a:rPr lang="uk-UA" sz="4000" dirty="0">
                <a:latin typeface="Source Serif Pro" panose="020406030504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288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D8-5D54-43A5-BECC-19E663F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1"/>
            <a:ext cx="12192000" cy="1028700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Основні елементи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DC05-5504-416E-8DC3-351B3A7C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4439" y="1466851"/>
            <a:ext cx="6243121" cy="4762500"/>
          </a:xfrm>
        </p:spPr>
        <p:txBody>
          <a:bodyPr anchor="ctr">
            <a:normAutofit/>
          </a:bodyPr>
          <a:lstStyle/>
          <a:p>
            <a:pPr marL="171450" indent="-171450">
              <a:buFont typeface="Source Serif Pro" panose="02040603050405020204" pitchFamily="18" charset="0"/>
              <a:buChar char="∙"/>
            </a:pPr>
            <a:r>
              <a:rPr lang="en-US" dirty="0"/>
              <a:t>Character classes</a:t>
            </a:r>
            <a:endParaRPr lang="uk-UA" dirty="0"/>
          </a:p>
          <a:p>
            <a:pPr marL="171450" indent="-171450" defTabSz="2228850">
              <a:buFont typeface="Source Serif Pro" panose="02040603050405020204" pitchFamily="18" charset="0"/>
              <a:buChar char="∙"/>
            </a:pPr>
            <a:r>
              <a:rPr lang="en-US" dirty="0"/>
              <a:t>Anchors</a:t>
            </a:r>
            <a:endParaRPr lang="uk-UA" dirty="0"/>
          </a:p>
          <a:p>
            <a:pPr marL="171450" indent="-171450">
              <a:buFont typeface="Source Serif Pro" panose="02040603050405020204" pitchFamily="18" charset="0"/>
              <a:buChar char="∙"/>
            </a:pPr>
            <a:r>
              <a:rPr lang="en-US" dirty="0"/>
              <a:t>Escaped characters</a:t>
            </a:r>
            <a:endParaRPr lang="uk-UA" dirty="0"/>
          </a:p>
          <a:p>
            <a:pPr marL="171450" indent="-171450">
              <a:buFont typeface="Source Serif Pro" panose="02040603050405020204" pitchFamily="18" charset="0"/>
              <a:buChar char="∙"/>
            </a:pPr>
            <a:r>
              <a:rPr lang="en-US" dirty="0"/>
              <a:t>Groups &amp; References</a:t>
            </a:r>
            <a:endParaRPr lang="uk-UA" dirty="0"/>
          </a:p>
          <a:p>
            <a:pPr marL="171450" indent="-171450">
              <a:buFont typeface="Source Serif Pro" panose="02040603050405020204" pitchFamily="18" charset="0"/>
              <a:buChar char="∙"/>
            </a:pPr>
            <a:r>
              <a:rPr lang="en-US" dirty="0" err="1"/>
              <a:t>Lookaround</a:t>
            </a:r>
            <a:endParaRPr lang="uk-UA" dirty="0"/>
          </a:p>
          <a:p>
            <a:pPr marL="171450" indent="-171450" defTabSz="1128713">
              <a:buFont typeface="Source Serif Pro" panose="02040603050405020204" pitchFamily="18" charset="0"/>
              <a:buChar char="∙"/>
            </a:pPr>
            <a:r>
              <a:rPr lang="en-US" dirty="0"/>
              <a:t>Quantifiers &amp; Alternation</a:t>
            </a:r>
          </a:p>
          <a:p>
            <a:pPr marL="171450" indent="-171450" defTabSz="1128713">
              <a:buFont typeface="Source Serif Pro" panose="02040603050405020204" pitchFamily="18" charset="0"/>
              <a:buChar char="∙"/>
            </a:pPr>
            <a:r>
              <a:rPr lang="en-US" dirty="0"/>
              <a:t>Flags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9504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D8-5D54-43A5-BECC-19E663F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1"/>
            <a:ext cx="12192000" cy="10287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Character classes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DC05-5504-416E-8DC3-351B3A7C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66851"/>
            <a:ext cx="11791950" cy="4762500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.	– будь-який символ</a:t>
            </a:r>
          </a:p>
          <a:p>
            <a:pPr marL="0" indent="0">
              <a:buNone/>
            </a:pPr>
            <a:r>
              <a:rPr lang="uk-UA" dirty="0"/>
              <a:t>\</a:t>
            </a:r>
            <a:r>
              <a:rPr lang="en-US" dirty="0"/>
              <a:t>w</a:t>
            </a:r>
            <a:r>
              <a:rPr lang="uk-UA" dirty="0"/>
              <a:t>	</a:t>
            </a:r>
            <a:r>
              <a:rPr lang="en-US" dirty="0"/>
              <a:t>–</a:t>
            </a:r>
            <a:r>
              <a:rPr lang="uk-UA" dirty="0"/>
              <a:t> буква англійського алфавіту, цифра або _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\d</a:t>
            </a:r>
            <a:r>
              <a:rPr lang="uk-UA" dirty="0"/>
              <a:t>	– цифра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\s</a:t>
            </a:r>
            <a:r>
              <a:rPr lang="uk-UA" dirty="0"/>
              <a:t>	– символ пропуску</a:t>
            </a:r>
          </a:p>
          <a:p>
            <a:pPr marL="0" indent="0">
              <a:buNone/>
            </a:pPr>
            <a:r>
              <a:rPr lang="uk-UA" dirty="0"/>
              <a:t>\</a:t>
            </a:r>
            <a:r>
              <a:rPr lang="en-US" dirty="0"/>
              <a:t>p{&lt;</a:t>
            </a:r>
            <a:r>
              <a:rPr lang="uk-UA" dirty="0"/>
              <a:t>властивість</a:t>
            </a:r>
            <a:r>
              <a:rPr lang="en-US" dirty="0"/>
              <a:t>&gt;}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	–</a:t>
            </a:r>
            <a:r>
              <a:rPr lang="en-US" dirty="0"/>
              <a:t> </a:t>
            </a:r>
            <a:r>
              <a:rPr lang="uk-UA" dirty="0"/>
              <a:t>символ</a:t>
            </a:r>
            <a:r>
              <a:rPr lang="en-US" dirty="0"/>
              <a:t> </a:t>
            </a:r>
            <a:r>
              <a:rPr lang="uk-UA" dirty="0" err="1"/>
              <a:t>юнікоду</a:t>
            </a:r>
            <a:r>
              <a:rPr lang="uk-UA" dirty="0"/>
              <a:t> із заданою властивістю</a:t>
            </a:r>
          </a:p>
          <a:p>
            <a:pPr marL="0" indent="0">
              <a:buNone/>
            </a:pPr>
            <a:r>
              <a:rPr lang="en-US" dirty="0"/>
              <a:t>[]	</a:t>
            </a:r>
            <a:r>
              <a:rPr lang="uk-UA" dirty="0"/>
              <a:t>–</a:t>
            </a:r>
            <a:r>
              <a:rPr lang="en-US" dirty="0"/>
              <a:t> </a:t>
            </a:r>
            <a:r>
              <a:rPr lang="uk-UA" dirty="0"/>
              <a:t>власний набір символів</a:t>
            </a:r>
          </a:p>
        </p:txBody>
      </p:sp>
    </p:spTree>
    <p:extLst>
      <p:ext uri="{BB962C8B-B14F-4D97-AF65-F5344CB8AC3E}">
        <p14:creationId xmlns:p14="http://schemas.microsoft.com/office/powerpoint/2010/main" val="27133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D8-5D54-43A5-BECC-19E663F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0"/>
            <a:ext cx="12192000" cy="1133475"/>
          </a:xfrm>
        </p:spPr>
        <p:txBody>
          <a:bodyPr>
            <a:normAutofit/>
          </a:bodyPr>
          <a:lstStyle/>
          <a:p>
            <a:pPr algn="ctr" defTabSz="2228850"/>
            <a:r>
              <a:rPr lang="en-US" dirty="0"/>
              <a:t>Anchors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DC05-5504-416E-8DC3-351B3A7C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987" y="2124075"/>
            <a:ext cx="10768013" cy="2609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^</a:t>
            </a:r>
            <a:r>
              <a:rPr lang="uk-UA" dirty="0"/>
              <a:t>	– початок тексту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uk-UA" dirty="0"/>
              <a:t>	– кінець тексту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\b</a:t>
            </a:r>
            <a:r>
              <a:rPr lang="uk-UA" dirty="0"/>
              <a:t>	–</a:t>
            </a:r>
            <a:r>
              <a:rPr lang="en-US" dirty="0"/>
              <a:t> </a:t>
            </a:r>
            <a:r>
              <a:rPr lang="uk-UA" dirty="0"/>
              <a:t>початок</a:t>
            </a:r>
            <a:r>
              <a:rPr lang="en-US" dirty="0"/>
              <a:t> </a:t>
            </a:r>
            <a:r>
              <a:rPr lang="uk-UA" dirty="0"/>
              <a:t>/</a:t>
            </a:r>
            <a:r>
              <a:rPr lang="en-US" dirty="0"/>
              <a:t> </a:t>
            </a:r>
            <a:r>
              <a:rPr lang="uk-UA" dirty="0"/>
              <a:t>закінчення слова</a:t>
            </a:r>
            <a:br>
              <a:rPr lang="en-US" dirty="0"/>
            </a:br>
            <a:r>
              <a:rPr lang="en-US" dirty="0"/>
              <a:t>	</a:t>
            </a:r>
            <a:r>
              <a:rPr lang="uk-UA" dirty="0"/>
              <a:t>(поряд знаходяться символ з \</a:t>
            </a:r>
            <a:r>
              <a:rPr lang="en-US" dirty="0"/>
              <a:t>w </a:t>
            </a:r>
            <a:r>
              <a:rPr lang="uk-UA" dirty="0"/>
              <a:t>і </a:t>
            </a:r>
            <a:r>
              <a:rPr lang="en-US" dirty="0"/>
              <a:t>\W</a:t>
            </a:r>
            <a:r>
              <a:rPr lang="uk-UA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47529-5E27-4870-B394-EECBC73C5B6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	– </a:t>
            </a:r>
          </a:p>
        </p:txBody>
      </p:sp>
    </p:spTree>
    <p:extLst>
      <p:ext uri="{BB962C8B-B14F-4D97-AF65-F5344CB8AC3E}">
        <p14:creationId xmlns:p14="http://schemas.microsoft.com/office/powerpoint/2010/main" val="227934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D8-5D54-43A5-BECC-19E663F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0"/>
            <a:ext cx="12192000" cy="11334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Escaped characters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DC05-5504-416E-8DC3-351B3A7C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71625"/>
            <a:ext cx="11391900" cy="4752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/>
              <a:t>+*?^$\.[]{}()|/ – зарезервовані символи</a:t>
            </a:r>
          </a:p>
          <a:p>
            <a:pPr marL="0" indent="0">
              <a:buNone/>
            </a:pPr>
            <a:r>
              <a:rPr lang="uk-UA" dirty="0"/>
              <a:t>		 000	  – код символу</a:t>
            </a:r>
            <a:br>
              <a:rPr lang="uk-UA" dirty="0"/>
            </a:br>
            <a:r>
              <a:rPr lang="uk-UA" dirty="0"/>
              <a:t>				у </a:t>
            </a:r>
            <a:r>
              <a:rPr lang="uk-UA" dirty="0" err="1"/>
              <a:t>вісімковому</a:t>
            </a:r>
            <a:r>
              <a:rPr lang="uk-UA" dirty="0"/>
              <a:t> форматі</a:t>
            </a:r>
          </a:p>
          <a:p>
            <a:pPr marL="0" indent="0">
              <a:buNone/>
            </a:pPr>
            <a:r>
              <a:rPr lang="uk-UA" dirty="0"/>
              <a:t>		</a:t>
            </a:r>
            <a:r>
              <a:rPr lang="en-US" dirty="0" err="1"/>
              <a:t>xFF</a:t>
            </a:r>
            <a:r>
              <a:rPr lang="uk-UA" dirty="0"/>
              <a:t>	  –</a:t>
            </a:r>
            <a:r>
              <a:rPr lang="en-US" dirty="0"/>
              <a:t> </a:t>
            </a:r>
            <a:r>
              <a:rPr lang="uk-UA" dirty="0"/>
              <a:t>код символу</a:t>
            </a:r>
            <a:br>
              <a:rPr lang="uk-UA" dirty="0"/>
            </a:br>
            <a:r>
              <a:rPr lang="uk-UA" dirty="0"/>
              <a:t>				у </a:t>
            </a:r>
            <a:r>
              <a:rPr lang="uk-UA" dirty="0" err="1"/>
              <a:t>шістнадцятковому</a:t>
            </a:r>
            <a:r>
              <a:rPr lang="uk-UA" dirty="0"/>
              <a:t> форматі</a:t>
            </a:r>
          </a:p>
          <a:p>
            <a:pPr marL="0" indent="0">
              <a:buNone/>
            </a:pPr>
            <a:r>
              <a:rPr lang="uk-UA" dirty="0"/>
              <a:t>	   </a:t>
            </a:r>
            <a:r>
              <a:rPr lang="en-US" dirty="0" err="1"/>
              <a:t>uFFFF</a:t>
            </a:r>
            <a:r>
              <a:rPr lang="uk-UA" dirty="0"/>
              <a:t>  –</a:t>
            </a:r>
            <a:r>
              <a:rPr lang="en-US" dirty="0"/>
              <a:t> </a:t>
            </a:r>
            <a:r>
              <a:rPr lang="uk-UA" dirty="0"/>
              <a:t>код символу </a:t>
            </a:r>
            <a:r>
              <a:rPr lang="uk-UA" dirty="0" err="1"/>
              <a:t>юнікоду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		     </a:t>
            </a:r>
            <a:r>
              <a:rPr lang="en-US" dirty="0"/>
              <a:t>c</a:t>
            </a:r>
            <a:r>
              <a:rPr lang="uk-UA" dirty="0"/>
              <a:t>	 </a:t>
            </a:r>
            <a:r>
              <a:rPr lang="en-US" dirty="0"/>
              <a:t> </a:t>
            </a:r>
            <a:r>
              <a:rPr lang="uk-UA" dirty="0"/>
              <a:t>–</a:t>
            </a:r>
            <a:r>
              <a:rPr lang="en-US" dirty="0"/>
              <a:t> </a:t>
            </a:r>
            <a:r>
              <a:rPr lang="uk-UA" dirty="0"/>
              <a:t>символ керування</a:t>
            </a:r>
          </a:p>
          <a:p>
            <a:pPr marL="0" indent="0">
              <a:buNone/>
            </a:pPr>
            <a:r>
              <a:rPr lang="uk-UA" dirty="0"/>
              <a:t>      </a:t>
            </a:r>
            <a:r>
              <a:rPr lang="en-US" dirty="0"/>
              <a:t>n t r f v 0</a:t>
            </a:r>
            <a:r>
              <a:rPr lang="uk-UA" dirty="0"/>
              <a:t>	  – символи пропуску</a:t>
            </a:r>
          </a:p>
        </p:txBody>
      </p:sp>
    </p:spTree>
    <p:extLst>
      <p:ext uri="{BB962C8B-B14F-4D97-AF65-F5344CB8AC3E}">
        <p14:creationId xmlns:p14="http://schemas.microsoft.com/office/powerpoint/2010/main" val="264914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D8-5D54-43A5-BECC-19E663F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0"/>
            <a:ext cx="12192000" cy="11334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Groups &amp; References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DC05-5504-416E-8DC3-351B3A7C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62" y="1652588"/>
            <a:ext cx="11496675" cy="3552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		   </a:t>
            </a:r>
            <a:r>
              <a:rPr lang="en-US" dirty="0"/>
              <a:t>()</a:t>
            </a:r>
            <a:r>
              <a:rPr lang="uk-UA" dirty="0"/>
              <a:t> 	– створення групи</a:t>
            </a:r>
          </a:p>
          <a:p>
            <a:pPr marL="0" indent="0">
              <a:buNone/>
            </a:pPr>
            <a:r>
              <a:rPr lang="uk-UA" dirty="0"/>
              <a:t>   \</a:t>
            </a:r>
            <a:r>
              <a:rPr lang="en-US" dirty="0"/>
              <a:t>&lt;</a:t>
            </a:r>
            <a:r>
              <a:rPr lang="uk-UA" dirty="0"/>
              <a:t>номер</a:t>
            </a:r>
            <a:r>
              <a:rPr lang="en-US" dirty="0"/>
              <a:t>&gt;</a:t>
            </a:r>
            <a:r>
              <a:rPr lang="uk-UA" dirty="0"/>
              <a:t>	– посилання на групу за порядком</a:t>
            </a:r>
          </a:p>
          <a:p>
            <a:pPr marL="0" indent="0">
              <a:buNone/>
            </a:pPr>
            <a:r>
              <a:rPr lang="uk-UA" dirty="0"/>
              <a:t>     (</a:t>
            </a:r>
            <a:r>
              <a:rPr lang="en-US" dirty="0"/>
              <a:t>?&lt;</a:t>
            </a:r>
            <a:r>
              <a:rPr lang="uk-UA" dirty="0"/>
              <a:t>ім’я</a:t>
            </a:r>
            <a:r>
              <a:rPr lang="en-US" dirty="0"/>
              <a:t>&gt;</a:t>
            </a:r>
            <a:r>
              <a:rPr lang="uk-UA" dirty="0"/>
              <a:t>) 	– створення іменованої групи</a:t>
            </a:r>
          </a:p>
          <a:p>
            <a:pPr marL="0" indent="0">
              <a:buNone/>
            </a:pPr>
            <a:r>
              <a:rPr lang="uk-UA" dirty="0"/>
              <a:t> 	 \</a:t>
            </a:r>
            <a:r>
              <a:rPr lang="en-US" dirty="0"/>
              <a:t>&lt;</a:t>
            </a:r>
            <a:r>
              <a:rPr lang="uk-UA" dirty="0"/>
              <a:t>ім’я</a:t>
            </a:r>
            <a:r>
              <a:rPr lang="en-US" dirty="0"/>
              <a:t>&gt;</a:t>
            </a:r>
            <a:r>
              <a:rPr lang="uk-UA" dirty="0"/>
              <a:t>	– посилання на іменовану групу</a:t>
            </a:r>
          </a:p>
          <a:p>
            <a:pPr marL="0" indent="0">
              <a:buNone/>
            </a:pPr>
            <a:r>
              <a:rPr lang="uk-UA" dirty="0"/>
              <a:t>		 (</a:t>
            </a:r>
            <a:r>
              <a:rPr lang="en-US" dirty="0"/>
              <a:t>?:</a:t>
            </a:r>
            <a:r>
              <a:rPr lang="uk-UA" dirty="0"/>
              <a:t>)	–</a:t>
            </a:r>
            <a:r>
              <a:rPr lang="en-US" dirty="0"/>
              <a:t> </a:t>
            </a:r>
            <a:r>
              <a:rPr lang="uk-UA" dirty="0"/>
              <a:t>створення групи без посилання</a:t>
            </a:r>
          </a:p>
        </p:txBody>
      </p:sp>
    </p:spTree>
    <p:extLst>
      <p:ext uri="{BB962C8B-B14F-4D97-AF65-F5344CB8AC3E}">
        <p14:creationId xmlns:p14="http://schemas.microsoft.com/office/powerpoint/2010/main" val="40540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ource Serif Pro">
      <a:majorFont>
        <a:latin typeface="Source Serif Pro SemiBold"/>
        <a:ea typeface=""/>
        <a:cs typeface=""/>
      </a:majorFont>
      <a:minorFont>
        <a:latin typeface="Source Serif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1135</Words>
  <Application>Microsoft Office PowerPoint</Application>
  <PresentationFormat>Widescreen</PresentationFormat>
  <Paragraphs>161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Linux Libertine</vt:lpstr>
      <vt:lpstr>Roboto</vt:lpstr>
      <vt:lpstr>Roboto Condensed</vt:lpstr>
      <vt:lpstr>Source Serif Pro</vt:lpstr>
      <vt:lpstr>Source Serif Pro SemiBold</vt:lpstr>
      <vt:lpstr>Office Theme</vt:lpstr>
      <vt:lpstr>Regular Expressions</vt:lpstr>
      <vt:lpstr>Визначення</vt:lpstr>
      <vt:lpstr>PowerPoint Presentation</vt:lpstr>
      <vt:lpstr>Історія</vt:lpstr>
      <vt:lpstr>Основні елементи</vt:lpstr>
      <vt:lpstr>Character classes</vt:lpstr>
      <vt:lpstr>Anchors</vt:lpstr>
      <vt:lpstr>Escaped characters</vt:lpstr>
      <vt:lpstr>Groups &amp; References</vt:lpstr>
      <vt:lpstr>Lookaround</vt:lpstr>
      <vt:lpstr>Quantifiers &amp; Alternation</vt:lpstr>
      <vt:lpstr>Flags</vt:lpstr>
      <vt:lpstr>RegExp in JS</vt:lpstr>
      <vt:lpstr>Об’явлення</vt:lpstr>
      <vt:lpstr>Використання</vt:lpstr>
      <vt:lpstr>exec &amp; test</vt:lpstr>
      <vt:lpstr>match &amp; matchAll</vt:lpstr>
      <vt:lpstr>search</vt:lpstr>
      <vt:lpstr>replace</vt:lpstr>
      <vt:lpstr>split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Андрій Меленюк</dc:creator>
  <cp:lastModifiedBy>Андрій Меленюк</cp:lastModifiedBy>
  <cp:revision>64</cp:revision>
  <dcterms:created xsi:type="dcterms:W3CDTF">2023-02-09T15:21:52Z</dcterms:created>
  <dcterms:modified xsi:type="dcterms:W3CDTF">2023-02-13T17:09:48Z</dcterms:modified>
</cp:coreProperties>
</file>