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93" r:id="rId17"/>
    <p:sldId id="294" r:id="rId18"/>
    <p:sldId id="295" r:id="rId19"/>
    <p:sldId id="296" r:id="rId20"/>
    <p:sldId id="303" r:id="rId21"/>
    <p:sldId id="304" r:id="rId22"/>
    <p:sldId id="271" r:id="rId23"/>
    <p:sldId id="272" r:id="rId24"/>
    <p:sldId id="276" r:id="rId25"/>
    <p:sldId id="275" r:id="rId26"/>
    <p:sldId id="277" r:id="rId27"/>
    <p:sldId id="278" r:id="rId28"/>
    <p:sldId id="279" r:id="rId29"/>
    <p:sldId id="305" r:id="rId30"/>
    <p:sldId id="306" r:id="rId31"/>
    <p:sldId id="280" r:id="rId32"/>
    <p:sldId id="283" r:id="rId33"/>
    <p:sldId id="281" r:id="rId34"/>
    <p:sldId id="312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307" r:id="rId45"/>
    <p:sldId id="308" r:id="rId46"/>
    <p:sldId id="30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74"/>
    <p:restoredTop sz="94589"/>
  </p:normalViewPr>
  <p:slideViewPr>
    <p:cSldViewPr snapToGrid="0" snapToObjects="1">
      <p:cViewPr>
        <p:scale>
          <a:sx n="66" d="100"/>
          <a:sy n="66" d="100"/>
        </p:scale>
        <p:origin x="-58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7DF55-8DD6-EA44-BAFF-BFC4DA90E4F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F71D9-D15E-0747-9B2A-C4D104A95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250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FD567-1FD1-F04A-9170-0D8A7381728A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894FC-9A55-A140-9DA8-432A20AB3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86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7355-AAF8-9F4B-9C1B-08344AD24E38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B8BE-7240-DE43-808C-5663793F82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39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7355-AAF8-9F4B-9C1B-08344AD24E38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B8BE-7240-DE43-808C-5663793F82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50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7355-AAF8-9F4B-9C1B-08344AD24E38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B8BE-7240-DE43-808C-5663793F82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83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7355-AAF8-9F4B-9C1B-08344AD24E38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B8BE-7240-DE43-808C-5663793F82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32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7355-AAF8-9F4B-9C1B-08344AD24E38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B8BE-7240-DE43-808C-5663793F82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90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7355-AAF8-9F4B-9C1B-08344AD24E38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B8BE-7240-DE43-808C-5663793F82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29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7355-AAF8-9F4B-9C1B-08344AD24E38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B8BE-7240-DE43-808C-5663793F82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8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7355-AAF8-9F4B-9C1B-08344AD24E38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B8BE-7240-DE43-808C-5663793F82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02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7355-AAF8-9F4B-9C1B-08344AD24E38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B8BE-7240-DE43-808C-5663793F82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71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7355-AAF8-9F4B-9C1B-08344AD24E38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B8BE-7240-DE43-808C-5663793F82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60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7355-AAF8-9F4B-9C1B-08344AD24E38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B8BE-7240-DE43-808C-5663793F82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65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97355-AAF8-9F4B-9C1B-08344AD24E38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8B8BE-7240-DE43-808C-5663793F82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09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PROLOG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Introdução à Lógica Computacional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231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Exemplos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79" y="1690688"/>
            <a:ext cx="3073400" cy="4292600"/>
          </a:xfrm>
        </p:spPr>
      </p:pic>
    </p:spTree>
    <p:extLst>
      <p:ext uri="{BB962C8B-B14F-4D97-AF65-F5344CB8AC3E}">
        <p14:creationId xmlns:p14="http://schemas.microsoft.com/office/powerpoint/2010/main" val="211614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Exemplos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79" y="1690688"/>
            <a:ext cx="3073400" cy="4292600"/>
          </a:xfrm>
        </p:spPr>
      </p:pic>
      <p:sp>
        <p:nvSpPr>
          <p:cNvPr id="5" name="Rectangle 4"/>
          <p:cNvSpPr/>
          <p:nvPr/>
        </p:nvSpPr>
        <p:spPr>
          <a:xfrm>
            <a:off x="689811" y="1722772"/>
            <a:ext cx="3609473" cy="635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168400"/>
            <a:ext cx="6477000" cy="146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5988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Exemplo de de conceituação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1861344"/>
            <a:ext cx="6121400" cy="4279900"/>
          </a:xfrm>
        </p:spPr>
      </p:pic>
    </p:spTree>
    <p:extLst>
      <p:ext uri="{BB962C8B-B14F-4D97-AF65-F5344CB8AC3E}">
        <p14:creationId xmlns:p14="http://schemas.microsoft.com/office/powerpoint/2010/main" val="98008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Exemplo de conceituação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352" y="2930905"/>
            <a:ext cx="3530600" cy="228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578" y="5184913"/>
            <a:ext cx="64262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452" y="1466281"/>
            <a:ext cx="3962400" cy="172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578" y="3798698"/>
            <a:ext cx="67183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PROLOG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www.swi-prolog.org</a:t>
            </a:r>
            <a:r>
              <a:rPr lang="en-US" dirty="0"/>
              <a:t>/ </a:t>
            </a:r>
            <a:endParaRPr lang="en-US" dirty="0" smtClean="0"/>
          </a:p>
          <a:p>
            <a:r>
              <a:rPr lang="en-US" dirty="0" smtClean="0"/>
              <a:t>V</a:t>
            </a:r>
            <a:r>
              <a:rPr lang="pt-BR" dirty="0" err="1" smtClean="0"/>
              <a:t>ersão</a:t>
            </a:r>
            <a:r>
              <a:rPr lang="pt-BR" dirty="0" smtClean="0"/>
              <a:t> acadêmica</a:t>
            </a:r>
          </a:p>
          <a:p>
            <a:r>
              <a:rPr lang="pt-BR" dirty="0" smtClean="0"/>
              <a:t>Grátis</a:t>
            </a:r>
          </a:p>
          <a:p>
            <a:r>
              <a:rPr lang="pt-BR" dirty="0" smtClean="0"/>
              <a:t>Possui documentação online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1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PROLOG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2584"/>
          </a:xfrm>
        </p:spPr>
        <p:txBody>
          <a:bodyPr/>
          <a:lstStyle/>
          <a:p>
            <a:r>
              <a:rPr lang="pt-BR" dirty="0" smtClean="0"/>
              <a:t>A maneira de rodar um programa é fazendo perguntas</a:t>
            </a:r>
          </a:p>
          <a:p>
            <a:endParaRPr lang="pt-BR" dirty="0"/>
          </a:p>
          <a:p>
            <a:r>
              <a:rPr lang="pt-BR" dirty="0" smtClean="0"/>
              <a:t>Programa clássico “Alo mundo”</a:t>
            </a: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91" y="3558209"/>
            <a:ext cx="33909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5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Exercício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Definição da regra </a:t>
            </a:r>
            <a:r>
              <a:rPr lang="pt-BR" dirty="0"/>
              <a:t>“irmãs”  com dois argumentos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Considerando a seguinte </a:t>
            </a:r>
            <a:r>
              <a:rPr lang="pt-BR" dirty="0"/>
              <a:t>base de fatos: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/>
              <a:t>homem(</a:t>
            </a:r>
            <a:r>
              <a:rPr lang="pt-BR" dirty="0" err="1"/>
              <a:t>alberto</a:t>
            </a:r>
            <a:r>
              <a:rPr lang="pt-BR" dirty="0"/>
              <a:t>).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mulher(</a:t>
            </a:r>
            <a:r>
              <a:rPr lang="pt-BR" dirty="0" err="1"/>
              <a:t>ana</a:t>
            </a:r>
            <a:r>
              <a:rPr lang="pt-BR" dirty="0"/>
              <a:t>).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mulher(</a:t>
            </a:r>
            <a:r>
              <a:rPr lang="pt-BR" dirty="0" err="1"/>
              <a:t>alice</a:t>
            </a:r>
            <a:r>
              <a:rPr lang="pt-BR" dirty="0"/>
              <a:t>).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mulher(</a:t>
            </a:r>
            <a:r>
              <a:rPr lang="pt-BR" dirty="0" err="1"/>
              <a:t>victoria</a:t>
            </a:r>
            <a:r>
              <a:rPr lang="pt-BR" dirty="0"/>
              <a:t>).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pais(</a:t>
            </a:r>
            <a:r>
              <a:rPr lang="pt-BR" dirty="0" err="1"/>
              <a:t>ana,vitoria,alberto</a:t>
            </a:r>
            <a:r>
              <a:rPr lang="pt-BR" dirty="0"/>
              <a:t>).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pais(</a:t>
            </a:r>
            <a:r>
              <a:rPr lang="pt-BR" dirty="0" err="1"/>
              <a:t>alice,vitoria,alberto</a:t>
            </a:r>
            <a:r>
              <a:rPr lang="pt-BR" dirty="0" smtClean="0"/>
              <a:t>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Exercício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 </a:t>
            </a:r>
            <a:r>
              <a:rPr lang="pt-BR" dirty="0" smtClean="0"/>
              <a:t>As </a:t>
            </a:r>
            <a:r>
              <a:rPr lang="pt-BR" dirty="0"/>
              <a:t>regras para que </a:t>
            </a:r>
            <a:r>
              <a:rPr lang="pt-BR" dirty="0" err="1"/>
              <a:t>X</a:t>
            </a:r>
            <a:r>
              <a:rPr lang="pt-BR" dirty="0"/>
              <a:t> e </a:t>
            </a:r>
            <a:r>
              <a:rPr lang="pt-BR" dirty="0" err="1"/>
              <a:t>Y</a:t>
            </a:r>
            <a:r>
              <a:rPr lang="pt-BR" dirty="0"/>
              <a:t> sejam irmãs são as seguintes:</a:t>
            </a:r>
            <a:endParaRPr lang="en-US" dirty="0"/>
          </a:p>
          <a:p>
            <a:r>
              <a:rPr lang="pt-BR" dirty="0"/>
              <a:t> </a:t>
            </a:r>
            <a:endParaRPr lang="en-US" dirty="0"/>
          </a:p>
          <a:p>
            <a:r>
              <a:rPr lang="pt-BR" dirty="0"/>
              <a:t>- </a:t>
            </a:r>
            <a:r>
              <a:rPr lang="pt-BR" dirty="0" err="1"/>
              <a:t>X</a:t>
            </a:r>
            <a:r>
              <a:rPr lang="pt-BR" dirty="0"/>
              <a:t> e </a:t>
            </a:r>
            <a:r>
              <a:rPr lang="pt-BR" dirty="0" err="1"/>
              <a:t>Y</a:t>
            </a:r>
            <a:r>
              <a:rPr lang="pt-BR" dirty="0"/>
              <a:t> sejam mulheres</a:t>
            </a:r>
            <a:endParaRPr lang="en-US" dirty="0"/>
          </a:p>
          <a:p>
            <a:r>
              <a:rPr lang="pt-BR" dirty="0"/>
              <a:t>- pais de </a:t>
            </a:r>
            <a:r>
              <a:rPr lang="pt-BR" dirty="0" err="1"/>
              <a:t>X</a:t>
            </a:r>
            <a:r>
              <a:rPr lang="pt-BR" dirty="0"/>
              <a:t> são os mesmos pais de </a:t>
            </a:r>
            <a:r>
              <a:rPr lang="pt-BR" dirty="0" err="1"/>
              <a:t>Y</a:t>
            </a:r>
            <a:endParaRPr lang="en-US" dirty="0"/>
          </a:p>
          <a:p>
            <a:r>
              <a:rPr lang="pt-BR" dirty="0"/>
              <a:t> 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70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Exercício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 </a:t>
            </a:r>
            <a:r>
              <a:rPr lang="pt-BR" dirty="0" smtClean="0"/>
              <a:t>As </a:t>
            </a:r>
            <a:r>
              <a:rPr lang="pt-BR" dirty="0"/>
              <a:t>regras para que </a:t>
            </a:r>
            <a:r>
              <a:rPr lang="pt-BR" dirty="0" err="1"/>
              <a:t>X</a:t>
            </a:r>
            <a:r>
              <a:rPr lang="pt-BR" dirty="0"/>
              <a:t> e </a:t>
            </a:r>
            <a:r>
              <a:rPr lang="pt-BR" dirty="0" err="1"/>
              <a:t>Y</a:t>
            </a:r>
            <a:r>
              <a:rPr lang="pt-BR" dirty="0"/>
              <a:t> sejam irmãs são as seguintes:</a:t>
            </a:r>
            <a:endParaRPr lang="en-US" dirty="0"/>
          </a:p>
          <a:p>
            <a:r>
              <a:rPr lang="pt-BR" dirty="0"/>
              <a:t> </a:t>
            </a:r>
            <a:endParaRPr lang="en-US" dirty="0"/>
          </a:p>
          <a:p>
            <a:r>
              <a:rPr lang="pt-BR" dirty="0"/>
              <a:t>- </a:t>
            </a:r>
            <a:r>
              <a:rPr lang="pt-BR" dirty="0" err="1"/>
              <a:t>X</a:t>
            </a:r>
            <a:r>
              <a:rPr lang="pt-BR" dirty="0"/>
              <a:t> e </a:t>
            </a:r>
            <a:r>
              <a:rPr lang="pt-BR" dirty="0" err="1"/>
              <a:t>Y</a:t>
            </a:r>
            <a:r>
              <a:rPr lang="pt-BR" dirty="0"/>
              <a:t> sejam mulheres</a:t>
            </a:r>
            <a:endParaRPr lang="en-US" dirty="0"/>
          </a:p>
          <a:p>
            <a:r>
              <a:rPr lang="pt-BR" dirty="0"/>
              <a:t>- pais de </a:t>
            </a:r>
            <a:r>
              <a:rPr lang="pt-BR" dirty="0" err="1"/>
              <a:t>X</a:t>
            </a:r>
            <a:r>
              <a:rPr lang="pt-BR" dirty="0"/>
              <a:t> são os mesmos pais de </a:t>
            </a:r>
            <a:r>
              <a:rPr lang="pt-BR" dirty="0" err="1"/>
              <a:t>Y</a:t>
            </a:r>
            <a:endParaRPr lang="en-US" dirty="0"/>
          </a:p>
          <a:p>
            <a:r>
              <a:rPr lang="pt-BR" dirty="0"/>
              <a:t> </a:t>
            </a:r>
            <a:endParaRPr lang="en-US" dirty="0"/>
          </a:p>
          <a:p>
            <a:r>
              <a:rPr lang="pt-BR" dirty="0" err="1"/>
              <a:t>irmas</a:t>
            </a:r>
            <a:r>
              <a:rPr lang="pt-BR" dirty="0"/>
              <a:t>(X,Y) :-</a:t>
            </a:r>
            <a:endParaRPr lang="en-US" dirty="0"/>
          </a:p>
          <a:p>
            <a:r>
              <a:rPr lang="pt-BR" dirty="0"/>
              <a:t>	mulher(</a:t>
            </a:r>
            <a:r>
              <a:rPr lang="pt-BR" dirty="0" err="1"/>
              <a:t>X</a:t>
            </a:r>
            <a:r>
              <a:rPr lang="pt-BR" dirty="0"/>
              <a:t>),</a:t>
            </a:r>
            <a:endParaRPr lang="en-US" dirty="0"/>
          </a:p>
          <a:p>
            <a:r>
              <a:rPr lang="pt-BR" dirty="0"/>
              <a:t>	mulher(</a:t>
            </a:r>
            <a:r>
              <a:rPr lang="pt-BR" dirty="0" err="1"/>
              <a:t>Y</a:t>
            </a:r>
            <a:r>
              <a:rPr lang="pt-BR" dirty="0"/>
              <a:t>),</a:t>
            </a:r>
            <a:endParaRPr lang="en-US" dirty="0"/>
          </a:p>
          <a:p>
            <a:r>
              <a:rPr lang="pt-BR" dirty="0"/>
              <a:t>	pais(X,A,B),</a:t>
            </a:r>
            <a:endParaRPr lang="en-US" dirty="0"/>
          </a:p>
          <a:p>
            <a:r>
              <a:rPr lang="pt-BR" dirty="0"/>
              <a:t>	pais(Y,A,B).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751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Exercício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Execute </a:t>
            </a:r>
            <a:r>
              <a:rPr lang="pt-BR" dirty="0"/>
              <a:t>o seguinte questionamento e verifique a execução do programa passo a passo no modo Trace.</a:t>
            </a:r>
            <a:endParaRPr lang="en-US" dirty="0"/>
          </a:p>
          <a:p>
            <a:r>
              <a:rPr lang="pt-BR" dirty="0"/>
              <a:t>?- </a:t>
            </a:r>
            <a:r>
              <a:rPr lang="pt-BR" dirty="0" err="1"/>
              <a:t>irmas</a:t>
            </a:r>
            <a:r>
              <a:rPr lang="pt-BR" dirty="0"/>
              <a:t>(</a:t>
            </a:r>
            <a:r>
              <a:rPr lang="pt-BR" dirty="0" err="1"/>
              <a:t>alice,X</a:t>
            </a:r>
            <a:r>
              <a:rPr lang="pt-BR" dirty="0"/>
              <a:t>).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986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Prolog vem de </a:t>
            </a:r>
            <a:r>
              <a:rPr lang="pt-BR" dirty="0" err="1" smtClean="0"/>
              <a:t>PROgramming</a:t>
            </a:r>
            <a:r>
              <a:rPr lang="pt-BR" dirty="0" smtClean="0"/>
              <a:t> in </a:t>
            </a:r>
            <a:r>
              <a:rPr lang="pt-BR" dirty="0" err="1" smtClean="0"/>
              <a:t>LOGic</a:t>
            </a:r>
            <a:r>
              <a:rPr lang="pt-BR" dirty="0" smtClean="0"/>
              <a:t> </a:t>
            </a:r>
          </a:p>
          <a:p>
            <a:r>
              <a:rPr lang="pt-BR" dirty="0" smtClean="0"/>
              <a:t>Alain </a:t>
            </a:r>
            <a:r>
              <a:rPr lang="pt-BR" dirty="0" err="1" smtClean="0"/>
              <a:t>Colmerauer</a:t>
            </a:r>
            <a:r>
              <a:rPr lang="pt-BR" dirty="0" smtClean="0"/>
              <a:t> (Universidade de Aix-Marseille) </a:t>
            </a:r>
          </a:p>
          <a:p>
            <a:pPr lvl="1"/>
            <a:r>
              <a:rPr lang="pt-BR" dirty="0" smtClean="0"/>
              <a:t>provador de teoremas para implementar sistemas de Processamento de Linguagem Natural</a:t>
            </a:r>
          </a:p>
          <a:p>
            <a:r>
              <a:rPr lang="pt-BR" dirty="0" smtClean="0"/>
              <a:t>PROGRAMA = regras + fatos</a:t>
            </a:r>
          </a:p>
          <a:p>
            <a:r>
              <a:rPr lang="pt-BR" dirty="0" smtClean="0"/>
              <a:t>Significado de um programa</a:t>
            </a:r>
          </a:p>
          <a:p>
            <a:pPr lvl="1"/>
            <a:r>
              <a:rPr lang="pt-BR" dirty="0" smtClean="0"/>
              <a:t>conjunto de todas as consequências deduzíveis pela iterativa aplicação das regras sobre os fatos iniciais e os novos fatos gerados </a:t>
            </a:r>
          </a:p>
          <a:p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7779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Exercícios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6721"/>
            <a:ext cx="10515600" cy="52112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1- Declare uma base de fatos representando as seguintes relações dentro da sua </a:t>
            </a:r>
            <a:r>
              <a:rPr lang="pt-BR" sz="2000"/>
              <a:t>família</a:t>
            </a:r>
            <a:r>
              <a:rPr lang="pt-BR" sz="2000" smtClean="0"/>
              <a:t>:</a:t>
            </a:r>
            <a:endParaRPr lang="en-US" sz="2000" dirty="0"/>
          </a:p>
          <a:p>
            <a:pPr marL="0" indent="0">
              <a:buNone/>
            </a:pPr>
            <a:r>
              <a:rPr lang="pt-BR" sz="2000" dirty="0"/>
              <a:t>casado(X,Y).		% </a:t>
            </a:r>
            <a:r>
              <a:rPr lang="pt-BR" sz="2000" dirty="0" err="1"/>
              <a:t>X</a:t>
            </a:r>
            <a:r>
              <a:rPr lang="pt-BR" sz="2000" dirty="0"/>
              <a:t> é casado com </a:t>
            </a:r>
            <a:r>
              <a:rPr lang="pt-BR" sz="2000" dirty="0" err="1"/>
              <a:t>Y</a:t>
            </a:r>
            <a:endParaRPr lang="en-US" sz="2000" dirty="0"/>
          </a:p>
          <a:p>
            <a:pPr marL="0" indent="0">
              <a:buNone/>
            </a:pPr>
            <a:r>
              <a:rPr lang="pt-BR" sz="2000" dirty="0"/>
              <a:t>pai(X,Y).		</a:t>
            </a:r>
            <a:r>
              <a:rPr lang="pt-BR" sz="2000" dirty="0" smtClean="0"/>
              <a:t>                     % </a:t>
            </a:r>
            <a:r>
              <a:rPr lang="pt-BR" sz="2000" dirty="0" err="1"/>
              <a:t>X</a:t>
            </a:r>
            <a:r>
              <a:rPr lang="pt-BR" sz="2000" dirty="0"/>
              <a:t> é pai de </a:t>
            </a:r>
            <a:r>
              <a:rPr lang="pt-BR" sz="2000" dirty="0" err="1"/>
              <a:t>Y</a:t>
            </a:r>
            <a:endParaRPr lang="en-US" sz="2000" dirty="0"/>
          </a:p>
          <a:p>
            <a:pPr marL="0" indent="0">
              <a:buNone/>
            </a:pPr>
            <a:r>
              <a:rPr lang="pt-BR" sz="2000" dirty="0"/>
              <a:t> </a:t>
            </a:r>
            <a:endParaRPr lang="en-US" sz="2000" dirty="0"/>
          </a:p>
          <a:p>
            <a:pPr marL="0" indent="0">
              <a:buNone/>
            </a:pPr>
            <a:r>
              <a:rPr lang="pt-BR" sz="2000" dirty="0"/>
              <a:t>2- A partir das relações anteriores escreva regras que representem:</a:t>
            </a:r>
            <a:endParaRPr lang="en-US" sz="2000" dirty="0"/>
          </a:p>
          <a:p>
            <a:pPr marL="0" indent="0">
              <a:buNone/>
            </a:pPr>
            <a:r>
              <a:rPr lang="pt-BR" sz="2000" dirty="0"/>
              <a:t> </a:t>
            </a:r>
            <a:endParaRPr lang="en-US" sz="2000" dirty="0"/>
          </a:p>
          <a:p>
            <a:pPr marL="0" indent="0">
              <a:buNone/>
            </a:pPr>
            <a:r>
              <a:rPr lang="pt-BR" sz="2000" dirty="0" err="1"/>
              <a:t>mae</a:t>
            </a:r>
            <a:r>
              <a:rPr lang="pt-BR" sz="2000" dirty="0"/>
              <a:t>(X,Y)		% </a:t>
            </a:r>
            <a:r>
              <a:rPr lang="pt-BR" sz="2000" dirty="0" err="1"/>
              <a:t>X</a:t>
            </a:r>
            <a:r>
              <a:rPr lang="pt-BR" sz="2000" dirty="0"/>
              <a:t> é </a:t>
            </a:r>
            <a:r>
              <a:rPr lang="pt-BR" sz="2000" dirty="0" err="1"/>
              <a:t>mae</a:t>
            </a:r>
            <a:r>
              <a:rPr lang="pt-BR" sz="2000" dirty="0"/>
              <a:t> de </a:t>
            </a:r>
            <a:r>
              <a:rPr lang="pt-BR" sz="2000" dirty="0" err="1"/>
              <a:t>Y</a:t>
            </a:r>
            <a:endParaRPr lang="en-US" sz="2000" dirty="0"/>
          </a:p>
          <a:p>
            <a:pPr marL="0" indent="0">
              <a:buNone/>
            </a:pPr>
            <a:r>
              <a:rPr lang="pt-BR" sz="2000" dirty="0" err="1" smtClean="0"/>
              <a:t>irmao</a:t>
            </a:r>
            <a:r>
              <a:rPr lang="pt-BR" sz="2000" dirty="0" smtClean="0"/>
              <a:t>(X,Y</a:t>
            </a:r>
            <a:r>
              <a:rPr lang="pt-BR" sz="2000" dirty="0"/>
              <a:t>	</a:t>
            </a:r>
            <a:r>
              <a:rPr lang="pt-BR" sz="2000" dirty="0" smtClean="0"/>
              <a:t>% </a:t>
            </a:r>
            <a:r>
              <a:rPr lang="pt-BR" sz="2000" dirty="0" err="1"/>
              <a:t>X</a:t>
            </a:r>
            <a:r>
              <a:rPr lang="pt-BR" sz="2000" dirty="0"/>
              <a:t> é </a:t>
            </a:r>
            <a:r>
              <a:rPr lang="pt-BR" sz="2000" dirty="0" err="1"/>
              <a:t>irmao</a:t>
            </a:r>
            <a:r>
              <a:rPr lang="pt-BR" sz="2000" dirty="0"/>
              <a:t> de </a:t>
            </a:r>
            <a:r>
              <a:rPr lang="pt-BR" sz="2000" dirty="0" err="1"/>
              <a:t>Y</a:t>
            </a:r>
            <a:endParaRPr lang="en-US" sz="2000" dirty="0"/>
          </a:p>
          <a:p>
            <a:pPr marL="0" indent="0">
              <a:buNone/>
            </a:pPr>
            <a:r>
              <a:rPr lang="pt-BR" sz="2000" dirty="0"/>
              <a:t>tio(X,Y)		% </a:t>
            </a:r>
            <a:r>
              <a:rPr lang="pt-BR" sz="2000" dirty="0" err="1"/>
              <a:t>X</a:t>
            </a:r>
            <a:r>
              <a:rPr lang="pt-BR" sz="2000" dirty="0"/>
              <a:t> é tio de </a:t>
            </a:r>
            <a:r>
              <a:rPr lang="pt-BR" sz="2000" dirty="0" err="1"/>
              <a:t>Y</a:t>
            </a:r>
            <a:endParaRPr lang="en-US" sz="2000" dirty="0"/>
          </a:p>
          <a:p>
            <a:pPr marL="0" indent="0">
              <a:buNone/>
            </a:pPr>
            <a:r>
              <a:rPr lang="pt-BR" sz="2000" dirty="0"/>
              <a:t>avo(X,Y)		% </a:t>
            </a:r>
            <a:r>
              <a:rPr lang="pt-BR" sz="2000" dirty="0" err="1"/>
              <a:t>X</a:t>
            </a:r>
            <a:r>
              <a:rPr lang="pt-BR" sz="2000" dirty="0"/>
              <a:t> é avo de </a:t>
            </a:r>
            <a:r>
              <a:rPr lang="pt-BR" sz="2000" dirty="0" err="1"/>
              <a:t>Y</a:t>
            </a:r>
            <a:endParaRPr lang="en-US" sz="2000" dirty="0"/>
          </a:p>
          <a:p>
            <a:pPr marL="0" indent="0">
              <a:buNone/>
            </a:pPr>
            <a:r>
              <a:rPr lang="pt-BR" sz="2000" dirty="0"/>
              <a:t>avo_(X,Y)	</a:t>
            </a:r>
            <a:r>
              <a:rPr lang="pt-BR" sz="2000" dirty="0" smtClean="0"/>
              <a:t>% </a:t>
            </a:r>
            <a:r>
              <a:rPr lang="pt-BR" sz="2000" dirty="0" err="1"/>
              <a:t>X</a:t>
            </a:r>
            <a:r>
              <a:rPr lang="pt-BR" sz="2000" dirty="0"/>
              <a:t> é avó de </a:t>
            </a:r>
            <a:r>
              <a:rPr lang="pt-BR" sz="2000" dirty="0" err="1"/>
              <a:t>Y</a:t>
            </a:r>
            <a:endParaRPr lang="en-US" sz="2000" dirty="0"/>
          </a:p>
          <a:p>
            <a:pPr marL="0" indent="0">
              <a:buNone/>
            </a:pPr>
            <a:r>
              <a:rPr lang="pt-BR" sz="2000" dirty="0"/>
              <a:t>pai1(X,Y)		% </a:t>
            </a:r>
            <a:r>
              <a:rPr lang="pt-BR" sz="2000" dirty="0" err="1"/>
              <a:t>X</a:t>
            </a:r>
            <a:r>
              <a:rPr lang="pt-BR" sz="2000" dirty="0"/>
              <a:t> é pai ou mãe de </a:t>
            </a:r>
            <a:r>
              <a:rPr lang="pt-BR" sz="2000" dirty="0" err="1"/>
              <a:t>Y</a:t>
            </a:r>
            <a:endParaRPr lang="en-US" sz="2000" dirty="0"/>
          </a:p>
          <a:p>
            <a:pPr marL="0" indent="0">
              <a:buNone/>
            </a:pPr>
            <a:r>
              <a:rPr lang="pt-BR" sz="2000" dirty="0"/>
              <a:t>primo(X,Y)	</a:t>
            </a:r>
            <a:r>
              <a:rPr lang="pt-BR" sz="2000" dirty="0" smtClean="0"/>
              <a:t>% </a:t>
            </a:r>
            <a:r>
              <a:rPr lang="pt-BR" sz="2000" dirty="0" err="1"/>
              <a:t>X</a:t>
            </a:r>
            <a:r>
              <a:rPr lang="pt-BR" sz="2000" dirty="0"/>
              <a:t> é primo de </a:t>
            </a:r>
            <a:r>
              <a:rPr lang="pt-BR" sz="2000" dirty="0" err="1"/>
              <a:t>Y</a:t>
            </a:r>
            <a:endParaRPr lang="en-US" sz="2000" dirty="0"/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4722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Exercícios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6722"/>
            <a:ext cx="10515600" cy="997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smtClean="0"/>
              <a:t>1-</a:t>
            </a:r>
            <a:r>
              <a:rPr lang="pt-BR" sz="2000" dirty="0"/>
              <a:t>Dada a seguinte base de fatos, utilize os comandos “!” e “</a:t>
            </a:r>
            <a:r>
              <a:rPr lang="pt-BR" sz="2000" dirty="0" err="1"/>
              <a:t>fail</a:t>
            </a:r>
            <a:r>
              <a:rPr lang="pt-BR" sz="2000" dirty="0"/>
              <a:t>” para representar a relação “</a:t>
            </a:r>
            <a:r>
              <a:rPr lang="pt-BR" sz="2000" i="1" dirty="0"/>
              <a:t>Ana gosta de animais, exceto macaco.</a:t>
            </a:r>
            <a:r>
              <a:rPr lang="pt-BR" sz="2000" dirty="0"/>
              <a:t>” (Negação por falha)</a:t>
            </a:r>
            <a:endParaRPr lang="en-US" sz="2000" dirty="0"/>
          </a:p>
          <a:p>
            <a:pPr marL="0" indent="0">
              <a:buNone/>
            </a:pPr>
            <a:endParaRPr lang="pt-BR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582291"/>
              </p:ext>
            </p:extLst>
          </p:nvPr>
        </p:nvGraphicFramePr>
        <p:xfrm>
          <a:off x="2484782" y="2972285"/>
          <a:ext cx="3220279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0279"/>
              </a:tblGrid>
              <a:tr h="4217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800" b="1">
                          <a:effectLst/>
                        </a:rPr>
                        <a:t>Base de Fatos</a:t>
                      </a:r>
                      <a:endParaRPr lang="en-US" sz="2800" b="1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450" marR="44450" marT="0" marB="0"/>
                </a:tc>
              </a:tr>
              <a:tr h="21089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</a:rPr>
                        <a:t>animal(</a:t>
                      </a:r>
                      <a:r>
                        <a:rPr lang="pt-BR" sz="2800" b="1" dirty="0" err="1">
                          <a:effectLst/>
                        </a:rPr>
                        <a:t>onca</a:t>
                      </a:r>
                      <a:r>
                        <a:rPr lang="pt-BR" sz="2800" b="1" dirty="0">
                          <a:effectLst/>
                        </a:rPr>
                        <a:t>).</a:t>
                      </a:r>
                      <a:endParaRPr lang="en-US" sz="2800" b="1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</a:rPr>
                        <a:t>animal(papagaio).</a:t>
                      </a:r>
                      <a:endParaRPr lang="en-US" sz="2800" b="1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</a:rPr>
                        <a:t>animal(macaco).</a:t>
                      </a:r>
                      <a:endParaRPr lang="en-US" sz="2800" b="1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</a:rPr>
                        <a:t>animal(cachorro).</a:t>
                      </a:r>
                      <a:endParaRPr lang="en-US" sz="2800" b="1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</a:rPr>
                        <a:t>animal(gato).</a:t>
                      </a:r>
                      <a:endParaRPr lang="en-US" sz="28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15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PROLOG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carregar</a:t>
            </a:r>
            <a:r>
              <a:rPr lang="en-US" dirty="0" smtClean="0"/>
              <a:t> </a:t>
            </a:r>
            <a:r>
              <a:rPr lang="en-US" dirty="0"/>
              <a:t>um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 smtClean="0"/>
              <a:t>fonte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Duplo </a:t>
            </a:r>
            <a:r>
              <a:rPr lang="en-US" dirty="0"/>
              <a:t>clique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com </a:t>
            </a:r>
            <a:r>
              <a:rPr lang="en-US" dirty="0" err="1" smtClean="0"/>
              <a:t>extensão</a:t>
            </a:r>
            <a:r>
              <a:rPr lang="en-US" dirty="0" smtClean="0"/>
              <a:t> ’.</a:t>
            </a:r>
            <a:r>
              <a:rPr lang="en-US" dirty="0" err="1"/>
              <a:t>pl</a:t>
            </a:r>
            <a:r>
              <a:rPr lang="en-US" dirty="0"/>
              <a:t>’ </a:t>
            </a:r>
            <a:r>
              <a:rPr lang="en-US" dirty="0" err="1"/>
              <a:t>ou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predicado</a:t>
            </a:r>
            <a:r>
              <a:rPr lang="en-US" dirty="0"/>
              <a:t> consult. </a:t>
            </a:r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269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Erros comuns de sintaxe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Falta de ponto final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08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Erros comuns de sintaxe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Falta de ponto final</a:t>
            </a:r>
          </a:p>
          <a:p>
            <a:r>
              <a:rPr lang="pt-BR" dirty="0" smtClean="0"/>
              <a:t>Usar sempre apostrofo com nomes de arquivos 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2726636" y="2961436"/>
            <a:ext cx="9346096" cy="378565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lvl="1"/>
            <a:r>
              <a:rPr lang="pt-BR" sz="2400" dirty="0" err="1" smtClean="0"/>
              <a:t>consult</a:t>
            </a:r>
            <a:r>
              <a:rPr lang="pt-BR" sz="2400" dirty="0" smtClean="0"/>
              <a:t> e </a:t>
            </a:r>
            <a:r>
              <a:rPr lang="pt-BR" sz="2400" dirty="0" err="1" smtClean="0"/>
              <a:t>reconsult</a:t>
            </a:r>
            <a:r>
              <a:rPr lang="pt-BR" sz="2400" dirty="0" smtClean="0"/>
              <a:t> ou [’</a:t>
            </a:r>
            <a:r>
              <a:rPr lang="pt-BR" sz="2400" dirty="0" err="1" smtClean="0"/>
              <a:t>arquivo.pl</a:t>
            </a:r>
            <a:r>
              <a:rPr lang="pt-BR" sz="2400" dirty="0" smtClean="0"/>
              <a:t>’]. </a:t>
            </a:r>
          </a:p>
          <a:p>
            <a:pPr lvl="1"/>
            <a:r>
              <a:rPr lang="pt-BR" sz="2400" dirty="0" smtClean="0"/>
              <a:t>Se o nome do arquivo é uma palavra que inicia com letra minúscula e sem extensão, não é necessário usar apostrofo</a:t>
            </a:r>
          </a:p>
          <a:p>
            <a:pPr lvl="1"/>
            <a:r>
              <a:rPr lang="pt-BR" sz="2400" dirty="0" smtClean="0"/>
              <a:t>Usar aspas causa um problema, porque um conjunto de caracteres entre aspas corresponde a uma lista dos códigos ASCII dos caracteres, por exemplo, ?- "abc"= [97,98,99] Portanto, </a:t>
            </a:r>
            <a:r>
              <a:rPr lang="pt-BR" sz="2400" dirty="0" err="1" smtClean="0"/>
              <a:t>consult</a:t>
            </a:r>
            <a:r>
              <a:rPr lang="pt-BR" sz="2400" dirty="0" smtClean="0"/>
              <a:t>("abc") é o mesmo que </a:t>
            </a:r>
            <a:r>
              <a:rPr lang="pt-BR" sz="2400" dirty="0" err="1" smtClean="0"/>
              <a:t>consult</a:t>
            </a:r>
            <a:r>
              <a:rPr lang="pt-BR" sz="2400" dirty="0" smtClean="0"/>
              <a:t>([97,98,99]). </a:t>
            </a:r>
          </a:p>
          <a:p>
            <a:pPr lvl="1"/>
            <a:r>
              <a:rPr lang="pt-BR" sz="2400" dirty="0" smtClean="0"/>
              <a:t>Sempre devemos usar apóstrofos: ?- [’abc’]. ?-</a:t>
            </a:r>
            <a:r>
              <a:rPr lang="pt-BR" sz="2400" dirty="0" err="1" smtClean="0"/>
              <a:t>consult</a:t>
            </a:r>
            <a:r>
              <a:rPr lang="pt-BR" sz="2400" dirty="0" smtClean="0"/>
              <a:t>(’abc’). Para especificar um caminho para um arquivo também use apóstrofos, por exemplo, ?- </a:t>
            </a:r>
            <a:r>
              <a:rPr lang="pt-BR" sz="2400" dirty="0" err="1" smtClean="0"/>
              <a:t>consult</a:t>
            </a:r>
            <a:r>
              <a:rPr lang="pt-BR" sz="2400" dirty="0" smtClean="0"/>
              <a:t>(’C:/ </a:t>
            </a:r>
            <a:r>
              <a:rPr lang="pt-BR" sz="2400" dirty="0" err="1" smtClean="0"/>
              <a:t>prolog</a:t>
            </a:r>
            <a:r>
              <a:rPr lang="pt-BR" sz="2400" dirty="0" smtClean="0"/>
              <a:t>/ </a:t>
            </a:r>
            <a:r>
              <a:rPr lang="pt-BR" sz="2400" dirty="0" err="1" smtClean="0"/>
              <a:t>pai.pl</a:t>
            </a:r>
            <a:r>
              <a:rPr lang="pt-BR" sz="2400" dirty="0" smtClean="0"/>
              <a:t>’). </a:t>
            </a:r>
          </a:p>
        </p:txBody>
      </p:sp>
    </p:spTree>
    <p:extLst>
      <p:ext uri="{BB962C8B-B14F-4D97-AF65-F5344CB8AC3E}">
        <p14:creationId xmlns:p14="http://schemas.microsoft.com/office/powerpoint/2010/main" val="12076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Erros comuns de sintaxe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Falta de ponto final </a:t>
            </a:r>
          </a:p>
          <a:p>
            <a:r>
              <a:rPr lang="pt-BR" dirty="0" smtClean="0"/>
              <a:t>Usar sempre apostrofo com nomes de arquivos </a:t>
            </a:r>
          </a:p>
          <a:p>
            <a:r>
              <a:rPr lang="pt-BR" dirty="0" smtClean="0"/>
              <a:t>Variáveis </a:t>
            </a:r>
            <a:r>
              <a:rPr lang="pt-BR" dirty="0"/>
              <a:t>iniciam por </a:t>
            </a:r>
            <a:r>
              <a:rPr lang="pt-BR" dirty="0" smtClean="0"/>
              <a:t>maiúscula </a:t>
            </a:r>
            <a:r>
              <a:rPr lang="pt-BR" dirty="0"/>
              <a:t>e nomes de predicados por </a:t>
            </a:r>
            <a:r>
              <a:rPr lang="pt-BR" dirty="0" smtClean="0"/>
              <a:t>minúsculas </a:t>
            </a:r>
          </a:p>
          <a:p>
            <a:endParaRPr lang="pt-B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4001294"/>
            <a:ext cx="5613400" cy="1104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980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Erros comuns de sintaxe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Falta de ponto final </a:t>
            </a:r>
          </a:p>
          <a:p>
            <a:r>
              <a:rPr lang="pt-BR" dirty="0" smtClean="0"/>
              <a:t>Usar sempre apostrofo com nomes de arquivos </a:t>
            </a:r>
          </a:p>
          <a:p>
            <a:r>
              <a:rPr lang="pt-BR" dirty="0" smtClean="0"/>
              <a:t>Variáveis </a:t>
            </a:r>
            <a:r>
              <a:rPr lang="pt-BR" dirty="0"/>
              <a:t>iniciam por </a:t>
            </a:r>
            <a:r>
              <a:rPr lang="pt-BR" dirty="0" smtClean="0"/>
              <a:t>maiúscula </a:t>
            </a:r>
            <a:r>
              <a:rPr lang="pt-BR" dirty="0"/>
              <a:t>e nomes de predicados por </a:t>
            </a:r>
            <a:r>
              <a:rPr lang="pt-BR" dirty="0" smtClean="0"/>
              <a:t>minúsculas </a:t>
            </a:r>
          </a:p>
          <a:p>
            <a:r>
              <a:rPr lang="pt-BR" dirty="0" smtClean="0"/>
              <a:t>Não </a:t>
            </a:r>
            <a:r>
              <a:rPr lang="pt-BR" dirty="0"/>
              <a:t>deixar brancos entre o nome do predicado e o abre </a:t>
            </a:r>
            <a:r>
              <a:rPr lang="pt-BR" dirty="0" smtClean="0"/>
              <a:t>parênteses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075" y="4433888"/>
            <a:ext cx="7171082" cy="20200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8641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Erros comuns de sintaxe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Falta de ponto final </a:t>
            </a:r>
          </a:p>
          <a:p>
            <a:r>
              <a:rPr lang="pt-BR" dirty="0" smtClean="0"/>
              <a:t>Usar sempre apostrofo com nomes de arquivos </a:t>
            </a:r>
          </a:p>
          <a:p>
            <a:r>
              <a:rPr lang="pt-BR" dirty="0" smtClean="0"/>
              <a:t>Variáveis </a:t>
            </a:r>
            <a:r>
              <a:rPr lang="pt-BR" dirty="0"/>
              <a:t>iniciam por </a:t>
            </a:r>
            <a:r>
              <a:rPr lang="pt-BR" dirty="0" smtClean="0"/>
              <a:t>maiúscula </a:t>
            </a:r>
            <a:r>
              <a:rPr lang="pt-BR" dirty="0"/>
              <a:t>e nomes de predicados por </a:t>
            </a:r>
            <a:r>
              <a:rPr lang="pt-BR" dirty="0" smtClean="0"/>
              <a:t>minúsculas </a:t>
            </a:r>
          </a:p>
          <a:p>
            <a:r>
              <a:rPr lang="pt-BR" dirty="0" smtClean="0"/>
              <a:t>Não </a:t>
            </a:r>
            <a:r>
              <a:rPr lang="pt-BR" dirty="0"/>
              <a:t>deixar brancos entre o nome do predicado e o abre </a:t>
            </a:r>
            <a:r>
              <a:rPr lang="pt-BR" dirty="0" smtClean="0"/>
              <a:t>parênteses</a:t>
            </a:r>
          </a:p>
          <a:p>
            <a:r>
              <a:rPr lang="pt-BR" dirty="0"/>
              <a:t>Tentar definir um predicado predefinido </a:t>
            </a:r>
            <a:endParaRPr lang="pt-BR" dirty="0" smtClean="0"/>
          </a:p>
          <a:p>
            <a:r>
              <a:rPr lang="pt-BR" dirty="0" smtClean="0"/>
              <a:t>Avaliar uma expressão aritmética com variáveis livres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43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Erros comuns de sintaxe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Falta de ponto final </a:t>
            </a:r>
          </a:p>
          <a:p>
            <a:r>
              <a:rPr lang="pt-BR" dirty="0" smtClean="0"/>
              <a:t>Usar sempre apostrofo com nomes de arquivos </a:t>
            </a:r>
          </a:p>
          <a:p>
            <a:r>
              <a:rPr lang="pt-BR" dirty="0" smtClean="0"/>
              <a:t>Variáveis </a:t>
            </a:r>
            <a:r>
              <a:rPr lang="pt-BR" dirty="0"/>
              <a:t>iniciam por </a:t>
            </a:r>
            <a:r>
              <a:rPr lang="pt-BR" dirty="0" smtClean="0"/>
              <a:t>maiúscula </a:t>
            </a:r>
            <a:r>
              <a:rPr lang="pt-BR" dirty="0"/>
              <a:t>e nomes de predicados por </a:t>
            </a:r>
            <a:r>
              <a:rPr lang="pt-BR" dirty="0" smtClean="0"/>
              <a:t>minúsculas </a:t>
            </a:r>
          </a:p>
          <a:p>
            <a:r>
              <a:rPr lang="pt-BR" dirty="0" smtClean="0"/>
              <a:t>Não </a:t>
            </a:r>
            <a:r>
              <a:rPr lang="pt-BR" dirty="0"/>
              <a:t>deixar brancos entre o nome do predicado e o abre </a:t>
            </a:r>
            <a:r>
              <a:rPr lang="pt-BR" dirty="0" smtClean="0"/>
              <a:t>parênteses</a:t>
            </a:r>
          </a:p>
          <a:p>
            <a:r>
              <a:rPr lang="pt-BR" dirty="0"/>
              <a:t>Tentar definir um predicado predefinido </a:t>
            </a:r>
            <a:endParaRPr lang="pt-BR" dirty="0" smtClean="0"/>
          </a:p>
          <a:p>
            <a:r>
              <a:rPr lang="pt-BR" dirty="0" smtClean="0"/>
              <a:t> </a:t>
            </a:r>
            <a:r>
              <a:rPr lang="pt-BR" dirty="0"/>
              <a:t>Avaliar uma </a:t>
            </a:r>
            <a:r>
              <a:rPr lang="pt-BR" dirty="0" smtClean="0"/>
              <a:t>expressão aritmética </a:t>
            </a:r>
            <a:r>
              <a:rPr lang="pt-BR" dirty="0"/>
              <a:t>com </a:t>
            </a:r>
            <a:r>
              <a:rPr lang="pt-BR" dirty="0" smtClean="0"/>
              <a:t>variáveis </a:t>
            </a:r>
            <a:r>
              <a:rPr lang="pt-BR" dirty="0"/>
              <a:t>livres </a:t>
            </a:r>
            <a:endParaRPr lang="pt-BR" dirty="0" smtClean="0"/>
          </a:p>
          <a:p>
            <a:r>
              <a:rPr lang="pt-BR" dirty="0"/>
              <a:t>Usar operadores </a:t>
            </a:r>
            <a:r>
              <a:rPr lang="pt-BR" dirty="0" smtClean="0"/>
              <a:t>não </a:t>
            </a:r>
            <a:r>
              <a:rPr lang="pt-BR" dirty="0"/>
              <a:t>definidos 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endParaRPr lang="en-US" dirty="0" smtClean="0"/>
          </a:p>
          <a:p>
            <a:endParaRPr lang="pt-B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400" y="3680206"/>
            <a:ext cx="5232400" cy="1562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527" y="5242306"/>
            <a:ext cx="4191000" cy="431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303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Listas em PROLOG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Listas são estruturas de dados bastante comuns em linguagens de programação. Consiste numa </a:t>
            </a:r>
            <a:r>
              <a:rPr lang="pt-BR" dirty="0" smtClean="0"/>
              <a:t>sequência </a:t>
            </a:r>
            <a:r>
              <a:rPr lang="pt-BR" dirty="0"/>
              <a:t>ordenada de elementos que pode ter qualquer tamanho.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/>
          </a:p>
          <a:p>
            <a:r>
              <a:rPr lang="pt-BR" dirty="0"/>
              <a:t>Em Prolog, uma lista é representada por uma </a:t>
            </a:r>
            <a:r>
              <a:rPr lang="pt-BR" dirty="0" smtClean="0"/>
              <a:t>sequência </a:t>
            </a:r>
            <a:r>
              <a:rPr lang="pt-BR" dirty="0"/>
              <a:t>de elementos entre “[]” separados por vírgula. Uma lista vazia é representada por “[]”. Cada elemento pode ser qualquer tipo de termo, inclusive uma outra lista.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Exemplos</a:t>
            </a:r>
            <a:r>
              <a:rPr lang="en-US" dirty="0" smtClean="0"/>
              <a:t>:</a:t>
            </a:r>
            <a:r>
              <a:rPr lang="pt-BR" dirty="0"/>
              <a:t> </a:t>
            </a:r>
            <a:endParaRPr lang="en-US" dirty="0"/>
          </a:p>
          <a:p>
            <a:r>
              <a:rPr lang="pt-BR" dirty="0"/>
              <a:t>[a</a:t>
            </a:r>
            <a:r>
              <a:rPr lang="pt-BR" dirty="0" smtClean="0"/>
              <a:t>]    </a:t>
            </a:r>
          </a:p>
          <a:p>
            <a:r>
              <a:rPr lang="pt-BR" dirty="0" smtClean="0"/>
              <a:t>[</a:t>
            </a:r>
            <a:r>
              <a:rPr lang="pt-BR" dirty="0"/>
              <a:t>o, homem, [</a:t>
            </a:r>
            <a:r>
              <a:rPr lang="pt-BR" dirty="0" err="1"/>
              <a:t>gosta,pescar</a:t>
            </a:r>
            <a:r>
              <a:rPr lang="pt-BR" dirty="0" smtClean="0"/>
              <a:t>]]                  </a:t>
            </a:r>
          </a:p>
          <a:p>
            <a:r>
              <a:rPr lang="pt-BR" dirty="0" smtClean="0"/>
              <a:t>[</a:t>
            </a:r>
            <a:r>
              <a:rPr lang="pt-BR" dirty="0"/>
              <a:t>a,V1,b,[X,Y]]        </a:t>
            </a:r>
            <a:endParaRPr lang="pt-BR" dirty="0" smtClean="0"/>
          </a:p>
          <a:p>
            <a:r>
              <a:rPr lang="pt-BR" dirty="0" smtClean="0"/>
              <a:t>[]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76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Exemplo programa</a:t>
            </a:r>
            <a:endParaRPr lang="pt-BR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2077244"/>
            <a:ext cx="8178800" cy="3848100"/>
          </a:xfrm>
        </p:spPr>
      </p:pic>
    </p:spTree>
    <p:extLst>
      <p:ext uri="{BB962C8B-B14F-4D97-AF65-F5344CB8AC3E}">
        <p14:creationId xmlns:p14="http://schemas.microsoft.com/office/powerpoint/2010/main" val="112803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Manipulação de listas em PROLOG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10878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manipulação de uma lista em Prolog é feita dividindo a lista em </a:t>
            </a:r>
            <a:r>
              <a:rPr lang="pt-BR" i="1" dirty="0"/>
              <a:t>Cabeça</a:t>
            </a:r>
            <a:r>
              <a:rPr lang="pt-BR" dirty="0"/>
              <a:t> e </a:t>
            </a:r>
            <a:r>
              <a:rPr lang="pt-BR" i="1" dirty="0"/>
              <a:t>Corpo</a:t>
            </a:r>
            <a:r>
              <a:rPr lang="pt-BR" dirty="0"/>
              <a:t> utilizando o símbolo “|”. </a:t>
            </a:r>
            <a:endParaRPr lang="pt-BR" dirty="0" smtClean="0"/>
          </a:p>
          <a:p>
            <a:r>
              <a:rPr lang="pt-BR" i="1" dirty="0" smtClean="0"/>
              <a:t>Cabeça </a:t>
            </a:r>
            <a:r>
              <a:rPr lang="pt-BR" dirty="0" smtClean="0"/>
              <a:t> </a:t>
            </a:r>
            <a:r>
              <a:rPr lang="pt-BR" dirty="0"/>
              <a:t>é instanciada com o primeiro elemento da lista e </a:t>
            </a:r>
            <a:r>
              <a:rPr lang="pt-BR" i="1" dirty="0"/>
              <a:t>Corpo</a:t>
            </a:r>
            <a:r>
              <a:rPr lang="pt-BR" dirty="0"/>
              <a:t>  é instanciada com uma outra lista contendo os elementos restantes da lista inicial. 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5100"/>
            <a:ext cx="45212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Listas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49" y="1825625"/>
            <a:ext cx="7277901" cy="4351338"/>
          </a:xfrm>
        </p:spPr>
      </p:pic>
    </p:spTree>
    <p:extLst>
      <p:ext uri="{BB962C8B-B14F-4D97-AF65-F5344CB8AC3E}">
        <p14:creationId xmlns:p14="http://schemas.microsoft.com/office/powerpoint/2010/main" val="24638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Lista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[a </a:t>
            </a:r>
            <a:r>
              <a:rPr lang="pt-BR" dirty="0" err="1" smtClean="0"/>
              <a:t>b</a:t>
            </a:r>
            <a:r>
              <a:rPr lang="pt-BR" dirty="0" smtClean="0"/>
              <a:t> </a:t>
            </a:r>
            <a:r>
              <a:rPr lang="pt-BR" dirty="0" err="1" smtClean="0"/>
              <a:t>c</a:t>
            </a:r>
            <a:r>
              <a:rPr lang="pt-BR" dirty="0" smtClean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34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Linguagem </a:t>
            </a:r>
            <a:r>
              <a:rPr lang="pt-BR" sz="4000" dirty="0" smtClean="0"/>
              <a:t>simplificada</a:t>
            </a:r>
            <a:endParaRPr lang="pt-BR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45932"/>
            <a:ext cx="6818175" cy="2445337"/>
          </a:xfrm>
        </p:spPr>
      </p:pic>
    </p:spTree>
    <p:extLst>
      <p:ext uri="{BB962C8B-B14F-4D97-AF65-F5344CB8AC3E}">
        <p14:creationId xmlns:p14="http://schemas.microsoft.com/office/powerpoint/2010/main" val="675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Construção de 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construtor [], que representa a lista vazia;</a:t>
            </a:r>
          </a:p>
          <a:p>
            <a:r>
              <a:rPr lang="pt-BR" dirty="0" smtClean="0"/>
              <a:t>O construtor [</a:t>
            </a:r>
            <a:r>
              <a:rPr lang="pt-BR" dirty="0" err="1" smtClean="0"/>
              <a:t>X|Xs</a:t>
            </a:r>
            <a:r>
              <a:rPr lang="pt-BR" dirty="0" smtClean="0"/>
              <a:t>], que representa uma lista com o elemento X </a:t>
            </a:r>
            <a:r>
              <a:rPr lang="pt-BR" dirty="0" err="1" smtClean="0"/>
              <a:t>ma</a:t>
            </a:r>
            <a:r>
              <a:rPr lang="pt-BR" dirty="0" smtClean="0"/>
              <a:t> cabeça e com a lista </a:t>
            </a:r>
            <a:r>
              <a:rPr lang="pt-BR" dirty="0" err="1" smtClean="0"/>
              <a:t>Xs</a:t>
            </a:r>
            <a:r>
              <a:rPr lang="pt-BR" dirty="0" smtClean="0"/>
              <a:t> como cauda.</a:t>
            </a:r>
          </a:p>
          <a:p>
            <a:endParaRPr lang="pt-BR" dirty="0"/>
          </a:p>
          <a:p>
            <a:r>
              <a:rPr lang="pt-BR" dirty="0"/>
              <a:t>Listas são manipuladas pela unificação de variáveis</a:t>
            </a:r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06" y="4630196"/>
            <a:ext cx="4056083" cy="107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26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770" y="38603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Exemplos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168638"/>
            <a:ext cx="9636041" cy="201350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70" y="1711602"/>
            <a:ext cx="9409641" cy="18476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" y="2126974"/>
            <a:ext cx="12192000" cy="3889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" y="5685183"/>
            <a:ext cx="12192000" cy="496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32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770" y="38603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Exemplos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168638"/>
            <a:ext cx="9636041" cy="201350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70" y="1711602"/>
            <a:ext cx="9409641" cy="18476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" y="2677561"/>
            <a:ext cx="12192000" cy="3889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" y="5685183"/>
            <a:ext cx="12192000" cy="496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85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770" y="38603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Exemplos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168638"/>
            <a:ext cx="9636041" cy="201350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70" y="1711602"/>
            <a:ext cx="9409641" cy="18476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" y="3037165"/>
            <a:ext cx="12192000" cy="3529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" y="5685183"/>
            <a:ext cx="12192000" cy="496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5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770" y="38603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Exemplos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168638"/>
            <a:ext cx="9636041" cy="201350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70" y="1711602"/>
            <a:ext cx="9409641" cy="18476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" y="3836503"/>
            <a:ext cx="12192000" cy="273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" y="5685183"/>
            <a:ext cx="12192000" cy="496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10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770" y="38603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Exemplos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168638"/>
            <a:ext cx="9636041" cy="201350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70" y="1711602"/>
            <a:ext cx="9409641" cy="18476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" y="4651513"/>
            <a:ext cx="12192000" cy="1915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" y="5685183"/>
            <a:ext cx="12192000" cy="496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38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Termos e predicado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b="1" u="sng" dirty="0" smtClean="0"/>
              <a:t>Variável</a:t>
            </a:r>
            <a:r>
              <a:rPr lang="pt-BR" dirty="0" smtClean="0"/>
              <a:t> </a:t>
            </a:r>
            <a:r>
              <a:rPr lang="pt-BR" dirty="0"/>
              <a:t>representa um elemento </a:t>
            </a:r>
            <a:r>
              <a:rPr lang="pt-BR" dirty="0" smtClean="0"/>
              <a:t>não </a:t>
            </a:r>
            <a:r>
              <a:rPr lang="pt-BR" dirty="0"/>
              <a:t>especificado do </a:t>
            </a:r>
            <a:r>
              <a:rPr lang="pt-BR" dirty="0" smtClean="0"/>
              <a:t>domínio </a:t>
            </a:r>
            <a:r>
              <a:rPr lang="pt-BR" dirty="0"/>
              <a:t>Sintaticamente, uma </a:t>
            </a:r>
            <a:r>
              <a:rPr lang="pt-BR" dirty="0" smtClean="0"/>
              <a:t>variável </a:t>
            </a:r>
            <a:r>
              <a:rPr lang="pt-BR" dirty="0"/>
              <a:t>sempre inicia com </a:t>
            </a:r>
            <a:r>
              <a:rPr lang="pt-BR" b="1" u="sng" dirty="0"/>
              <a:t>letra </a:t>
            </a:r>
            <a:r>
              <a:rPr lang="pt-BR" b="1" u="sng" dirty="0" smtClean="0"/>
              <a:t>maiúscula </a:t>
            </a:r>
          </a:p>
          <a:p>
            <a:pPr algn="just"/>
            <a:r>
              <a:rPr lang="pt-BR" b="1" u="sng" dirty="0" smtClean="0"/>
              <a:t>Constante</a:t>
            </a:r>
            <a:r>
              <a:rPr lang="pt-BR" dirty="0" smtClean="0"/>
              <a:t> </a:t>
            </a:r>
            <a:r>
              <a:rPr lang="pt-BR" dirty="0"/>
              <a:t>representa um elemento </a:t>
            </a:r>
            <a:r>
              <a:rPr lang="pt-BR" dirty="0" smtClean="0"/>
              <a:t>especıfico </a:t>
            </a:r>
            <a:r>
              <a:rPr lang="pt-BR" dirty="0"/>
              <a:t>do </a:t>
            </a:r>
            <a:r>
              <a:rPr lang="pt-BR" dirty="0" smtClean="0"/>
              <a:t>domínio. </a:t>
            </a:r>
            <a:r>
              <a:rPr lang="pt-BR" dirty="0"/>
              <a:t>Pode ser </a:t>
            </a:r>
            <a:r>
              <a:rPr lang="pt-BR" dirty="0" smtClean="0"/>
              <a:t>numérica </a:t>
            </a:r>
            <a:r>
              <a:rPr lang="pt-BR" dirty="0"/>
              <a:t>ou uma cadeia de caracteres (tipicamente, iniciando com </a:t>
            </a:r>
            <a:r>
              <a:rPr lang="pt-BR" b="1" u="sng" dirty="0"/>
              <a:t>letra </a:t>
            </a:r>
            <a:r>
              <a:rPr lang="pt-BR" b="1" u="sng" dirty="0" smtClean="0"/>
              <a:t>minúscula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/>
              <a:t>Se </a:t>
            </a:r>
            <a:r>
              <a:rPr lang="pt-BR" dirty="0" err="1" smtClean="0"/>
              <a:t>P</a:t>
            </a:r>
            <a:r>
              <a:rPr lang="pt-BR" dirty="0" smtClean="0"/>
              <a:t> é </a:t>
            </a:r>
            <a:r>
              <a:rPr lang="pt-BR" dirty="0"/>
              <a:t>uma </a:t>
            </a:r>
            <a:r>
              <a:rPr lang="pt-BR" dirty="0" smtClean="0"/>
              <a:t>fórmula atômica</a:t>
            </a:r>
            <a:r>
              <a:rPr lang="pt-BR" dirty="0"/>
              <a:t>, </a:t>
            </a:r>
            <a:endParaRPr lang="pt-BR" dirty="0" smtClean="0"/>
          </a:p>
          <a:p>
            <a:pPr lvl="1"/>
            <a:r>
              <a:rPr lang="pt-BR" dirty="0"/>
              <a:t>E</a:t>
            </a:r>
            <a:r>
              <a:rPr lang="pt-BR" dirty="0" smtClean="0"/>
              <a:t>ntão </a:t>
            </a:r>
            <a:r>
              <a:rPr lang="pt-BR" dirty="0"/>
              <a:t>a sua </a:t>
            </a:r>
            <a:r>
              <a:rPr lang="pt-BR" dirty="0" smtClean="0"/>
              <a:t>negação também é </a:t>
            </a:r>
            <a:r>
              <a:rPr lang="pt-BR" dirty="0"/>
              <a:t>uma </a:t>
            </a:r>
            <a:r>
              <a:rPr lang="pt-BR" dirty="0" smtClean="0"/>
              <a:t>fórmula</a:t>
            </a:r>
            <a:r>
              <a:rPr lang="pt-BR" dirty="0"/>
              <a:t>, representada </a:t>
            </a:r>
            <a:r>
              <a:rPr lang="pt-BR" dirty="0" smtClean="0"/>
              <a:t>em Prolog </a:t>
            </a:r>
            <a:r>
              <a:rPr lang="pt-BR" dirty="0"/>
              <a:t>por </a:t>
            </a:r>
            <a:r>
              <a:rPr lang="pt-BR" sz="2600" b="1" dirty="0"/>
              <a:t>\+ </a:t>
            </a:r>
            <a:r>
              <a:rPr lang="pt-BR" sz="2600" b="1" dirty="0" err="1" smtClean="0"/>
              <a:t>P</a:t>
            </a:r>
            <a:endParaRPr lang="pt-BR" dirty="0"/>
          </a:p>
          <a:p>
            <a:r>
              <a:rPr lang="pt-BR" dirty="0"/>
              <a:t>Se </a:t>
            </a:r>
            <a:r>
              <a:rPr lang="pt-BR" dirty="0" err="1"/>
              <a:t>P</a:t>
            </a:r>
            <a:r>
              <a:rPr lang="pt-BR" dirty="0"/>
              <a:t> e </a:t>
            </a:r>
            <a:r>
              <a:rPr lang="pt-BR" dirty="0" err="1"/>
              <a:t>Q</a:t>
            </a:r>
            <a:r>
              <a:rPr lang="pt-BR" dirty="0"/>
              <a:t> </a:t>
            </a:r>
            <a:r>
              <a:rPr lang="pt-BR" dirty="0" smtClean="0"/>
              <a:t>são fórmulas</a:t>
            </a:r>
            <a:r>
              <a:rPr lang="pt-BR" dirty="0"/>
              <a:t>, </a:t>
            </a:r>
            <a:endParaRPr lang="pt-BR" dirty="0" smtClean="0"/>
          </a:p>
          <a:p>
            <a:pPr lvl="1"/>
            <a:r>
              <a:rPr lang="pt-BR" dirty="0" smtClean="0"/>
              <a:t>Então também </a:t>
            </a:r>
            <a:r>
              <a:rPr lang="pt-BR" dirty="0"/>
              <a:t>a </a:t>
            </a:r>
            <a:r>
              <a:rPr lang="pt-BR" sz="2600" b="1" dirty="0" smtClean="0"/>
              <a:t>conjunção (P,Q</a:t>
            </a:r>
            <a:r>
              <a:rPr lang="pt-BR" sz="2600" b="1" dirty="0"/>
              <a:t>), </a:t>
            </a:r>
            <a:r>
              <a:rPr lang="pt-BR" dirty="0"/>
              <a:t>a </a:t>
            </a:r>
            <a:r>
              <a:rPr lang="pt-BR" sz="2600" b="1" dirty="0" smtClean="0"/>
              <a:t>disjunção(P;Q</a:t>
            </a:r>
            <a:r>
              <a:rPr lang="pt-BR" sz="2600" b="1" dirty="0"/>
              <a:t>)</a:t>
            </a:r>
            <a:r>
              <a:rPr lang="pt-BR" dirty="0"/>
              <a:t> e a </a:t>
            </a:r>
            <a:r>
              <a:rPr lang="pt-BR" sz="2600" b="1" dirty="0"/>
              <a:t>condicional </a:t>
            </a:r>
            <a:r>
              <a:rPr lang="pt-BR" sz="2600" b="1" dirty="0" smtClean="0"/>
              <a:t>(</a:t>
            </a:r>
            <a:r>
              <a:rPr lang="pt-BR" sz="2600" b="1" dirty="0" err="1"/>
              <a:t>P</a:t>
            </a:r>
            <a:r>
              <a:rPr lang="pt-BR" sz="2600" b="1" dirty="0"/>
              <a:t>:-</a:t>
            </a:r>
            <a:r>
              <a:rPr lang="pt-BR" sz="2600" b="1" dirty="0" err="1"/>
              <a:t>Q</a:t>
            </a:r>
            <a:r>
              <a:rPr lang="pt-BR" sz="2600" b="1" dirty="0"/>
              <a:t>) </a:t>
            </a:r>
            <a:r>
              <a:rPr lang="pt-BR" dirty="0" smtClean="0"/>
              <a:t>são fórmulas não atômicas. </a:t>
            </a:r>
            <a:endParaRPr lang="pt-BR" dirty="0"/>
          </a:p>
          <a:p>
            <a:endParaRPr lang="pt-BR" dirty="0"/>
          </a:p>
          <a:p>
            <a:endParaRPr lang="pt-BR" b="1" u="sng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491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770" y="38603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Exemplos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168638"/>
            <a:ext cx="9636041" cy="201350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70" y="1711602"/>
            <a:ext cx="9409641" cy="18476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" y="5188226"/>
            <a:ext cx="12192000" cy="137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" y="5685183"/>
            <a:ext cx="12192000" cy="496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2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770" y="38603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Exemplos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168638"/>
            <a:ext cx="9636041" cy="201350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70" y="1711602"/>
            <a:ext cx="9409641" cy="184764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" y="5685183"/>
            <a:ext cx="12192000" cy="496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89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770" y="38603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Exemplos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168638"/>
            <a:ext cx="9636041" cy="201350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70" y="1711602"/>
            <a:ext cx="9409641" cy="184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Programação recursiva em PROLOG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17800" cy="647700"/>
          </a:xfrm>
        </p:spPr>
      </p:pic>
      <p:sp>
        <p:nvSpPr>
          <p:cNvPr id="5" name="TextBox 4"/>
          <p:cNvSpPr txBox="1"/>
          <p:nvPr/>
        </p:nvSpPr>
        <p:spPr>
          <a:xfrm>
            <a:off x="838200" y="2703443"/>
            <a:ext cx="1001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Vamos implementar a versão </a:t>
            </a:r>
            <a:r>
              <a:rPr lang="pt-BR" dirty="0" err="1" smtClean="0"/>
              <a:t>compr</a:t>
            </a:r>
            <a:r>
              <a:rPr lang="pt-BR" dirty="0" smtClean="0"/>
              <a:t> que dá o mesmo resultado que o predicado </a:t>
            </a:r>
            <a:r>
              <a:rPr lang="pt-BR" dirty="0" err="1" smtClean="0"/>
              <a:t>length</a:t>
            </a:r>
            <a:r>
              <a:rPr lang="pt-BR" dirty="0" smtClean="0"/>
              <a:t> de PROLOG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82013"/>
            <a:ext cx="10401300" cy="157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66051"/>
            <a:ext cx="6248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7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Exercícios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Implementar os seguintes predicados: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 </a:t>
            </a:r>
            <a:endParaRPr lang="en-US" dirty="0"/>
          </a:p>
          <a:p>
            <a:pPr marL="0" indent="0">
              <a:buNone/>
            </a:pPr>
            <a:r>
              <a:rPr lang="pt-BR" dirty="0" err="1"/>
              <a:t>n_elementos</a:t>
            </a:r>
            <a:r>
              <a:rPr lang="pt-BR" dirty="0"/>
              <a:t>(</a:t>
            </a:r>
            <a:r>
              <a:rPr lang="pt-BR" dirty="0" err="1"/>
              <a:t>Lista,N</a:t>
            </a:r>
            <a:r>
              <a:rPr lang="pt-BR" dirty="0"/>
              <a:t>)		</a:t>
            </a:r>
            <a:r>
              <a:rPr lang="pt-BR" dirty="0" smtClean="0"/>
              <a:t>% </a:t>
            </a:r>
            <a:r>
              <a:rPr lang="pt-BR" dirty="0"/>
              <a:t>N é o número de elementos da lista Lista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concatena(Lista1,Lista2,Lista)	% Lista é a concatenação de Lista1 com Lista2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insere(Elemento,Lista,Lista2)	% Insere o elemento Elemento em Lista resultando em Lista2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insere(Elemento,Pos,Lista,Lista2</a:t>
            </a:r>
            <a:r>
              <a:rPr lang="pt-BR" dirty="0" smtClean="0"/>
              <a:t>)	% </a:t>
            </a:r>
            <a:r>
              <a:rPr lang="pt-BR" dirty="0"/>
              <a:t>Insere o elemento Elemento em Lista na posição </a:t>
            </a:r>
            <a:r>
              <a:rPr lang="pt-BR" dirty="0" err="1"/>
              <a:t>Pos</a:t>
            </a:r>
            <a:r>
              <a:rPr lang="pt-BR" dirty="0"/>
              <a:t> resultando em Lista2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inverte(Lista,Lista1)		</a:t>
            </a:r>
            <a:r>
              <a:rPr lang="pt-BR" dirty="0" smtClean="0"/>
              <a:t>% </a:t>
            </a:r>
            <a:r>
              <a:rPr lang="pt-BR" dirty="0"/>
              <a:t>Lista1 é a lista Lista invertida.</a:t>
            </a: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83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Predicados Prolog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b="1" dirty="0" smtClean="0"/>
              <a:t>Consulta </a:t>
            </a:r>
            <a:r>
              <a:rPr lang="pt-BR" b="1" dirty="0"/>
              <a:t>a arquivos:</a:t>
            </a:r>
            <a:endParaRPr lang="en-US" b="1" dirty="0"/>
          </a:p>
          <a:p>
            <a:pPr lvl="0"/>
            <a:r>
              <a:rPr lang="pt-BR" dirty="0"/>
              <a:t>?- </a:t>
            </a:r>
            <a:r>
              <a:rPr lang="pt-BR" dirty="0" err="1"/>
              <a:t>consult</a:t>
            </a:r>
            <a:r>
              <a:rPr lang="pt-BR" dirty="0"/>
              <a:t>(‘</a:t>
            </a:r>
            <a:r>
              <a:rPr lang="pt-BR" dirty="0" err="1"/>
              <a:t>Arquivo.pl</a:t>
            </a:r>
            <a:r>
              <a:rPr lang="pt-BR" dirty="0"/>
              <a:t>’).</a:t>
            </a:r>
            <a:endParaRPr lang="en-US" dirty="0"/>
          </a:p>
          <a:p>
            <a:r>
              <a:rPr lang="pt-BR" dirty="0"/>
              <a:t>Consulta o arquivo </a:t>
            </a:r>
            <a:r>
              <a:rPr lang="pt-BR" i="1" dirty="0" err="1"/>
              <a:t>Arquivo.pl</a:t>
            </a:r>
            <a:r>
              <a:rPr lang="pt-BR" dirty="0"/>
              <a:t> tornando disponíveis em memória as cláusulas dos programas existentes em </a:t>
            </a:r>
            <a:r>
              <a:rPr lang="pt-BR" i="1" dirty="0" err="1"/>
              <a:t>Arquivo.pl</a:t>
            </a:r>
            <a:r>
              <a:rPr lang="pt-BR" dirty="0"/>
              <a:t>.</a:t>
            </a:r>
            <a:endParaRPr lang="en-US" dirty="0"/>
          </a:p>
          <a:p>
            <a:pPr lvl="0"/>
            <a:r>
              <a:rPr lang="pt-BR" dirty="0"/>
              <a:t>?- </a:t>
            </a:r>
            <a:r>
              <a:rPr lang="pt-BR" dirty="0" err="1"/>
              <a:t>reconsult</a:t>
            </a:r>
            <a:r>
              <a:rPr lang="pt-BR" dirty="0"/>
              <a:t>(‘</a:t>
            </a:r>
            <a:r>
              <a:rPr lang="pt-BR" dirty="0" err="1"/>
              <a:t>Arquivo.pl</a:t>
            </a:r>
            <a:r>
              <a:rPr lang="pt-BR" dirty="0"/>
              <a:t>’).</a:t>
            </a:r>
            <a:endParaRPr lang="en-US" dirty="0"/>
          </a:p>
          <a:p>
            <a:r>
              <a:rPr lang="pt-BR" dirty="0"/>
              <a:t>Trabalha de forma semelhante a </a:t>
            </a:r>
            <a:r>
              <a:rPr lang="pt-BR" dirty="0" err="1"/>
              <a:t>consult</a:t>
            </a:r>
            <a:r>
              <a:rPr lang="pt-BR" dirty="0"/>
              <a:t>/1 exceto que as cláusulas lidas no arquivo irão sobrepor as cláusulas correspondentes na base de conhecimento.</a:t>
            </a:r>
            <a:endParaRPr lang="en-US" dirty="0"/>
          </a:p>
          <a:p>
            <a:pPr lvl="0"/>
            <a:r>
              <a:rPr lang="pt-BR" dirty="0"/>
              <a:t>?- [‘</a:t>
            </a:r>
            <a:r>
              <a:rPr lang="pt-BR" dirty="0" err="1"/>
              <a:t>Arquivo.pl</a:t>
            </a:r>
            <a:r>
              <a:rPr lang="pt-BR" dirty="0"/>
              <a:t>’]</a:t>
            </a:r>
            <a:endParaRPr lang="en-US" dirty="0"/>
          </a:p>
          <a:p>
            <a:r>
              <a:rPr lang="pt-BR" dirty="0"/>
              <a:t>É equivalente a </a:t>
            </a:r>
            <a:r>
              <a:rPr lang="pt-BR" dirty="0" err="1"/>
              <a:t>consult</a:t>
            </a:r>
            <a:r>
              <a:rPr lang="pt-BR" dirty="0"/>
              <a:t>/1</a:t>
            </a:r>
            <a:endParaRPr lang="en-US" dirty="0"/>
          </a:p>
          <a:p>
            <a:pPr lvl="0"/>
            <a:r>
              <a:rPr lang="pt-BR" dirty="0"/>
              <a:t>?- [-‘</a:t>
            </a:r>
            <a:r>
              <a:rPr lang="pt-BR" dirty="0" err="1"/>
              <a:t>Arquivo.pl</a:t>
            </a:r>
            <a:r>
              <a:rPr lang="pt-BR" dirty="0"/>
              <a:t>’]</a:t>
            </a:r>
            <a:endParaRPr lang="en-US" dirty="0"/>
          </a:p>
          <a:p>
            <a:r>
              <a:rPr lang="pt-BR" dirty="0"/>
              <a:t>É equivalente a </a:t>
            </a:r>
            <a:r>
              <a:rPr lang="pt-BR" dirty="0" err="1"/>
              <a:t>reconsult</a:t>
            </a:r>
            <a:r>
              <a:rPr lang="pt-BR" dirty="0"/>
              <a:t>/1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4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Predicados de </a:t>
            </a:r>
            <a:r>
              <a:rPr lang="pt-BR" sz="4000" dirty="0" err="1"/>
              <a:t>I</a:t>
            </a:r>
            <a:r>
              <a:rPr lang="pt-BR" sz="4000" dirty="0"/>
              <a:t>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?- </a:t>
            </a:r>
            <a:r>
              <a:rPr lang="pt-BR" dirty="0" err="1"/>
              <a:t>read</a:t>
            </a:r>
            <a:r>
              <a:rPr lang="pt-BR" dirty="0"/>
              <a:t>(A).</a:t>
            </a:r>
            <a:endParaRPr lang="en-US" dirty="0"/>
          </a:p>
          <a:p>
            <a:r>
              <a:rPr lang="pt-BR" dirty="0"/>
              <a:t>Carrega em A a entrada da </a:t>
            </a:r>
            <a:r>
              <a:rPr lang="pt-BR" i="1" dirty="0" err="1"/>
              <a:t>stream</a:t>
            </a:r>
            <a:r>
              <a:rPr lang="pt-BR" dirty="0"/>
              <a:t> corrente.</a:t>
            </a:r>
            <a:endParaRPr lang="en-US" dirty="0"/>
          </a:p>
          <a:p>
            <a:r>
              <a:rPr lang="pt-BR" dirty="0"/>
              <a:t>?- </a:t>
            </a:r>
            <a:r>
              <a:rPr lang="pt-BR" dirty="0" err="1"/>
              <a:t>nl</a:t>
            </a:r>
            <a:r>
              <a:rPr lang="pt-BR" dirty="0"/>
              <a:t>.</a:t>
            </a:r>
            <a:endParaRPr lang="en-US" dirty="0"/>
          </a:p>
          <a:p>
            <a:r>
              <a:rPr lang="pt-BR" dirty="0"/>
              <a:t>Salta para a próxima linha.</a:t>
            </a:r>
            <a:endParaRPr lang="en-US" dirty="0"/>
          </a:p>
          <a:p>
            <a:r>
              <a:rPr lang="pt-BR" dirty="0"/>
              <a:t>?- </a:t>
            </a:r>
            <a:r>
              <a:rPr lang="pt-BR" dirty="0" err="1"/>
              <a:t>tab</a:t>
            </a:r>
            <a:r>
              <a:rPr lang="pt-BR" dirty="0"/>
              <a:t>(</a:t>
            </a:r>
            <a:r>
              <a:rPr lang="pt-BR" dirty="0" err="1"/>
              <a:t>X</a:t>
            </a:r>
            <a:r>
              <a:rPr lang="pt-BR" dirty="0"/>
              <a:t>).</a:t>
            </a:r>
            <a:endParaRPr lang="en-US" dirty="0"/>
          </a:p>
          <a:p>
            <a:r>
              <a:rPr lang="pt-BR" dirty="0"/>
              <a:t>Imprime o número </a:t>
            </a:r>
            <a:r>
              <a:rPr lang="pt-BR" dirty="0" err="1"/>
              <a:t>X</a:t>
            </a:r>
            <a:r>
              <a:rPr lang="pt-BR" dirty="0"/>
              <a:t> de espaços em branco.</a:t>
            </a:r>
            <a:endParaRPr lang="en-US" dirty="0"/>
          </a:p>
          <a:p>
            <a:r>
              <a:rPr lang="pt-BR" dirty="0"/>
              <a:t>?- </a:t>
            </a:r>
            <a:r>
              <a:rPr lang="pt-BR" dirty="0" err="1"/>
              <a:t>write</a:t>
            </a:r>
            <a:r>
              <a:rPr lang="pt-BR" dirty="0"/>
              <a:t>(</a:t>
            </a:r>
            <a:r>
              <a:rPr lang="pt-BR" dirty="0" err="1"/>
              <a:t>X</a:t>
            </a:r>
            <a:r>
              <a:rPr lang="pt-BR" dirty="0"/>
              <a:t>).</a:t>
            </a:r>
            <a:endParaRPr lang="en-US" dirty="0"/>
          </a:p>
          <a:p>
            <a:r>
              <a:rPr lang="pt-BR" dirty="0"/>
              <a:t>Imprime o conteúdo da variável </a:t>
            </a:r>
            <a:r>
              <a:rPr lang="pt-BR" dirty="0" err="1"/>
              <a:t>X</a:t>
            </a:r>
            <a:r>
              <a:rPr lang="pt-BR" dirty="0"/>
              <a:t>.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60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Convenção para a leitura das cláusulas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Fato com 2 parâmetros: duas leituras possíveis trocando-se a ordem os parâmetros</a:t>
            </a:r>
          </a:p>
          <a:p>
            <a:r>
              <a:rPr lang="pt-BR" dirty="0" smtClean="0"/>
              <a:t>Exemplo-fato pai(</a:t>
            </a:r>
            <a:r>
              <a:rPr lang="pt-BR" dirty="0" err="1" smtClean="0"/>
              <a:t>joao,pedro</a:t>
            </a:r>
            <a:r>
              <a:rPr lang="pt-BR" dirty="0" smtClean="0"/>
              <a:t>) temos duas leituras: </a:t>
            </a:r>
          </a:p>
          <a:p>
            <a:pPr lvl="1"/>
            <a:r>
              <a:rPr lang="pt-BR" dirty="0" err="1" smtClean="0"/>
              <a:t>pedro</a:t>
            </a:r>
            <a:r>
              <a:rPr lang="pt-BR" dirty="0" smtClean="0"/>
              <a:t>  é pai de </a:t>
            </a:r>
            <a:r>
              <a:rPr lang="pt-BR" dirty="0" err="1" smtClean="0"/>
              <a:t>joao</a:t>
            </a:r>
            <a:r>
              <a:rPr lang="pt-BR" dirty="0" smtClean="0"/>
              <a:t> ou </a:t>
            </a:r>
          </a:p>
          <a:p>
            <a:pPr lvl="1"/>
            <a:r>
              <a:rPr lang="pt-BR" dirty="0" err="1" smtClean="0"/>
              <a:t>joao</a:t>
            </a:r>
            <a:r>
              <a:rPr lang="pt-BR" dirty="0" smtClean="0"/>
              <a:t> é pai de </a:t>
            </a:r>
            <a:r>
              <a:rPr lang="pt-BR" dirty="0" err="1" smtClean="0"/>
              <a:t>pedro</a:t>
            </a:r>
            <a:endParaRPr lang="pt-BR" dirty="0" smtClean="0"/>
          </a:p>
          <a:p>
            <a:r>
              <a:rPr lang="pt-BR" dirty="0" smtClean="0"/>
              <a:t>Preferimos a primeira forma, porém em Prolog não existe uma convenção padrão, fica a critério do programador. 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Mas tem que ser sempre da mesma forma definida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813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Convenção para a leitura das cláusulas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Regra </a:t>
            </a:r>
          </a:p>
          <a:p>
            <a:pPr lvl="1"/>
            <a:r>
              <a:rPr lang="pt-BR" dirty="0" smtClean="0"/>
              <a:t>Cabeça:-corpo </a:t>
            </a:r>
          </a:p>
          <a:p>
            <a:pPr lvl="1"/>
            <a:r>
              <a:rPr lang="pt-BR" dirty="0" smtClean="0"/>
              <a:t>O corpo pode ser constituído de uma lista de predicados, ligados por vírgula, denotando uma conjunção lógica</a:t>
            </a:r>
          </a:p>
          <a:p>
            <a:r>
              <a:rPr lang="pt-BR" dirty="0" smtClean="0"/>
              <a:t>Exemplo</a:t>
            </a:r>
          </a:p>
          <a:p>
            <a:pPr lvl="1"/>
            <a:r>
              <a:rPr lang="pt-BR" sz="3200" dirty="0" err="1" smtClean="0">
                <a:solidFill>
                  <a:srgbClr val="FF0000"/>
                </a:solidFill>
              </a:rPr>
              <a:t>fem</a:t>
            </a:r>
            <a:r>
              <a:rPr lang="pt-BR" sz="3200" dirty="0" smtClean="0">
                <a:solidFill>
                  <a:srgbClr val="FF0000"/>
                </a:solidFill>
              </a:rPr>
              <a:t>(</a:t>
            </a:r>
            <a:r>
              <a:rPr lang="pt-BR" sz="3200" dirty="0" err="1" smtClean="0">
                <a:solidFill>
                  <a:srgbClr val="FF0000"/>
                </a:solidFill>
              </a:rPr>
              <a:t>X</a:t>
            </a:r>
            <a:r>
              <a:rPr lang="pt-BR" sz="3200" dirty="0" smtClean="0">
                <a:solidFill>
                  <a:srgbClr val="FF0000"/>
                </a:solidFill>
              </a:rPr>
              <a:t>):-</a:t>
            </a:r>
            <a:r>
              <a:rPr lang="pt-BR" sz="3200" dirty="0" err="1" smtClean="0">
                <a:solidFill>
                  <a:srgbClr val="FF0000"/>
                </a:solidFill>
              </a:rPr>
              <a:t>mae</a:t>
            </a:r>
            <a:r>
              <a:rPr lang="pt-BR" sz="3200" dirty="0" smtClean="0">
                <a:solidFill>
                  <a:srgbClr val="FF0000"/>
                </a:solidFill>
              </a:rPr>
              <a:t>(X,Y) </a:t>
            </a:r>
            <a:r>
              <a:rPr lang="pt-BR" dirty="0" smtClean="0"/>
              <a:t>é lida como uma fórmula condicional </a:t>
            </a:r>
          </a:p>
          <a:p>
            <a:pPr lvl="1"/>
            <a:r>
              <a:rPr lang="pt-BR" dirty="0" smtClean="0"/>
              <a:t>(</a:t>
            </a:r>
            <a:r>
              <a:rPr lang="pt-BR" dirty="0" err="1" smtClean="0"/>
              <a:t>X</a:t>
            </a:r>
            <a:r>
              <a:rPr lang="pt-BR" dirty="0" smtClean="0"/>
              <a:t> é feminino) se (</a:t>
            </a:r>
            <a:r>
              <a:rPr lang="pt-BR" dirty="0" err="1" smtClean="0"/>
              <a:t>X</a:t>
            </a:r>
            <a:r>
              <a:rPr lang="pt-BR" dirty="0" smtClean="0"/>
              <a:t> é mãe de </a:t>
            </a:r>
            <a:r>
              <a:rPr lang="pt-BR" dirty="0" err="1" smtClean="0"/>
              <a:t>Y</a:t>
            </a:r>
            <a:r>
              <a:rPr lang="pt-BR" dirty="0" smtClean="0"/>
              <a:t>). </a:t>
            </a:r>
          </a:p>
          <a:p>
            <a:pPr lvl="1"/>
            <a:endParaRPr lang="pt-BR" dirty="0" smtClean="0"/>
          </a:p>
          <a:p>
            <a:pPr lvl="1"/>
            <a:r>
              <a:rPr lang="pt-BR" sz="3200" dirty="0" smtClean="0">
                <a:solidFill>
                  <a:srgbClr val="FF0000"/>
                </a:solidFill>
              </a:rPr>
              <a:t>tio(T,X):-pai(P,X), </a:t>
            </a:r>
            <a:r>
              <a:rPr lang="pt-BR" sz="3200" dirty="0" err="1" smtClean="0">
                <a:solidFill>
                  <a:srgbClr val="FF0000"/>
                </a:solidFill>
              </a:rPr>
              <a:t>irmao</a:t>
            </a:r>
            <a:r>
              <a:rPr lang="pt-BR" sz="3200" dirty="0" smtClean="0">
                <a:solidFill>
                  <a:srgbClr val="FF0000"/>
                </a:solidFill>
              </a:rPr>
              <a:t>(P,T)  </a:t>
            </a:r>
            <a:r>
              <a:rPr lang="pt-BR" dirty="0" smtClean="0"/>
              <a:t>é lida como uma fórmula condicional </a:t>
            </a:r>
          </a:p>
          <a:p>
            <a:pPr lvl="1"/>
            <a:r>
              <a:rPr lang="pt-BR" dirty="0" smtClean="0"/>
              <a:t>(</a:t>
            </a:r>
            <a:r>
              <a:rPr lang="pt-BR" dirty="0" err="1" smtClean="0"/>
              <a:t>T</a:t>
            </a:r>
            <a:r>
              <a:rPr lang="pt-BR" dirty="0" smtClean="0"/>
              <a:t> é tio de </a:t>
            </a:r>
            <a:r>
              <a:rPr lang="pt-BR" dirty="0" err="1" smtClean="0"/>
              <a:t>X</a:t>
            </a:r>
            <a:r>
              <a:rPr lang="pt-BR" dirty="0" smtClean="0"/>
              <a:t>) se (</a:t>
            </a:r>
            <a:r>
              <a:rPr lang="pt-BR" dirty="0" err="1" smtClean="0"/>
              <a:t>P</a:t>
            </a:r>
            <a:r>
              <a:rPr lang="pt-BR" dirty="0" smtClean="0"/>
              <a:t> é pai de </a:t>
            </a:r>
            <a:r>
              <a:rPr lang="pt-BR" dirty="0" err="1" smtClean="0"/>
              <a:t>X</a:t>
            </a:r>
            <a:r>
              <a:rPr lang="pt-BR" dirty="0" smtClean="0"/>
              <a:t>) e (</a:t>
            </a:r>
            <a:r>
              <a:rPr lang="pt-BR" dirty="0" err="1" smtClean="0"/>
              <a:t>P</a:t>
            </a:r>
            <a:r>
              <a:rPr lang="pt-BR" dirty="0" smtClean="0"/>
              <a:t> é irmão de </a:t>
            </a:r>
            <a:r>
              <a:rPr lang="pt-BR" dirty="0" err="1" smtClean="0"/>
              <a:t>T</a:t>
            </a:r>
            <a:r>
              <a:rPr lang="pt-BR" dirty="0" smtClean="0"/>
              <a:t>).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057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Convenção para a leitura das cláusulas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err="1" smtClean="0"/>
              <a:t>pai</a:t>
            </a:r>
            <a:r>
              <a:rPr lang="en-US" dirty="0" smtClean="0"/>
              <a:t>(</a:t>
            </a:r>
            <a:r>
              <a:rPr lang="en-US" dirty="0" err="1" smtClean="0"/>
              <a:t>joao</a:t>
            </a:r>
            <a:r>
              <a:rPr lang="en-US" dirty="0" smtClean="0"/>
              <a:t>, </a:t>
            </a:r>
            <a:r>
              <a:rPr lang="en-US" dirty="0" err="1" smtClean="0"/>
              <a:t>pedro</a:t>
            </a:r>
            <a:r>
              <a:rPr lang="en-US" dirty="0" smtClean="0"/>
              <a:t>).  </a:t>
            </a:r>
            <a:r>
              <a:rPr lang="en-US" dirty="0" err="1" smtClean="0"/>
              <a:t>leia</a:t>
            </a:r>
            <a:r>
              <a:rPr lang="en-US" dirty="0" smtClean="0"/>
              <a:t>-se </a:t>
            </a:r>
          </a:p>
          <a:p>
            <a:endParaRPr lang="en-US" dirty="0" smtClean="0"/>
          </a:p>
          <a:p>
            <a:r>
              <a:rPr lang="en-US" dirty="0" err="1" smtClean="0"/>
              <a:t>mae</a:t>
            </a:r>
            <a:r>
              <a:rPr lang="en-US" dirty="0" smtClean="0"/>
              <a:t>(</a:t>
            </a:r>
            <a:r>
              <a:rPr lang="en-US" dirty="0" err="1" smtClean="0"/>
              <a:t>sara</a:t>
            </a:r>
            <a:r>
              <a:rPr lang="en-US" dirty="0"/>
              <a:t>, </a:t>
            </a:r>
            <a:r>
              <a:rPr lang="en-US" dirty="0" err="1" smtClean="0"/>
              <a:t>isaac</a:t>
            </a:r>
            <a:r>
              <a:rPr lang="en-US" dirty="0" smtClean="0"/>
              <a:t>).  </a:t>
            </a:r>
            <a:r>
              <a:rPr lang="en-US" dirty="0" err="1" smtClean="0"/>
              <a:t>leia</a:t>
            </a:r>
            <a:r>
              <a:rPr lang="en-US" dirty="0" smtClean="0"/>
              <a:t>-se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fem(X</a:t>
            </a:r>
            <a:r>
              <a:rPr lang="en-US" dirty="0"/>
              <a:t>) :- </a:t>
            </a:r>
            <a:r>
              <a:rPr lang="en-US" dirty="0" err="1"/>
              <a:t>mae</a:t>
            </a:r>
            <a:r>
              <a:rPr lang="en-US" dirty="0"/>
              <a:t>(X,Y</a:t>
            </a:r>
            <a:r>
              <a:rPr lang="en-US" dirty="0" smtClean="0"/>
              <a:t>). </a:t>
            </a:r>
            <a:r>
              <a:rPr lang="en-US" dirty="0" err="1" smtClean="0"/>
              <a:t>leia</a:t>
            </a:r>
            <a:r>
              <a:rPr lang="en-US" dirty="0" smtClean="0"/>
              <a:t>-se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err="1" smtClean="0"/>
              <a:t>irmao</a:t>
            </a:r>
            <a:r>
              <a:rPr lang="en-US" dirty="0" smtClean="0"/>
              <a:t>(X,Y</a:t>
            </a:r>
            <a:r>
              <a:rPr lang="en-US" dirty="0"/>
              <a:t>) :- </a:t>
            </a:r>
            <a:r>
              <a:rPr lang="en-US" dirty="0" err="1"/>
              <a:t>pai</a:t>
            </a:r>
            <a:r>
              <a:rPr lang="en-US" dirty="0"/>
              <a:t>(P,X),</a:t>
            </a:r>
            <a:r>
              <a:rPr lang="en-US" dirty="0" err="1"/>
              <a:t>pai</a:t>
            </a:r>
            <a:r>
              <a:rPr lang="en-US" dirty="0"/>
              <a:t>(P,Y),X\==Y. </a:t>
            </a:r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261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Convenção para a leitura das cláusulas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err="1" smtClean="0"/>
              <a:t>pai</a:t>
            </a:r>
            <a:r>
              <a:rPr lang="en-US" dirty="0" smtClean="0"/>
              <a:t>(</a:t>
            </a:r>
            <a:r>
              <a:rPr lang="en-US" dirty="0" err="1" smtClean="0"/>
              <a:t>joao</a:t>
            </a:r>
            <a:r>
              <a:rPr lang="en-US" dirty="0" smtClean="0"/>
              <a:t>, </a:t>
            </a:r>
            <a:r>
              <a:rPr lang="en-US" dirty="0" err="1" smtClean="0"/>
              <a:t>pedro</a:t>
            </a:r>
            <a:r>
              <a:rPr lang="en-US" dirty="0" smtClean="0"/>
              <a:t>)  </a:t>
            </a:r>
            <a:r>
              <a:rPr lang="en-US" dirty="0" err="1" smtClean="0"/>
              <a:t>leia</a:t>
            </a:r>
            <a:r>
              <a:rPr lang="en-US" dirty="0" smtClean="0"/>
              <a:t>-se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Joao  </a:t>
            </a:r>
            <a:r>
              <a:rPr lang="en-US" dirty="0" err="1" smtClean="0">
                <a:solidFill>
                  <a:srgbClr val="FF0000"/>
                </a:solidFill>
              </a:rPr>
              <a:t>é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pai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pedro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mae</a:t>
            </a:r>
            <a:r>
              <a:rPr lang="en-US" dirty="0" smtClean="0"/>
              <a:t>(</a:t>
            </a:r>
            <a:r>
              <a:rPr lang="en-US" dirty="0" err="1" smtClean="0"/>
              <a:t>sara</a:t>
            </a:r>
            <a:r>
              <a:rPr lang="en-US" dirty="0"/>
              <a:t>, </a:t>
            </a:r>
            <a:r>
              <a:rPr lang="en-US" dirty="0" err="1" smtClean="0"/>
              <a:t>isaac</a:t>
            </a:r>
            <a:r>
              <a:rPr lang="en-US" dirty="0" smtClean="0"/>
              <a:t>)  </a:t>
            </a:r>
            <a:r>
              <a:rPr lang="en-US" dirty="0" err="1" smtClean="0"/>
              <a:t>leia</a:t>
            </a:r>
            <a:r>
              <a:rPr lang="en-US" dirty="0" smtClean="0"/>
              <a:t>-se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Sara </a:t>
            </a:r>
            <a:r>
              <a:rPr lang="en-US" dirty="0" err="1" smtClean="0">
                <a:solidFill>
                  <a:srgbClr val="FF0000"/>
                </a:solidFill>
              </a:rPr>
              <a:t>é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mãe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de Isaac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fem(X</a:t>
            </a:r>
            <a:r>
              <a:rPr lang="en-US" dirty="0"/>
              <a:t>) :- </a:t>
            </a:r>
            <a:r>
              <a:rPr lang="en-US" dirty="0" err="1"/>
              <a:t>mae</a:t>
            </a:r>
            <a:r>
              <a:rPr lang="en-US" dirty="0"/>
              <a:t>(X,Y). </a:t>
            </a:r>
            <a:r>
              <a:rPr lang="en-US" dirty="0" err="1"/>
              <a:t>l</a:t>
            </a:r>
            <a:r>
              <a:rPr lang="en-US" dirty="0" err="1" smtClean="0"/>
              <a:t>eia</a:t>
            </a:r>
            <a:r>
              <a:rPr lang="en-US" dirty="0" smtClean="0"/>
              <a:t>-se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(X </a:t>
            </a:r>
            <a:r>
              <a:rPr lang="en-US" dirty="0" err="1" smtClean="0">
                <a:solidFill>
                  <a:srgbClr val="FF0000"/>
                </a:solidFill>
              </a:rPr>
              <a:t>é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feminina</a:t>
            </a:r>
            <a:r>
              <a:rPr lang="en-US" dirty="0">
                <a:solidFill>
                  <a:srgbClr val="FF0000"/>
                </a:solidFill>
              </a:rPr>
              <a:t>) se (</a:t>
            </a:r>
            <a:r>
              <a:rPr lang="en-US" dirty="0" smtClean="0">
                <a:solidFill>
                  <a:srgbClr val="FF0000"/>
                </a:solidFill>
              </a:rPr>
              <a:t>X </a:t>
            </a:r>
            <a:r>
              <a:rPr lang="en-US" dirty="0" err="1" smtClean="0">
                <a:solidFill>
                  <a:srgbClr val="FF0000"/>
                </a:solidFill>
              </a:rPr>
              <a:t>é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mãe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>
                <a:solidFill>
                  <a:srgbClr val="FF0000"/>
                </a:solidFill>
              </a:rPr>
              <a:t>Y )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irmao</a:t>
            </a:r>
            <a:r>
              <a:rPr lang="en-US" dirty="0" smtClean="0"/>
              <a:t>(X,Y</a:t>
            </a:r>
            <a:r>
              <a:rPr lang="en-US" dirty="0"/>
              <a:t>) :- </a:t>
            </a:r>
            <a:r>
              <a:rPr lang="en-US" dirty="0" err="1"/>
              <a:t>pai</a:t>
            </a:r>
            <a:r>
              <a:rPr lang="en-US" dirty="0"/>
              <a:t>(P,X),</a:t>
            </a:r>
            <a:r>
              <a:rPr lang="en-US" dirty="0" err="1"/>
              <a:t>pai</a:t>
            </a:r>
            <a:r>
              <a:rPr lang="en-US" dirty="0"/>
              <a:t>(P,Y),X\==Y. </a:t>
            </a:r>
            <a:r>
              <a:rPr lang="en-US" dirty="0" err="1" smtClean="0"/>
              <a:t>leia</a:t>
            </a:r>
            <a:r>
              <a:rPr lang="en-US" dirty="0" smtClean="0"/>
              <a:t>-se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(X </a:t>
            </a:r>
            <a:r>
              <a:rPr lang="en-US" dirty="0" err="1" smtClean="0">
                <a:solidFill>
                  <a:srgbClr val="FF0000"/>
                </a:solidFill>
              </a:rPr>
              <a:t>é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irmão</a:t>
            </a:r>
            <a:r>
              <a:rPr lang="en-US" dirty="0" smtClean="0">
                <a:solidFill>
                  <a:srgbClr val="FF0000"/>
                </a:solidFill>
              </a:rPr>
              <a:t> de Y)se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P </a:t>
            </a:r>
            <a:r>
              <a:rPr lang="en-US" dirty="0" err="1" smtClean="0">
                <a:solidFill>
                  <a:srgbClr val="FF0000"/>
                </a:solidFill>
              </a:rPr>
              <a:t>é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pai</a:t>
            </a:r>
            <a:r>
              <a:rPr lang="en-US" dirty="0" smtClean="0">
                <a:solidFill>
                  <a:srgbClr val="FF0000"/>
                </a:solidFill>
              </a:rPr>
              <a:t> de X) e (P </a:t>
            </a:r>
            <a:r>
              <a:rPr lang="en-US" dirty="0" err="1" smtClean="0">
                <a:solidFill>
                  <a:srgbClr val="FF0000"/>
                </a:solidFill>
              </a:rPr>
              <a:t>é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pai</a:t>
            </a:r>
            <a:r>
              <a:rPr lang="en-US" dirty="0" smtClean="0">
                <a:solidFill>
                  <a:srgbClr val="FF0000"/>
                </a:solidFill>
              </a:rPr>
              <a:t> de Y) e (X </a:t>
            </a:r>
            <a:r>
              <a:rPr lang="en-US" dirty="0" err="1" smtClean="0">
                <a:solidFill>
                  <a:srgbClr val="FF0000"/>
                </a:solidFill>
              </a:rPr>
              <a:t>é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diferente</a:t>
            </a:r>
            <a:r>
              <a:rPr lang="en-US" dirty="0" smtClean="0">
                <a:solidFill>
                  <a:srgbClr val="FF0000"/>
                </a:solidFill>
              </a:rPr>
              <a:t> de Y</a:t>
            </a:r>
            <a:r>
              <a:rPr lang="en-US" dirty="0">
                <a:solidFill>
                  <a:srgbClr val="FF0000"/>
                </a:solidFill>
              </a:rPr>
              <a:t>)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076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Perguntas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O significado de um programa é o conjunto de consequências que são deduzidas a partir dos fatos e regras. </a:t>
            </a:r>
          </a:p>
          <a:p>
            <a:pPr marL="0" indent="0" algn="just">
              <a:buNone/>
            </a:pPr>
            <a:r>
              <a:rPr lang="pt-BR" dirty="0" smtClean="0"/>
              <a:t>Assim sendo, um sistema Prolog (isto ́e, um sistema que executa um programa Prolog) pode ser visto como um interpretador de perguntas.</a:t>
            </a:r>
          </a:p>
          <a:p>
            <a:pPr marL="0" indent="0" algn="just">
              <a:buNone/>
            </a:pPr>
            <a:r>
              <a:rPr lang="pt-BR" dirty="0" smtClean="0"/>
              <a:t>Para sabermos se um fato arbitrário </a:t>
            </a:r>
            <a:r>
              <a:rPr lang="pt-BR" i="1" dirty="0" smtClean="0"/>
              <a:t>consequência do</a:t>
            </a:r>
            <a:r>
              <a:rPr lang="pt-BR" dirty="0" smtClean="0"/>
              <a:t> programa, perguntamos ao sistema, que responde Sim (Yes) se for verdade e N ̃ao (No) caso contrário.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4478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1289</Words>
  <Application>Microsoft Office PowerPoint</Application>
  <PresentationFormat>Personalizar</PresentationFormat>
  <Paragraphs>221</Paragraphs>
  <Slides>46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47" baseType="lpstr">
      <vt:lpstr>Office Theme</vt:lpstr>
      <vt:lpstr>PROLOG</vt:lpstr>
      <vt:lpstr>Apresentação do PowerPoint</vt:lpstr>
      <vt:lpstr>Exemplo programa</vt:lpstr>
      <vt:lpstr>Termos e predicado</vt:lpstr>
      <vt:lpstr>Convenção para a leitura das cláusulas</vt:lpstr>
      <vt:lpstr>Convenção para a leitura das cláusulas</vt:lpstr>
      <vt:lpstr>Convenção para a leitura das cláusulas</vt:lpstr>
      <vt:lpstr>Convenção para a leitura das cláusulas</vt:lpstr>
      <vt:lpstr>Perguntas</vt:lpstr>
      <vt:lpstr>Exemplos</vt:lpstr>
      <vt:lpstr>Exemplos</vt:lpstr>
      <vt:lpstr>Exemplo de de conceituação</vt:lpstr>
      <vt:lpstr>Exemplo de conceituação</vt:lpstr>
      <vt:lpstr>PROLOG</vt:lpstr>
      <vt:lpstr>PROLOG</vt:lpstr>
      <vt:lpstr>Exercício</vt:lpstr>
      <vt:lpstr>Exercício</vt:lpstr>
      <vt:lpstr>Exercício</vt:lpstr>
      <vt:lpstr>Exercício</vt:lpstr>
      <vt:lpstr>Exercícios</vt:lpstr>
      <vt:lpstr>Exercícios</vt:lpstr>
      <vt:lpstr>PROLOG</vt:lpstr>
      <vt:lpstr>Erros comuns de sintaxe</vt:lpstr>
      <vt:lpstr>Erros comuns de sintaxe</vt:lpstr>
      <vt:lpstr>Erros comuns de sintaxe</vt:lpstr>
      <vt:lpstr>Erros comuns de sintaxe</vt:lpstr>
      <vt:lpstr>Erros comuns de sintaxe</vt:lpstr>
      <vt:lpstr>Erros comuns de sintaxe</vt:lpstr>
      <vt:lpstr>Listas em PROLOG</vt:lpstr>
      <vt:lpstr>Manipulação de listas em PROLOG</vt:lpstr>
      <vt:lpstr>Listas</vt:lpstr>
      <vt:lpstr>Lista</vt:lpstr>
      <vt:lpstr>Linguagem simplificada</vt:lpstr>
      <vt:lpstr>Construção de listas</vt:lpstr>
      <vt:lpstr>Exemplos</vt:lpstr>
      <vt:lpstr>Exemplos</vt:lpstr>
      <vt:lpstr>Exemplos</vt:lpstr>
      <vt:lpstr>Exemplos</vt:lpstr>
      <vt:lpstr>Exemplos</vt:lpstr>
      <vt:lpstr>Exemplos</vt:lpstr>
      <vt:lpstr>Exemplos</vt:lpstr>
      <vt:lpstr>Exemplos</vt:lpstr>
      <vt:lpstr>Programação recursiva em PROLOG</vt:lpstr>
      <vt:lpstr>Exercícios</vt:lpstr>
      <vt:lpstr>Predicados Prolog</vt:lpstr>
      <vt:lpstr>Predicados de I/O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</dc:title>
  <dc:creator>Ana Garcia</dc:creator>
  <cp:lastModifiedBy>Cristina</cp:lastModifiedBy>
  <cp:revision>24</cp:revision>
  <dcterms:created xsi:type="dcterms:W3CDTF">2017-11-11T12:44:32Z</dcterms:created>
  <dcterms:modified xsi:type="dcterms:W3CDTF">2018-06-25T23:35:41Z</dcterms:modified>
</cp:coreProperties>
</file>