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1148000" cy="32918400"/>
  <p:notesSz cx="7010400" cy="92964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381" autoAdjust="0"/>
    <p:restoredTop sz="95935"/>
  </p:normalViewPr>
  <p:slideViewPr>
    <p:cSldViewPr snapToGrid="0">
      <p:cViewPr>
        <p:scale>
          <a:sx n="30" d="100"/>
          <a:sy n="30" d="100"/>
        </p:scale>
        <p:origin x="1210" y="-806"/>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1C0B079-A316-4C9B-B165-DF9EA8325D2C}" type="datetimeFigureOut">
              <a:rPr lang="en-US" smtClean="0"/>
              <a:t>3/5/2019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8F28AB8-57D1-494F-9851-055AD867E790}" type="datetimeFigureOut">
              <a:rPr lang="en-US" smtClean="0"/>
              <a:t>3/5/2019</a:t>
            </a:fld>
            <a:endParaRPr lang="en-US"/>
          </a:p>
        </p:txBody>
      </p:sp>
      <p:sp>
        <p:nvSpPr>
          <p:cNvPr id="4" name="Slide Image Placeholder 3"/>
          <p:cNvSpPr>
            <a:spLocks noGrp="1" noRot="1" noChangeAspect="1"/>
          </p:cNvSpPr>
          <p:nvPr>
            <p:ph type="sldImg" idx="2"/>
          </p:nvPr>
        </p:nvSpPr>
        <p:spPr>
          <a:xfrm>
            <a:off x="1544638" y="1162050"/>
            <a:ext cx="392112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1533762" y="-1"/>
            <a:ext cx="11669316"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57175" rIns="257175" rtlCol="0" anchor="t"/>
          <a:lstStyle/>
          <a:p>
            <a:pPr lvl="0">
              <a:spcBef>
                <a:spcPts val="1125"/>
              </a:spcBef>
            </a:pPr>
            <a:r>
              <a:rPr sz="90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125"/>
              </a:spcBef>
            </a:pPr>
            <a:r>
              <a:rPr lang="en-US" sz="6188"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281"/>
              </a:spcBef>
            </a:pPr>
            <a:endParaRPr sz="5625" dirty="0">
              <a:solidFill>
                <a:prstClr val="white">
                  <a:lumMod val="50000"/>
                </a:prstClr>
              </a:solidFill>
              <a:latin typeface="Calibri Light" panose="020F0302020204030204" pitchFamily="34" charset="0"/>
              <a:cs typeface="Calibri" panose="020F0502020204030204" pitchFamily="34" charset="0"/>
            </a:endParaRPr>
          </a:p>
          <a:p>
            <a:pPr lvl="0">
              <a:spcBef>
                <a:spcPts val="1125"/>
              </a:spcBef>
            </a:pPr>
            <a:r>
              <a:rPr sz="825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125"/>
              </a:spcBef>
            </a:pPr>
            <a:r>
              <a:rPr sz="6188"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188" dirty="0">
                <a:solidFill>
                  <a:prstClr val="white">
                    <a:lumMod val="50000"/>
                  </a:prstClr>
                </a:solidFill>
                <a:latin typeface="Calibri Light" panose="020F0302020204030204" pitchFamily="34" charset="0"/>
                <a:cs typeface="Calibri" panose="020F0502020204030204" pitchFamily="34" charset="0"/>
              </a:rPr>
              <a:t>poster </a:t>
            </a:r>
            <a:r>
              <a:rPr sz="6188" dirty="0">
                <a:solidFill>
                  <a:prstClr val="white">
                    <a:lumMod val="50000"/>
                  </a:prstClr>
                </a:solidFill>
                <a:latin typeface="Calibri Light" panose="020F0302020204030204" pitchFamily="34" charset="0"/>
                <a:cs typeface="Calibri" panose="020F0502020204030204" pitchFamily="34" charset="0"/>
              </a:rPr>
              <a:t>are formatted for you. </a:t>
            </a:r>
            <a:r>
              <a:rPr lang="en-US" sz="6188" dirty="0">
                <a:solidFill>
                  <a:prstClr val="white">
                    <a:lumMod val="50000"/>
                  </a:prstClr>
                </a:solidFill>
                <a:latin typeface="Calibri Light" panose="020F0302020204030204" pitchFamily="34" charset="0"/>
                <a:cs typeface="Calibri" panose="020F0502020204030204" pitchFamily="34" charset="0"/>
              </a:rPr>
              <a:t>Type</a:t>
            </a:r>
            <a:r>
              <a:rPr lang="en-US" sz="6188"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188" dirty="0">
                <a:solidFill>
                  <a:prstClr val="white">
                    <a:lumMod val="50000"/>
                  </a:prstClr>
                </a:solidFill>
                <a:latin typeface="Calibri Light" panose="020F0302020204030204" pitchFamily="34" charset="0"/>
                <a:cs typeface="Calibri" panose="020F0502020204030204" pitchFamily="34" charset="0"/>
              </a:rPr>
              <a:t>to add text, or c</a:t>
            </a:r>
            <a:r>
              <a:rPr lang="en-US" sz="6188"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250"/>
              </a:spcBef>
            </a:pPr>
            <a:r>
              <a:rPr lang="en-US" sz="6188" dirty="0">
                <a:solidFill>
                  <a:prstClr val="white">
                    <a:lumMod val="50000"/>
                  </a:prstClr>
                </a:solidFill>
                <a:latin typeface="Calibri Light" panose="020F0302020204030204" pitchFamily="34" charset="0"/>
                <a:cs typeface="Calibri" panose="020F0502020204030204" pitchFamily="34" charset="0"/>
              </a:rPr>
              <a:t>T</a:t>
            </a:r>
            <a:r>
              <a:rPr sz="6188"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250"/>
              </a:spcBef>
            </a:pPr>
            <a:r>
              <a:rPr sz="6188"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188" dirty="0">
                <a:solidFill>
                  <a:prstClr val="white">
                    <a:lumMod val="50000"/>
                  </a:prstClr>
                </a:solidFill>
                <a:latin typeface="Calibri Light" panose="020F0302020204030204" pitchFamily="34" charset="0"/>
                <a:cs typeface="Calibri" panose="020F0502020204030204" pitchFamily="34" charset="0"/>
              </a:rPr>
              <a:t>content</a:t>
            </a:r>
            <a:r>
              <a:rPr sz="6188"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250"/>
              </a:spcBef>
            </a:pPr>
            <a:r>
              <a:rPr sz="6188"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188" dirty="0">
                <a:solidFill>
                  <a:prstClr val="white">
                    <a:lumMod val="50000"/>
                  </a:prstClr>
                </a:solidFill>
                <a:latin typeface="Calibri Light" panose="020F0302020204030204" pitchFamily="34" charset="0"/>
                <a:cs typeface="Calibri" panose="020F0502020204030204" pitchFamily="34" charset="0"/>
              </a:rPr>
              <a:t>s</a:t>
            </a:r>
            <a:r>
              <a:rPr sz="6188"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188"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188"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085850" y="4093906"/>
            <a:ext cx="28288511" cy="646331"/>
          </a:xfrm>
        </p:spPr>
        <p:txBody>
          <a:bodyPr anchor="ctr">
            <a:noAutofit/>
          </a:bodyPr>
          <a:lstStyle>
            <a:lvl1pPr marL="0" indent="0">
              <a:spcBef>
                <a:spcPts val="0"/>
              </a:spcBef>
              <a:buNone/>
              <a:defRPr sz="3375">
                <a:solidFill>
                  <a:schemeClr val="bg1">
                    <a:lumMod val="75000"/>
                  </a:schemeClr>
                </a:solidFill>
              </a:defRPr>
            </a:lvl1pPr>
            <a:lvl2pPr marL="0" indent="0">
              <a:spcBef>
                <a:spcPts val="0"/>
              </a:spcBef>
              <a:buNone/>
              <a:defRPr sz="2250">
                <a:solidFill>
                  <a:schemeClr val="bg1"/>
                </a:solidFill>
              </a:defRPr>
            </a:lvl2pPr>
            <a:lvl3pPr marL="0" indent="0">
              <a:spcBef>
                <a:spcPts val="0"/>
              </a:spcBef>
              <a:buNone/>
              <a:defRPr sz="2250">
                <a:solidFill>
                  <a:schemeClr val="bg1"/>
                </a:solidFill>
              </a:defRPr>
            </a:lvl3pPr>
            <a:lvl4pPr marL="0" indent="0">
              <a:spcBef>
                <a:spcPts val="0"/>
              </a:spcBef>
              <a:buNone/>
              <a:defRPr sz="2250">
                <a:solidFill>
                  <a:schemeClr val="bg1"/>
                </a:solidFill>
              </a:defRPr>
            </a:lvl4pPr>
            <a:lvl5pPr marL="0" indent="0">
              <a:spcBef>
                <a:spcPts val="0"/>
              </a:spcBef>
              <a:buNone/>
              <a:defRPr sz="2250">
                <a:solidFill>
                  <a:schemeClr val="bg1"/>
                </a:solidFill>
              </a:defRPr>
            </a:lvl5pPr>
            <a:lvl6pPr marL="0" indent="0">
              <a:spcBef>
                <a:spcPts val="0"/>
              </a:spcBef>
              <a:buNone/>
              <a:defRPr sz="2250">
                <a:solidFill>
                  <a:schemeClr val="bg1"/>
                </a:solidFill>
              </a:defRPr>
            </a:lvl6pPr>
            <a:lvl7pPr marL="0" indent="0">
              <a:spcBef>
                <a:spcPts val="0"/>
              </a:spcBef>
              <a:buNone/>
              <a:defRPr sz="2250">
                <a:solidFill>
                  <a:schemeClr val="bg1"/>
                </a:solidFill>
              </a:defRPr>
            </a:lvl7pPr>
            <a:lvl8pPr marL="0" indent="0">
              <a:spcBef>
                <a:spcPts val="0"/>
              </a:spcBef>
              <a:buNone/>
              <a:defRPr sz="2250">
                <a:solidFill>
                  <a:schemeClr val="bg1"/>
                </a:solidFill>
              </a:defRPr>
            </a:lvl8pPr>
            <a:lvl9pPr marL="0" indent="0">
              <a:spcBef>
                <a:spcPts val="0"/>
              </a:spcBef>
              <a:buNone/>
              <a:defRPr sz="225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071563" y="5669280"/>
            <a:ext cx="120015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071563" y="7114032"/>
            <a:ext cx="12001500" cy="2732574"/>
          </a:xfrm>
          <a:solidFill>
            <a:schemeClr val="tx2">
              <a:lumMod val="10000"/>
              <a:lumOff val="90000"/>
            </a:schemeClr>
          </a:solidFill>
        </p:spPr>
        <p:txBody>
          <a:bodyPr lIns="365760" rIns="365760" anchor="ctr">
            <a:noAutofit/>
          </a:bodyPr>
          <a:lstStyle>
            <a:lvl1pPr marL="0" indent="0">
              <a:spcBef>
                <a:spcPts val="1125"/>
              </a:spcBef>
              <a:buFont typeface="Arial" panose="020B0604020202020204" pitchFamily="34" charset="0"/>
              <a:buNone/>
              <a:defRPr sz="4125" baseline="0"/>
            </a:lvl1pPr>
            <a:lvl2pPr marL="535781" indent="-535781">
              <a:spcBef>
                <a:spcPts val="1125"/>
              </a:spcBef>
              <a:buFont typeface="Arial" panose="020B0604020202020204" pitchFamily="34" charset="0"/>
              <a:buChar char="•"/>
              <a:defRPr sz="4125"/>
            </a:lvl2pPr>
            <a:lvl3pPr marL="535781" indent="-535781">
              <a:spcBef>
                <a:spcPts val="1125"/>
              </a:spcBef>
              <a:buFont typeface="Arial" panose="020B0604020202020204" pitchFamily="34" charset="0"/>
              <a:buChar char="•"/>
              <a:defRPr sz="4125"/>
            </a:lvl3pPr>
            <a:lvl4pPr marL="0" indent="0">
              <a:spcBef>
                <a:spcPts val="1125"/>
              </a:spcBef>
              <a:buNone/>
              <a:defRPr sz="4125"/>
            </a:lvl4pPr>
            <a:lvl5pPr marL="0" indent="0">
              <a:spcBef>
                <a:spcPts val="1125"/>
              </a:spcBef>
              <a:buNone/>
              <a:defRPr sz="4125"/>
            </a:lvl5pPr>
            <a:lvl6pPr marL="0" indent="0">
              <a:spcBef>
                <a:spcPts val="1125"/>
              </a:spcBef>
              <a:buNone/>
              <a:defRPr sz="4125"/>
            </a:lvl6pPr>
            <a:lvl7pPr marL="0" indent="0">
              <a:spcBef>
                <a:spcPts val="1125"/>
              </a:spcBef>
              <a:buNone/>
              <a:defRPr sz="4125"/>
            </a:lvl7pPr>
            <a:lvl8pPr marL="0" indent="0">
              <a:spcBef>
                <a:spcPts val="1125"/>
              </a:spcBef>
              <a:buNone/>
              <a:defRPr sz="4125"/>
            </a:lvl8pPr>
            <a:lvl9pPr marL="0" indent="0">
              <a:spcBef>
                <a:spcPts val="1125"/>
              </a:spcBef>
              <a:buNone/>
              <a:defRPr sz="4125"/>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071563" y="10497312"/>
            <a:ext cx="120015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071563" y="11868912"/>
            <a:ext cx="12001500" cy="2807506"/>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071563" y="14950440"/>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071563" y="16440913"/>
            <a:ext cx="12001500" cy="6027461"/>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071563" y="22887432"/>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071563" y="24332184"/>
            <a:ext cx="12001500" cy="7296912"/>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4573250" y="5669280"/>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4573250" y="7114032"/>
            <a:ext cx="12001500" cy="6795556"/>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4573250" y="14328648"/>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4573250" y="15773400"/>
            <a:ext cx="12001500" cy="6694973"/>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4573250" y="22887432"/>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4573250" y="24332184"/>
            <a:ext cx="12001500" cy="7296912"/>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8032075" y="5669280"/>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8032075" y="7114032"/>
            <a:ext cx="12001500" cy="7315200"/>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8032075" y="14914834"/>
            <a:ext cx="12001500" cy="4538610"/>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8032075" y="19767596"/>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8032075" y="21212348"/>
            <a:ext cx="12001500" cy="4344786"/>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8032075" y="25722072"/>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8032075" y="27166824"/>
            <a:ext cx="12001500" cy="4462272"/>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0253781" y="1"/>
            <a:ext cx="10894219"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8595" userDrawn="1">
          <p15:clr>
            <a:srgbClr val="A4A3A4"/>
          </p15:clr>
        </p15:guide>
        <p15:guide id="2" pos="17325"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11480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04"/>
          </a:p>
        </p:txBody>
      </p:sp>
      <p:sp>
        <p:nvSpPr>
          <p:cNvPr id="2" name="Title Placeholder 1"/>
          <p:cNvSpPr>
            <a:spLocks noGrp="1"/>
          </p:cNvSpPr>
          <p:nvPr>
            <p:ph type="title"/>
          </p:nvPr>
        </p:nvSpPr>
        <p:spPr bwMode="auto">
          <a:xfrm>
            <a:off x="1085850" y="685860"/>
            <a:ext cx="2828925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85850" y="6019800"/>
            <a:ext cx="38990588"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71563" y="32114698"/>
            <a:ext cx="9258300" cy="457200"/>
          </a:xfrm>
          <a:prstGeom prst="rect">
            <a:avLst/>
          </a:prstGeom>
        </p:spPr>
        <p:txBody>
          <a:bodyPr vert="horz" lIns="91440" tIns="45720" rIns="91440" bIns="45720" rtlCol="0" anchor="ctr"/>
          <a:lstStyle>
            <a:lvl1pPr algn="l">
              <a:defRPr sz="1500">
                <a:solidFill>
                  <a:schemeClr val="tx1">
                    <a:tint val="75000"/>
                  </a:schemeClr>
                </a:solidFill>
              </a:defRPr>
            </a:lvl1pPr>
          </a:lstStyle>
          <a:p>
            <a:fld id="{ECAA57DF-1C19-4726-AB84-014692BAD8F5}" type="datetimeFigureOut">
              <a:rPr lang="en-US" smtClean="0"/>
              <a:pPr/>
              <a:t>3/5/2019</a:t>
            </a:fld>
            <a:endParaRPr lang="en-US"/>
          </a:p>
        </p:txBody>
      </p:sp>
      <p:sp>
        <p:nvSpPr>
          <p:cNvPr id="5" name="Footer Placeholder 4"/>
          <p:cNvSpPr>
            <a:spLocks noGrp="1"/>
          </p:cNvSpPr>
          <p:nvPr>
            <p:ph type="ftr" sz="quarter" idx="3"/>
          </p:nvPr>
        </p:nvSpPr>
        <p:spPr>
          <a:xfrm>
            <a:off x="10329863" y="32114698"/>
            <a:ext cx="20488275" cy="457200"/>
          </a:xfrm>
          <a:prstGeom prst="rect">
            <a:avLst/>
          </a:prstGeom>
        </p:spPr>
        <p:txBody>
          <a:bodyPr vert="horz" lIns="91440" tIns="45720" rIns="91440" bIns="45720" rtlCol="0" anchor="ctr"/>
          <a:lstStyle>
            <a:lvl1pPr algn="ctr">
              <a:defRPr sz="1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818138" y="32114698"/>
            <a:ext cx="9258300" cy="457200"/>
          </a:xfrm>
          <a:prstGeom prst="rect">
            <a:avLst/>
          </a:prstGeom>
        </p:spPr>
        <p:txBody>
          <a:bodyPr vert="horz" lIns="91440" tIns="45720" rIns="91440" bIns="45720" rtlCol="0" anchor="ctr"/>
          <a:lstStyle>
            <a:lvl1pPr algn="r">
              <a:defRPr sz="15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11480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04"/>
          </a:p>
        </p:txBody>
      </p:sp>
      <p:cxnSp>
        <p:nvCxnSpPr>
          <p:cNvPr id="9" name="Straight Connector 8"/>
          <p:cNvCxnSpPr/>
          <p:nvPr userDrawn="1"/>
        </p:nvCxnSpPr>
        <p:spPr>
          <a:xfrm>
            <a:off x="0" y="3886200"/>
            <a:ext cx="411480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114800" rtl="0" eaLnBrk="1" latinLnBrk="0" hangingPunct="1">
        <a:lnSpc>
          <a:spcPct val="90000"/>
        </a:lnSpc>
        <a:spcBef>
          <a:spcPct val="0"/>
        </a:spcBef>
        <a:buNone/>
        <a:defRPr sz="10781" b="0" kern="1200">
          <a:solidFill>
            <a:schemeClr val="bg1"/>
          </a:solidFill>
          <a:latin typeface="+mj-lt"/>
          <a:ea typeface="+mj-ea"/>
          <a:cs typeface="+mj-cs"/>
        </a:defRPr>
      </a:lvl1pPr>
    </p:titleStyle>
    <p:bodyStyle>
      <a:lvl1pPr marL="428625"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625" kern="1200">
          <a:solidFill>
            <a:schemeClr val="tx1"/>
          </a:solidFill>
          <a:latin typeface="+mn-lt"/>
          <a:ea typeface="+mn-ea"/>
          <a:cs typeface="+mn-cs"/>
        </a:defRPr>
      </a:lvl1pPr>
      <a:lvl2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2pPr>
      <a:lvl3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3pPr>
      <a:lvl4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4pPr>
      <a:lvl5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5pPr>
      <a:lvl6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6pPr>
      <a:lvl7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7pPr>
      <a:lvl8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8pPr>
      <a:lvl9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9pPr>
    </p:bodyStyle>
    <p:otherStyle>
      <a:defPPr>
        <a:defRPr lang="en-US"/>
      </a:defPPr>
      <a:lvl1pPr marL="0" algn="l" defTabSz="4114800" rtl="0" eaLnBrk="1" latinLnBrk="0" hangingPunct="1">
        <a:defRPr sz="8100" kern="1200">
          <a:solidFill>
            <a:schemeClr val="tx1"/>
          </a:solidFill>
          <a:latin typeface="+mn-lt"/>
          <a:ea typeface="+mn-ea"/>
          <a:cs typeface="+mn-cs"/>
        </a:defRPr>
      </a:lvl1pPr>
      <a:lvl2pPr marL="2057400" algn="l" defTabSz="4114800" rtl="0" eaLnBrk="1" latinLnBrk="0" hangingPunct="1">
        <a:defRPr sz="8100" kern="1200">
          <a:solidFill>
            <a:schemeClr val="tx1"/>
          </a:solidFill>
          <a:latin typeface="+mn-lt"/>
          <a:ea typeface="+mn-ea"/>
          <a:cs typeface="+mn-cs"/>
        </a:defRPr>
      </a:lvl2pPr>
      <a:lvl3pPr marL="4114800" algn="l" defTabSz="4114800" rtl="0" eaLnBrk="1" latinLnBrk="0" hangingPunct="1">
        <a:defRPr sz="8100" kern="1200">
          <a:solidFill>
            <a:schemeClr val="tx1"/>
          </a:solidFill>
          <a:latin typeface="+mn-lt"/>
          <a:ea typeface="+mn-ea"/>
          <a:cs typeface="+mn-cs"/>
        </a:defRPr>
      </a:lvl3pPr>
      <a:lvl4pPr marL="6172200" algn="l" defTabSz="4114800" rtl="0" eaLnBrk="1" latinLnBrk="0" hangingPunct="1">
        <a:defRPr sz="8100" kern="1200">
          <a:solidFill>
            <a:schemeClr val="tx1"/>
          </a:solidFill>
          <a:latin typeface="+mn-lt"/>
          <a:ea typeface="+mn-ea"/>
          <a:cs typeface="+mn-cs"/>
        </a:defRPr>
      </a:lvl4pPr>
      <a:lvl5pPr marL="8229600" algn="l" defTabSz="4114800" rtl="0" eaLnBrk="1" latinLnBrk="0" hangingPunct="1">
        <a:defRPr sz="8100" kern="1200">
          <a:solidFill>
            <a:schemeClr val="tx1"/>
          </a:solidFill>
          <a:latin typeface="+mn-lt"/>
          <a:ea typeface="+mn-ea"/>
          <a:cs typeface="+mn-cs"/>
        </a:defRPr>
      </a:lvl5pPr>
      <a:lvl6pPr marL="10287000" algn="l" defTabSz="4114800" rtl="0" eaLnBrk="1" latinLnBrk="0" hangingPunct="1">
        <a:defRPr sz="8100" kern="1200">
          <a:solidFill>
            <a:schemeClr val="tx1"/>
          </a:solidFill>
          <a:latin typeface="+mn-lt"/>
          <a:ea typeface="+mn-ea"/>
          <a:cs typeface="+mn-cs"/>
        </a:defRPr>
      </a:lvl6pPr>
      <a:lvl7pPr marL="12344400" algn="l" defTabSz="4114800" rtl="0" eaLnBrk="1" latinLnBrk="0" hangingPunct="1">
        <a:defRPr sz="8100" kern="1200">
          <a:solidFill>
            <a:schemeClr val="tx1"/>
          </a:solidFill>
          <a:latin typeface="+mn-lt"/>
          <a:ea typeface="+mn-ea"/>
          <a:cs typeface="+mn-cs"/>
        </a:defRPr>
      </a:lvl7pPr>
      <a:lvl8pPr marL="14401800" algn="l" defTabSz="4114800" rtl="0" eaLnBrk="1" latinLnBrk="0" hangingPunct="1">
        <a:defRPr sz="8100" kern="1200">
          <a:solidFill>
            <a:schemeClr val="tx1"/>
          </a:solidFill>
          <a:latin typeface="+mn-lt"/>
          <a:ea typeface="+mn-ea"/>
          <a:cs typeface="+mn-cs"/>
        </a:defRPr>
      </a:lvl8pPr>
      <a:lvl9pPr marL="16459200" algn="l" defTabSz="4114800" rtl="0" eaLnBrk="1" latinLnBrk="0" hangingPunct="1">
        <a:defRPr sz="81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675" userDrawn="1">
          <p15:clr>
            <a:srgbClr val="A4A3A4"/>
          </p15:clr>
        </p15:guide>
        <p15:guide id="3" pos="25245" userDrawn="1">
          <p15:clr>
            <a:srgbClr val="A4A3A4"/>
          </p15:clr>
        </p15:guide>
        <p15:guide id="4" pos="12960"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disc.gsfc.nasa.gov/information/glossary?title=MAPSS%20(A%20Multi-sensor%20Aerosol%20Products%20Sampling%20System)" TargetMode="External"/><Relationship Id="rId7" Type="http://schemas.openxmlformats.org/officeDocument/2006/relationships/image" Target="../media/image2.JPG"/><Relationship Id="rId2" Type="http://schemas.openxmlformats.org/officeDocument/2006/relationships/hyperlink" Target="https://ntrs.nasa.gov/archive/nasa/casi.ntrs.nasa.gov/20120003903.pdf"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www.quora.com/Why-are-we-still-receiving-CMB-photons-from-the-very-early-universe-given-at-that-time-380-000-years-after-the-Big-Bang-the-distances-between-the-origin-of-the-photon-and-our-location-would-have-at-most-800-000-light-years" TargetMode="External"/><Relationship Id="rId4" Type="http://schemas.openxmlformats.org/officeDocument/2006/relationships/hyperlink" Target="http://www2.mmm.ucar.edu/wrf/OnLineTutorial/CASES/SingleDomain/index.html" TargetMode="External"/><Relationship Id="rId9"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10050" y="301777"/>
            <a:ext cx="30568106" cy="4247293"/>
          </a:xfrm>
        </p:spPr>
        <p:txBody>
          <a:bodyPr>
            <a:noAutofit/>
          </a:bodyPr>
          <a:lstStyle/>
          <a:p>
            <a:pPr algn="ctr"/>
            <a:r>
              <a:rPr lang="en-US" sz="5625" dirty="0">
                <a:latin typeface="Arial Black" panose="020B0A04020102020204" pitchFamily="34" charset="0"/>
              </a:rPr>
              <a:t>Adapting NASA’s MAPSS Databases to Desktop Computing</a:t>
            </a:r>
            <a:br>
              <a:rPr lang="en-US" sz="4875" dirty="0">
                <a:latin typeface="Arial Black" panose="020B0A04020102020204" pitchFamily="34" charset="0"/>
              </a:rPr>
            </a:br>
            <a:br>
              <a:rPr lang="en-US" sz="4875" dirty="0">
                <a:latin typeface="Arial Black" panose="020B0A04020102020204" pitchFamily="34" charset="0"/>
              </a:rPr>
            </a:br>
            <a:r>
              <a:rPr lang="en-US" sz="3375" dirty="0">
                <a:latin typeface="Arial Black" panose="020B0A04020102020204" pitchFamily="34" charset="0"/>
              </a:rPr>
              <a:t>Southwestern Oklahoma State University </a:t>
            </a:r>
            <a:br>
              <a:rPr lang="en-US" sz="4875" dirty="0">
                <a:latin typeface="Arial Black" panose="020B0A04020102020204" pitchFamily="34" charset="0"/>
              </a:rPr>
            </a:br>
            <a:br>
              <a:rPr lang="en-US" sz="4875" dirty="0">
                <a:latin typeface="Arial Black" panose="020B0A04020102020204" pitchFamily="34" charset="0"/>
              </a:rPr>
            </a:br>
            <a:endParaRPr lang="en-US" sz="4875" dirty="0">
              <a:latin typeface="Arial Black" panose="020B0A04020102020204" pitchFamily="34" charset="0"/>
            </a:endParaRPr>
          </a:p>
        </p:txBody>
      </p:sp>
      <p:sp>
        <p:nvSpPr>
          <p:cNvPr id="23" name="Text Placeholder 22"/>
          <p:cNvSpPr>
            <a:spLocks noGrp="1"/>
          </p:cNvSpPr>
          <p:nvPr>
            <p:ph type="body" sz="quarter" idx="36"/>
          </p:nvPr>
        </p:nvSpPr>
        <p:spPr>
          <a:xfrm>
            <a:off x="1085850" y="4093906"/>
            <a:ext cx="28288511" cy="646331"/>
          </a:xfrm>
        </p:spPr>
        <p:txBody>
          <a:bodyPr/>
          <a:lstStyle/>
          <a:p>
            <a:r>
              <a:rPr lang="en-US" dirty="0"/>
              <a:t>Hayden Webb | Devin Smoot | Department of Computer Science  </a:t>
            </a:r>
          </a:p>
        </p:txBody>
      </p:sp>
      <p:sp>
        <p:nvSpPr>
          <p:cNvPr id="67" name="Text Placeholder 66"/>
          <p:cNvSpPr>
            <a:spLocks noGrp="1"/>
          </p:cNvSpPr>
          <p:nvPr>
            <p:ph type="body" sz="quarter" idx="13"/>
          </p:nvPr>
        </p:nvSpPr>
        <p:spPr>
          <a:xfrm>
            <a:off x="1138238" y="5669280"/>
            <a:ext cx="12001500" cy="1200150"/>
          </a:xfrm>
        </p:spPr>
        <p:txBody>
          <a:bodyPr/>
          <a:lstStyle/>
          <a:p>
            <a:r>
              <a:rPr lang="en-US" dirty="0"/>
              <a:t>Abstract</a:t>
            </a:r>
          </a:p>
        </p:txBody>
      </p:sp>
      <p:sp>
        <p:nvSpPr>
          <p:cNvPr id="69" name="Text Placeholder 68"/>
          <p:cNvSpPr>
            <a:spLocks noGrp="1"/>
          </p:cNvSpPr>
          <p:nvPr>
            <p:ph type="body" sz="quarter" idx="39"/>
          </p:nvPr>
        </p:nvSpPr>
        <p:spPr>
          <a:xfrm>
            <a:off x="1225224" y="6904332"/>
            <a:ext cx="11827528" cy="11790068"/>
          </a:xfrm>
        </p:spPr>
        <p:txBody>
          <a:bodyPr/>
          <a:lstStyle/>
          <a:p>
            <a:pPr>
              <a:spcBef>
                <a:spcPts val="0"/>
              </a:spcBef>
            </a:pPr>
            <a:r>
              <a:rPr lang="en-US" sz="3000" dirty="0"/>
              <a:t>The capability of desktop computers has increased greatly over the past several decades, even outpacing some of the first supercomputers. A standard Intel i7-4790 processor can run at 90 Gigaflops. This means it can complete almost ten to the tenth operations per second. Hence, in a time when you can buy a new 8th generation intel processor for a few hundred dollars, an older 4th generation intel processor is more powerful than the most powerful computer in the world in 1993. </a:t>
            </a:r>
          </a:p>
          <a:p>
            <a:pPr>
              <a:spcBef>
                <a:spcPts val="0"/>
              </a:spcBef>
            </a:pPr>
            <a:r>
              <a:rPr lang="en-US" sz="3000" dirty="0"/>
              <a:t>In this research, we examine code developed for a NASA supercomputer and run it on a standard personal computer. Our results suggest that for simple tasks, such as pulling down information from the servers, the software is capable of running on a standard desktop. This demonstrates that when NASA produced code is adapted to a modern desktop computer, the computer can process the given information. </a:t>
            </a:r>
          </a:p>
          <a:p>
            <a:pPr>
              <a:spcBef>
                <a:spcPts val="0"/>
              </a:spcBef>
            </a:pPr>
            <a:r>
              <a:rPr lang="en-US" sz="3000" dirty="0"/>
              <a:t>In summary, we can show that modern desktop computers not only have more processing power than some of the first supercomputers, but can easily handle applications attended for processing large sums of data. From a larger perspective, this shows how computers evolved to the point where what is considered an outdated processors is still leagues above what was first produced. This material is based upon work supported by the National Aeronautics and Space Administration under Grant No. NNX15AK02H NASA Oklahoma Space Grant Consortium. </a:t>
            </a:r>
          </a:p>
        </p:txBody>
      </p:sp>
      <p:sp>
        <p:nvSpPr>
          <p:cNvPr id="70" name="Text Placeholder 69"/>
          <p:cNvSpPr>
            <a:spLocks noGrp="1"/>
          </p:cNvSpPr>
          <p:nvPr>
            <p:ph type="body" sz="quarter" idx="40"/>
          </p:nvPr>
        </p:nvSpPr>
        <p:spPr>
          <a:xfrm>
            <a:off x="14650080" y="11330222"/>
            <a:ext cx="12001500" cy="1143000"/>
          </a:xfrm>
        </p:spPr>
        <p:txBody>
          <a:bodyPr/>
          <a:lstStyle/>
          <a:p>
            <a:r>
              <a:rPr lang="en-US" dirty="0"/>
              <a:t>Katrina Case Study</a:t>
            </a:r>
          </a:p>
        </p:txBody>
      </p:sp>
      <p:sp>
        <p:nvSpPr>
          <p:cNvPr id="16" name="Text Placeholder 15"/>
          <p:cNvSpPr>
            <a:spLocks noGrp="1"/>
          </p:cNvSpPr>
          <p:nvPr>
            <p:ph type="body" sz="quarter" idx="29"/>
          </p:nvPr>
        </p:nvSpPr>
        <p:spPr>
          <a:xfrm>
            <a:off x="28008262" y="5669280"/>
            <a:ext cx="12001500" cy="1143000"/>
          </a:xfrm>
        </p:spPr>
        <p:txBody>
          <a:bodyPr/>
          <a:lstStyle/>
          <a:p>
            <a:r>
              <a:rPr lang="en-US" dirty="0"/>
              <a:t>WRF Pressure Model</a:t>
            </a:r>
          </a:p>
        </p:txBody>
      </p:sp>
      <p:sp>
        <p:nvSpPr>
          <p:cNvPr id="71" name="Text Placeholder 70"/>
          <p:cNvSpPr>
            <a:spLocks noGrp="1"/>
          </p:cNvSpPr>
          <p:nvPr>
            <p:ph type="body" sz="quarter" idx="41"/>
          </p:nvPr>
        </p:nvSpPr>
        <p:spPr>
          <a:xfrm>
            <a:off x="28008262" y="14359602"/>
            <a:ext cx="12001500" cy="1143000"/>
          </a:xfrm>
        </p:spPr>
        <p:txBody>
          <a:bodyPr/>
          <a:lstStyle/>
          <a:p>
            <a:r>
              <a:rPr lang="en-US" dirty="0"/>
              <a:t>Conclusion/Plan</a:t>
            </a:r>
          </a:p>
        </p:txBody>
      </p:sp>
      <p:sp>
        <p:nvSpPr>
          <p:cNvPr id="21" name="Text Placeholder 20"/>
          <p:cNvSpPr>
            <a:spLocks noGrp="1"/>
          </p:cNvSpPr>
          <p:nvPr>
            <p:ph type="body" sz="quarter" idx="34"/>
          </p:nvPr>
        </p:nvSpPr>
        <p:spPr>
          <a:xfrm>
            <a:off x="28008262" y="20460233"/>
            <a:ext cx="12001500" cy="835633"/>
          </a:xfrm>
        </p:spPr>
        <p:txBody>
          <a:bodyPr/>
          <a:lstStyle/>
          <a:p>
            <a:r>
              <a:rPr lang="en-US" dirty="0"/>
              <a:t>Works Cited</a:t>
            </a:r>
          </a:p>
        </p:txBody>
      </p:sp>
      <p:sp>
        <p:nvSpPr>
          <p:cNvPr id="22" name="Content Placeholder 21"/>
          <p:cNvSpPr>
            <a:spLocks noGrp="1"/>
          </p:cNvSpPr>
          <p:nvPr>
            <p:ph sz="quarter" idx="35"/>
          </p:nvPr>
        </p:nvSpPr>
        <p:spPr>
          <a:xfrm>
            <a:off x="28008262" y="21605701"/>
            <a:ext cx="12001500" cy="5974177"/>
          </a:xfrm>
        </p:spPr>
        <p:txBody>
          <a:bodyPr>
            <a:noAutofit/>
          </a:bodyPr>
          <a:lstStyle/>
          <a:p>
            <a:pPr marL="0" indent="-457200">
              <a:spcBef>
                <a:spcPts val="0"/>
              </a:spcBef>
              <a:buNone/>
            </a:pPr>
            <a:r>
              <a:rPr lang="en-US" dirty="0" err="1"/>
              <a:t>Petrenko</a:t>
            </a:r>
            <a:r>
              <a:rPr lang="en-US" dirty="0"/>
              <a:t>, M., </a:t>
            </a:r>
            <a:r>
              <a:rPr lang="en-US" dirty="0" err="1"/>
              <a:t>Ichoku</a:t>
            </a:r>
            <a:r>
              <a:rPr lang="en-US" dirty="0"/>
              <a:t>, C., &amp; </a:t>
            </a:r>
            <a:r>
              <a:rPr lang="en-US" dirty="0" err="1"/>
              <a:t>Leptoukh</a:t>
            </a:r>
            <a:r>
              <a:rPr lang="en-US" dirty="0"/>
              <a:t>, G. (n.d.). Multi-sensor Aerosol Products Sampling System. Retrieved March 5, 2019, from </a:t>
            </a:r>
            <a:r>
              <a:rPr lang="en-US" dirty="0">
                <a:hlinkClick r:id="rId2"/>
              </a:rPr>
              <a:t>https://ntrs.nasa.gov/archive/nasa/casi.ntrs.nasa.gov/20120003903.pdf</a:t>
            </a:r>
            <a:r>
              <a:rPr lang="en-US" dirty="0"/>
              <a:t> </a:t>
            </a:r>
          </a:p>
          <a:p>
            <a:pPr marL="0" indent="-457200">
              <a:spcBef>
                <a:spcPts val="0"/>
              </a:spcBef>
              <a:buNone/>
            </a:pPr>
            <a:endParaRPr lang="en-US" dirty="0"/>
          </a:p>
          <a:p>
            <a:pPr marL="0" indent="-457200">
              <a:spcBef>
                <a:spcPts val="0"/>
              </a:spcBef>
              <a:buNone/>
            </a:pPr>
            <a:r>
              <a:rPr lang="en-US" dirty="0"/>
              <a:t>GES DISC. (n.d.). MAPSS (A Multi-sensor Aerosol Products Sampling System). Retrieved March 5, 2019, from </a:t>
            </a:r>
            <a:r>
              <a:rPr lang="en-US" dirty="0">
                <a:hlinkClick r:id="rId3"/>
              </a:rPr>
              <a:t>https://disc.gsfc.nasa.gov/information/glossary?title=MAPSS%20(A%20Multi-sensor%20Aerosol%20Products%20Sampling%20System)</a:t>
            </a:r>
            <a:r>
              <a:rPr lang="en-US" dirty="0"/>
              <a:t> </a:t>
            </a:r>
          </a:p>
          <a:p>
            <a:pPr marL="0" indent="-457200">
              <a:spcBef>
                <a:spcPts val="0"/>
              </a:spcBef>
              <a:buNone/>
            </a:pPr>
            <a:endParaRPr lang="en-US" dirty="0"/>
          </a:p>
          <a:p>
            <a:pPr marL="0" indent="-457200">
              <a:spcBef>
                <a:spcPts val="0"/>
              </a:spcBef>
              <a:buNone/>
            </a:pPr>
            <a:r>
              <a:rPr lang="en-US" dirty="0"/>
              <a:t>University Corporation for Atmospheric Research. (2018, November 7). WRF ARW Online Tutorial. Retrieved March 5, 2019, from </a:t>
            </a:r>
            <a:r>
              <a:rPr lang="en-US" dirty="0">
                <a:hlinkClick r:id="rId4"/>
              </a:rPr>
              <a:t>http://www2.mmm.ucar.edu/wrf/OnLineTutorial/CASES/SingleDomain/index.html</a:t>
            </a:r>
            <a:endParaRPr lang="en-US" dirty="0"/>
          </a:p>
          <a:p>
            <a:pPr marL="0" indent="-457200">
              <a:spcBef>
                <a:spcPts val="0"/>
              </a:spcBef>
              <a:buNone/>
            </a:pPr>
            <a:endParaRPr lang="en-US" dirty="0">
              <a:hlinkClick r:id="rId5">
                <a:extLst>
                  <a:ext uri="{A12FA001-AC4F-418D-AE19-62706E023703}">
                    <ahyp:hlinkClr xmlns:ahyp="http://schemas.microsoft.com/office/drawing/2018/hyperlinkcolor" val="tx"/>
                  </a:ext>
                </a:extLst>
              </a:hlinkClick>
            </a:endParaRPr>
          </a:p>
        </p:txBody>
      </p:sp>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7382" y="95655"/>
            <a:ext cx="4237468" cy="3214498"/>
          </a:xfrm>
          <a:prstGeom prst="rect">
            <a:avLst/>
          </a:prstGeom>
        </p:spPr>
      </p:pic>
      <p:sp>
        <p:nvSpPr>
          <p:cNvPr id="33" name="Text Placeholder 7"/>
          <p:cNvSpPr txBox="1">
            <a:spLocks/>
          </p:cNvSpPr>
          <p:nvPr/>
        </p:nvSpPr>
        <p:spPr>
          <a:xfrm>
            <a:off x="14529757" y="19437310"/>
            <a:ext cx="12001500" cy="1537795"/>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42900" tIns="42863" rIns="85725" bIns="42863"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sz="5063" dirty="0"/>
              <a:t>Goals Moving Forward</a:t>
            </a:r>
          </a:p>
        </p:txBody>
      </p:sp>
      <p:sp>
        <p:nvSpPr>
          <p:cNvPr id="20" name="Text Placeholder 19"/>
          <p:cNvSpPr>
            <a:spLocks noGrp="1"/>
          </p:cNvSpPr>
          <p:nvPr>
            <p:ph type="body" sz="quarter" idx="21"/>
          </p:nvPr>
        </p:nvSpPr>
        <p:spPr>
          <a:xfrm>
            <a:off x="1225224" y="25404468"/>
            <a:ext cx="12001500" cy="1219200"/>
          </a:xfrm>
        </p:spPr>
        <p:txBody>
          <a:bodyPr/>
          <a:lstStyle/>
          <a:p>
            <a:r>
              <a:rPr lang="en-US" dirty="0"/>
              <a:t>Work Plan</a:t>
            </a: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425856" y="0"/>
            <a:ext cx="5722144" cy="3590363"/>
          </a:xfrm>
          <a:prstGeom prst="rect">
            <a:avLst/>
          </a:prstGeom>
        </p:spPr>
      </p:pic>
      <p:sp>
        <p:nvSpPr>
          <p:cNvPr id="18" name="Content Placeholder 17"/>
          <p:cNvSpPr>
            <a:spLocks noGrp="1"/>
          </p:cNvSpPr>
          <p:nvPr>
            <p:ph sz="quarter" idx="27"/>
          </p:nvPr>
        </p:nvSpPr>
        <p:spPr>
          <a:xfrm>
            <a:off x="1225224" y="26623668"/>
            <a:ext cx="12001500" cy="4671568"/>
          </a:xfrm>
        </p:spPr>
        <p:txBody>
          <a:bodyPr>
            <a:normAutofit/>
          </a:bodyPr>
          <a:lstStyle/>
          <a:p>
            <a:pPr marL="0" indent="0">
              <a:spcBef>
                <a:spcPts val="0"/>
              </a:spcBef>
              <a:buNone/>
            </a:pPr>
            <a:r>
              <a:rPr lang="en-US" dirty="0"/>
              <a:t>        The original work plan was to convert the MAPSS database to a desktop computer application. This project is building on the work done by past SWOSU students. These previous students had already managed to get several of the sensor’s data working on the desktop computer. This complete work had to be gathered and updated to fit the current version of Python. A major part of the project was going to be setting up the appropriate libraries for each sensor. When this was discovered we decided to change software to WRF before later returning to MAPSS.</a:t>
            </a:r>
          </a:p>
        </p:txBody>
      </p:sp>
      <p:sp>
        <p:nvSpPr>
          <p:cNvPr id="19" name="Text Placeholder 19"/>
          <p:cNvSpPr>
            <a:spLocks noGrp="1"/>
          </p:cNvSpPr>
          <p:nvPr>
            <p:ph type="body" sz="quarter" idx="21"/>
          </p:nvPr>
        </p:nvSpPr>
        <p:spPr>
          <a:xfrm>
            <a:off x="1138238" y="18919952"/>
            <a:ext cx="12001500" cy="1143000"/>
          </a:xfrm>
        </p:spPr>
        <p:txBody>
          <a:bodyPr/>
          <a:lstStyle/>
          <a:p>
            <a:r>
              <a:rPr lang="en-US" dirty="0"/>
              <a:t>What is MAPSS?</a:t>
            </a:r>
          </a:p>
        </p:txBody>
      </p:sp>
      <p:sp>
        <p:nvSpPr>
          <p:cNvPr id="6" name="Content Placeholder 5"/>
          <p:cNvSpPr>
            <a:spLocks noGrp="1"/>
          </p:cNvSpPr>
          <p:nvPr>
            <p:ph sz="quarter" idx="30"/>
          </p:nvPr>
        </p:nvSpPr>
        <p:spPr>
          <a:xfrm>
            <a:off x="14573250" y="21434934"/>
            <a:ext cx="12001500" cy="7939067"/>
          </a:xfrm>
        </p:spPr>
        <p:txBody>
          <a:bodyPr>
            <a:noAutofit/>
          </a:bodyPr>
          <a:lstStyle/>
          <a:p>
            <a:pPr>
              <a:spcBef>
                <a:spcPts val="0"/>
              </a:spcBef>
            </a:pPr>
            <a:r>
              <a:rPr lang="en-US" dirty="0"/>
              <a:t>* Gain the ability to do real time forecasting with current weather data provided by NOAA </a:t>
            </a:r>
          </a:p>
          <a:p>
            <a:pPr>
              <a:spcBef>
                <a:spcPts val="0"/>
              </a:spcBef>
            </a:pPr>
            <a:r>
              <a:rPr lang="en-US" dirty="0"/>
              <a:t>* This research will lead to further combined research involving the NASA MAPSS project for modeling aerosol data analyzed in the atmosphere. </a:t>
            </a:r>
          </a:p>
          <a:p>
            <a:pPr>
              <a:spcBef>
                <a:spcPts val="0"/>
              </a:spcBef>
            </a:pPr>
            <a:r>
              <a:rPr lang="en-US" dirty="0"/>
              <a:t>* This research will also lead to WRF and MAPSS being run on not only the Raspberry Pi cluster but also a Virtual Cluster developed with Virtual Machines on either a desktop or server. It can then be translated to enterprise level servers and actual supercomputing systems.</a:t>
            </a:r>
          </a:p>
          <a:p>
            <a:pPr>
              <a:spcBef>
                <a:spcPts val="0"/>
              </a:spcBef>
            </a:pPr>
            <a:r>
              <a:rPr lang="en-US" dirty="0"/>
              <a:t>* Understand WRF (Weather Research and Forecasting) software and how to run real time forecasting models as well as historical models </a:t>
            </a:r>
          </a:p>
          <a:p>
            <a:pPr>
              <a:spcBef>
                <a:spcPts val="0"/>
              </a:spcBef>
            </a:pPr>
            <a:r>
              <a:rPr lang="en-US" dirty="0"/>
              <a:t>* Run on a Raspberry Pi cluster of only 8 nodes</a:t>
            </a:r>
          </a:p>
          <a:p>
            <a:pPr>
              <a:spcBef>
                <a:spcPts val="0"/>
              </a:spcBef>
            </a:pPr>
            <a:r>
              <a:rPr lang="en-US" dirty="0"/>
              <a:t>* Pull-down real-time weather data across the </a:t>
            </a:r>
            <a:r>
              <a:rPr lang="en-US" dirty="0" err="1"/>
              <a:t>MOReOFFN</a:t>
            </a:r>
            <a:r>
              <a:rPr lang="en-US" dirty="0"/>
              <a:t> internet 2 layer from NOAA</a:t>
            </a:r>
          </a:p>
        </p:txBody>
      </p:sp>
      <p:sp>
        <p:nvSpPr>
          <p:cNvPr id="25" name="Content Placeholder 17"/>
          <p:cNvSpPr>
            <a:spLocks noGrp="1"/>
          </p:cNvSpPr>
          <p:nvPr>
            <p:ph sz="quarter" idx="27"/>
          </p:nvPr>
        </p:nvSpPr>
        <p:spPr>
          <a:xfrm>
            <a:off x="1225224" y="20206208"/>
            <a:ext cx="12001500" cy="6848071"/>
          </a:xfrm>
        </p:spPr>
        <p:txBody>
          <a:bodyPr>
            <a:noAutofit/>
          </a:bodyPr>
          <a:lstStyle/>
          <a:p>
            <a:pPr>
              <a:spcBef>
                <a:spcPts val="0"/>
              </a:spcBef>
            </a:pPr>
            <a:r>
              <a:rPr lang="en-US" dirty="0"/>
              <a:t>Multi-sensor Aerosol Products Sampling System (MAPSS)</a:t>
            </a:r>
          </a:p>
          <a:p>
            <a:pPr>
              <a:spcBef>
                <a:spcPts val="0"/>
              </a:spcBef>
            </a:pPr>
            <a:r>
              <a:rPr lang="en-US" dirty="0"/>
              <a:t>It is used to create a consensus between different aerosol sensors.</a:t>
            </a:r>
          </a:p>
          <a:p>
            <a:pPr>
              <a:spcBef>
                <a:spcPts val="0"/>
              </a:spcBef>
            </a:pPr>
            <a:r>
              <a:rPr lang="en-US" dirty="0"/>
              <a:t>It has access to a collection of both ground and space based sensors.</a:t>
            </a:r>
          </a:p>
          <a:p>
            <a:pPr>
              <a:spcBef>
                <a:spcPts val="0"/>
              </a:spcBef>
            </a:pPr>
            <a:r>
              <a:rPr lang="en-US" dirty="0"/>
              <a:t>The sensors include AERONET, MODIS, MISR, OMI, POLDER, CALIOP, and </a:t>
            </a:r>
            <a:r>
              <a:rPr lang="en-US" dirty="0" err="1"/>
              <a:t>SeaWiFS</a:t>
            </a:r>
            <a:r>
              <a:rPr lang="en-US" dirty="0"/>
              <a:t>.</a:t>
            </a:r>
          </a:p>
          <a:p>
            <a:pPr>
              <a:spcBef>
                <a:spcPts val="0"/>
              </a:spcBef>
            </a:pPr>
            <a:r>
              <a:rPr lang="en-US" dirty="0"/>
              <a:t>MAPSS is used to confirm and compare data across the different sensors.</a:t>
            </a:r>
          </a:p>
          <a:p>
            <a:pPr>
              <a:spcBef>
                <a:spcPts val="0"/>
              </a:spcBef>
            </a:pPr>
            <a:r>
              <a:rPr lang="en-US" dirty="0"/>
              <a:t>MAPSS is open to the public and thus allows scientist and researchers across the world to use the collected data.</a:t>
            </a:r>
          </a:p>
          <a:p>
            <a:pPr marL="0" indent="0">
              <a:spcBef>
                <a:spcPts val="0"/>
              </a:spcBef>
              <a:buNone/>
            </a:pPr>
            <a:endParaRPr lang="en-US" sz="3500" dirty="0"/>
          </a:p>
          <a:p>
            <a:pPr>
              <a:spcBef>
                <a:spcPts val="0"/>
              </a:spcBef>
            </a:pPr>
            <a:endParaRPr lang="en-US" sz="3500" dirty="0"/>
          </a:p>
          <a:p>
            <a:pPr lvl="1">
              <a:spcBef>
                <a:spcPts val="0"/>
              </a:spcBef>
            </a:pPr>
            <a:endParaRPr lang="en-US" sz="3500" dirty="0"/>
          </a:p>
          <a:p>
            <a:pPr>
              <a:spcBef>
                <a:spcPts val="0"/>
              </a:spcBef>
            </a:pPr>
            <a:endParaRPr lang="en-US" sz="3500" dirty="0"/>
          </a:p>
        </p:txBody>
      </p:sp>
      <p:sp>
        <p:nvSpPr>
          <p:cNvPr id="24" name="Content Placeholder 17"/>
          <p:cNvSpPr>
            <a:spLocks noGrp="1"/>
          </p:cNvSpPr>
          <p:nvPr>
            <p:ph sz="quarter" idx="27"/>
          </p:nvPr>
        </p:nvSpPr>
        <p:spPr>
          <a:xfrm>
            <a:off x="28008262" y="15740653"/>
            <a:ext cx="12001500" cy="4719580"/>
          </a:xfrm>
        </p:spPr>
        <p:txBody>
          <a:bodyPr>
            <a:normAutofit/>
          </a:bodyPr>
          <a:lstStyle/>
          <a:p>
            <a:pPr marL="0" indent="0">
              <a:spcBef>
                <a:spcPts val="0"/>
              </a:spcBef>
              <a:buNone/>
            </a:pPr>
            <a:r>
              <a:rPr lang="en-US" dirty="0"/>
              <a:t>     After several weeks of hard work we were able to accomplish several of our desired goals. First, we established a Raspberry Pi cluster for the purpose of running the WRF software. Next, we were able to completely install WRF and all of its required libraries. This means that are cluster is ready to begin processing real-time weather data. Finally, our system is ready pull the data for weather forecasting down through the </a:t>
            </a:r>
            <a:r>
              <a:rPr lang="en-US" dirty="0" err="1"/>
              <a:t>MOReOFFN</a:t>
            </a:r>
            <a:r>
              <a:rPr lang="en-US" dirty="0"/>
              <a:t> internet 2 layer. As the project proceeds we are excited and prepared to expand and explore research with the WRF and MAPSS software.</a:t>
            </a:r>
          </a:p>
        </p:txBody>
      </p:sp>
      <p:pic>
        <p:nvPicPr>
          <p:cNvPr id="34" name="Content Placeholder 33">
            <a:extLst>
              <a:ext uri="{FF2B5EF4-FFF2-40B4-BE49-F238E27FC236}">
                <a16:creationId xmlns:a16="http://schemas.microsoft.com/office/drawing/2014/main" id="{B7EBF70D-24AB-45E5-AE54-B4853A876DAA}"/>
              </a:ext>
            </a:extLst>
          </p:cNvPr>
          <p:cNvPicPr>
            <a:picLocks noGrp="1" noChangeAspect="1"/>
          </p:cNvPicPr>
          <p:nvPr>
            <p:ph sz="quarter" idx="42"/>
          </p:nvPr>
        </p:nvPicPr>
        <p:blipFill>
          <a:blip r:embed="rId8">
            <a:extLst>
              <a:ext uri="{28A0092B-C50C-407E-A947-70E740481C1C}">
                <a14:useLocalDpi xmlns:a14="http://schemas.microsoft.com/office/drawing/2010/main" val="0"/>
              </a:ext>
            </a:extLst>
          </a:blip>
          <a:stretch>
            <a:fillRect/>
          </a:stretch>
        </p:blipFill>
        <p:spPr>
          <a:xfrm>
            <a:off x="30294026" y="7055630"/>
            <a:ext cx="7429972" cy="7002749"/>
          </a:xfrm>
        </p:spPr>
      </p:pic>
      <p:pic>
        <p:nvPicPr>
          <p:cNvPr id="12" name="Picture 11">
            <a:extLst>
              <a:ext uri="{FF2B5EF4-FFF2-40B4-BE49-F238E27FC236}">
                <a16:creationId xmlns:a16="http://schemas.microsoft.com/office/drawing/2014/main" id="{A1D84D22-9E5D-4A48-9F40-BC9CB32651C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642082" y="12659018"/>
            <a:ext cx="10017495" cy="6260934"/>
          </a:xfrm>
          <a:prstGeom prst="rect">
            <a:avLst/>
          </a:prstGeom>
        </p:spPr>
      </p:pic>
      <p:sp>
        <p:nvSpPr>
          <p:cNvPr id="30" name="Content Placeholder 6">
            <a:extLst>
              <a:ext uri="{FF2B5EF4-FFF2-40B4-BE49-F238E27FC236}">
                <a16:creationId xmlns:a16="http://schemas.microsoft.com/office/drawing/2014/main" id="{3D02F6B3-76DE-45AA-8C49-0741C553AA59}"/>
              </a:ext>
            </a:extLst>
          </p:cNvPr>
          <p:cNvSpPr>
            <a:spLocks noGrp="1"/>
          </p:cNvSpPr>
          <p:nvPr>
            <p:ph sz="quarter" idx="23"/>
          </p:nvPr>
        </p:nvSpPr>
        <p:spPr>
          <a:xfrm>
            <a:off x="14650080" y="6944679"/>
            <a:ext cx="12001500" cy="6694488"/>
          </a:xfrm>
        </p:spPr>
        <p:txBody>
          <a:bodyPr/>
          <a:lstStyle/>
          <a:p>
            <a:pPr>
              <a:spcBef>
                <a:spcPts val="0"/>
              </a:spcBef>
            </a:pPr>
            <a:r>
              <a:rPr lang="en-US" dirty="0"/>
              <a:t>The Weather Research and Forecasting model (WRF) was created by the National Center for Atmospheric Research (NCAR).</a:t>
            </a:r>
          </a:p>
          <a:p>
            <a:pPr>
              <a:spcBef>
                <a:spcPts val="0"/>
              </a:spcBef>
            </a:pPr>
            <a:r>
              <a:rPr lang="en-US" dirty="0"/>
              <a:t>The software works to model a large range of meteorological events.</a:t>
            </a:r>
          </a:p>
          <a:p>
            <a:pPr>
              <a:spcBef>
                <a:spcPts val="0"/>
              </a:spcBef>
            </a:pPr>
            <a:r>
              <a:rPr lang="en-US" dirty="0"/>
              <a:t>It functions as a forecasting application and supports atmospheric research.</a:t>
            </a:r>
          </a:p>
          <a:p>
            <a:pPr>
              <a:spcBef>
                <a:spcPts val="0"/>
              </a:spcBef>
            </a:pPr>
            <a:r>
              <a:rPr lang="en-US" dirty="0"/>
              <a:t>The software was has several extensions to allow for the study and modeling of the water cycle, wild fire, air chemicals, and more.</a:t>
            </a:r>
          </a:p>
        </p:txBody>
      </p:sp>
      <p:sp>
        <p:nvSpPr>
          <p:cNvPr id="31" name="Text Placeholder 69">
            <a:extLst>
              <a:ext uri="{FF2B5EF4-FFF2-40B4-BE49-F238E27FC236}">
                <a16:creationId xmlns:a16="http://schemas.microsoft.com/office/drawing/2014/main" id="{4CB35546-451E-4450-9183-A6FADAAD95DE}"/>
              </a:ext>
            </a:extLst>
          </p:cNvPr>
          <p:cNvSpPr txBox="1">
            <a:spLocks/>
          </p:cNvSpPr>
          <p:nvPr/>
        </p:nvSpPr>
        <p:spPr>
          <a:xfrm>
            <a:off x="14650080" y="5726430"/>
            <a:ext cx="12001500" cy="11430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4114800" rtl="0" eaLnBrk="1" latinLnBrk="0" hangingPunct="1">
              <a:lnSpc>
                <a:spcPct val="100000"/>
              </a:lnSpc>
              <a:spcBef>
                <a:spcPts val="0"/>
              </a:spcBef>
              <a:buClr>
                <a:schemeClr val="bg1">
                  <a:lumMod val="65000"/>
                </a:schemeClr>
              </a:buClr>
              <a:buFont typeface="Arial" panose="020B0604020202020204" pitchFamily="34" charset="0"/>
              <a:buNone/>
              <a:defRPr sz="5063" kern="1200" cap="none" baseline="0">
                <a:solidFill>
                  <a:schemeClr val="bg1"/>
                </a:solidFill>
                <a:latin typeface="+mj-lt"/>
                <a:ea typeface="+mn-ea"/>
                <a:cs typeface="+mn-cs"/>
              </a:defRPr>
            </a:lvl1pPr>
            <a:lvl2pPr marL="0" indent="0" algn="l" defTabSz="4114800" rtl="0" eaLnBrk="1" latinLnBrk="0" hangingPunct="1">
              <a:lnSpc>
                <a:spcPct val="100000"/>
              </a:lnSpc>
              <a:spcBef>
                <a:spcPts val="0"/>
              </a:spcBef>
              <a:buClr>
                <a:schemeClr val="bg1">
                  <a:lumMod val="65000"/>
                </a:schemeClr>
              </a:buClr>
              <a:buFont typeface="Arial" panose="020B0604020202020204" pitchFamily="34" charset="0"/>
              <a:buNone/>
              <a:defRPr sz="5625" kern="1200" cap="all" baseline="0">
                <a:solidFill>
                  <a:schemeClr val="bg1"/>
                </a:solidFill>
                <a:latin typeface="+mj-lt"/>
                <a:ea typeface="+mn-ea"/>
                <a:cs typeface="+mn-cs"/>
              </a:defRPr>
            </a:lvl2pPr>
            <a:lvl3pPr marL="0" indent="0" algn="l" defTabSz="4114800" rtl="0" eaLnBrk="1" latinLnBrk="0" hangingPunct="1">
              <a:lnSpc>
                <a:spcPct val="100000"/>
              </a:lnSpc>
              <a:spcBef>
                <a:spcPts val="0"/>
              </a:spcBef>
              <a:buClr>
                <a:schemeClr val="bg1">
                  <a:lumMod val="65000"/>
                </a:schemeClr>
              </a:buClr>
              <a:buFont typeface="Arial" panose="020B0604020202020204" pitchFamily="34" charset="0"/>
              <a:buNone/>
              <a:defRPr sz="5625" kern="1200" cap="all" baseline="0">
                <a:solidFill>
                  <a:schemeClr val="bg1"/>
                </a:solidFill>
                <a:latin typeface="+mj-lt"/>
                <a:ea typeface="+mn-ea"/>
                <a:cs typeface="+mn-cs"/>
              </a:defRPr>
            </a:lvl3pPr>
            <a:lvl4pPr marL="0" indent="0" algn="l" defTabSz="4114800" rtl="0" eaLnBrk="1" latinLnBrk="0" hangingPunct="1">
              <a:lnSpc>
                <a:spcPct val="100000"/>
              </a:lnSpc>
              <a:spcBef>
                <a:spcPts val="0"/>
              </a:spcBef>
              <a:buClr>
                <a:schemeClr val="bg1">
                  <a:lumMod val="65000"/>
                </a:schemeClr>
              </a:buClr>
              <a:buFont typeface="Arial" panose="020B0604020202020204" pitchFamily="34" charset="0"/>
              <a:buNone/>
              <a:defRPr sz="5625" kern="1200" cap="all" baseline="0">
                <a:solidFill>
                  <a:schemeClr val="bg1"/>
                </a:solidFill>
                <a:latin typeface="+mj-lt"/>
                <a:ea typeface="+mn-ea"/>
                <a:cs typeface="+mn-cs"/>
              </a:defRPr>
            </a:lvl4pPr>
            <a:lvl5pPr marL="0" indent="0" algn="l" defTabSz="4114800" rtl="0" eaLnBrk="1" latinLnBrk="0" hangingPunct="1">
              <a:lnSpc>
                <a:spcPct val="100000"/>
              </a:lnSpc>
              <a:spcBef>
                <a:spcPts val="0"/>
              </a:spcBef>
              <a:buClr>
                <a:schemeClr val="bg1">
                  <a:lumMod val="65000"/>
                </a:schemeClr>
              </a:buClr>
              <a:buFont typeface="Arial" panose="020B0604020202020204" pitchFamily="34" charset="0"/>
              <a:buNone/>
              <a:defRPr sz="5625" kern="1200" cap="all" baseline="0">
                <a:solidFill>
                  <a:schemeClr val="bg1"/>
                </a:solidFill>
                <a:latin typeface="+mj-lt"/>
                <a:ea typeface="+mn-ea"/>
                <a:cs typeface="+mn-cs"/>
              </a:defRPr>
            </a:lvl5pPr>
            <a:lvl6pPr marL="0" indent="0" algn="l" defTabSz="4114800" rtl="0" eaLnBrk="1" latinLnBrk="0" hangingPunct="1">
              <a:lnSpc>
                <a:spcPct val="100000"/>
              </a:lnSpc>
              <a:spcBef>
                <a:spcPts val="0"/>
              </a:spcBef>
              <a:buClr>
                <a:schemeClr val="bg1">
                  <a:lumMod val="65000"/>
                </a:schemeClr>
              </a:buClr>
              <a:buFont typeface="Arial" panose="020B0604020202020204" pitchFamily="34" charset="0"/>
              <a:buNone/>
              <a:defRPr sz="5625" kern="1200" cap="all" baseline="0">
                <a:solidFill>
                  <a:schemeClr val="bg1"/>
                </a:solidFill>
                <a:latin typeface="+mj-lt"/>
                <a:ea typeface="+mn-ea"/>
                <a:cs typeface="+mn-cs"/>
              </a:defRPr>
            </a:lvl6pPr>
            <a:lvl7pPr marL="0" indent="0" algn="l" defTabSz="4114800" rtl="0" eaLnBrk="1" latinLnBrk="0" hangingPunct="1">
              <a:lnSpc>
                <a:spcPct val="100000"/>
              </a:lnSpc>
              <a:spcBef>
                <a:spcPts val="0"/>
              </a:spcBef>
              <a:buClr>
                <a:schemeClr val="bg1">
                  <a:lumMod val="65000"/>
                </a:schemeClr>
              </a:buClr>
              <a:buFont typeface="Arial" panose="020B0604020202020204" pitchFamily="34" charset="0"/>
              <a:buNone/>
              <a:defRPr sz="5625" kern="1200" cap="all" baseline="0">
                <a:solidFill>
                  <a:schemeClr val="bg1"/>
                </a:solidFill>
                <a:latin typeface="+mj-lt"/>
                <a:ea typeface="+mn-ea"/>
                <a:cs typeface="+mn-cs"/>
              </a:defRPr>
            </a:lvl7pPr>
            <a:lvl8pPr marL="0" indent="0" algn="l" defTabSz="4114800" rtl="0" eaLnBrk="1" latinLnBrk="0" hangingPunct="1">
              <a:lnSpc>
                <a:spcPct val="100000"/>
              </a:lnSpc>
              <a:spcBef>
                <a:spcPts val="0"/>
              </a:spcBef>
              <a:buClr>
                <a:schemeClr val="bg1">
                  <a:lumMod val="65000"/>
                </a:schemeClr>
              </a:buClr>
              <a:buFont typeface="Arial" panose="020B0604020202020204" pitchFamily="34" charset="0"/>
              <a:buNone/>
              <a:defRPr sz="5625" kern="1200" cap="all" baseline="0">
                <a:solidFill>
                  <a:schemeClr val="bg1"/>
                </a:solidFill>
                <a:latin typeface="+mj-lt"/>
                <a:ea typeface="+mn-ea"/>
                <a:cs typeface="+mn-cs"/>
              </a:defRPr>
            </a:lvl8pPr>
            <a:lvl9pPr marL="0" indent="0" algn="l" defTabSz="4114800" rtl="0" eaLnBrk="1" latinLnBrk="0" hangingPunct="1">
              <a:lnSpc>
                <a:spcPct val="100000"/>
              </a:lnSpc>
              <a:spcBef>
                <a:spcPts val="0"/>
              </a:spcBef>
              <a:buClr>
                <a:schemeClr val="bg1">
                  <a:lumMod val="65000"/>
                </a:schemeClr>
              </a:buClr>
              <a:buFont typeface="Arial" panose="020B0604020202020204" pitchFamily="34" charset="0"/>
              <a:buNone/>
              <a:defRPr sz="5625" kern="1200" cap="all" baseline="0">
                <a:solidFill>
                  <a:schemeClr val="bg1"/>
                </a:solidFill>
                <a:latin typeface="+mj-lt"/>
                <a:ea typeface="+mn-ea"/>
                <a:cs typeface="+mn-cs"/>
              </a:defRPr>
            </a:lvl9pPr>
          </a:lstStyle>
          <a:p>
            <a:r>
              <a:rPr lang="en-US" dirty="0"/>
              <a:t>What is WRF?</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947</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 Light</vt:lpstr>
      <vt:lpstr>Science Poster</vt:lpstr>
      <vt:lpstr>Adapting NASA’s MAPSS Databases to Desktop Computing  Southwestern Oklahoma State University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2016-03-03T22:12:54Z</dcterms:created>
  <dcterms:modified xsi:type="dcterms:W3CDTF">2019-03-06T00:35:42Z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