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1148000" cy="32918400"/>
  <p:notesSz cx="7010400" cy="92964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381" autoAdjust="0"/>
    <p:restoredTop sz="95935"/>
  </p:normalViewPr>
  <p:slideViewPr>
    <p:cSldViewPr snapToGrid="0">
      <p:cViewPr>
        <p:scale>
          <a:sx n="45" d="100"/>
          <a:sy n="45" d="100"/>
        </p:scale>
        <p:origin x="24" y="-82"/>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F1C0B079-A316-4C9B-B165-DF9EA8325D2C}" type="datetimeFigureOut">
              <a:rPr lang="en-US" smtClean="0"/>
              <a:t>3/1/2018</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38F28AB8-57D1-494F-9851-055AD867E790}" type="datetimeFigureOut">
              <a:rPr lang="en-US" smtClean="0"/>
              <a:t>3/1/2018</a:t>
            </a:fld>
            <a:endParaRPr lang="en-US"/>
          </a:p>
        </p:txBody>
      </p:sp>
      <p:sp>
        <p:nvSpPr>
          <p:cNvPr id="4" name="Slide Image Placeholder 3"/>
          <p:cNvSpPr>
            <a:spLocks noGrp="1" noRot="1" noChangeAspect="1"/>
          </p:cNvSpPr>
          <p:nvPr>
            <p:ph type="sldImg" idx="2"/>
          </p:nvPr>
        </p:nvSpPr>
        <p:spPr>
          <a:xfrm>
            <a:off x="1544638" y="1162050"/>
            <a:ext cx="392112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41533762" y="-1"/>
            <a:ext cx="11669316"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57175" rIns="257175" rtlCol="0" anchor="t"/>
          <a:lstStyle/>
          <a:p>
            <a:pPr lvl="0">
              <a:spcBef>
                <a:spcPts val="1125"/>
              </a:spcBef>
            </a:pPr>
            <a:r>
              <a:rPr sz="90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125"/>
              </a:spcBef>
            </a:pPr>
            <a:r>
              <a:rPr lang="en-US" sz="6188"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281"/>
              </a:spcBef>
            </a:pPr>
            <a:endParaRPr sz="5625" dirty="0">
              <a:solidFill>
                <a:prstClr val="white">
                  <a:lumMod val="50000"/>
                </a:prstClr>
              </a:solidFill>
              <a:latin typeface="Calibri Light" panose="020F0302020204030204" pitchFamily="34" charset="0"/>
              <a:cs typeface="Calibri" panose="020F0502020204030204" pitchFamily="34" charset="0"/>
            </a:endParaRPr>
          </a:p>
          <a:p>
            <a:pPr lvl="0">
              <a:spcBef>
                <a:spcPts val="1125"/>
              </a:spcBef>
            </a:pPr>
            <a:r>
              <a:rPr sz="825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125"/>
              </a:spcBef>
            </a:pPr>
            <a:r>
              <a:rPr sz="6188"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188" dirty="0">
                <a:solidFill>
                  <a:prstClr val="white">
                    <a:lumMod val="50000"/>
                  </a:prstClr>
                </a:solidFill>
                <a:latin typeface="Calibri Light" panose="020F0302020204030204" pitchFamily="34" charset="0"/>
                <a:cs typeface="Calibri" panose="020F0502020204030204" pitchFamily="34" charset="0"/>
              </a:rPr>
              <a:t>poster </a:t>
            </a:r>
            <a:r>
              <a:rPr sz="6188" dirty="0">
                <a:solidFill>
                  <a:prstClr val="white">
                    <a:lumMod val="50000"/>
                  </a:prstClr>
                </a:solidFill>
                <a:latin typeface="Calibri Light" panose="020F0302020204030204" pitchFamily="34" charset="0"/>
                <a:cs typeface="Calibri" panose="020F0502020204030204" pitchFamily="34" charset="0"/>
              </a:rPr>
              <a:t>are formatted for you. </a:t>
            </a:r>
            <a:r>
              <a:rPr lang="en-US" sz="6188" dirty="0">
                <a:solidFill>
                  <a:prstClr val="white">
                    <a:lumMod val="50000"/>
                  </a:prstClr>
                </a:solidFill>
                <a:latin typeface="Calibri Light" panose="020F0302020204030204" pitchFamily="34" charset="0"/>
                <a:cs typeface="Calibri" panose="020F0502020204030204" pitchFamily="34" charset="0"/>
              </a:rPr>
              <a:t>Type</a:t>
            </a:r>
            <a:r>
              <a:rPr lang="en-US" sz="6188"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188" dirty="0">
                <a:solidFill>
                  <a:prstClr val="white">
                    <a:lumMod val="50000"/>
                  </a:prstClr>
                </a:solidFill>
                <a:latin typeface="Calibri Light" panose="020F0302020204030204" pitchFamily="34" charset="0"/>
                <a:cs typeface="Calibri" panose="020F0502020204030204" pitchFamily="34" charset="0"/>
              </a:rPr>
              <a:t>to add text, or c</a:t>
            </a:r>
            <a:r>
              <a:rPr lang="en-US" sz="6188"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250"/>
              </a:spcBef>
            </a:pPr>
            <a:r>
              <a:rPr lang="en-US" sz="6188" dirty="0">
                <a:solidFill>
                  <a:prstClr val="white">
                    <a:lumMod val="50000"/>
                  </a:prstClr>
                </a:solidFill>
                <a:latin typeface="Calibri Light" panose="020F0302020204030204" pitchFamily="34" charset="0"/>
                <a:cs typeface="Calibri" panose="020F0502020204030204" pitchFamily="34" charset="0"/>
              </a:rPr>
              <a:t>T</a:t>
            </a:r>
            <a:r>
              <a:rPr sz="6188" dirty="0">
                <a:solidFill>
                  <a:prstClr val="white">
                    <a:lumMod val="50000"/>
                  </a:prstClr>
                </a:solidFill>
                <a:latin typeface="Calibri Light" panose="020F0302020204030204" pitchFamily="34" charset="0"/>
                <a:cs typeface="Calibri" panose="020F0502020204030204" pitchFamily="34" charset="0"/>
              </a:rPr>
              <a:t>o add or remove bullet points from text, click the Bullets button on the Home tab.</a:t>
            </a:r>
          </a:p>
          <a:p>
            <a:pPr lvl="0">
              <a:spcBef>
                <a:spcPts val="2250"/>
              </a:spcBef>
            </a:pPr>
            <a:r>
              <a:rPr sz="6188"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188" dirty="0">
                <a:solidFill>
                  <a:prstClr val="white">
                    <a:lumMod val="50000"/>
                  </a:prstClr>
                </a:solidFill>
                <a:latin typeface="Calibri Light" panose="020F0302020204030204" pitchFamily="34" charset="0"/>
                <a:cs typeface="Calibri" panose="020F0502020204030204" pitchFamily="34" charset="0"/>
              </a:rPr>
              <a:t>content</a:t>
            </a:r>
            <a:r>
              <a:rPr sz="6188" dirty="0">
                <a:solidFill>
                  <a:prstClr val="white">
                    <a:lumMod val="50000"/>
                  </a:prstClr>
                </a:solidFill>
                <a:latin typeface="Calibri Light" panose="020F0302020204030204" pitchFamily="34" charset="0"/>
                <a:cs typeface="Calibri" panose="020F0502020204030204" pitchFamily="34" charset="0"/>
              </a:rPr>
              <a:t> or body text, make a copy of what you need and drag it into place. PowerPoint’s Smart Guides will help you align it with everything else.</a:t>
            </a:r>
          </a:p>
          <a:p>
            <a:pPr lvl="0">
              <a:spcBef>
                <a:spcPts val="2250"/>
              </a:spcBef>
            </a:pPr>
            <a:r>
              <a:rPr sz="6188" dirty="0">
                <a:solidFill>
                  <a:prstClr val="white">
                    <a:lumMod val="50000"/>
                  </a:prstClr>
                </a:solidFill>
                <a:latin typeface="Calibri Light" panose="020F0302020204030204" pitchFamily="34" charset="0"/>
                <a:cs typeface="Calibri" panose="020F0502020204030204" pitchFamily="34" charset="0"/>
              </a:rPr>
              <a:t>Want to use your own picture</a:t>
            </a:r>
            <a:r>
              <a:rPr lang="en-US" sz="6188" dirty="0">
                <a:solidFill>
                  <a:prstClr val="white">
                    <a:lumMod val="50000"/>
                  </a:prstClr>
                </a:solidFill>
                <a:latin typeface="Calibri Light" panose="020F0302020204030204" pitchFamily="34" charset="0"/>
                <a:cs typeface="Calibri" panose="020F0502020204030204" pitchFamily="34" charset="0"/>
              </a:rPr>
              <a:t>s</a:t>
            </a:r>
            <a:r>
              <a:rPr sz="6188" dirty="0">
                <a:solidFill>
                  <a:prstClr val="white">
                    <a:lumMod val="50000"/>
                  </a:prstClr>
                </a:solidFill>
                <a:latin typeface="Calibri Light" panose="020F0302020204030204" pitchFamily="34" charset="0"/>
                <a:cs typeface="Calibri" panose="020F0502020204030204" pitchFamily="34" charset="0"/>
              </a:rPr>
              <a:t> instead of ours? No problem!</a:t>
            </a:r>
            <a:r>
              <a:rPr lang="en-US" sz="6188" dirty="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6188"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085850" y="4093906"/>
            <a:ext cx="28288511" cy="646331"/>
          </a:xfrm>
        </p:spPr>
        <p:txBody>
          <a:bodyPr anchor="ctr">
            <a:noAutofit/>
          </a:bodyPr>
          <a:lstStyle>
            <a:lvl1pPr marL="0" indent="0">
              <a:spcBef>
                <a:spcPts val="0"/>
              </a:spcBef>
              <a:buNone/>
              <a:defRPr sz="3375">
                <a:solidFill>
                  <a:schemeClr val="bg1">
                    <a:lumMod val="75000"/>
                  </a:schemeClr>
                </a:solidFill>
              </a:defRPr>
            </a:lvl1pPr>
            <a:lvl2pPr marL="0" indent="0">
              <a:spcBef>
                <a:spcPts val="0"/>
              </a:spcBef>
              <a:buNone/>
              <a:defRPr sz="2250">
                <a:solidFill>
                  <a:schemeClr val="bg1"/>
                </a:solidFill>
              </a:defRPr>
            </a:lvl2pPr>
            <a:lvl3pPr marL="0" indent="0">
              <a:spcBef>
                <a:spcPts val="0"/>
              </a:spcBef>
              <a:buNone/>
              <a:defRPr sz="2250">
                <a:solidFill>
                  <a:schemeClr val="bg1"/>
                </a:solidFill>
              </a:defRPr>
            </a:lvl3pPr>
            <a:lvl4pPr marL="0" indent="0">
              <a:spcBef>
                <a:spcPts val="0"/>
              </a:spcBef>
              <a:buNone/>
              <a:defRPr sz="2250">
                <a:solidFill>
                  <a:schemeClr val="bg1"/>
                </a:solidFill>
              </a:defRPr>
            </a:lvl4pPr>
            <a:lvl5pPr marL="0" indent="0">
              <a:spcBef>
                <a:spcPts val="0"/>
              </a:spcBef>
              <a:buNone/>
              <a:defRPr sz="2250">
                <a:solidFill>
                  <a:schemeClr val="bg1"/>
                </a:solidFill>
              </a:defRPr>
            </a:lvl5pPr>
            <a:lvl6pPr marL="0" indent="0">
              <a:spcBef>
                <a:spcPts val="0"/>
              </a:spcBef>
              <a:buNone/>
              <a:defRPr sz="2250">
                <a:solidFill>
                  <a:schemeClr val="bg1"/>
                </a:solidFill>
              </a:defRPr>
            </a:lvl6pPr>
            <a:lvl7pPr marL="0" indent="0">
              <a:spcBef>
                <a:spcPts val="0"/>
              </a:spcBef>
              <a:buNone/>
              <a:defRPr sz="2250">
                <a:solidFill>
                  <a:schemeClr val="bg1"/>
                </a:solidFill>
              </a:defRPr>
            </a:lvl7pPr>
            <a:lvl8pPr marL="0" indent="0">
              <a:spcBef>
                <a:spcPts val="0"/>
              </a:spcBef>
              <a:buNone/>
              <a:defRPr sz="2250">
                <a:solidFill>
                  <a:schemeClr val="bg1"/>
                </a:solidFill>
              </a:defRPr>
            </a:lvl8pPr>
            <a:lvl9pPr marL="0" indent="0">
              <a:spcBef>
                <a:spcPts val="0"/>
              </a:spcBef>
              <a:buNone/>
              <a:defRPr sz="225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071563" y="5669280"/>
            <a:ext cx="120015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071563" y="7114032"/>
            <a:ext cx="12001500" cy="2732574"/>
          </a:xfrm>
          <a:solidFill>
            <a:schemeClr val="tx2">
              <a:lumMod val="10000"/>
              <a:lumOff val="90000"/>
            </a:schemeClr>
          </a:solidFill>
        </p:spPr>
        <p:txBody>
          <a:bodyPr lIns="365760" rIns="365760" anchor="ctr">
            <a:noAutofit/>
          </a:bodyPr>
          <a:lstStyle>
            <a:lvl1pPr marL="0" indent="0">
              <a:spcBef>
                <a:spcPts val="1125"/>
              </a:spcBef>
              <a:buFont typeface="Arial" panose="020B0604020202020204" pitchFamily="34" charset="0"/>
              <a:buNone/>
              <a:defRPr sz="4125" baseline="0"/>
            </a:lvl1pPr>
            <a:lvl2pPr marL="535781" indent="-535781">
              <a:spcBef>
                <a:spcPts val="1125"/>
              </a:spcBef>
              <a:buFont typeface="Arial" panose="020B0604020202020204" pitchFamily="34" charset="0"/>
              <a:buChar char="•"/>
              <a:defRPr sz="4125"/>
            </a:lvl2pPr>
            <a:lvl3pPr marL="535781" indent="-535781">
              <a:spcBef>
                <a:spcPts val="1125"/>
              </a:spcBef>
              <a:buFont typeface="Arial" panose="020B0604020202020204" pitchFamily="34" charset="0"/>
              <a:buChar char="•"/>
              <a:defRPr sz="4125"/>
            </a:lvl3pPr>
            <a:lvl4pPr marL="0" indent="0">
              <a:spcBef>
                <a:spcPts val="1125"/>
              </a:spcBef>
              <a:buNone/>
              <a:defRPr sz="4125"/>
            </a:lvl4pPr>
            <a:lvl5pPr marL="0" indent="0">
              <a:spcBef>
                <a:spcPts val="1125"/>
              </a:spcBef>
              <a:buNone/>
              <a:defRPr sz="4125"/>
            </a:lvl5pPr>
            <a:lvl6pPr marL="0" indent="0">
              <a:spcBef>
                <a:spcPts val="1125"/>
              </a:spcBef>
              <a:buNone/>
              <a:defRPr sz="4125"/>
            </a:lvl6pPr>
            <a:lvl7pPr marL="0" indent="0">
              <a:spcBef>
                <a:spcPts val="1125"/>
              </a:spcBef>
              <a:buNone/>
              <a:defRPr sz="4125"/>
            </a:lvl7pPr>
            <a:lvl8pPr marL="0" indent="0">
              <a:spcBef>
                <a:spcPts val="1125"/>
              </a:spcBef>
              <a:buNone/>
              <a:defRPr sz="4125"/>
            </a:lvl8pPr>
            <a:lvl9pPr marL="0" indent="0">
              <a:spcBef>
                <a:spcPts val="1125"/>
              </a:spcBef>
              <a:buNone/>
              <a:defRPr sz="4125"/>
            </a:lvl9pPr>
          </a:lstStyle>
          <a:p>
            <a:pPr lvl="0"/>
            <a:r>
              <a:rPr lang="en-US" dirty="0"/>
              <a:t>Type your question or a statement of the problem here</a:t>
            </a:r>
          </a:p>
        </p:txBody>
      </p:sp>
      <p:sp>
        <p:nvSpPr>
          <p:cNvPr id="36" name="Text Placeholder 6"/>
          <p:cNvSpPr>
            <a:spLocks noGrp="1"/>
          </p:cNvSpPr>
          <p:nvPr>
            <p:ph type="body" sz="quarter" idx="37" hasCustomPrompt="1"/>
          </p:nvPr>
        </p:nvSpPr>
        <p:spPr>
          <a:xfrm>
            <a:off x="1071563" y="10497312"/>
            <a:ext cx="120015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071563" y="11868912"/>
            <a:ext cx="12001500" cy="2807506"/>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071563" y="14950440"/>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071563" y="16440913"/>
            <a:ext cx="12001500" cy="6027461"/>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071563" y="22887432"/>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071563" y="24332184"/>
            <a:ext cx="12001500" cy="7296912"/>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4573250" y="5669280"/>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4573250" y="7114032"/>
            <a:ext cx="12001500" cy="6795556"/>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4573250" y="14328648"/>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4573250" y="15773400"/>
            <a:ext cx="12001500" cy="6694973"/>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4573250" y="22887432"/>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4573250" y="24332184"/>
            <a:ext cx="12001500" cy="7296912"/>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8032075" y="5669280"/>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8032075" y="7114032"/>
            <a:ext cx="12001500" cy="7315200"/>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8032075" y="14914834"/>
            <a:ext cx="12001500" cy="4538610"/>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8032075" y="19767596"/>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8032075" y="21212348"/>
            <a:ext cx="12001500" cy="4344786"/>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8032075" y="25722072"/>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8032075" y="27166824"/>
            <a:ext cx="12001500" cy="4462272"/>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0253781" y="1"/>
            <a:ext cx="10894219"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8595" userDrawn="1">
          <p15:clr>
            <a:srgbClr val="A4A3A4"/>
          </p15:clr>
        </p15:guide>
        <p15:guide id="2" pos="17325"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11480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804"/>
          </a:p>
        </p:txBody>
      </p:sp>
      <p:sp>
        <p:nvSpPr>
          <p:cNvPr id="2" name="Title Placeholder 1"/>
          <p:cNvSpPr>
            <a:spLocks noGrp="1"/>
          </p:cNvSpPr>
          <p:nvPr>
            <p:ph type="title"/>
          </p:nvPr>
        </p:nvSpPr>
        <p:spPr bwMode="auto">
          <a:xfrm>
            <a:off x="1085850" y="685860"/>
            <a:ext cx="2828925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85850" y="6019800"/>
            <a:ext cx="38990588"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71563" y="32114698"/>
            <a:ext cx="9258300" cy="457200"/>
          </a:xfrm>
          <a:prstGeom prst="rect">
            <a:avLst/>
          </a:prstGeom>
        </p:spPr>
        <p:txBody>
          <a:bodyPr vert="horz" lIns="91440" tIns="45720" rIns="91440" bIns="45720" rtlCol="0" anchor="ctr"/>
          <a:lstStyle>
            <a:lvl1pPr algn="l">
              <a:defRPr sz="1500">
                <a:solidFill>
                  <a:schemeClr val="tx1">
                    <a:tint val="75000"/>
                  </a:schemeClr>
                </a:solidFill>
              </a:defRPr>
            </a:lvl1pPr>
          </a:lstStyle>
          <a:p>
            <a:fld id="{ECAA57DF-1C19-4726-AB84-014692BAD8F5}" type="datetimeFigureOut">
              <a:rPr lang="en-US" smtClean="0"/>
              <a:pPr/>
              <a:t>3/1/2018</a:t>
            </a:fld>
            <a:endParaRPr lang="en-US"/>
          </a:p>
        </p:txBody>
      </p:sp>
      <p:sp>
        <p:nvSpPr>
          <p:cNvPr id="5" name="Footer Placeholder 4"/>
          <p:cNvSpPr>
            <a:spLocks noGrp="1"/>
          </p:cNvSpPr>
          <p:nvPr>
            <p:ph type="ftr" sz="quarter" idx="3"/>
          </p:nvPr>
        </p:nvSpPr>
        <p:spPr>
          <a:xfrm>
            <a:off x="10329863" y="32114698"/>
            <a:ext cx="20488275" cy="457200"/>
          </a:xfrm>
          <a:prstGeom prst="rect">
            <a:avLst/>
          </a:prstGeom>
        </p:spPr>
        <p:txBody>
          <a:bodyPr vert="horz" lIns="91440" tIns="45720" rIns="91440" bIns="45720" rtlCol="0" anchor="ctr"/>
          <a:lstStyle>
            <a:lvl1pPr algn="ctr">
              <a:defRPr sz="15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818138" y="32114698"/>
            <a:ext cx="9258300" cy="457200"/>
          </a:xfrm>
          <a:prstGeom prst="rect">
            <a:avLst/>
          </a:prstGeom>
        </p:spPr>
        <p:txBody>
          <a:bodyPr vert="horz" lIns="91440" tIns="45720" rIns="91440" bIns="45720" rtlCol="0" anchor="ctr"/>
          <a:lstStyle>
            <a:lvl1pPr algn="r">
              <a:defRPr sz="15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11480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804"/>
          </a:p>
        </p:txBody>
      </p:sp>
      <p:cxnSp>
        <p:nvCxnSpPr>
          <p:cNvPr id="9" name="Straight Connector 8"/>
          <p:cNvCxnSpPr/>
          <p:nvPr userDrawn="1"/>
        </p:nvCxnSpPr>
        <p:spPr>
          <a:xfrm>
            <a:off x="0" y="3886200"/>
            <a:ext cx="411480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114800" rtl="0" eaLnBrk="1" latinLnBrk="0" hangingPunct="1">
        <a:lnSpc>
          <a:spcPct val="90000"/>
        </a:lnSpc>
        <a:spcBef>
          <a:spcPct val="0"/>
        </a:spcBef>
        <a:buNone/>
        <a:defRPr sz="10781" b="0" kern="1200">
          <a:solidFill>
            <a:schemeClr val="bg1"/>
          </a:solidFill>
          <a:latin typeface="+mj-lt"/>
          <a:ea typeface="+mj-ea"/>
          <a:cs typeface="+mj-cs"/>
        </a:defRPr>
      </a:lvl1pPr>
    </p:titleStyle>
    <p:bodyStyle>
      <a:lvl1pPr marL="428625"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625" kern="1200">
          <a:solidFill>
            <a:schemeClr val="tx1"/>
          </a:solidFill>
          <a:latin typeface="+mn-lt"/>
          <a:ea typeface="+mn-ea"/>
          <a:cs typeface="+mn-cs"/>
        </a:defRPr>
      </a:lvl1pPr>
      <a:lvl2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2pPr>
      <a:lvl3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3pPr>
      <a:lvl4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4pPr>
      <a:lvl5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5pPr>
      <a:lvl6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6pPr>
      <a:lvl7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7pPr>
      <a:lvl8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8pPr>
      <a:lvl9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9pPr>
    </p:bodyStyle>
    <p:otherStyle>
      <a:defPPr>
        <a:defRPr lang="en-US"/>
      </a:defPPr>
      <a:lvl1pPr marL="0" algn="l" defTabSz="4114800" rtl="0" eaLnBrk="1" latinLnBrk="0" hangingPunct="1">
        <a:defRPr sz="8100" kern="1200">
          <a:solidFill>
            <a:schemeClr val="tx1"/>
          </a:solidFill>
          <a:latin typeface="+mn-lt"/>
          <a:ea typeface="+mn-ea"/>
          <a:cs typeface="+mn-cs"/>
        </a:defRPr>
      </a:lvl1pPr>
      <a:lvl2pPr marL="2057400" algn="l" defTabSz="4114800" rtl="0" eaLnBrk="1" latinLnBrk="0" hangingPunct="1">
        <a:defRPr sz="8100" kern="1200">
          <a:solidFill>
            <a:schemeClr val="tx1"/>
          </a:solidFill>
          <a:latin typeface="+mn-lt"/>
          <a:ea typeface="+mn-ea"/>
          <a:cs typeface="+mn-cs"/>
        </a:defRPr>
      </a:lvl2pPr>
      <a:lvl3pPr marL="4114800" algn="l" defTabSz="4114800" rtl="0" eaLnBrk="1" latinLnBrk="0" hangingPunct="1">
        <a:defRPr sz="8100" kern="1200">
          <a:solidFill>
            <a:schemeClr val="tx1"/>
          </a:solidFill>
          <a:latin typeface="+mn-lt"/>
          <a:ea typeface="+mn-ea"/>
          <a:cs typeface="+mn-cs"/>
        </a:defRPr>
      </a:lvl3pPr>
      <a:lvl4pPr marL="6172200" algn="l" defTabSz="4114800" rtl="0" eaLnBrk="1" latinLnBrk="0" hangingPunct="1">
        <a:defRPr sz="8100" kern="1200">
          <a:solidFill>
            <a:schemeClr val="tx1"/>
          </a:solidFill>
          <a:latin typeface="+mn-lt"/>
          <a:ea typeface="+mn-ea"/>
          <a:cs typeface="+mn-cs"/>
        </a:defRPr>
      </a:lvl4pPr>
      <a:lvl5pPr marL="8229600" algn="l" defTabSz="4114800" rtl="0" eaLnBrk="1" latinLnBrk="0" hangingPunct="1">
        <a:defRPr sz="8100" kern="1200">
          <a:solidFill>
            <a:schemeClr val="tx1"/>
          </a:solidFill>
          <a:latin typeface="+mn-lt"/>
          <a:ea typeface="+mn-ea"/>
          <a:cs typeface="+mn-cs"/>
        </a:defRPr>
      </a:lvl5pPr>
      <a:lvl6pPr marL="10287000" algn="l" defTabSz="4114800" rtl="0" eaLnBrk="1" latinLnBrk="0" hangingPunct="1">
        <a:defRPr sz="8100" kern="1200">
          <a:solidFill>
            <a:schemeClr val="tx1"/>
          </a:solidFill>
          <a:latin typeface="+mn-lt"/>
          <a:ea typeface="+mn-ea"/>
          <a:cs typeface="+mn-cs"/>
        </a:defRPr>
      </a:lvl6pPr>
      <a:lvl7pPr marL="12344400" algn="l" defTabSz="4114800" rtl="0" eaLnBrk="1" latinLnBrk="0" hangingPunct="1">
        <a:defRPr sz="8100" kern="1200">
          <a:solidFill>
            <a:schemeClr val="tx1"/>
          </a:solidFill>
          <a:latin typeface="+mn-lt"/>
          <a:ea typeface="+mn-ea"/>
          <a:cs typeface="+mn-cs"/>
        </a:defRPr>
      </a:lvl7pPr>
      <a:lvl8pPr marL="14401800" algn="l" defTabSz="4114800" rtl="0" eaLnBrk="1" latinLnBrk="0" hangingPunct="1">
        <a:defRPr sz="8100" kern="1200">
          <a:solidFill>
            <a:schemeClr val="tx1"/>
          </a:solidFill>
          <a:latin typeface="+mn-lt"/>
          <a:ea typeface="+mn-ea"/>
          <a:cs typeface="+mn-cs"/>
        </a:defRPr>
      </a:lvl8pPr>
      <a:lvl9pPr marL="16459200" algn="l" defTabSz="4114800" rtl="0" eaLnBrk="1" latinLnBrk="0" hangingPunct="1">
        <a:defRPr sz="81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675" userDrawn="1">
          <p15:clr>
            <a:srgbClr val="A4A3A4"/>
          </p15:clr>
        </p15:guide>
        <p15:guide id="3" pos="25245" userDrawn="1">
          <p15:clr>
            <a:srgbClr val="A4A3A4"/>
          </p15:clr>
        </p15:guide>
        <p15:guide id="4" pos="12960"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hyperlink" Target="https://www.quora.com/Why-are-we-still-receiving-CMB-photons-from-the-very-early-universe-given-at-that-time-380-000-years-after-the-Big-Bang-the-distances-between-the-origin-of-the-photon-and-our-location-would-have-at-most-800-000-light-years" TargetMode="External"/><Relationship Id="rId7" Type="http://schemas.openxmlformats.org/officeDocument/2006/relationships/image" Target="../media/image3.jpg"/><Relationship Id="rId2" Type="http://schemas.openxmlformats.org/officeDocument/2006/relationships/hyperlink" Target="https://map.gsfc.nasa.gov/m_ig/030644/030644.html" TargetMode="Externa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hyperlink" Target="https://github.com/WebbHayden98/NASA/blob/master/NASA/Notes/Daily.m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10050" y="301777"/>
            <a:ext cx="30568106" cy="4247293"/>
          </a:xfrm>
        </p:spPr>
        <p:txBody>
          <a:bodyPr>
            <a:noAutofit/>
          </a:bodyPr>
          <a:lstStyle/>
          <a:p>
            <a:pPr algn="ctr"/>
            <a:r>
              <a:rPr lang="en-US" sz="5625" dirty="0">
                <a:latin typeface="Arial Black" panose="020B0A04020102020204" pitchFamily="34" charset="0"/>
              </a:rPr>
              <a:t>A Literature Review of Research on the Cosmic Microwave Background</a:t>
            </a:r>
            <a:br>
              <a:rPr lang="en-US" sz="4875" dirty="0">
                <a:latin typeface="Arial Black" panose="020B0A04020102020204" pitchFamily="34" charset="0"/>
              </a:rPr>
            </a:br>
            <a:br>
              <a:rPr lang="en-US" sz="4875" dirty="0">
                <a:latin typeface="Arial Black" panose="020B0A04020102020204" pitchFamily="34" charset="0"/>
              </a:rPr>
            </a:br>
            <a:r>
              <a:rPr lang="en-US" sz="3375" dirty="0">
                <a:latin typeface="Arial Black" panose="020B0A04020102020204" pitchFamily="34" charset="0"/>
              </a:rPr>
              <a:t>Southwestern Oklahoma State University </a:t>
            </a:r>
            <a:br>
              <a:rPr lang="en-US" sz="4875" dirty="0">
                <a:latin typeface="Arial Black" panose="020B0A04020102020204" pitchFamily="34" charset="0"/>
              </a:rPr>
            </a:br>
            <a:br>
              <a:rPr lang="en-US" sz="4875" dirty="0">
                <a:latin typeface="Arial Black" panose="020B0A04020102020204" pitchFamily="34" charset="0"/>
              </a:rPr>
            </a:br>
            <a:endParaRPr lang="en-US" sz="4875" dirty="0">
              <a:latin typeface="Arial Black" panose="020B0A04020102020204" pitchFamily="34" charset="0"/>
            </a:endParaRPr>
          </a:p>
        </p:txBody>
      </p:sp>
      <p:sp>
        <p:nvSpPr>
          <p:cNvPr id="23" name="Text Placeholder 22"/>
          <p:cNvSpPr>
            <a:spLocks noGrp="1"/>
          </p:cNvSpPr>
          <p:nvPr>
            <p:ph type="body" sz="quarter" idx="36"/>
          </p:nvPr>
        </p:nvSpPr>
        <p:spPr/>
        <p:txBody>
          <a:bodyPr/>
          <a:lstStyle/>
          <a:p>
            <a:r>
              <a:rPr lang="en-US" dirty="0"/>
              <a:t>Hayden Webb | Dr. Jeremy Evert | Department of Computer Science  </a:t>
            </a:r>
          </a:p>
        </p:txBody>
      </p:sp>
      <p:sp>
        <p:nvSpPr>
          <p:cNvPr id="67" name="Text Placeholder 66"/>
          <p:cNvSpPr>
            <a:spLocks noGrp="1"/>
          </p:cNvSpPr>
          <p:nvPr>
            <p:ph type="body" sz="quarter" idx="13"/>
          </p:nvPr>
        </p:nvSpPr>
        <p:spPr>
          <a:xfrm>
            <a:off x="1138238" y="5669280"/>
            <a:ext cx="12001500" cy="1200150"/>
          </a:xfrm>
        </p:spPr>
        <p:txBody>
          <a:bodyPr/>
          <a:lstStyle/>
          <a:p>
            <a:r>
              <a:rPr lang="en-US" dirty="0"/>
              <a:t>Abstract</a:t>
            </a:r>
          </a:p>
        </p:txBody>
      </p:sp>
      <p:sp>
        <p:nvSpPr>
          <p:cNvPr id="69" name="Text Placeholder 68"/>
          <p:cNvSpPr>
            <a:spLocks noGrp="1"/>
          </p:cNvSpPr>
          <p:nvPr>
            <p:ph type="body" sz="quarter" idx="39"/>
          </p:nvPr>
        </p:nvSpPr>
        <p:spPr>
          <a:xfrm>
            <a:off x="1225224" y="7266877"/>
            <a:ext cx="11827528" cy="12257256"/>
          </a:xfrm>
        </p:spPr>
        <p:txBody>
          <a:bodyPr/>
          <a:lstStyle/>
          <a:p>
            <a:r>
              <a:rPr lang="en-US" dirty="0"/>
              <a:t>The objective of this research is to establish a better understanding of the current work available in the field of the Cosmic Microwave Background (CMB). </a:t>
            </a:r>
          </a:p>
          <a:p>
            <a:r>
              <a:rPr lang="en-US" dirty="0"/>
              <a:t>Our thesis is that, while the current state of research has a created a base for the understanding of the CMB, more work is necessary through the use of computer science methods to expand upon the field. Our method of study is a literature review. </a:t>
            </a:r>
          </a:p>
          <a:p>
            <a:r>
              <a:rPr lang="en-US" dirty="0"/>
              <a:t>Our preliminary work suggests that NASA holds a wealth of information on this topic and has made it freely available to the public. Through our partnership with the </a:t>
            </a:r>
            <a:r>
              <a:rPr lang="en-US" dirty="0" err="1"/>
              <a:t>OneOklahoma</a:t>
            </a:r>
            <a:r>
              <a:rPr lang="en-US" dirty="0"/>
              <a:t> Cyberinfrastructure Initiative (</a:t>
            </a:r>
            <a:r>
              <a:rPr lang="en-US" dirty="0" err="1"/>
              <a:t>OneOCII</a:t>
            </a:r>
            <a:r>
              <a:rPr lang="en-US" dirty="0"/>
              <a:t>), we have access to the network and computing power to reproduce some of the analysis completed by this team and then expand on the current body of work.</a:t>
            </a:r>
          </a:p>
        </p:txBody>
      </p:sp>
      <p:sp>
        <p:nvSpPr>
          <p:cNvPr id="70" name="Text Placeholder 69"/>
          <p:cNvSpPr>
            <a:spLocks noGrp="1"/>
          </p:cNvSpPr>
          <p:nvPr>
            <p:ph type="body" sz="quarter" idx="40"/>
          </p:nvPr>
        </p:nvSpPr>
        <p:spPr>
          <a:xfrm>
            <a:off x="14573250" y="14678474"/>
            <a:ext cx="12001500" cy="1143000"/>
          </a:xfrm>
        </p:spPr>
        <p:txBody>
          <a:bodyPr/>
          <a:lstStyle/>
          <a:p>
            <a:r>
              <a:rPr lang="en-US" dirty="0"/>
              <a:t>CMB History</a:t>
            </a:r>
          </a:p>
        </p:txBody>
      </p:sp>
      <p:sp>
        <p:nvSpPr>
          <p:cNvPr id="16" name="Text Placeholder 15"/>
          <p:cNvSpPr>
            <a:spLocks noGrp="1"/>
          </p:cNvSpPr>
          <p:nvPr>
            <p:ph type="body" sz="quarter" idx="29"/>
          </p:nvPr>
        </p:nvSpPr>
        <p:spPr>
          <a:xfrm>
            <a:off x="28008262" y="5669280"/>
            <a:ext cx="12001500" cy="1143000"/>
          </a:xfrm>
        </p:spPr>
        <p:txBody>
          <a:bodyPr/>
          <a:lstStyle/>
          <a:p>
            <a:r>
              <a:rPr lang="en-US" dirty="0"/>
              <a:t>Wavelength Visualization</a:t>
            </a:r>
          </a:p>
        </p:txBody>
      </p:sp>
      <p:sp>
        <p:nvSpPr>
          <p:cNvPr id="71" name="Text Placeholder 70"/>
          <p:cNvSpPr>
            <a:spLocks noGrp="1"/>
          </p:cNvSpPr>
          <p:nvPr>
            <p:ph type="body" sz="quarter" idx="41"/>
          </p:nvPr>
        </p:nvSpPr>
        <p:spPr>
          <a:xfrm>
            <a:off x="28074937" y="15153939"/>
            <a:ext cx="12001500" cy="1143000"/>
          </a:xfrm>
        </p:spPr>
        <p:txBody>
          <a:bodyPr/>
          <a:lstStyle/>
          <a:p>
            <a:r>
              <a:rPr lang="en-US" dirty="0"/>
              <a:t>Conclusion</a:t>
            </a:r>
          </a:p>
        </p:txBody>
      </p:sp>
      <p:sp>
        <p:nvSpPr>
          <p:cNvPr id="21" name="Text Placeholder 20"/>
          <p:cNvSpPr>
            <a:spLocks noGrp="1"/>
          </p:cNvSpPr>
          <p:nvPr>
            <p:ph type="body" sz="quarter" idx="34"/>
          </p:nvPr>
        </p:nvSpPr>
        <p:spPr>
          <a:xfrm>
            <a:off x="28074937" y="25546974"/>
            <a:ext cx="12001500" cy="835633"/>
          </a:xfrm>
        </p:spPr>
        <p:txBody>
          <a:bodyPr/>
          <a:lstStyle/>
          <a:p>
            <a:r>
              <a:rPr lang="en-US" dirty="0"/>
              <a:t>Works Cited</a:t>
            </a:r>
          </a:p>
        </p:txBody>
      </p:sp>
      <p:sp>
        <p:nvSpPr>
          <p:cNvPr id="22" name="Content Placeholder 21"/>
          <p:cNvSpPr>
            <a:spLocks noGrp="1"/>
          </p:cNvSpPr>
          <p:nvPr>
            <p:ph sz="quarter" idx="35"/>
          </p:nvPr>
        </p:nvSpPr>
        <p:spPr>
          <a:xfrm>
            <a:off x="28074937" y="26818896"/>
            <a:ext cx="12001500" cy="3058418"/>
          </a:xfrm>
        </p:spPr>
        <p:txBody>
          <a:bodyPr>
            <a:noAutofit/>
          </a:bodyPr>
          <a:lstStyle/>
          <a:p>
            <a:r>
              <a:rPr lang="en-US" sz="2250" dirty="0">
                <a:hlinkClick r:id="rId2"/>
              </a:rPr>
              <a:t>https://map.gsfc.nasa.gov/m_ig/030644/030644.html</a:t>
            </a:r>
            <a:endParaRPr lang="en-US" sz="2250" dirty="0"/>
          </a:p>
          <a:p>
            <a:r>
              <a:rPr lang="en-US" sz="2250" dirty="0">
                <a:hlinkClick r:id="rId3"/>
              </a:rPr>
              <a:t>https://www.quora.com/Why-are-we-still-receiving-CMB-photons-from-the-very-early-universe-given-at-that-time-380-000-years-after-the-Big-Bang-the-distances-between-the-origin-of-the-photon-and-our-location-would-have-at-most-800-000-light-years</a:t>
            </a:r>
            <a:endParaRPr lang="en-US" sz="2250" dirty="0"/>
          </a:p>
          <a:p>
            <a:r>
              <a:rPr lang="en-US" sz="2250" dirty="0">
                <a:hlinkClick r:id="rId4"/>
              </a:rPr>
              <a:t>https://github.com/WebbHayden98/NASA/blob/master/NASA/Notes/Daily.md</a:t>
            </a:r>
            <a:endParaRPr lang="en-US" sz="2250" dirty="0"/>
          </a:p>
          <a:p>
            <a:endParaRPr lang="en-US" sz="2250" dirty="0"/>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7382" y="95655"/>
            <a:ext cx="4237468" cy="3214498"/>
          </a:xfrm>
          <a:prstGeom prst="rect">
            <a:avLst/>
          </a:prstGeom>
        </p:spPr>
      </p:pic>
      <p:sp>
        <p:nvSpPr>
          <p:cNvPr id="33" name="Text Placeholder 7"/>
          <p:cNvSpPr txBox="1">
            <a:spLocks/>
          </p:cNvSpPr>
          <p:nvPr/>
        </p:nvSpPr>
        <p:spPr>
          <a:xfrm>
            <a:off x="14573250" y="23436606"/>
            <a:ext cx="12001500" cy="11430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42900" tIns="42863" rIns="85725" bIns="42863" rtlCol="0" anchor="ctr">
            <a:noAutofit/>
          </a:bodyPr>
          <a:lstStyle>
            <a:lvl1pPr marL="0" indent="0" algn="ctr" defTabSz="4389120" rtl="0" eaLnBrk="1" latinLnBrk="0" hangingPunct="1">
              <a:lnSpc>
                <a:spcPct val="100000"/>
              </a:lnSpc>
              <a:spcBef>
                <a:spcPts val="0"/>
              </a:spcBef>
              <a:buClr>
                <a:schemeClr val="bg1">
                  <a:lumMod val="65000"/>
                </a:schemeClr>
              </a:buClr>
              <a:buFont typeface="Arial" panose="020B060402020202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9pPr>
          </a:lstStyle>
          <a:p>
            <a:r>
              <a:rPr lang="en-US" sz="5063" dirty="0"/>
              <a:t>Current Work</a:t>
            </a:r>
          </a:p>
        </p:txBody>
      </p:sp>
      <p:sp>
        <p:nvSpPr>
          <p:cNvPr id="20" name="Text Placeholder 19"/>
          <p:cNvSpPr>
            <a:spLocks noGrp="1"/>
          </p:cNvSpPr>
          <p:nvPr>
            <p:ph type="body" sz="quarter" idx="21"/>
          </p:nvPr>
        </p:nvSpPr>
        <p:spPr>
          <a:xfrm>
            <a:off x="14573250" y="5669280"/>
            <a:ext cx="12001500" cy="1219200"/>
          </a:xfrm>
        </p:spPr>
        <p:txBody>
          <a:bodyPr/>
          <a:lstStyle/>
          <a:p>
            <a:r>
              <a:rPr lang="en-US" dirty="0"/>
              <a:t>Past Work</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425856" y="0"/>
            <a:ext cx="5722144" cy="3590363"/>
          </a:xfrm>
          <a:prstGeom prst="rect">
            <a:avLst/>
          </a:prstGeom>
        </p:spPr>
      </p:pic>
      <p:sp>
        <p:nvSpPr>
          <p:cNvPr id="18" name="Content Placeholder 17"/>
          <p:cNvSpPr>
            <a:spLocks noGrp="1"/>
          </p:cNvSpPr>
          <p:nvPr>
            <p:ph sz="quarter" idx="27"/>
          </p:nvPr>
        </p:nvSpPr>
        <p:spPr>
          <a:xfrm>
            <a:off x="14573250" y="7114032"/>
            <a:ext cx="12001500" cy="7529986"/>
          </a:xfrm>
        </p:spPr>
        <p:txBody>
          <a:bodyPr>
            <a:normAutofit fontScale="92500" lnSpcReduction="20000"/>
          </a:bodyPr>
          <a:lstStyle/>
          <a:p>
            <a:r>
              <a:rPr lang="en-US" dirty="0"/>
              <a:t>        The Wilkinson Microwave Anisotropy Probe (WMAP) research team is a collaboration between Princeton University and NASA. The group’s first year paper set out to use more precise data than previous projects to test cosmological models. The WMAP enabled the group to more finely test measurement. The paper presented microwave maps in five separate frequency bands. These maps were used to confirm readings gather by COBE (Cosmic Background Explorer). The first-year paper tended to focus on refining and confirming information rather than exploring new avenues. The main take away from the first-year paper is a base line for future research. The group also showed that they can separate the CMB from other cosmological readings to produce a refined single. The more precise data was then used to determine the age, temperature, and size of the universe. In the words of the WMAP team “We have demonstrated the ability to separate the CMB anisotropy from Galactic and extragalactic foregrounds. We provide masks for this purpose. In addition, we have produced CMB maps in which the Galactic signal is minimized” (Hinshaw G. et al. 2003). The WMAP team’s first paper began the first steps to understanding the CMB and using it as a tool. The WMAP continued to refine their work and published a paper roughly every year.</a:t>
            </a:r>
          </a:p>
        </p:txBody>
      </p:sp>
      <p:sp>
        <p:nvSpPr>
          <p:cNvPr id="19" name="Text Placeholder 19"/>
          <p:cNvSpPr>
            <a:spLocks noGrp="1"/>
          </p:cNvSpPr>
          <p:nvPr>
            <p:ph type="body" sz="quarter" idx="21"/>
          </p:nvPr>
        </p:nvSpPr>
        <p:spPr>
          <a:xfrm>
            <a:off x="1085850" y="19918791"/>
            <a:ext cx="12001500" cy="1143000"/>
          </a:xfrm>
        </p:spPr>
        <p:txBody>
          <a:bodyPr/>
          <a:lstStyle/>
          <a:p>
            <a:r>
              <a:rPr lang="en-US" dirty="0"/>
              <a:t>CMB Definition</a:t>
            </a:r>
          </a:p>
        </p:txBody>
      </p:sp>
      <p:sp>
        <p:nvSpPr>
          <p:cNvPr id="6" name="Content Placeholder 5"/>
          <p:cNvSpPr>
            <a:spLocks noGrp="1"/>
          </p:cNvSpPr>
          <p:nvPr>
            <p:ph sz="quarter" idx="30"/>
          </p:nvPr>
        </p:nvSpPr>
        <p:spPr>
          <a:xfrm>
            <a:off x="14573250" y="24715661"/>
            <a:ext cx="12001500" cy="6848071"/>
          </a:xfrm>
        </p:spPr>
        <p:txBody>
          <a:bodyPr>
            <a:normAutofit lnSpcReduction="10000"/>
          </a:bodyPr>
          <a:lstStyle/>
          <a:p>
            <a:pPr marL="0" indent="0">
              <a:buNone/>
            </a:pPr>
            <a:r>
              <a:rPr lang="en-US" dirty="0"/>
              <a:t>        A recent example of CMB research is found in </a:t>
            </a:r>
            <a:r>
              <a:rPr lang="en-US" dirty="0" err="1"/>
              <a:t>Yacine</a:t>
            </a:r>
            <a:r>
              <a:rPr lang="en-US" dirty="0"/>
              <a:t> Ali-</a:t>
            </a:r>
            <a:r>
              <a:rPr lang="en-US" dirty="0" err="1"/>
              <a:t>Haïmoud</a:t>
            </a:r>
            <a:r>
              <a:rPr lang="en-US" dirty="0"/>
              <a:t> and Marc </a:t>
            </a:r>
            <a:r>
              <a:rPr lang="en-US" dirty="0" err="1"/>
              <a:t>Kamionkowski</a:t>
            </a:r>
            <a:r>
              <a:rPr lang="en-US" dirty="0"/>
              <a:t> (2017). Their paper seeks to discuss the relationship between the CMB and primordial black holes (PBHs). The paper was founded on that current theory that PBHs might comprise some or all of the universes dark matter. The paper looks at the effects of PBHs on the CMB temperature and polarization power spectra. </a:t>
            </a:r>
            <a:r>
              <a:rPr lang="en-US" dirty="0" err="1"/>
              <a:t>Yacine</a:t>
            </a:r>
            <a:r>
              <a:rPr lang="en-US" dirty="0"/>
              <a:t> and Marc attempt to accomplish this by computing the luminosity of PBHs while accounting for the drag and cooling caused by CMB photons. They also estimate the </a:t>
            </a:r>
            <a:r>
              <a:rPr lang="en-US" dirty="0" err="1"/>
              <a:t>Schwarzchild</a:t>
            </a:r>
            <a:r>
              <a:rPr lang="en-US" dirty="0"/>
              <a:t> radius and velocity of the primordial black holes by the surrounding gas. </a:t>
            </a:r>
            <a:r>
              <a:rPr lang="en-US" dirty="0" err="1"/>
              <a:t>Yacine</a:t>
            </a:r>
            <a:r>
              <a:rPr lang="en-US" dirty="0"/>
              <a:t> and Marc revised existing CMB limits to include the abundance of PHBs and noted that “We showed that CMB-anisotropy measurements by the Planck satellite exclude PBHs as the dominant component of dark matter…”. Primordial black holes are a rather recent develop in study of the CMB and will require more research as the field continues.</a:t>
            </a:r>
          </a:p>
          <a:p>
            <a:endParaRPr lang="en-US" dirty="0"/>
          </a:p>
        </p:txBody>
      </p:sp>
      <p:sp>
        <p:nvSpPr>
          <p:cNvPr id="25" name="Content Placeholder 17"/>
          <p:cNvSpPr>
            <a:spLocks noGrp="1"/>
          </p:cNvSpPr>
          <p:nvPr>
            <p:ph sz="quarter" idx="27"/>
          </p:nvPr>
        </p:nvSpPr>
        <p:spPr>
          <a:xfrm>
            <a:off x="1138238" y="21722816"/>
            <a:ext cx="12001500" cy="5713579"/>
          </a:xfrm>
        </p:spPr>
        <p:txBody>
          <a:bodyPr>
            <a:normAutofit/>
          </a:bodyPr>
          <a:lstStyle/>
          <a:p>
            <a:r>
              <a:rPr lang="en-US" dirty="0"/>
              <a:t>Like all explosions the Big Bang had a shock wave. </a:t>
            </a:r>
          </a:p>
          <a:p>
            <a:r>
              <a:rPr lang="en-US" dirty="0"/>
              <a:t>The CMB is this residual trace of the creation of the universe. </a:t>
            </a:r>
          </a:p>
          <a:p>
            <a:r>
              <a:rPr lang="en-US" dirty="0"/>
              <a:t>As the photons from the Big Bang travel across the universe they become effected by redshift.</a:t>
            </a:r>
          </a:p>
          <a:p>
            <a:r>
              <a:rPr lang="en-US" dirty="0"/>
              <a:t>The frequency is currently in microwaves and will eventually transition into radio waves.</a:t>
            </a:r>
          </a:p>
          <a:p>
            <a:r>
              <a:rPr lang="en-US" dirty="0"/>
              <a:t>The CMB is used as a base to take measurements of the universe.</a:t>
            </a:r>
          </a:p>
          <a:p>
            <a:r>
              <a:rPr lang="en-US" dirty="0"/>
              <a:t>Groups have calculated the approximate age, temperature, and size of the universe off of the CMB.</a:t>
            </a:r>
          </a:p>
          <a:p>
            <a:pPr marL="0" indent="0">
              <a:buNone/>
            </a:pPr>
            <a:endParaRPr lang="en-US" dirty="0"/>
          </a:p>
          <a:p>
            <a:endParaRPr lang="en-US" dirty="0"/>
          </a:p>
          <a:p>
            <a:pPr lvl="1"/>
            <a:endParaRPr lang="en-US" dirty="0"/>
          </a:p>
          <a:p>
            <a:endParaRPr lang="en-US" dirty="0"/>
          </a:p>
        </p:txBody>
      </p:sp>
      <p:sp>
        <p:nvSpPr>
          <p:cNvPr id="26" name="Text Placeholder 68"/>
          <p:cNvSpPr>
            <a:spLocks noGrp="1"/>
          </p:cNvSpPr>
          <p:nvPr>
            <p:ph type="body" sz="quarter" idx="39"/>
          </p:nvPr>
        </p:nvSpPr>
        <p:spPr>
          <a:xfrm>
            <a:off x="28431067" y="13333931"/>
            <a:ext cx="11578694" cy="1412972"/>
          </a:xfrm>
        </p:spPr>
        <p:txBody>
          <a:bodyPr anchor="t"/>
          <a:lstStyle/>
          <a:p>
            <a:r>
              <a:rPr lang="en-US" sz="3000" dirty="0"/>
              <a:t>This diagram demonstrates the shift in wavelength the CMB will experience throughout its life span.</a:t>
            </a:r>
          </a:p>
        </p:txBody>
      </p:sp>
      <p:sp>
        <p:nvSpPr>
          <p:cNvPr id="24" name="Content Placeholder 17"/>
          <p:cNvSpPr>
            <a:spLocks noGrp="1"/>
          </p:cNvSpPr>
          <p:nvPr>
            <p:ph sz="quarter" idx="27"/>
          </p:nvPr>
        </p:nvSpPr>
        <p:spPr>
          <a:xfrm>
            <a:off x="28074937" y="16534989"/>
            <a:ext cx="12001500" cy="10253544"/>
          </a:xfrm>
        </p:spPr>
        <p:txBody>
          <a:bodyPr>
            <a:normAutofit/>
          </a:bodyPr>
          <a:lstStyle/>
          <a:p>
            <a:r>
              <a:rPr lang="en-US" dirty="0"/>
              <a:t>The primary goal of the literature review was to establish a need for continuing research on the CMB.</a:t>
            </a:r>
          </a:p>
          <a:p>
            <a:r>
              <a:rPr lang="en-US" dirty="0"/>
              <a:t>A common theme among earlier works appears to be compounding information and verifying others works. </a:t>
            </a:r>
          </a:p>
          <a:p>
            <a:r>
              <a:rPr lang="en-US" dirty="0"/>
              <a:t>More recent CMB research appears to have become more specialized. </a:t>
            </a:r>
          </a:p>
          <a:p>
            <a:r>
              <a:rPr lang="en-US" dirty="0"/>
              <a:t>Later papers are more likely to repeat each other rather than working in connection to affirm and expand on each other.</a:t>
            </a:r>
          </a:p>
          <a:p>
            <a:r>
              <a:rPr lang="en-US" dirty="0"/>
              <a:t>There also appears to be a lack of a base standard for mapping that has been produced as of late.</a:t>
            </a:r>
          </a:p>
          <a:p>
            <a:r>
              <a:rPr lang="en-US" dirty="0"/>
              <a:t>More research is warranted in this field in order to reestablish a common modern standard.</a:t>
            </a:r>
          </a:p>
          <a:p>
            <a:r>
              <a:rPr lang="en-US" dirty="0"/>
              <a:t>Future projects should tend toward reaffirming information rather than exploring new avenues.</a:t>
            </a:r>
          </a:p>
          <a:p>
            <a:r>
              <a:rPr lang="en-US" dirty="0"/>
              <a:t>After the creation of a modern standard CMB research will potentially be more unified and driven.</a:t>
            </a:r>
          </a:p>
        </p:txBody>
      </p:sp>
      <p:pic>
        <p:nvPicPr>
          <p:cNvPr id="14" name="Content Placeholder 13">
            <a:extLst>
              <a:ext uri="{FF2B5EF4-FFF2-40B4-BE49-F238E27FC236}">
                <a16:creationId xmlns:a16="http://schemas.microsoft.com/office/drawing/2014/main" id="{A73B6780-85C6-4142-ACD1-53ED061E9882}"/>
              </a:ext>
            </a:extLst>
          </p:cNvPr>
          <p:cNvPicPr>
            <a:picLocks noGrp="1" noChangeAspect="1"/>
          </p:cNvPicPr>
          <p:nvPr>
            <p:ph sz="quarter" idx="23"/>
          </p:nvPr>
        </p:nvPicPr>
        <p:blipFill>
          <a:blip r:embed="rId7">
            <a:extLst>
              <a:ext uri="{28A0092B-C50C-407E-A947-70E740481C1C}">
                <a14:useLocalDpi xmlns:a14="http://schemas.microsoft.com/office/drawing/2010/main" val="0"/>
              </a:ext>
            </a:extLst>
          </a:blip>
          <a:stretch>
            <a:fillRect/>
          </a:stretch>
        </p:blipFill>
        <p:spPr>
          <a:xfrm>
            <a:off x="15877306" y="15957530"/>
            <a:ext cx="9393388" cy="7201598"/>
          </a:xfrm>
        </p:spPr>
      </p:pic>
      <p:pic>
        <p:nvPicPr>
          <p:cNvPr id="34" name="Content Placeholder 33">
            <a:extLst>
              <a:ext uri="{FF2B5EF4-FFF2-40B4-BE49-F238E27FC236}">
                <a16:creationId xmlns:a16="http://schemas.microsoft.com/office/drawing/2014/main" id="{B7EBF70D-24AB-45E5-AE54-B4853A876DAA}"/>
              </a:ext>
            </a:extLst>
          </p:cNvPr>
          <p:cNvPicPr>
            <a:picLocks noGrp="1" noChangeAspect="1"/>
          </p:cNvPicPr>
          <p:nvPr>
            <p:ph sz="quarter" idx="42"/>
          </p:nvPr>
        </p:nvPicPr>
        <p:blipFill>
          <a:blip r:embed="rId8">
            <a:extLst>
              <a:ext uri="{28A0092B-C50C-407E-A947-70E740481C1C}">
                <a14:useLocalDpi xmlns:a14="http://schemas.microsoft.com/office/drawing/2010/main" val="0"/>
              </a:ext>
            </a:extLst>
          </a:blip>
          <a:stretch>
            <a:fillRect/>
          </a:stretch>
        </p:blipFill>
        <p:spPr>
          <a:xfrm>
            <a:off x="30055114" y="6904331"/>
            <a:ext cx="8360518" cy="6167397"/>
          </a:xfrm>
        </p:spPr>
      </p:pic>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878</Words>
  <Application>Microsoft Office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Calibri Light</vt:lpstr>
      <vt:lpstr>Science Poster</vt:lpstr>
      <vt:lpstr>A Literature Review of Research on the Cosmic Microwave Background  Southwestern Oklahoma State University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2016-03-03T22:12:54Z</dcterms:created>
  <dcterms:modified xsi:type="dcterms:W3CDTF">2018-03-01T09:34:15Z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