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46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D8A5DBE-D128-446F-9A0A-72C63A73DDB2}"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9DEF1-1599-4FBB-834C-C5F681565C4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8A5DBE-D128-446F-9A0A-72C63A73DDB2}"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9DEF1-1599-4FBB-834C-C5F681565C4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8A5DBE-D128-446F-9A0A-72C63A73DDB2}"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9DEF1-1599-4FBB-834C-C5F681565C4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8A5DBE-D128-446F-9A0A-72C63A73DDB2}"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9DEF1-1599-4FBB-834C-C5F681565C4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8A5DBE-D128-446F-9A0A-72C63A73DDB2}"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9DEF1-1599-4FBB-834C-C5F681565C4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8A5DBE-D128-446F-9A0A-72C63A73DDB2}"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9DEF1-1599-4FBB-834C-C5F681565C4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8A5DBE-D128-446F-9A0A-72C63A73DDB2}" type="datetimeFigureOut">
              <a:rPr lang="en-US" smtClean="0"/>
              <a:t>4/4/2025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99DEF1-1599-4FBB-834C-C5F681565C4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8A5DBE-D128-446F-9A0A-72C63A73DDB2}" type="datetimeFigureOut">
              <a:rPr lang="en-US" smtClean="0"/>
              <a:t>4/4/2025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99DEF1-1599-4FBB-834C-C5F681565C4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8A5DBE-D128-446F-9A0A-72C63A73DDB2}" type="datetimeFigureOut">
              <a:rPr lang="en-US" smtClean="0"/>
              <a:t>4/4/2025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99DEF1-1599-4FBB-834C-C5F681565C4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8A5DBE-D128-446F-9A0A-72C63A73DDB2}"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9DEF1-1599-4FBB-834C-C5F681565C4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8A5DBE-D128-446F-9A0A-72C63A73DDB2}"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9DEF1-1599-4FBB-834C-C5F681565C4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A5DBE-D128-446F-9A0A-72C63A73DDB2}" type="datetimeFigureOut">
              <a:rPr lang="en-US" smtClean="0"/>
              <a:t>4/4/2025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99DEF1-1599-4FBB-834C-C5F681565C4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MULTI-CLOUD MANAGEMENT</a:t>
            </a:r>
          </a:p>
        </p:txBody>
      </p:sp>
      <p:sp>
        <p:nvSpPr>
          <p:cNvPr id="3" name="Content Placeholder 2"/>
          <p:cNvSpPr>
            <a:spLocks noGrp="1"/>
          </p:cNvSpPr>
          <p:nvPr>
            <p:ph idx="1"/>
          </p:nvPr>
        </p:nvSpPr>
        <p:spPr/>
        <p:txBody>
          <a:bodyPr>
            <a:normAutofit fontScale="92500"/>
          </a:bodyPr>
          <a:lstStyle/>
          <a:p>
            <a:pPr algn="just"/>
            <a:r>
              <a:rPr lang="en-US" sz="2400" dirty="0">
                <a:latin typeface="Cambria" pitchFamily="18" charset="0"/>
              </a:rPr>
              <a:t>A multi-cloud management platform allows enterprises to manage workloads and applications across all cloud deployment models, including public, private, and hybrid. </a:t>
            </a:r>
          </a:p>
          <a:p>
            <a:pPr algn="just"/>
            <a:r>
              <a:rPr lang="en-US" sz="2400" dirty="0">
                <a:latin typeface="Cambria" pitchFamily="18" charset="0"/>
              </a:rPr>
              <a:t>Using the right platform for this workload enables enterprises to drive favorable business results. </a:t>
            </a:r>
          </a:p>
          <a:p>
            <a:pPr algn="just"/>
            <a:r>
              <a:rPr lang="en-US" sz="2400" dirty="0">
                <a:latin typeface="Cambria" pitchFamily="18" charset="0"/>
              </a:rPr>
              <a:t>The multi-cloud approach facilitates transition to the IT-as-a-Service (</a:t>
            </a:r>
            <a:r>
              <a:rPr lang="en-US" sz="2400" dirty="0" err="1">
                <a:latin typeface="Cambria" pitchFamily="18" charset="0"/>
              </a:rPr>
              <a:t>ITaaS</a:t>
            </a:r>
            <a:r>
              <a:rPr lang="en-US" sz="2400" dirty="0">
                <a:latin typeface="Cambria" pitchFamily="18" charset="0"/>
              </a:rPr>
              <a:t>) model, where IT departments act as service brokers and support organizations in optimizing their IT infrastructure consumption.</a:t>
            </a:r>
          </a:p>
          <a:p>
            <a:pPr algn="just"/>
            <a:r>
              <a:rPr lang="en-US" sz="2400" dirty="0">
                <a:latin typeface="Cambria" pitchFamily="18" charset="0"/>
              </a:rPr>
              <a:t> Additionally, cloud computing benefits such as cost savings, faster time to market, flexibility, and performance will compel the adoption of multi-cloud management in the future.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MULTI-CLOUD MANAGEMENT</a:t>
            </a:r>
            <a:endParaRPr lang="en-US" dirty="0"/>
          </a:p>
        </p:txBody>
      </p:sp>
      <p:sp>
        <p:nvSpPr>
          <p:cNvPr id="3" name="Content Placeholder 2"/>
          <p:cNvSpPr>
            <a:spLocks noGrp="1"/>
          </p:cNvSpPr>
          <p:nvPr>
            <p:ph idx="1"/>
          </p:nvPr>
        </p:nvSpPr>
        <p:spPr/>
        <p:txBody>
          <a:bodyPr>
            <a:normAutofit/>
          </a:bodyPr>
          <a:lstStyle/>
          <a:p>
            <a:pPr algn="just"/>
            <a:r>
              <a:rPr lang="en-US" sz="2400" dirty="0">
                <a:latin typeface="Cambria" pitchFamily="18" charset="0"/>
              </a:rPr>
              <a:t>Multi-cloud management is an open cloud platform delivered “as-a-service” to provide flexibility to the enterprises and enable the management of multiple cloud services such as </a:t>
            </a:r>
            <a:r>
              <a:rPr lang="en-US" sz="2400" dirty="0" err="1">
                <a:latin typeface="Cambria" pitchFamily="18" charset="0"/>
              </a:rPr>
              <a:t>IaaS</a:t>
            </a:r>
            <a:r>
              <a:rPr lang="en-US" sz="2400" dirty="0">
                <a:latin typeface="Cambria" pitchFamily="18" charset="0"/>
              </a:rPr>
              <a:t>, </a:t>
            </a:r>
            <a:r>
              <a:rPr lang="en-US" sz="2400" dirty="0" err="1">
                <a:latin typeface="Cambria" pitchFamily="18" charset="0"/>
              </a:rPr>
              <a:t>PaaS</a:t>
            </a:r>
            <a:r>
              <a:rPr lang="en-US" sz="2400" dirty="0">
                <a:latin typeface="Cambria" pitchFamily="18" charset="0"/>
              </a:rPr>
              <a:t>, and </a:t>
            </a:r>
            <a:r>
              <a:rPr lang="en-US" sz="2400" dirty="0" err="1">
                <a:latin typeface="Cambria" pitchFamily="18" charset="0"/>
              </a:rPr>
              <a:t>SaaS</a:t>
            </a:r>
            <a:r>
              <a:rPr lang="en-US" sz="2400" dirty="0">
                <a:latin typeface="Cambria" pitchFamily="18" charset="0"/>
              </a:rPr>
              <a:t>. </a:t>
            </a:r>
          </a:p>
          <a:p>
            <a:pPr algn="just"/>
            <a:r>
              <a:rPr lang="en-US" sz="2400" dirty="0">
                <a:latin typeface="Cambria" pitchFamily="18" charset="0"/>
              </a:rPr>
              <a:t>In the </a:t>
            </a:r>
            <a:r>
              <a:rPr lang="en-US" sz="2400" dirty="0" err="1">
                <a:latin typeface="Cambria" pitchFamily="18" charset="0"/>
              </a:rPr>
              <a:t>multicloud</a:t>
            </a:r>
            <a:r>
              <a:rPr lang="en-US" sz="2400" dirty="0">
                <a:latin typeface="Cambria" pitchFamily="18" charset="0"/>
              </a:rPr>
              <a:t> environment, enterprises can transfer their workload on multiple clouds, depending on the criticality of data and applications.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MULTI-CLOUD MANAGEMENT</a:t>
            </a:r>
            <a:endParaRPr lang="en-US" dirty="0"/>
          </a:p>
        </p:txBody>
      </p:sp>
      <p:sp>
        <p:nvSpPr>
          <p:cNvPr id="3" name="Content Placeholder 2"/>
          <p:cNvSpPr>
            <a:spLocks noGrp="1"/>
          </p:cNvSpPr>
          <p:nvPr>
            <p:ph idx="1"/>
          </p:nvPr>
        </p:nvSpPr>
        <p:spPr/>
        <p:txBody>
          <a:bodyPr>
            <a:normAutofit/>
          </a:bodyPr>
          <a:lstStyle/>
          <a:p>
            <a:pPr algn="just"/>
            <a:r>
              <a:rPr lang="en-US" sz="2800" dirty="0">
                <a:latin typeface="Cambria" pitchFamily="18" charset="0"/>
              </a:rPr>
              <a:t>Multi-cloud management is </a:t>
            </a:r>
            <a:r>
              <a:rPr lang="en-US" sz="2800" b="1" dirty="0">
                <a:latin typeface="Cambria" pitchFamily="18" charset="0"/>
              </a:rPr>
              <a:t>different</a:t>
            </a:r>
            <a:r>
              <a:rPr lang="en-US" sz="2800" dirty="0">
                <a:latin typeface="Cambria" pitchFamily="18" charset="0"/>
              </a:rPr>
              <a:t> from the hybrid cloud deployment model. </a:t>
            </a:r>
          </a:p>
          <a:p>
            <a:pPr algn="just"/>
            <a:r>
              <a:rPr lang="en-US" sz="2800" dirty="0">
                <a:latin typeface="Cambria" pitchFamily="18" charset="0"/>
              </a:rPr>
              <a:t>Hybrid cloud is an integrated service, provided both in-house and externally. </a:t>
            </a:r>
          </a:p>
          <a:p>
            <a:pPr algn="just"/>
            <a:r>
              <a:rPr lang="en-US" sz="2800" dirty="0">
                <a:latin typeface="Cambria" pitchFamily="18" charset="0"/>
              </a:rPr>
              <a:t>It is an amalgamation of private and public cloud, thereby offering the benefits of both the deployment models simultaneously</a:t>
            </a:r>
          </a:p>
          <a:p>
            <a:pPr algn="just"/>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MULTI-CLOUD MANAGEMENT: KEY FEATURES</a:t>
            </a:r>
          </a:p>
        </p:txBody>
      </p:sp>
      <p:graphicFrame>
        <p:nvGraphicFramePr>
          <p:cNvPr id="4" name="Content Placeholder 3"/>
          <p:cNvGraphicFramePr>
            <a:graphicFrameLocks noGrp="1"/>
          </p:cNvGraphicFramePr>
          <p:nvPr>
            <p:ph idx="1"/>
          </p:nvPr>
        </p:nvGraphicFramePr>
        <p:xfrm>
          <a:off x="457200" y="1600200"/>
          <a:ext cx="8229600" cy="4114800"/>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370840">
                <a:tc>
                  <a:txBody>
                    <a:bodyPr/>
                    <a:lstStyle/>
                    <a:p>
                      <a:r>
                        <a:rPr lang="en-US" sz="2000" dirty="0">
                          <a:latin typeface="Cambria" pitchFamily="18" charset="0"/>
                        </a:rPr>
                        <a:t>Feature</a:t>
                      </a:r>
                    </a:p>
                  </a:txBody>
                  <a:tcPr/>
                </a:tc>
                <a:tc>
                  <a:txBody>
                    <a:bodyPr/>
                    <a:lstStyle/>
                    <a:p>
                      <a:r>
                        <a:rPr lang="en-US" sz="2000" dirty="0">
                          <a:latin typeface="Cambria" pitchFamily="18" charset="0"/>
                        </a:rPr>
                        <a:t>Meaning</a:t>
                      </a:r>
                    </a:p>
                  </a:txBody>
                  <a:tcPr/>
                </a:tc>
                <a:extLst>
                  <a:ext uri="{0D108BD9-81ED-4DB2-BD59-A6C34878D82A}">
                    <a16:rowId xmlns:a16="http://schemas.microsoft.com/office/drawing/2014/main" val="10000"/>
                  </a:ext>
                </a:extLst>
              </a:tr>
              <a:tr h="370840">
                <a:tc>
                  <a:txBody>
                    <a:bodyPr/>
                    <a:lstStyle/>
                    <a:p>
                      <a:r>
                        <a:rPr lang="en-US" sz="2000" dirty="0">
                          <a:latin typeface="Cambria" pitchFamily="18" charset="0"/>
                        </a:rPr>
                        <a:t>Self-Service Provisioning</a:t>
                      </a:r>
                    </a:p>
                  </a:txBody>
                  <a:tcPr anchor="ctr"/>
                </a:tc>
                <a:tc>
                  <a:txBody>
                    <a:bodyPr/>
                    <a:lstStyle/>
                    <a:p>
                      <a:pPr algn="just"/>
                      <a:r>
                        <a:rPr lang="en-US" sz="2000" dirty="0">
                          <a:latin typeface="Cambria" pitchFamily="18" charset="0"/>
                        </a:rPr>
                        <a:t>The user can choose the cloud computing environment as per the requirement with minimal intervention from the cloud service provider </a:t>
                      </a:r>
                    </a:p>
                  </a:txBody>
                  <a:tcPr/>
                </a:tc>
                <a:extLst>
                  <a:ext uri="{0D108BD9-81ED-4DB2-BD59-A6C34878D82A}">
                    <a16:rowId xmlns:a16="http://schemas.microsoft.com/office/drawing/2014/main" val="10001"/>
                  </a:ext>
                </a:extLst>
              </a:tr>
              <a:tr h="370840">
                <a:tc>
                  <a:txBody>
                    <a:bodyPr/>
                    <a:lstStyle/>
                    <a:p>
                      <a:r>
                        <a:rPr lang="en-US" sz="2000" dirty="0">
                          <a:latin typeface="Cambria" pitchFamily="18" charset="0"/>
                        </a:rPr>
                        <a:t>Activity and Cost Information </a:t>
                      </a:r>
                    </a:p>
                  </a:txBody>
                  <a:tcPr anchor="ctr"/>
                </a:tc>
                <a:tc>
                  <a:txBody>
                    <a:bodyPr/>
                    <a:lstStyle/>
                    <a:p>
                      <a:pPr algn="just"/>
                      <a:r>
                        <a:rPr lang="en-US" sz="2000" dirty="0">
                          <a:latin typeface="Cambria" pitchFamily="18" charset="0"/>
                        </a:rPr>
                        <a:t>The users are informed about the cost and activity of each CSP</a:t>
                      </a:r>
                    </a:p>
                  </a:txBody>
                  <a:tcPr/>
                </a:tc>
                <a:extLst>
                  <a:ext uri="{0D108BD9-81ED-4DB2-BD59-A6C34878D82A}">
                    <a16:rowId xmlns:a16="http://schemas.microsoft.com/office/drawing/2014/main" val="10002"/>
                  </a:ext>
                </a:extLst>
              </a:tr>
              <a:tr h="370840">
                <a:tc>
                  <a:txBody>
                    <a:bodyPr/>
                    <a:lstStyle/>
                    <a:p>
                      <a:r>
                        <a:rPr lang="en-US" sz="2000" dirty="0">
                          <a:latin typeface="Cambria" pitchFamily="18" charset="0"/>
                        </a:rPr>
                        <a:t>Advanced Backup</a:t>
                      </a:r>
                    </a:p>
                  </a:txBody>
                  <a:tcPr anchor="ctr"/>
                </a:tc>
                <a:tc>
                  <a:txBody>
                    <a:bodyPr/>
                    <a:lstStyle/>
                    <a:p>
                      <a:pPr algn="just"/>
                      <a:r>
                        <a:rPr lang="en-US" sz="2000" dirty="0">
                          <a:latin typeface="Cambria" pitchFamily="18" charset="0"/>
                        </a:rPr>
                        <a:t>The users can schedule the backups by defining the retention period, whether daily, weekly, or monthly</a:t>
                      </a:r>
                    </a:p>
                  </a:txBody>
                  <a:tcPr/>
                </a:tc>
                <a:extLst>
                  <a:ext uri="{0D108BD9-81ED-4DB2-BD59-A6C34878D82A}">
                    <a16:rowId xmlns:a16="http://schemas.microsoft.com/office/drawing/2014/main" val="10003"/>
                  </a:ext>
                </a:extLst>
              </a:tr>
              <a:tr h="370840">
                <a:tc>
                  <a:txBody>
                    <a:bodyPr/>
                    <a:lstStyle/>
                    <a:p>
                      <a:r>
                        <a:rPr lang="en-US" sz="2000" dirty="0">
                          <a:latin typeface="Cambria" pitchFamily="18" charset="0"/>
                        </a:rPr>
                        <a:t>Schedule Tasks</a:t>
                      </a:r>
                    </a:p>
                  </a:txBody>
                  <a:tcPr anchor="ctr"/>
                </a:tc>
                <a:tc>
                  <a:txBody>
                    <a:bodyPr/>
                    <a:lstStyle/>
                    <a:p>
                      <a:pPr algn="just"/>
                      <a:r>
                        <a:rPr lang="en-US" sz="2000" dirty="0">
                          <a:latin typeface="Cambria" pitchFamily="18" charset="0"/>
                        </a:rPr>
                        <a:t>The users can plan their tasks to be performed at defined intervals</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MULTI-CLOUD MANAGEMENT</a:t>
            </a:r>
            <a:endParaRPr lang="en-US" dirty="0"/>
          </a:p>
        </p:txBody>
      </p:sp>
      <p:pic>
        <p:nvPicPr>
          <p:cNvPr id="1026" name="Picture 2"/>
          <p:cNvPicPr>
            <a:picLocks noChangeAspect="1" noChangeArrowheads="1"/>
          </p:cNvPicPr>
          <p:nvPr/>
        </p:nvPicPr>
        <p:blipFill>
          <a:blip r:embed="rId2"/>
          <a:srcRect l="20788" t="33333" r="18071" b="10417"/>
          <a:stretch>
            <a:fillRect/>
          </a:stretch>
        </p:blipFill>
        <p:spPr bwMode="auto">
          <a:xfrm>
            <a:off x="533400" y="1232154"/>
            <a:ext cx="8153400" cy="562584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MULTI-CLOUD MANAGEMENT: BENEFITS</a:t>
            </a:r>
          </a:p>
        </p:txBody>
      </p:sp>
      <p:sp>
        <p:nvSpPr>
          <p:cNvPr id="3" name="Content Placeholder 2"/>
          <p:cNvSpPr>
            <a:spLocks noGrp="1"/>
          </p:cNvSpPr>
          <p:nvPr>
            <p:ph idx="1"/>
          </p:nvPr>
        </p:nvSpPr>
        <p:spPr/>
        <p:txBody>
          <a:bodyPr/>
          <a:lstStyle/>
          <a:p>
            <a:r>
              <a:rPr lang="en-US" dirty="0">
                <a:latin typeface="Cambria" pitchFamily="18" charset="0"/>
              </a:rPr>
              <a:t>Avoidance of vendor lock-in</a:t>
            </a:r>
          </a:p>
          <a:p>
            <a:r>
              <a:rPr lang="en-US" dirty="0">
                <a:latin typeface="Cambria" pitchFamily="18" charset="0"/>
              </a:rPr>
              <a:t>Increased agility and automation</a:t>
            </a:r>
          </a:p>
          <a:p>
            <a:r>
              <a:rPr lang="en-US" dirty="0">
                <a:latin typeface="Cambria" pitchFamily="18" charset="0"/>
              </a:rPr>
              <a:t>Achieving the right level of governance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MULTI-CLOUD MANAGEMENT:</a:t>
            </a:r>
            <a:br>
              <a:rPr lang="en-US" b="1" dirty="0"/>
            </a:br>
            <a:r>
              <a:rPr lang="en-US" b="1" dirty="0"/>
              <a:t>CHALLENGES</a:t>
            </a:r>
          </a:p>
        </p:txBody>
      </p:sp>
      <p:sp>
        <p:nvSpPr>
          <p:cNvPr id="3" name="Content Placeholder 2"/>
          <p:cNvSpPr>
            <a:spLocks noGrp="1"/>
          </p:cNvSpPr>
          <p:nvPr>
            <p:ph idx="1"/>
          </p:nvPr>
        </p:nvSpPr>
        <p:spPr/>
        <p:txBody>
          <a:bodyPr>
            <a:normAutofit/>
          </a:bodyPr>
          <a:lstStyle/>
          <a:p>
            <a:r>
              <a:rPr lang="en-US" sz="2800" dirty="0">
                <a:latin typeface="Cambria" pitchFamily="18" charset="0"/>
              </a:rPr>
              <a:t>Lack of data security</a:t>
            </a:r>
          </a:p>
          <a:p>
            <a:r>
              <a:rPr lang="en-US" sz="2800" dirty="0">
                <a:latin typeface="Cambria" pitchFamily="18" charset="0"/>
              </a:rPr>
              <a:t>Complexities in redesigning the network for cloud </a:t>
            </a:r>
          </a:p>
          <a:p>
            <a:r>
              <a:rPr lang="en-US" sz="2800" dirty="0">
                <a:latin typeface="Cambria" pitchFamily="18" charset="0"/>
              </a:rPr>
              <a:t>Lack of expertise and management overhead </a:t>
            </a:r>
          </a:p>
          <a:p>
            <a:endParaRPr lang="en-US" sz="2800" dirty="0">
              <a:latin typeface="Cambri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Case Study</a:t>
            </a:r>
            <a:endParaRPr lang="en-US" dirty="0"/>
          </a:p>
        </p:txBody>
      </p:sp>
      <p:sp>
        <p:nvSpPr>
          <p:cNvPr id="3" name="Content Placeholder 2"/>
          <p:cNvSpPr>
            <a:spLocks noGrp="1"/>
          </p:cNvSpPr>
          <p:nvPr>
            <p:ph idx="1"/>
          </p:nvPr>
        </p:nvSpPr>
        <p:spPr/>
        <p:txBody>
          <a:bodyPr>
            <a:normAutofit/>
          </a:bodyPr>
          <a:lstStyle/>
          <a:p>
            <a:pPr algn="just"/>
            <a:r>
              <a:rPr lang="en-US" sz="2800" dirty="0">
                <a:latin typeface="Cambria" pitchFamily="18" charset="0"/>
              </a:rPr>
              <a:t>A large pharmaceutical company used cloud services from a CSPs to speed up the time it takes to bring new pharmaceutical drugs to market. The applications were deployed on each of the cloud services as per the requirement for better control and usage. However, the company realized that a few of the cloud services are not being utilized efficiently while the cost remained fixed.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400</Words>
  <Application>Microsoft Office PowerPoint</Application>
  <PresentationFormat>On-screen Show (4:3)</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Cambria</vt:lpstr>
      <vt:lpstr>Office Theme</vt:lpstr>
      <vt:lpstr>MULTI-CLOUD MANAGEMENT</vt:lpstr>
      <vt:lpstr>MULTI-CLOUD MANAGEMENT</vt:lpstr>
      <vt:lpstr>MULTI-CLOUD MANAGEMENT</vt:lpstr>
      <vt:lpstr>MULTI-CLOUD MANAGEMENT: KEY FEATURES</vt:lpstr>
      <vt:lpstr>MULTI-CLOUD MANAGEMENT</vt:lpstr>
      <vt:lpstr>MULTI-CLOUD MANAGEMENT: BENEFITS</vt:lpstr>
      <vt:lpstr>MULTI-CLOUD MANAGEMENT: CHALLENGES</vt:lpstr>
      <vt:lpstr>Case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Cloud</dc:title>
  <dc:creator>Saurabh-PC</dc:creator>
  <cp:lastModifiedBy>Shivam Singh</cp:lastModifiedBy>
  <cp:revision>2</cp:revision>
  <dcterms:created xsi:type="dcterms:W3CDTF">2019-11-12T03:13:49Z</dcterms:created>
  <dcterms:modified xsi:type="dcterms:W3CDTF">2025-04-03T19:28:09Z</dcterms:modified>
</cp:coreProperties>
</file>