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6"/>
  </p:notesMasterIdLst>
  <p:sldIdLst>
    <p:sldId id="257" r:id="rId2"/>
    <p:sldId id="258" r:id="rId3"/>
    <p:sldId id="261" r:id="rId4"/>
    <p:sldId id="270" r:id="rId5"/>
    <p:sldId id="269" r:id="rId6"/>
    <p:sldId id="259" r:id="rId7"/>
    <p:sldId id="260" r:id="rId8"/>
    <p:sldId id="262" r:id="rId9"/>
    <p:sldId id="263" r:id="rId10"/>
    <p:sldId id="271" r:id="rId11"/>
    <p:sldId id="264" r:id="rId12"/>
    <p:sldId id="265" r:id="rId13"/>
    <p:sldId id="266" r:id="rId14"/>
    <p:sldId id="267" r:id="rId15"/>
    <p:sldId id="268"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76" autoAdjust="0"/>
    <p:restoredTop sz="94660"/>
  </p:normalViewPr>
  <p:slideViewPr>
    <p:cSldViewPr>
      <p:cViewPr varScale="1">
        <p:scale>
          <a:sx n="98" d="100"/>
          <a:sy n="98" d="100"/>
        </p:scale>
        <p:origin x="1421"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a:bodyPr>
          <a:lstStyle/>
          <a:p>
            <a:r>
              <a:rPr lang="en-US" sz="5400" dirty="0">
                <a:solidFill>
                  <a:srgbClr val="002060"/>
                </a:solidFill>
                <a:latin typeface="Times New Roman" pitchFamily="18" charset="0"/>
                <a:cs typeface="Times New Roman" pitchFamily="18" charset="0"/>
              </a:rPr>
              <a:t>VM Migration</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Migration</a:t>
            </a:r>
          </a:p>
        </p:txBody>
      </p:sp>
      <p:sp>
        <p:nvSpPr>
          <p:cNvPr id="3" name="Content Placeholder 2"/>
          <p:cNvSpPr>
            <a:spLocks noGrp="1"/>
          </p:cNvSpPr>
          <p:nvPr>
            <p:ph idx="1"/>
          </p:nvPr>
        </p:nvSpPr>
        <p:spPr/>
        <p:txBody>
          <a:bodyPr>
            <a:normAutofit/>
          </a:bodyPr>
          <a:lstStyle/>
          <a:p>
            <a:r>
              <a:rPr lang="en-US" sz="2400" dirty="0"/>
              <a:t>It is the process of moving a running virtual machine without stopping the OS and other applications from source host to destination host.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compute resource only</a:t>
            </a:r>
          </a:p>
        </p:txBody>
      </p:sp>
      <p:sp>
        <p:nvSpPr>
          <p:cNvPr id="3" name="Content Placeholder 2"/>
          <p:cNvSpPr>
            <a:spLocks noGrp="1"/>
          </p:cNvSpPr>
          <p:nvPr>
            <p:ph idx="1"/>
          </p:nvPr>
        </p:nvSpPr>
        <p:spPr/>
        <p:txBody>
          <a:bodyPr/>
          <a:lstStyle/>
          <a:p>
            <a:r>
              <a:rPr lang="en-US" dirty="0"/>
              <a:t>Moving a virtual machine, but not its storage, to another compute resource, such as a host, cluster, resource pool.</a:t>
            </a:r>
          </a:p>
          <a:p>
            <a:r>
              <a:rPr lang="en-US" dirty="0"/>
              <a:t>You can move the virtual machine to another compute resource by using cold or hot migration. </a:t>
            </a:r>
          </a:p>
          <a:p>
            <a:r>
              <a:rPr lang="en-US" dirty="0"/>
              <a:t>If you change the compute resource of a powered on virtual machine, you use </a:t>
            </a:r>
            <a:r>
              <a:rPr lang="en-US" dirty="0" err="1"/>
              <a:t>vMotion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storage only</a:t>
            </a:r>
          </a:p>
        </p:txBody>
      </p:sp>
      <p:sp>
        <p:nvSpPr>
          <p:cNvPr id="3" name="Content Placeholder 2"/>
          <p:cNvSpPr>
            <a:spLocks noGrp="1"/>
          </p:cNvSpPr>
          <p:nvPr>
            <p:ph idx="1"/>
          </p:nvPr>
        </p:nvSpPr>
        <p:spPr/>
        <p:txBody>
          <a:bodyPr/>
          <a:lstStyle/>
          <a:p>
            <a:r>
              <a:rPr lang="en-US" dirty="0"/>
              <a:t>Moving a virtual machine and its storage, including virtual disks, configuration files, or a combination of these, to a new </a:t>
            </a:r>
            <a:r>
              <a:rPr lang="en-US" dirty="0" err="1"/>
              <a:t>datastore</a:t>
            </a:r>
            <a:r>
              <a:rPr lang="en-US" dirty="0"/>
              <a:t> on the same host. </a:t>
            </a:r>
          </a:p>
          <a:p>
            <a:r>
              <a:rPr lang="en-US" dirty="0"/>
              <a:t>You can change the </a:t>
            </a:r>
            <a:r>
              <a:rPr lang="en-US" dirty="0" err="1"/>
              <a:t>datastore</a:t>
            </a:r>
            <a:r>
              <a:rPr lang="en-US" dirty="0"/>
              <a:t> of a virtual machine by using cold or hot migration.</a:t>
            </a:r>
          </a:p>
          <a:p>
            <a:r>
              <a:rPr lang="en-US" dirty="0"/>
              <a:t>If you move a powered on virtual machine and its storage to a new </a:t>
            </a:r>
            <a:r>
              <a:rPr lang="en-US" dirty="0" err="1"/>
              <a:t>datastore</a:t>
            </a:r>
            <a:r>
              <a:rPr lang="en-US" dirty="0"/>
              <a:t>, you use Storage </a:t>
            </a:r>
            <a:r>
              <a:rPr lang="en-US" dirty="0" err="1"/>
              <a:t>vMotion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Change both compute resource and storage</a:t>
            </a:r>
          </a:p>
        </p:txBody>
      </p:sp>
      <p:sp>
        <p:nvSpPr>
          <p:cNvPr id="3" name="Content Placeholder 2"/>
          <p:cNvSpPr>
            <a:spLocks noGrp="1"/>
          </p:cNvSpPr>
          <p:nvPr>
            <p:ph idx="1"/>
          </p:nvPr>
        </p:nvSpPr>
        <p:spPr/>
        <p:txBody>
          <a:bodyPr/>
          <a:lstStyle/>
          <a:p>
            <a:r>
              <a:rPr lang="en-US" dirty="0"/>
              <a:t>Moving a virtual machine to another host and at the same time moving its disk or virtual machine folder to another </a:t>
            </a:r>
            <a:r>
              <a:rPr lang="en-US" dirty="0" err="1"/>
              <a:t>datastore</a:t>
            </a:r>
            <a:r>
              <a:rPr lang="en-US" dirty="0"/>
              <a:t>.</a:t>
            </a:r>
          </a:p>
          <a:p>
            <a:r>
              <a:rPr lang="en-US" dirty="0"/>
              <a:t>You can change the host and </a:t>
            </a:r>
            <a:r>
              <a:rPr lang="en-US" dirty="0" err="1"/>
              <a:t>datastore</a:t>
            </a:r>
            <a:r>
              <a:rPr lang="en-US" dirty="0"/>
              <a:t> simultaneously by using cold or hot migration.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Migrate to another virtual switch</a:t>
            </a:r>
          </a:p>
        </p:txBody>
      </p:sp>
      <p:sp>
        <p:nvSpPr>
          <p:cNvPr id="3" name="Content Placeholder 2"/>
          <p:cNvSpPr>
            <a:spLocks noGrp="1"/>
          </p:cNvSpPr>
          <p:nvPr>
            <p:ph idx="1"/>
          </p:nvPr>
        </p:nvSpPr>
        <p:spPr/>
        <p:txBody>
          <a:bodyPr>
            <a:noAutofit/>
          </a:bodyPr>
          <a:lstStyle/>
          <a:p>
            <a:r>
              <a:rPr lang="en-US" sz="2400" dirty="0"/>
              <a:t>Moving the network of a virtual machine to a virtual switch of a different type.</a:t>
            </a:r>
          </a:p>
          <a:p>
            <a:r>
              <a:rPr lang="en-US" sz="2400" dirty="0"/>
              <a:t>You can migrate virtual machines without reconfiguring the physical and virtual network. </a:t>
            </a:r>
          </a:p>
          <a:p>
            <a:r>
              <a:rPr lang="en-US" sz="2400" dirty="0"/>
              <a:t>By using cold or hot migration, you can move the virtual machine from a standard to a standard or distributed switch, and from a distributed switch to another distributed switch. </a:t>
            </a:r>
          </a:p>
          <a:p>
            <a:r>
              <a:rPr lang="en-US" sz="2400" dirty="0"/>
              <a:t>When you move a virtual machine network between distributed switches, the network configuration and policies that are associated with the network adapters of the virtual machine are transferred to the target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Migrate to another data center</a:t>
            </a:r>
          </a:p>
        </p:txBody>
      </p:sp>
      <p:sp>
        <p:nvSpPr>
          <p:cNvPr id="3" name="Content Placeholder 2"/>
          <p:cNvSpPr>
            <a:spLocks noGrp="1"/>
          </p:cNvSpPr>
          <p:nvPr>
            <p:ph idx="1"/>
          </p:nvPr>
        </p:nvSpPr>
        <p:spPr/>
        <p:txBody>
          <a:bodyPr/>
          <a:lstStyle/>
          <a:p>
            <a:r>
              <a:rPr lang="en-US" dirty="0"/>
              <a:t>Moving a virtual machine to a different data center. You can change the data center of a virtual machine by using cold or hot migration. </a:t>
            </a:r>
          </a:p>
          <a:p>
            <a:r>
              <a:rPr lang="en-US" dirty="0"/>
              <a:t>For networking in the target data center, you can select a dedicated port group on a distributed switch.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Techniques</a:t>
            </a:r>
          </a:p>
        </p:txBody>
      </p:sp>
      <p:sp>
        <p:nvSpPr>
          <p:cNvPr id="3" name="Content Placeholder 2"/>
          <p:cNvSpPr>
            <a:spLocks noGrp="1"/>
          </p:cNvSpPr>
          <p:nvPr>
            <p:ph idx="1"/>
          </p:nvPr>
        </p:nvSpPr>
        <p:spPr/>
        <p:txBody>
          <a:bodyPr>
            <a:normAutofit/>
          </a:bodyPr>
          <a:lstStyle/>
          <a:p>
            <a:r>
              <a:rPr lang="en-US" sz="2400" dirty="0"/>
              <a:t>The types of virtual machine migration techniques is basically of two types:</a:t>
            </a:r>
          </a:p>
          <a:p>
            <a:pPr lvl="1"/>
            <a:r>
              <a:rPr lang="en-US" dirty="0"/>
              <a:t>Pre- Copy Migration</a:t>
            </a:r>
          </a:p>
          <a:p>
            <a:pPr lvl="1"/>
            <a:r>
              <a:rPr lang="en-US" dirty="0"/>
              <a:t>Post-Copy Migration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Copy Migration</a:t>
            </a:r>
          </a:p>
        </p:txBody>
      </p:sp>
      <p:sp>
        <p:nvSpPr>
          <p:cNvPr id="3" name="Content Placeholder 2"/>
          <p:cNvSpPr>
            <a:spLocks noGrp="1"/>
          </p:cNvSpPr>
          <p:nvPr>
            <p:ph idx="1"/>
          </p:nvPr>
        </p:nvSpPr>
        <p:spPr/>
        <p:txBody>
          <a:bodyPr/>
          <a:lstStyle/>
          <a:p>
            <a:r>
              <a:rPr lang="en-US" dirty="0"/>
              <a:t>In this migration, the hypervisor copies all memory page from source machine to destination machine while the virtual machine is running. </a:t>
            </a:r>
          </a:p>
          <a:p>
            <a:r>
              <a:rPr lang="en-US" dirty="0"/>
              <a:t>It has two phases: </a:t>
            </a:r>
          </a:p>
          <a:p>
            <a:pPr lvl="1"/>
            <a:r>
              <a:rPr lang="en-US" dirty="0"/>
              <a:t>Warm- up Phase </a:t>
            </a:r>
          </a:p>
          <a:p>
            <a:pPr lvl="1"/>
            <a:r>
              <a:rPr lang="en-US" dirty="0"/>
              <a:t>Stop and copy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Copy Migration</a:t>
            </a:r>
          </a:p>
        </p:txBody>
      </p:sp>
      <p:sp>
        <p:nvSpPr>
          <p:cNvPr id="3" name="Content Placeholder 2"/>
          <p:cNvSpPr>
            <a:spLocks noGrp="1"/>
          </p:cNvSpPr>
          <p:nvPr>
            <p:ph idx="1"/>
          </p:nvPr>
        </p:nvSpPr>
        <p:spPr/>
        <p:txBody>
          <a:bodyPr>
            <a:normAutofit/>
          </a:bodyPr>
          <a:lstStyle/>
          <a:p>
            <a:r>
              <a:rPr lang="en-US" sz="2400" dirty="0"/>
              <a:t>Warm Up Phase: During copying all memory pages from source to destination, some memory pages changed because of source machine CPU is active. </a:t>
            </a:r>
          </a:p>
          <a:p>
            <a:r>
              <a:rPr lang="en-US" sz="2400" dirty="0"/>
              <a:t>All the changed memory paged known as dirty pages. </a:t>
            </a:r>
          </a:p>
          <a:p>
            <a:r>
              <a:rPr lang="en-US" sz="2400" dirty="0"/>
              <a:t>All these dirty pages are required to recopy on destination machine; this phase is called as </a:t>
            </a:r>
            <a:r>
              <a:rPr lang="en-US" sz="2400" b="1" dirty="0"/>
              <a:t>warm up phase</a:t>
            </a:r>
            <a:r>
              <a:rPr lang="en-US" sz="2400" dirty="0"/>
              <a:t>.</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Pre-Copy Migration</a:t>
            </a:r>
          </a:p>
        </p:txBody>
      </p:sp>
      <p:sp>
        <p:nvSpPr>
          <p:cNvPr id="3" name="Content Placeholder 2"/>
          <p:cNvSpPr>
            <a:spLocks noGrp="1"/>
          </p:cNvSpPr>
          <p:nvPr>
            <p:ph idx="1"/>
          </p:nvPr>
        </p:nvSpPr>
        <p:spPr/>
        <p:txBody>
          <a:bodyPr>
            <a:normAutofit/>
          </a:bodyPr>
          <a:lstStyle/>
          <a:p>
            <a:r>
              <a:rPr lang="en-US" sz="2400" dirty="0"/>
              <a:t>Stop &amp; Copy Phase:  Warm up phase is repeated until all the dirty pages recopied on destination machine.</a:t>
            </a:r>
          </a:p>
          <a:p>
            <a:r>
              <a:rPr lang="en-US" sz="2400" dirty="0"/>
              <a:t>This time CPU of source machine is deactivated till all memory pages will transfer another machine. </a:t>
            </a:r>
          </a:p>
          <a:p>
            <a:r>
              <a:rPr lang="en-US" sz="2400" dirty="0"/>
              <a:t>Ultimately at this time CPU of both source and destination is suspended, this is known as down time phase.</a:t>
            </a:r>
          </a:p>
          <a:p>
            <a:r>
              <a:rPr lang="en-US" sz="2400" dirty="0"/>
              <a:t>This is the main thing that has to explore in migration for its optimization.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t>
            </a:r>
          </a:p>
        </p:txBody>
      </p:sp>
      <p:sp>
        <p:nvSpPr>
          <p:cNvPr id="3" name="Content Placeholder 2"/>
          <p:cNvSpPr>
            <a:spLocks noGrp="1"/>
          </p:cNvSpPr>
          <p:nvPr>
            <p:ph idx="1"/>
          </p:nvPr>
        </p:nvSpPr>
        <p:spPr/>
        <p:txBody>
          <a:bodyPr/>
          <a:lstStyle/>
          <a:p>
            <a:r>
              <a:rPr lang="en-US" b="1" dirty="0"/>
              <a:t>VM Migration</a:t>
            </a:r>
            <a:r>
              <a:rPr lang="en-US" dirty="0"/>
              <a:t> refers to the process of moving a running </a:t>
            </a:r>
            <a:r>
              <a:rPr lang="en-US" b="1" dirty="0"/>
              <a:t>virtual machine</a:t>
            </a:r>
            <a:r>
              <a:rPr lang="en-US" dirty="0"/>
              <a:t> or application between different physical machines without disconnecting the client or application. </a:t>
            </a:r>
          </a:p>
          <a:p>
            <a:r>
              <a:rPr lang="en-US" dirty="0"/>
              <a:t>Memory, storage, and network connectivity of the </a:t>
            </a:r>
            <a:r>
              <a:rPr lang="en-US" b="1" dirty="0"/>
              <a:t>virtual machine</a:t>
            </a:r>
            <a:r>
              <a:rPr lang="en-US" dirty="0"/>
              <a:t> are transferred from the original guest machine to the destination.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Pre-Copy Migration</a:t>
            </a:r>
          </a:p>
        </p:txBody>
      </p:sp>
      <p:pic>
        <p:nvPicPr>
          <p:cNvPr id="30723" name="Picture 3"/>
          <p:cNvPicPr>
            <a:picLocks noChangeAspect="1" noChangeArrowheads="1"/>
          </p:cNvPicPr>
          <p:nvPr/>
        </p:nvPicPr>
        <p:blipFill>
          <a:blip r:embed="rId2"/>
          <a:srcRect r="1003" b="6760"/>
          <a:stretch>
            <a:fillRect/>
          </a:stretch>
        </p:blipFill>
        <p:spPr bwMode="auto">
          <a:xfrm>
            <a:off x="685799" y="1676400"/>
            <a:ext cx="7040881" cy="475735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box(in)">
                                      <p:cBhvr>
                                        <p:cTn id="7" dur="1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Post-Copy Migration</a:t>
            </a:r>
          </a:p>
        </p:txBody>
      </p:sp>
      <p:sp>
        <p:nvSpPr>
          <p:cNvPr id="3" name="Content Placeholder 2"/>
          <p:cNvSpPr>
            <a:spLocks noGrp="1"/>
          </p:cNvSpPr>
          <p:nvPr>
            <p:ph idx="1"/>
          </p:nvPr>
        </p:nvSpPr>
        <p:spPr/>
        <p:txBody>
          <a:bodyPr>
            <a:normAutofit/>
          </a:bodyPr>
          <a:lstStyle/>
          <a:p>
            <a:r>
              <a:rPr lang="en-US" sz="2400" dirty="0"/>
              <a:t>In this technique, VM at the source is suspended to start post copy VM migration.</a:t>
            </a:r>
          </a:p>
          <a:p>
            <a:r>
              <a:rPr lang="en-US" sz="2400" dirty="0"/>
              <a:t>When VM is suspended, execution state of the VM (i.e. CPU state, registers, non-</a:t>
            </a:r>
            <a:r>
              <a:rPr lang="en-US" sz="2400" dirty="0" err="1"/>
              <a:t>pageable</a:t>
            </a:r>
            <a:r>
              <a:rPr lang="en-US" sz="2400" dirty="0"/>
              <a:t> memory) is transferred to the target.</a:t>
            </a:r>
          </a:p>
          <a:p>
            <a:r>
              <a:rPr lang="en-US" sz="2400" dirty="0"/>
              <a:t>In parallel the sources actively send the remaining memory pages of the VM to the target. </a:t>
            </a:r>
          </a:p>
          <a:p>
            <a:r>
              <a:rPr lang="en-US" sz="2400" dirty="0"/>
              <a:t>This process is known as </a:t>
            </a:r>
            <a:r>
              <a:rPr lang="en-US" sz="2400" b="1" dirty="0"/>
              <a:t>pre-paging</a:t>
            </a:r>
            <a:r>
              <a:rPr lang="en-US" sz="2400" dirty="0"/>
              <a:t>.</a:t>
            </a:r>
          </a:p>
          <a:p>
            <a:r>
              <a:rPr lang="en-US" sz="2400" dirty="0"/>
              <a:t>At the target, if the VM tries to access a page that has not been transferred yet, it generates a page fault, also known as </a:t>
            </a:r>
            <a:r>
              <a:rPr lang="en-US" sz="2400" b="1" dirty="0"/>
              <a:t>network faults</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Post-Copy Migration</a:t>
            </a:r>
          </a:p>
        </p:txBody>
      </p:sp>
      <p:sp>
        <p:nvSpPr>
          <p:cNvPr id="3" name="Content Placeholder 2"/>
          <p:cNvSpPr>
            <a:spLocks noGrp="1"/>
          </p:cNvSpPr>
          <p:nvPr>
            <p:ph idx="1"/>
          </p:nvPr>
        </p:nvSpPr>
        <p:spPr/>
        <p:txBody>
          <a:bodyPr>
            <a:normAutofit/>
          </a:bodyPr>
          <a:lstStyle/>
          <a:p>
            <a:r>
              <a:rPr lang="en-US" sz="2400" dirty="0"/>
              <a:t>These faults are redirect to the source, which responds with the faulted pages.</a:t>
            </a:r>
          </a:p>
          <a:p>
            <a:r>
              <a:rPr lang="en-US" sz="2400" dirty="0"/>
              <a:t>Due to this, the performance of applications is degrading with number of network faults. </a:t>
            </a:r>
          </a:p>
          <a:p>
            <a:r>
              <a:rPr lang="en-US" sz="2400" dirty="0"/>
              <a:t>To overcome this, pre-paging scheme is used to push pages after the last fault by dynamically using page transmission order.</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Post-Copy Migration</a:t>
            </a:r>
          </a:p>
        </p:txBody>
      </p:sp>
      <p:pic>
        <p:nvPicPr>
          <p:cNvPr id="28673" name="Picture 1"/>
          <p:cNvPicPr>
            <a:picLocks noChangeAspect="1" noChangeArrowheads="1"/>
          </p:cNvPicPr>
          <p:nvPr/>
        </p:nvPicPr>
        <p:blipFill>
          <a:blip r:embed="rId2"/>
          <a:srcRect l="3828"/>
          <a:stretch>
            <a:fillRect/>
          </a:stretch>
        </p:blipFill>
        <p:spPr bwMode="auto">
          <a:xfrm>
            <a:off x="1143000" y="1600200"/>
            <a:ext cx="6858000" cy="498143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box(in)">
                                      <p:cBhvr>
                                        <p:cTn id="7" dur="1000"/>
                                        <p:tgtEl>
                                          <p:spTgt spid="28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Hybrid Technique</a:t>
            </a:r>
          </a:p>
        </p:txBody>
      </p:sp>
      <p:sp>
        <p:nvSpPr>
          <p:cNvPr id="3" name="Content Placeholder 2"/>
          <p:cNvSpPr>
            <a:spLocks noGrp="1"/>
          </p:cNvSpPr>
          <p:nvPr>
            <p:ph idx="1"/>
          </p:nvPr>
        </p:nvSpPr>
        <p:spPr/>
        <p:txBody>
          <a:bodyPr>
            <a:noAutofit/>
          </a:bodyPr>
          <a:lstStyle/>
          <a:p>
            <a:r>
              <a:rPr lang="en-US" sz="2400" dirty="0"/>
              <a:t>The hybrid VM migration technique includes both pre-copy and post-copy VM migration phases to improve the total migration time and service downtime.</a:t>
            </a:r>
          </a:p>
          <a:p>
            <a:r>
              <a:rPr lang="en-US" sz="2400" dirty="0"/>
              <a:t>It works in five phases: </a:t>
            </a:r>
          </a:p>
          <a:p>
            <a:pPr>
              <a:buNone/>
            </a:pPr>
            <a:r>
              <a:rPr lang="en-US" sz="2400" dirty="0" err="1"/>
              <a:t>i</a:t>
            </a:r>
            <a:r>
              <a:rPr lang="en-US" sz="2400" dirty="0"/>
              <a:t>) Migration preparation phase: under this phase required resources are reserved at the destination server. </a:t>
            </a:r>
          </a:p>
          <a:p>
            <a:pPr>
              <a:buNone/>
            </a:pPr>
            <a:r>
              <a:rPr lang="en-US" sz="2400" dirty="0"/>
              <a:t>ii) Bounded pre-copy rounds: in this phase, it identifies and transfers VM working-set to the destination server. </a:t>
            </a:r>
          </a:p>
          <a:p>
            <a:pPr>
              <a:buNone/>
            </a:pPr>
            <a:r>
              <a:rPr lang="en-US" sz="2400" dirty="0"/>
              <a:t>iii) VM state transfers phase: VM minimum state is recorded and transfers to the destination server.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Technique</a:t>
            </a:r>
          </a:p>
        </p:txBody>
      </p:sp>
      <p:sp>
        <p:nvSpPr>
          <p:cNvPr id="3" name="Content Placeholder 2"/>
          <p:cNvSpPr>
            <a:spLocks noGrp="1"/>
          </p:cNvSpPr>
          <p:nvPr>
            <p:ph idx="1"/>
          </p:nvPr>
        </p:nvSpPr>
        <p:spPr/>
        <p:txBody>
          <a:bodyPr>
            <a:normAutofit/>
          </a:bodyPr>
          <a:lstStyle/>
          <a:p>
            <a:pPr>
              <a:buNone/>
            </a:pPr>
            <a:r>
              <a:rPr lang="en-US" sz="2400" dirty="0"/>
              <a:t>iv) VM resume phase: transferred VM is resumed at the destination server. </a:t>
            </a:r>
          </a:p>
          <a:p>
            <a:pPr>
              <a:buNone/>
            </a:pPr>
            <a:r>
              <a:rPr lang="en-US" sz="2400" dirty="0"/>
              <a:t>v) Demand paging phase: VM requested faulty pages (due to read/write operations) are bring at destination server from source server for continuing VM execution and synchronization with source VM image.</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Technique</a:t>
            </a:r>
          </a:p>
        </p:txBody>
      </p:sp>
      <p:sp>
        <p:nvSpPr>
          <p:cNvPr id="3" name="Content Placeholder 2"/>
          <p:cNvSpPr>
            <a:spLocks noGrp="1"/>
          </p:cNvSpPr>
          <p:nvPr>
            <p:ph idx="1"/>
          </p:nvPr>
        </p:nvSpPr>
        <p:spPr/>
        <p:txBody>
          <a:bodyPr/>
          <a:lstStyle/>
          <a:p>
            <a:endParaRPr lang="en-US"/>
          </a:p>
        </p:txBody>
      </p:sp>
      <p:pic>
        <p:nvPicPr>
          <p:cNvPr id="37890" name="Picture 2" descr="figure4"/>
          <p:cNvPicPr>
            <a:picLocks noChangeAspect="1" noChangeArrowheads="1"/>
          </p:cNvPicPr>
          <p:nvPr/>
        </p:nvPicPr>
        <p:blipFill>
          <a:blip r:embed="rId2"/>
          <a:srcRect/>
          <a:stretch>
            <a:fillRect/>
          </a:stretch>
        </p:blipFill>
        <p:spPr bwMode="auto">
          <a:xfrm>
            <a:off x="609600" y="1652561"/>
            <a:ext cx="8001000" cy="4443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in)">
                                      <p:cBhvr>
                                        <p:cTn id="7" dur="500"/>
                                        <p:tgtEl>
                                          <p:spTgt spid="37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sz="3600" dirty="0"/>
              <a:t>Comparison of pre-copy and post-copy</a:t>
            </a:r>
          </a:p>
        </p:txBody>
      </p:sp>
      <p:graphicFrame>
        <p:nvGraphicFramePr>
          <p:cNvPr id="4" name="Content Placeholder 3"/>
          <p:cNvGraphicFramePr>
            <a:graphicFrameLocks noGrp="1"/>
          </p:cNvGraphicFramePr>
          <p:nvPr>
            <p:ph idx="1"/>
          </p:nvPr>
        </p:nvGraphicFramePr>
        <p:xfrm>
          <a:off x="228600" y="1143000"/>
          <a:ext cx="8763000" cy="5577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649134">
                  <a:extLst>
                    <a:ext uri="{9D8B030D-6E8A-4147-A177-3AD203B41FA5}">
                      <a16:colId xmlns:a16="http://schemas.microsoft.com/office/drawing/2014/main" val="20001"/>
                    </a:ext>
                  </a:extLst>
                </a:gridCol>
                <a:gridCol w="3056466">
                  <a:extLst>
                    <a:ext uri="{9D8B030D-6E8A-4147-A177-3AD203B41FA5}">
                      <a16:colId xmlns:a16="http://schemas.microsoft.com/office/drawing/2014/main" val="20002"/>
                    </a:ext>
                  </a:extLst>
                </a:gridCol>
              </a:tblGrid>
              <a:tr h="370840">
                <a:tc>
                  <a:txBody>
                    <a:bodyPr/>
                    <a:lstStyle/>
                    <a:p>
                      <a:pPr algn="l" fontAlgn="t"/>
                      <a:r>
                        <a:rPr lang="en-US" sz="2400" dirty="0">
                          <a:latin typeface="Cambria" pitchFamily="18" charset="0"/>
                          <a:cs typeface="Times New Roman" pitchFamily="18" charset="0"/>
                        </a:rPr>
                        <a:t>Performance metrics</a:t>
                      </a:r>
                    </a:p>
                  </a:txBody>
                  <a:tcPr marL="57150" marR="57150" marT="57150" marB="57150"/>
                </a:tc>
                <a:tc>
                  <a:txBody>
                    <a:bodyPr/>
                    <a:lstStyle/>
                    <a:p>
                      <a:pPr algn="l" fontAlgn="t"/>
                      <a:r>
                        <a:rPr lang="en-US" sz="2400">
                          <a:latin typeface="Cambria" pitchFamily="18" charset="0"/>
                          <a:cs typeface="Times New Roman" pitchFamily="18" charset="0"/>
                        </a:rPr>
                        <a:t>Pre-copy technique</a:t>
                      </a:r>
                    </a:p>
                  </a:txBody>
                  <a:tcPr marL="57150" marR="57150" marT="57150" marB="57150"/>
                </a:tc>
                <a:tc>
                  <a:txBody>
                    <a:bodyPr/>
                    <a:lstStyle/>
                    <a:p>
                      <a:pPr algn="l" fontAlgn="t"/>
                      <a:r>
                        <a:rPr lang="en-US" sz="2400">
                          <a:latin typeface="Cambria" pitchFamily="18" charset="0"/>
                          <a:cs typeface="Times New Roman" pitchFamily="18" charset="0"/>
                        </a:rPr>
                        <a:t>Post-copy technique</a:t>
                      </a:r>
                    </a:p>
                  </a:txBody>
                  <a:tcPr marL="57150" marR="57150" marT="57150" marB="57150"/>
                </a:tc>
                <a:extLst>
                  <a:ext uri="{0D108BD9-81ED-4DB2-BD59-A6C34878D82A}">
                    <a16:rowId xmlns:a16="http://schemas.microsoft.com/office/drawing/2014/main" val="10000"/>
                  </a:ext>
                </a:extLst>
              </a:tr>
              <a:tr h="370840">
                <a:tc>
                  <a:txBody>
                    <a:bodyPr/>
                    <a:lstStyle/>
                    <a:p>
                      <a:pPr algn="l" fontAlgn="t"/>
                      <a:r>
                        <a:rPr lang="en-US" sz="2400">
                          <a:latin typeface="Cambria" pitchFamily="18" charset="0"/>
                          <a:cs typeface="Times New Roman" pitchFamily="18" charset="0"/>
                        </a:rPr>
                        <a:t>Preparation time</a:t>
                      </a:r>
                    </a:p>
                  </a:txBody>
                  <a:tcPr marL="57150" marR="57150" marT="57150" marB="57150"/>
                </a:tc>
                <a:tc>
                  <a:txBody>
                    <a:bodyPr/>
                    <a:lstStyle/>
                    <a:p>
                      <a:pPr fontAlgn="t"/>
                      <a:r>
                        <a:rPr lang="en-US" sz="2400" dirty="0">
                          <a:latin typeface="Cambria" pitchFamily="18" charset="0"/>
                          <a:cs typeface="Times New Roman" pitchFamily="18" charset="0"/>
                        </a:rPr>
                        <a:t>It includes all the modified pages in iterative memory copying phases</a:t>
                      </a:r>
                    </a:p>
                  </a:txBody>
                  <a:tcPr marL="57150" marR="57150" marT="57150" marB="57150"/>
                </a:tc>
                <a:tc>
                  <a:txBody>
                    <a:bodyPr/>
                    <a:lstStyle/>
                    <a:p>
                      <a:pPr fontAlgn="t"/>
                      <a:r>
                        <a:rPr lang="en-US" sz="2400">
                          <a:latin typeface="Cambria" pitchFamily="18" charset="0"/>
                          <a:cs typeface="Times New Roman" pitchFamily="18" charset="0"/>
                        </a:rPr>
                        <a:t>Negligible</a:t>
                      </a:r>
                    </a:p>
                  </a:txBody>
                  <a:tcPr marL="57150" marR="57150" marT="57150" marB="57150"/>
                </a:tc>
                <a:extLst>
                  <a:ext uri="{0D108BD9-81ED-4DB2-BD59-A6C34878D82A}">
                    <a16:rowId xmlns:a16="http://schemas.microsoft.com/office/drawing/2014/main" val="10001"/>
                  </a:ext>
                </a:extLst>
              </a:tr>
              <a:tr h="370840">
                <a:tc>
                  <a:txBody>
                    <a:bodyPr/>
                    <a:lstStyle/>
                    <a:p>
                      <a:pPr algn="l" fontAlgn="t"/>
                      <a:r>
                        <a:rPr lang="en-US" sz="2400">
                          <a:latin typeface="Cambria" pitchFamily="18" charset="0"/>
                          <a:cs typeface="Times New Roman" pitchFamily="18" charset="0"/>
                        </a:rPr>
                        <a:t>Downtime</a:t>
                      </a:r>
                    </a:p>
                  </a:txBody>
                  <a:tcPr marL="57150" marR="57150" marT="57150" marB="57150"/>
                </a:tc>
                <a:tc>
                  <a:txBody>
                    <a:bodyPr/>
                    <a:lstStyle/>
                    <a:p>
                      <a:pPr fontAlgn="t"/>
                      <a:r>
                        <a:rPr lang="en-US" sz="2400">
                          <a:latin typeface="Cambria" pitchFamily="18" charset="0"/>
                          <a:cs typeface="Times New Roman" pitchFamily="18" charset="0"/>
                        </a:rPr>
                        <a:t>It includes transferring any remaining dirty pages</a:t>
                      </a:r>
                    </a:p>
                  </a:txBody>
                  <a:tcPr marL="57150" marR="57150" marT="57150" marB="57150"/>
                </a:tc>
                <a:tc>
                  <a:txBody>
                    <a:bodyPr/>
                    <a:lstStyle/>
                    <a:p>
                      <a:pPr fontAlgn="t"/>
                      <a:r>
                        <a:rPr lang="en-US" sz="2400">
                          <a:latin typeface="Cambria" pitchFamily="18" charset="0"/>
                          <a:cs typeface="Times New Roman" pitchFamily="18" charset="0"/>
                        </a:rPr>
                        <a:t>It includes transferring another minimal execution state</a:t>
                      </a:r>
                    </a:p>
                  </a:txBody>
                  <a:tcPr marL="57150" marR="57150" marT="57150" marB="57150"/>
                </a:tc>
                <a:extLst>
                  <a:ext uri="{0D108BD9-81ED-4DB2-BD59-A6C34878D82A}">
                    <a16:rowId xmlns:a16="http://schemas.microsoft.com/office/drawing/2014/main" val="10002"/>
                  </a:ext>
                </a:extLst>
              </a:tr>
              <a:tr h="370840">
                <a:tc>
                  <a:txBody>
                    <a:bodyPr/>
                    <a:lstStyle/>
                    <a:p>
                      <a:pPr algn="l" fontAlgn="t"/>
                      <a:r>
                        <a:rPr lang="en-US" sz="2400">
                          <a:latin typeface="Cambria" pitchFamily="18" charset="0"/>
                          <a:cs typeface="Times New Roman" pitchFamily="18" charset="0"/>
                        </a:rPr>
                        <a:t>Resume time</a:t>
                      </a:r>
                    </a:p>
                  </a:txBody>
                  <a:tcPr marL="57150" marR="57150" marT="57150" marB="57150"/>
                </a:tc>
                <a:tc>
                  <a:txBody>
                    <a:bodyPr/>
                    <a:lstStyle/>
                    <a:p>
                      <a:pPr fontAlgn="t"/>
                      <a:r>
                        <a:rPr lang="en-US" sz="2400" dirty="0">
                          <a:latin typeface="Cambria" pitchFamily="18" charset="0"/>
                          <a:cs typeface="Times New Roman" pitchFamily="18" charset="0"/>
                        </a:rPr>
                        <a:t>Re-schedule the target VM at the destination server and remove the memory pages at the source server</a:t>
                      </a:r>
                    </a:p>
                  </a:txBody>
                  <a:tcPr marL="57150" marR="57150" marT="57150" marB="57150"/>
                </a:tc>
                <a:tc>
                  <a:txBody>
                    <a:bodyPr/>
                    <a:lstStyle/>
                    <a:p>
                      <a:pPr fontAlgn="t"/>
                      <a:r>
                        <a:rPr lang="en-US" sz="2400" dirty="0">
                          <a:latin typeface="Cambria" pitchFamily="18" charset="0"/>
                          <a:cs typeface="Times New Roman" pitchFamily="18" charset="0"/>
                        </a:rPr>
                        <a:t>Majority of post-copy approach transfer the VM state and most of the memory pages in this period</a:t>
                      </a:r>
                    </a:p>
                  </a:txBody>
                  <a:tcPr marL="57150" marR="57150" marT="57150" marB="57150"/>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Comparison of pre-copy and post-copy</a:t>
            </a:r>
          </a:p>
        </p:txBody>
      </p:sp>
      <p:graphicFrame>
        <p:nvGraphicFramePr>
          <p:cNvPr id="4" name="Content Placeholder 3"/>
          <p:cNvGraphicFramePr>
            <a:graphicFrameLocks noGrp="1"/>
          </p:cNvGraphicFramePr>
          <p:nvPr>
            <p:ph idx="1"/>
          </p:nvPr>
        </p:nvGraphicFramePr>
        <p:xfrm>
          <a:off x="228600" y="1600200"/>
          <a:ext cx="8763000" cy="41148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649134">
                  <a:extLst>
                    <a:ext uri="{9D8B030D-6E8A-4147-A177-3AD203B41FA5}">
                      <a16:colId xmlns:a16="http://schemas.microsoft.com/office/drawing/2014/main" val="20001"/>
                    </a:ext>
                  </a:extLst>
                </a:gridCol>
                <a:gridCol w="3056466">
                  <a:extLst>
                    <a:ext uri="{9D8B030D-6E8A-4147-A177-3AD203B41FA5}">
                      <a16:colId xmlns:a16="http://schemas.microsoft.com/office/drawing/2014/main" val="20002"/>
                    </a:ext>
                  </a:extLst>
                </a:gridCol>
              </a:tblGrid>
              <a:tr h="370840">
                <a:tc>
                  <a:txBody>
                    <a:bodyPr/>
                    <a:lstStyle/>
                    <a:p>
                      <a:pPr algn="l" fontAlgn="t"/>
                      <a:r>
                        <a:rPr lang="en-US" sz="2400" dirty="0">
                          <a:latin typeface="Cambria" pitchFamily="18" charset="0"/>
                          <a:cs typeface="Times New Roman" pitchFamily="18" charset="0"/>
                        </a:rPr>
                        <a:t>Pages transferred</a:t>
                      </a:r>
                    </a:p>
                  </a:txBody>
                  <a:tcPr marL="57150" marR="57150" marT="57150" marB="57150"/>
                </a:tc>
                <a:tc>
                  <a:txBody>
                    <a:bodyPr/>
                    <a:lstStyle/>
                    <a:p>
                      <a:pPr fontAlgn="t"/>
                      <a:r>
                        <a:rPr lang="en-US" sz="2400">
                          <a:latin typeface="Cambria" pitchFamily="18" charset="0"/>
                          <a:cs typeface="Times New Roman" pitchFamily="18" charset="0"/>
                        </a:rPr>
                        <a:t>Transfer number of pages during preparation time period</a:t>
                      </a:r>
                    </a:p>
                  </a:txBody>
                  <a:tcPr marL="57150" marR="57150" marT="57150" marB="57150"/>
                </a:tc>
                <a:tc>
                  <a:txBody>
                    <a:bodyPr/>
                    <a:lstStyle/>
                    <a:p>
                      <a:pPr fontAlgn="t"/>
                      <a:r>
                        <a:rPr lang="en-US" sz="2400">
                          <a:latin typeface="Cambria" pitchFamily="18" charset="0"/>
                          <a:cs typeface="Times New Roman" pitchFamily="18" charset="0"/>
                        </a:rPr>
                        <a:t>Transfer number of pages during resume time period</a:t>
                      </a:r>
                    </a:p>
                  </a:txBody>
                  <a:tcPr marL="57150" marR="57150" marT="57150" marB="57150"/>
                </a:tc>
                <a:extLst>
                  <a:ext uri="{0D108BD9-81ED-4DB2-BD59-A6C34878D82A}">
                    <a16:rowId xmlns:a16="http://schemas.microsoft.com/office/drawing/2014/main" val="10000"/>
                  </a:ext>
                </a:extLst>
              </a:tr>
              <a:tr h="370840">
                <a:tc>
                  <a:txBody>
                    <a:bodyPr/>
                    <a:lstStyle/>
                    <a:p>
                      <a:pPr algn="l" fontAlgn="t"/>
                      <a:r>
                        <a:rPr lang="en-US" sz="2400" dirty="0">
                          <a:latin typeface="Cambria" pitchFamily="18" charset="0"/>
                          <a:cs typeface="Times New Roman" pitchFamily="18" charset="0"/>
                        </a:rPr>
                        <a:t>Total migration time</a:t>
                      </a:r>
                    </a:p>
                  </a:txBody>
                  <a:tcPr marL="57150" marR="57150" marT="57150" marB="57150"/>
                </a:tc>
                <a:tc>
                  <a:txBody>
                    <a:bodyPr/>
                    <a:lstStyle/>
                    <a:p>
                      <a:pPr fontAlgn="t"/>
                      <a:r>
                        <a:rPr lang="en-US" sz="2400" dirty="0">
                          <a:latin typeface="Cambria" pitchFamily="18" charset="0"/>
                          <a:cs typeface="Times New Roman" pitchFamily="18" charset="0"/>
                        </a:rPr>
                        <a:t>More</a:t>
                      </a:r>
                    </a:p>
                  </a:txBody>
                  <a:tcPr marL="57150" marR="57150" marT="57150" marB="57150"/>
                </a:tc>
                <a:tc>
                  <a:txBody>
                    <a:bodyPr/>
                    <a:lstStyle/>
                    <a:p>
                      <a:pPr fontAlgn="t"/>
                      <a:r>
                        <a:rPr lang="en-US" sz="2400">
                          <a:latin typeface="Cambria" pitchFamily="18" charset="0"/>
                          <a:cs typeface="Times New Roman" pitchFamily="18" charset="0"/>
                        </a:rPr>
                        <a:t>Less</a:t>
                      </a:r>
                    </a:p>
                  </a:txBody>
                  <a:tcPr marL="57150" marR="57150" marT="57150" marB="57150"/>
                </a:tc>
                <a:extLst>
                  <a:ext uri="{0D108BD9-81ED-4DB2-BD59-A6C34878D82A}">
                    <a16:rowId xmlns:a16="http://schemas.microsoft.com/office/drawing/2014/main" val="10001"/>
                  </a:ext>
                </a:extLst>
              </a:tr>
              <a:tr h="370840">
                <a:tc>
                  <a:txBody>
                    <a:bodyPr/>
                    <a:lstStyle/>
                    <a:p>
                      <a:pPr algn="l" fontAlgn="t"/>
                      <a:r>
                        <a:rPr lang="en-US" sz="2400">
                          <a:latin typeface="Cambria" pitchFamily="18" charset="0"/>
                          <a:cs typeface="Times New Roman" pitchFamily="18" charset="0"/>
                        </a:rPr>
                        <a:t>Performance degradation</a:t>
                      </a:r>
                    </a:p>
                  </a:txBody>
                  <a:tcPr marL="57150" marR="57150" marT="57150" marB="57150"/>
                </a:tc>
                <a:tc>
                  <a:txBody>
                    <a:bodyPr/>
                    <a:lstStyle/>
                    <a:p>
                      <a:pPr fontAlgn="t"/>
                      <a:r>
                        <a:rPr lang="en-US" sz="2400" dirty="0">
                          <a:latin typeface="Cambria" pitchFamily="18" charset="0"/>
                          <a:cs typeface="Times New Roman" pitchFamily="18" charset="0"/>
                        </a:rPr>
                        <a:t>High due to the tracking of dirtied pages for write-intensive workloads</a:t>
                      </a:r>
                    </a:p>
                  </a:txBody>
                  <a:tcPr marL="57150" marR="57150" marT="57150" marB="57150"/>
                </a:tc>
                <a:tc>
                  <a:txBody>
                    <a:bodyPr/>
                    <a:lstStyle/>
                    <a:p>
                      <a:pPr fontAlgn="t"/>
                      <a:r>
                        <a:rPr lang="en-US" sz="2400" dirty="0">
                          <a:latin typeface="Cambria" pitchFamily="18" charset="0"/>
                          <a:cs typeface="Times New Roman" pitchFamily="18" charset="0"/>
                        </a:rPr>
                        <a:t>High due to servicing of faulty pages</a:t>
                      </a:r>
                    </a:p>
                  </a:txBody>
                  <a:tcPr marL="57150" marR="57150" marT="57150" marB="57150"/>
                </a:tc>
                <a:extLst>
                  <a:ext uri="{0D108BD9-81ED-4DB2-BD59-A6C34878D82A}">
                    <a16:rowId xmlns:a16="http://schemas.microsoft.com/office/drawing/2014/main" val="10002"/>
                  </a:ext>
                </a:extLst>
              </a:tr>
              <a:tr h="370840">
                <a:tc>
                  <a:txBody>
                    <a:bodyPr/>
                    <a:lstStyle/>
                    <a:p>
                      <a:pPr algn="l" fontAlgn="t"/>
                      <a:r>
                        <a:rPr lang="en-US" sz="2400">
                          <a:latin typeface="Cambria" pitchFamily="18" charset="0"/>
                          <a:cs typeface="Times New Roman" pitchFamily="18" charset="0"/>
                        </a:rPr>
                        <a:t>Performance metrics</a:t>
                      </a:r>
                    </a:p>
                  </a:txBody>
                  <a:tcPr marL="57150" marR="57150" marT="57150" marB="57150"/>
                </a:tc>
                <a:tc>
                  <a:txBody>
                    <a:bodyPr/>
                    <a:lstStyle/>
                    <a:p>
                      <a:pPr algn="l" fontAlgn="t"/>
                      <a:r>
                        <a:rPr lang="en-US" sz="2400">
                          <a:latin typeface="Cambria" pitchFamily="18" charset="0"/>
                          <a:cs typeface="Times New Roman" pitchFamily="18" charset="0"/>
                        </a:rPr>
                        <a:t>Pre-copy technique</a:t>
                      </a:r>
                    </a:p>
                  </a:txBody>
                  <a:tcPr marL="57150" marR="57150" marT="57150" marB="57150"/>
                </a:tc>
                <a:tc>
                  <a:txBody>
                    <a:bodyPr/>
                    <a:lstStyle/>
                    <a:p>
                      <a:pPr algn="l" fontAlgn="t"/>
                      <a:r>
                        <a:rPr lang="en-US" sz="2400" dirty="0">
                          <a:latin typeface="Cambria" pitchFamily="18" charset="0"/>
                          <a:cs typeface="Times New Roman" pitchFamily="18" charset="0"/>
                        </a:rPr>
                        <a:t>Post-copy technique</a:t>
                      </a:r>
                    </a:p>
                  </a:txBody>
                  <a:tcPr marL="57150" marR="57150" marT="57150" marB="57150"/>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Factors impacting the metrics</a:t>
            </a:r>
          </a:p>
        </p:txBody>
      </p:sp>
      <p:sp>
        <p:nvSpPr>
          <p:cNvPr id="3" name="Content Placeholder 2"/>
          <p:cNvSpPr>
            <a:spLocks noGrp="1"/>
          </p:cNvSpPr>
          <p:nvPr>
            <p:ph idx="1"/>
          </p:nvPr>
        </p:nvSpPr>
        <p:spPr/>
        <p:txBody>
          <a:bodyPr>
            <a:normAutofit/>
          </a:bodyPr>
          <a:lstStyle/>
          <a:p>
            <a:r>
              <a:rPr lang="en-US" sz="2400" b="1" dirty="0"/>
              <a:t>Total Migration Time:</a:t>
            </a:r>
            <a:r>
              <a:rPr lang="en-US" sz="2400" dirty="0"/>
              <a:t> It is the summation of all migrant VM’s migration time. Its value can vary due to the amount of data to be moved during migration and migration throughput.</a:t>
            </a:r>
          </a:p>
          <a:p>
            <a:r>
              <a:rPr lang="en-US" sz="2400" dirty="0"/>
              <a:t>It depends on</a:t>
            </a:r>
          </a:p>
          <a:p>
            <a:pPr marL="514350" indent="-514350">
              <a:buAutoNum type="arabicParenR"/>
            </a:pPr>
            <a:r>
              <a:rPr lang="en-US" sz="2400" dirty="0"/>
              <a:t>The total amount of memory transferred from source to destination server</a:t>
            </a:r>
          </a:p>
          <a:p>
            <a:pPr marL="514350" indent="-514350">
              <a:buAutoNum type="arabicParenR"/>
            </a:pPr>
            <a:r>
              <a:rPr lang="en-US" sz="2400" dirty="0"/>
              <a:t>Allocated bandwidth or link speed.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t>
            </a:r>
          </a:p>
        </p:txBody>
      </p:sp>
      <p:sp>
        <p:nvSpPr>
          <p:cNvPr id="3" name="Content Placeholder 2"/>
          <p:cNvSpPr>
            <a:spLocks noGrp="1"/>
          </p:cNvSpPr>
          <p:nvPr>
            <p:ph idx="1"/>
          </p:nvPr>
        </p:nvSpPr>
        <p:spPr/>
        <p:txBody>
          <a:bodyPr>
            <a:noAutofit/>
          </a:bodyPr>
          <a:lstStyle/>
          <a:p>
            <a:r>
              <a:rPr lang="en-US" sz="2400" dirty="0"/>
              <a:t>Moving a virtual machine from one inventory folder to another folder or resource pool in the same data center is not a form of migration. </a:t>
            </a:r>
          </a:p>
          <a:p>
            <a:r>
              <a:rPr lang="en-US" sz="2400" dirty="0"/>
              <a:t>Unlike migration, cloning a virtual machine or copying its virtual disks and configuration file are procedures that create a new virtual machine. </a:t>
            </a:r>
          </a:p>
          <a:p>
            <a:r>
              <a:rPr lang="en-US" sz="2400" dirty="0"/>
              <a:t>Cloning and copying a virtual machine are also not forms of migration.</a:t>
            </a:r>
          </a:p>
          <a:p>
            <a:r>
              <a:rPr lang="en-US" sz="2400" dirty="0"/>
              <a:t>By using migration, you can change the compute resource that the virtual machine runs on. For example, you can move a virtual machine from one host to another host or cluster.</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impacting the metrics</a:t>
            </a:r>
          </a:p>
        </p:txBody>
      </p:sp>
      <p:sp>
        <p:nvSpPr>
          <p:cNvPr id="3" name="Content Placeholder 2"/>
          <p:cNvSpPr>
            <a:spLocks noGrp="1"/>
          </p:cNvSpPr>
          <p:nvPr>
            <p:ph idx="1"/>
          </p:nvPr>
        </p:nvSpPr>
        <p:spPr/>
        <p:txBody>
          <a:bodyPr>
            <a:normAutofit/>
          </a:bodyPr>
          <a:lstStyle/>
          <a:p>
            <a:r>
              <a:rPr lang="en-US" sz="2400" b="1" dirty="0"/>
              <a:t>Downtime:</a:t>
            </a:r>
            <a:r>
              <a:rPr lang="en-US" sz="2400" dirty="0"/>
              <a:t> It is the time when service is not running or available due to migration of processor states. </a:t>
            </a:r>
          </a:p>
          <a:p>
            <a:r>
              <a:rPr lang="en-US" sz="2400" dirty="0"/>
              <a:t>Downtime extends because current algorithms are not able to keep a record of dirty pages of migrating VM</a:t>
            </a:r>
          </a:p>
          <a:p>
            <a:r>
              <a:rPr lang="en-US" sz="2400" b="1" dirty="0"/>
              <a:t>Pages Transferred:</a:t>
            </a:r>
            <a:r>
              <a:rPr lang="en-US" sz="2400" dirty="0"/>
              <a:t> The amount of memory contain by VM or number of pages transferred during VM migration, it also includes duplicate pages. </a:t>
            </a:r>
          </a:p>
          <a:p>
            <a:r>
              <a:rPr lang="en-US" sz="2400" b="1" dirty="0"/>
              <a:t>Resume Time:</a:t>
            </a:r>
            <a:r>
              <a:rPr lang="en-US" sz="2400" dirty="0"/>
              <a:t> The time when VM migration is done and resume its VM execution at the targeted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impacting the metrics</a:t>
            </a:r>
          </a:p>
        </p:txBody>
      </p:sp>
      <p:sp>
        <p:nvSpPr>
          <p:cNvPr id="3" name="Content Placeholder 2"/>
          <p:cNvSpPr>
            <a:spLocks noGrp="1"/>
          </p:cNvSpPr>
          <p:nvPr>
            <p:ph idx="1"/>
          </p:nvPr>
        </p:nvSpPr>
        <p:spPr/>
        <p:txBody>
          <a:bodyPr>
            <a:normAutofit/>
          </a:bodyPr>
          <a:lstStyle/>
          <a:p>
            <a:r>
              <a:rPr lang="en-US" sz="2400" b="1" dirty="0"/>
              <a:t>Preparation Time:</a:t>
            </a:r>
            <a:r>
              <a:rPr lang="en-US" sz="2400" dirty="0"/>
              <a:t> The time difference between initiation of migration and transferring the VM’s state to the target server, while continuing its execution and dirtying memory pages.</a:t>
            </a:r>
          </a:p>
          <a:p>
            <a:r>
              <a:rPr lang="en-US" sz="2400" b="1" dirty="0"/>
              <a:t>Application Degradation:</a:t>
            </a:r>
            <a:r>
              <a:rPr lang="en-US" sz="2400" dirty="0"/>
              <a:t> Due to migration the performance of application is interrupted or slow down services during migration</a:t>
            </a:r>
          </a:p>
          <a:p>
            <a:r>
              <a:rPr lang="en-US" sz="2400" b="1" dirty="0"/>
              <a:t>Migration Overhead:</a:t>
            </a:r>
            <a:r>
              <a:rPr lang="en-US" sz="2400" dirty="0"/>
              <a:t> There is need of some extra machine resources to perform a migration.</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impacting the metrics</a:t>
            </a:r>
          </a:p>
        </p:txBody>
      </p:sp>
      <p:sp>
        <p:nvSpPr>
          <p:cNvPr id="3" name="Content Placeholder 2"/>
          <p:cNvSpPr>
            <a:spLocks noGrp="1"/>
          </p:cNvSpPr>
          <p:nvPr>
            <p:ph idx="1"/>
          </p:nvPr>
        </p:nvSpPr>
        <p:spPr/>
        <p:txBody>
          <a:bodyPr>
            <a:normAutofit/>
          </a:bodyPr>
          <a:lstStyle/>
          <a:p>
            <a:r>
              <a:rPr lang="en-US" sz="2400" b="1" dirty="0"/>
              <a:t>Performance Overhead:</a:t>
            </a:r>
            <a:r>
              <a:rPr lang="en-US" sz="2400" dirty="0"/>
              <a:t> Degradation of service performance during migration or interrupting the service while executing smoothly The migration process introduce delay, extra logs, and network overheads during applications execution on VM.</a:t>
            </a:r>
          </a:p>
          <a:p>
            <a:r>
              <a:rPr lang="en-US" sz="2400" b="1" dirty="0"/>
              <a:t>Link speed:</a:t>
            </a:r>
            <a:r>
              <a:rPr lang="en-US" sz="2400" dirty="0"/>
              <a:t> It is the most crucial parameter with respect to the performance of VM. </a:t>
            </a:r>
          </a:p>
          <a:p>
            <a:r>
              <a:rPr lang="en-US" sz="2400" dirty="0"/>
              <a:t>The allocated bandwidth or capacity of the link is inversely proportional to service downtime and total migration time. </a:t>
            </a:r>
          </a:p>
          <a:p>
            <a:r>
              <a:rPr lang="en-US" sz="2400" dirty="0"/>
              <a:t>The faster transfer requires more bandwidth, hence it takes less total migration.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impacting the metrics</a:t>
            </a:r>
          </a:p>
        </p:txBody>
      </p:sp>
      <p:sp>
        <p:nvSpPr>
          <p:cNvPr id="3" name="Content Placeholder 2"/>
          <p:cNvSpPr>
            <a:spLocks noGrp="1"/>
          </p:cNvSpPr>
          <p:nvPr>
            <p:ph idx="1"/>
          </p:nvPr>
        </p:nvSpPr>
        <p:spPr/>
        <p:txBody>
          <a:bodyPr>
            <a:normAutofit/>
          </a:bodyPr>
          <a:lstStyle/>
          <a:p>
            <a:r>
              <a:rPr lang="en-US" sz="2400" b="1" dirty="0"/>
              <a:t>Page dirty rate:</a:t>
            </a:r>
            <a:r>
              <a:rPr lang="en-US" sz="2400" dirty="0"/>
              <a:t> It is also the major factor impacting migration behavior. </a:t>
            </a:r>
          </a:p>
          <a:p>
            <a:r>
              <a:rPr lang="en-US" sz="2400" dirty="0"/>
              <a:t>The rate at which VM memory pages are updated by VM applications, it depends on the number of transferred pages in every pre-copy iteration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of a VM</a:t>
            </a:r>
          </a:p>
        </p:txBody>
      </p:sp>
      <p:sp>
        <p:nvSpPr>
          <p:cNvPr id="3" name="Content Placeholder 2"/>
          <p:cNvSpPr>
            <a:spLocks noGrp="1"/>
          </p:cNvSpPr>
          <p:nvPr>
            <p:ph idx="1"/>
          </p:nvPr>
        </p:nvSpPr>
        <p:spPr/>
        <p:txBody>
          <a:bodyPr>
            <a:noAutofit/>
          </a:bodyPr>
          <a:lstStyle/>
          <a:p>
            <a:r>
              <a:rPr lang="en-US" sz="2400" dirty="0"/>
              <a:t>Migration of a VM, running specific application such a memory-intensive, read-intensive or write-intensive.</a:t>
            </a:r>
          </a:p>
          <a:p>
            <a:r>
              <a:rPr lang="en-US" sz="2400" dirty="0"/>
              <a:t>If a VM is running </a:t>
            </a:r>
            <a:r>
              <a:rPr lang="en-US" sz="2400" b="1" dirty="0"/>
              <a:t>memory-intensive applications </a:t>
            </a:r>
            <a:r>
              <a:rPr lang="en-US" sz="2400" dirty="0"/>
              <a:t>than VM migration leads to performance degradation due to network traffic, downtime, and latency.</a:t>
            </a:r>
          </a:p>
          <a:p>
            <a:r>
              <a:rPr lang="en-US" sz="2400" dirty="0"/>
              <a:t>The pre-copy technique reduces VM downtime and adverse effects on application performance if VM is executing the read-intensive application.</a:t>
            </a:r>
          </a:p>
          <a:p>
            <a:r>
              <a:rPr lang="en-US" sz="2400" dirty="0"/>
              <a:t>The pre-copy technique is not performed well if running application is Write-intensive. Because </a:t>
            </a:r>
            <a:r>
              <a:rPr lang="en-US" sz="2400" b="1" dirty="0"/>
              <a:t>write-intensive application </a:t>
            </a:r>
            <a:r>
              <a:rPr lang="en-US" sz="2400" dirty="0"/>
              <a:t>frequently modifies a large number of pages that result in dirty pages transferred multiple time.</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t>
            </a:r>
          </a:p>
        </p:txBody>
      </p:sp>
      <p:sp>
        <p:nvSpPr>
          <p:cNvPr id="3" name="Content Placeholder 2"/>
          <p:cNvSpPr>
            <a:spLocks noGrp="1"/>
          </p:cNvSpPr>
          <p:nvPr>
            <p:ph idx="1"/>
          </p:nvPr>
        </p:nvSpPr>
        <p:spPr/>
        <p:txBody>
          <a:bodyPr>
            <a:noAutofit/>
          </a:bodyPr>
          <a:lstStyle/>
          <a:p>
            <a:r>
              <a:rPr lang="en-US" sz="2400" dirty="0"/>
              <a:t>Although, the process of migration has been initiated in 1980, but it was used often ally, due to its main limitation i.e. how to handle interaction between various modules of operating system. </a:t>
            </a:r>
          </a:p>
          <a:p>
            <a:r>
              <a:rPr lang="en-US" sz="2400" dirty="0"/>
              <a:t>But it overcomes in virtual machine migration because it moves the whole operating system along with running processes.</a:t>
            </a:r>
          </a:p>
          <a:p>
            <a:r>
              <a:rPr lang="en-US" sz="2400" dirty="0"/>
              <a:t>VM migration becomes this process simplified and efficient. </a:t>
            </a:r>
          </a:p>
          <a:p>
            <a:r>
              <a:rPr lang="en-US" sz="2400" dirty="0"/>
              <a:t>It also takes care of load balancing, energy consumption, workload consolidation etc. Henceforth, it becomes more popular and wide adoption in industry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Migration-Architecture</a:t>
            </a:r>
          </a:p>
        </p:txBody>
      </p:sp>
      <p:pic>
        <p:nvPicPr>
          <p:cNvPr id="1026" name="Picture 2" descr="https://tutorialslink.com/Article_img/Blog_image/ec66c6d9-182e-4fad-945b-3f964c210a79.png"/>
          <p:cNvPicPr>
            <a:picLocks noChangeAspect="1" noChangeArrowheads="1"/>
          </p:cNvPicPr>
          <p:nvPr/>
        </p:nvPicPr>
        <p:blipFill>
          <a:blip r:embed="rId2"/>
          <a:srcRect l="9975" t="-2079" r="14214" b="21815"/>
          <a:stretch>
            <a:fillRect/>
          </a:stretch>
        </p:blipFill>
        <p:spPr bwMode="auto">
          <a:xfrm>
            <a:off x="533400" y="1524000"/>
            <a:ext cx="7696200" cy="48768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t>
            </a:r>
          </a:p>
        </p:txBody>
      </p:sp>
      <p:sp>
        <p:nvSpPr>
          <p:cNvPr id="3" name="Content Placeholder 2"/>
          <p:cNvSpPr>
            <a:spLocks noGrp="1"/>
          </p:cNvSpPr>
          <p:nvPr>
            <p:ph idx="1"/>
          </p:nvPr>
        </p:nvSpPr>
        <p:spPr/>
        <p:txBody>
          <a:bodyPr/>
          <a:lstStyle/>
          <a:p>
            <a:r>
              <a:rPr lang="en-US" dirty="0"/>
              <a:t>Migration of virtual machine is gaining more importance today:</a:t>
            </a:r>
          </a:p>
          <a:p>
            <a:r>
              <a:rPr lang="en-US" dirty="0"/>
              <a:t>To improve utilization of resources</a:t>
            </a:r>
          </a:p>
          <a:p>
            <a:r>
              <a:rPr lang="en-US" dirty="0"/>
              <a:t>Load balancing of processing nodes</a:t>
            </a:r>
          </a:p>
          <a:p>
            <a:r>
              <a:rPr lang="en-US" dirty="0"/>
              <a:t>Isolation of applications</a:t>
            </a:r>
          </a:p>
          <a:p>
            <a:r>
              <a:rPr lang="en-US" dirty="0"/>
              <a:t>Tolerating the faults in virtual machines</a:t>
            </a:r>
          </a:p>
          <a:p>
            <a:r>
              <a:rPr lang="en-US" dirty="0"/>
              <a:t>To increase the portability of nodes and to rise the efficiency of the physical server.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VM Migration</a:t>
            </a:r>
          </a:p>
        </p:txBody>
      </p:sp>
      <p:sp>
        <p:nvSpPr>
          <p:cNvPr id="3" name="Content Placeholder 2"/>
          <p:cNvSpPr>
            <a:spLocks noGrp="1"/>
          </p:cNvSpPr>
          <p:nvPr>
            <p:ph idx="1"/>
          </p:nvPr>
        </p:nvSpPr>
        <p:spPr/>
        <p:txBody>
          <a:bodyPr>
            <a:normAutofit/>
          </a:bodyPr>
          <a:lstStyle/>
          <a:p>
            <a:r>
              <a:rPr lang="en-US" sz="2400" dirty="0"/>
              <a:t>Depending on the power state of the virtual machine that you migrate, migration can be :</a:t>
            </a:r>
          </a:p>
          <a:p>
            <a:pPr lvl="1"/>
            <a:r>
              <a:rPr lang="en-US" dirty="0"/>
              <a:t>Cold </a:t>
            </a:r>
          </a:p>
          <a:p>
            <a:pPr lvl="1"/>
            <a:r>
              <a:rPr lang="en-US" dirty="0"/>
              <a:t>Hot.</a:t>
            </a:r>
          </a:p>
          <a:p>
            <a:r>
              <a:rPr lang="en-US" sz="2400" dirty="0"/>
              <a:t>Depending on the virtual machine resource type, you can perform three types of migration.</a:t>
            </a:r>
          </a:p>
          <a:p>
            <a:pPr lvl="1"/>
            <a:r>
              <a:rPr lang="en-US" dirty="0"/>
              <a:t>Change compute resource only</a:t>
            </a:r>
          </a:p>
          <a:p>
            <a:pPr lvl="1"/>
            <a:r>
              <a:rPr lang="en-US" dirty="0"/>
              <a:t>Change storage only</a:t>
            </a:r>
          </a:p>
          <a:p>
            <a:pPr lvl="1"/>
            <a:r>
              <a:rPr lang="en-US" dirty="0"/>
              <a:t>Change both compute resource and storage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Cold Migration</a:t>
            </a:r>
          </a:p>
        </p:txBody>
      </p:sp>
      <p:sp>
        <p:nvSpPr>
          <p:cNvPr id="3" name="Content Placeholder 2"/>
          <p:cNvSpPr>
            <a:spLocks noGrp="1"/>
          </p:cNvSpPr>
          <p:nvPr>
            <p:ph idx="1"/>
          </p:nvPr>
        </p:nvSpPr>
        <p:spPr/>
        <p:txBody>
          <a:bodyPr>
            <a:normAutofit/>
          </a:bodyPr>
          <a:lstStyle/>
          <a:p>
            <a:r>
              <a:rPr lang="en-US" sz="2400" dirty="0"/>
              <a:t>Moving a powered off or suspended virtual machine to a new host. </a:t>
            </a:r>
          </a:p>
          <a:p>
            <a:r>
              <a:rPr lang="en-US" sz="2400" dirty="0"/>
              <a:t>Optionally, you can relocate configuration and disk files for powered off or suspended virtual machines to new storage locations. </a:t>
            </a:r>
          </a:p>
          <a:p>
            <a:r>
              <a:rPr lang="en-US" sz="2400" dirty="0"/>
              <a:t>You can also use cold migration to move virtual machines from one virtual switch to another, and from one data center to another. </a:t>
            </a:r>
          </a:p>
          <a:p>
            <a:r>
              <a:rPr lang="en-US" sz="2400" dirty="0"/>
              <a:t>You can perform cold migration manually or you can schedule a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Hot Migration</a:t>
            </a:r>
          </a:p>
        </p:txBody>
      </p:sp>
      <p:sp>
        <p:nvSpPr>
          <p:cNvPr id="3" name="Content Placeholder 2"/>
          <p:cNvSpPr>
            <a:spLocks noGrp="1"/>
          </p:cNvSpPr>
          <p:nvPr>
            <p:ph idx="1"/>
          </p:nvPr>
        </p:nvSpPr>
        <p:spPr/>
        <p:txBody>
          <a:bodyPr>
            <a:normAutofit/>
          </a:bodyPr>
          <a:lstStyle/>
          <a:p>
            <a:r>
              <a:rPr lang="en-US" sz="2400" dirty="0"/>
              <a:t>Moving a powered on virtual machine to a new host. </a:t>
            </a:r>
          </a:p>
          <a:p>
            <a:r>
              <a:rPr lang="en-US" sz="2400" dirty="0"/>
              <a:t>Optionally, you can also move the virtual machine disks or folder to a different </a:t>
            </a:r>
            <a:r>
              <a:rPr lang="en-US" sz="2400" dirty="0" err="1"/>
              <a:t>datastore</a:t>
            </a:r>
            <a:r>
              <a:rPr lang="en-US" sz="2400" dirty="0"/>
              <a:t>. </a:t>
            </a:r>
          </a:p>
          <a:p>
            <a:r>
              <a:rPr lang="en-US" sz="2400" dirty="0"/>
              <a:t>Whenever transfer OS and any application, there is no need to suspend the source host.</a:t>
            </a:r>
          </a:p>
          <a:p>
            <a:r>
              <a:rPr lang="en-US" sz="2400" dirty="0"/>
              <a:t>Basically it has high demand in public cloud.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1903</Words>
  <Application>Microsoft Office PowerPoint</Application>
  <PresentationFormat>On-screen Show (4:3)</PresentationFormat>
  <Paragraphs>155</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Cambria</vt:lpstr>
      <vt:lpstr>Times New Roman</vt:lpstr>
      <vt:lpstr>Office Theme</vt:lpstr>
      <vt:lpstr>VM Migration</vt:lpstr>
      <vt:lpstr>VM Migration</vt:lpstr>
      <vt:lpstr>VM Migration</vt:lpstr>
      <vt:lpstr>VM Migration</vt:lpstr>
      <vt:lpstr>VM Migration-Architecture</vt:lpstr>
      <vt:lpstr>VM Migration</vt:lpstr>
      <vt:lpstr>VM Migration</vt:lpstr>
      <vt:lpstr>Cold Migration</vt:lpstr>
      <vt:lpstr>Hot Migration</vt:lpstr>
      <vt:lpstr>Live Migration</vt:lpstr>
      <vt:lpstr>Change compute resource only</vt:lpstr>
      <vt:lpstr>Change storage only</vt:lpstr>
      <vt:lpstr>Change both compute resource and storage</vt:lpstr>
      <vt:lpstr>Migrate to another virtual switch</vt:lpstr>
      <vt:lpstr>Migrate to another data center</vt:lpstr>
      <vt:lpstr>Migration Techniques</vt:lpstr>
      <vt:lpstr>Pre- Copy Migration</vt:lpstr>
      <vt:lpstr>Pre- Copy Migration</vt:lpstr>
      <vt:lpstr>Pre-Copy Migration</vt:lpstr>
      <vt:lpstr>Pre-Copy Migration</vt:lpstr>
      <vt:lpstr>Post-Copy Migration</vt:lpstr>
      <vt:lpstr>Post-Copy Migration</vt:lpstr>
      <vt:lpstr>Post-Copy Migration</vt:lpstr>
      <vt:lpstr>Hybrid Technique</vt:lpstr>
      <vt:lpstr>Hybrid Technique</vt:lpstr>
      <vt:lpstr>Hybrid Technique</vt:lpstr>
      <vt:lpstr>Comparison of pre-copy and post-copy</vt:lpstr>
      <vt:lpstr>Comparison of pre-copy and post-copy</vt:lpstr>
      <vt:lpstr>Factors impacting the metrics</vt:lpstr>
      <vt:lpstr>Factors impacting the metrics</vt:lpstr>
      <vt:lpstr>Factors impacting the metrics</vt:lpstr>
      <vt:lpstr>Factors impacting the metrics</vt:lpstr>
      <vt:lpstr>Factors impacting the metrics</vt:lpstr>
      <vt:lpstr>Migration of a 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Aman Tomar</cp:lastModifiedBy>
  <cp:revision>21</cp:revision>
  <dcterms:created xsi:type="dcterms:W3CDTF">2020-07-14T02:31:03Z</dcterms:created>
  <dcterms:modified xsi:type="dcterms:W3CDTF">2022-11-24T15:35:50Z</dcterms:modified>
</cp:coreProperties>
</file>