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5" r:id="rId18"/>
    <p:sldId id="287" r:id="rId19"/>
    <p:sldId id="288" r:id="rId20"/>
    <p:sldId id="289" r:id="rId21"/>
    <p:sldId id="290" r:id="rId22"/>
    <p:sldId id="291" r:id="rId23"/>
    <p:sldId id="293" r:id="rId24"/>
    <p:sldId id="292" r:id="rId25"/>
    <p:sldId id="294" r:id="rId26"/>
    <p:sldId id="296" r:id="rId27"/>
    <p:sldId id="295" r:id="rId28"/>
    <p:sldId id="297" r:id="rId29"/>
    <p:sldId id="298" r:id="rId30"/>
    <p:sldId id="299" r:id="rId31"/>
    <p:sldId id="300" r:id="rId32"/>
    <p:sldId id="301" r:id="rId33"/>
    <p:sldId id="256" r:id="rId34"/>
    <p:sldId id="258" r:id="rId35"/>
    <p:sldId id="257" r:id="rId36"/>
    <p:sldId id="259" r:id="rId37"/>
    <p:sldId id="260" r:id="rId38"/>
    <p:sldId id="261" r:id="rId39"/>
    <p:sldId id="262" r:id="rId40"/>
    <p:sldId id="263" r:id="rId41"/>
    <p:sldId id="264" r:id="rId42"/>
    <p:sldId id="269" r:id="rId43"/>
    <p:sldId id="265" r:id="rId44"/>
    <p:sldId id="266" r:id="rId45"/>
    <p:sldId id="26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17" name="Footer Placeholder 16"/>
          <p:cNvSpPr>
            <a:spLocks noGrp="1"/>
          </p:cNvSpPr>
          <p:nvPr>
            <p:ph type="ftr" sz="quarter" idx="11"/>
          </p:nvPr>
        </p:nvSpPr>
        <p:spPr/>
        <p:txBody>
          <a:bodyPr/>
          <a:lstStyle/>
          <a:p>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800" dirty="0">
                <a:solidFill>
                  <a:srgbClr val="FFFFFF"/>
                </a:solidFill>
                <a:latin typeface="Cambria"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lgn="ctr">
              <a:defRPr sz="4400" b="1">
                <a:solidFill>
                  <a:schemeClr val="tx1"/>
                </a:solidFill>
                <a:latin typeface="Cambria" pitchFamily="18"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DE81D-6D52-42FD-9FBB-CF8420EE2FC5}" type="slidenum">
              <a:rPr lang="en-US" smtClean="0"/>
              <a:pPr/>
              <a:t>‹#›</a:t>
            </a:fld>
            <a:endParaRPr lang="en-US"/>
          </a:p>
        </p:txBody>
      </p:sp>
      <p:sp>
        <p:nvSpPr>
          <p:cNvPr id="8" name="Content Placeholder 7"/>
          <p:cNvSpPr>
            <a:spLocks noGrp="1"/>
          </p:cNvSpPr>
          <p:nvPr>
            <p:ph sz="quarter" idx="1"/>
          </p:nvPr>
        </p:nvSpPr>
        <p:spPr>
          <a:xfrm>
            <a:off x="457200" y="1447800"/>
            <a:ext cx="8229600" cy="4572000"/>
          </a:xfrm>
        </p:spPr>
        <p:txBody>
          <a:bodyPr vert="horz">
            <a:normAutofit/>
          </a:bodyPr>
          <a:lstStyle>
            <a:lvl1pPr>
              <a:defRPr sz="2800">
                <a:latin typeface="Cambria" pitchFamily="18" charset="0"/>
              </a:defRPr>
            </a:lvl1pPr>
            <a:lvl2pPr>
              <a:defRPr sz="2800">
                <a:latin typeface="Cambria" pitchFamily="18" charset="0"/>
              </a:defRPr>
            </a:lvl2pPr>
            <a:lvl3pPr>
              <a:defRPr sz="2400">
                <a:latin typeface="Cambria" pitchFamily="18" charset="0"/>
              </a:defRPr>
            </a:lvl3pPr>
            <a:lvl4pPr>
              <a:defRPr sz="2400">
                <a:latin typeface="Cambria" pitchFamily="18" charset="0"/>
              </a:defRPr>
            </a:lvl4pPr>
            <a:lvl5pPr>
              <a:defRPr sz="2400">
                <a:latin typeface="Cambria"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DE81D-6D52-42FD-9FBB-CF8420EE2F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DE81D-6D52-42FD-9FBB-CF8420EE2FC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B0326B-AE89-4E61-A7BE-18964714035B}" type="datetimeFigureOut">
              <a:rPr lang="en-US" smtClean="0"/>
              <a:pPr/>
              <a:t>11/24/2022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03DE81D-6D52-42FD-9FBB-CF8420EE2FC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B0326B-AE89-4E61-A7BE-18964714035B}" type="datetimeFigureOut">
              <a:rPr lang="en-US" smtClean="0"/>
              <a:pPr/>
              <a:t>11/24/2022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3DE81D-6D52-42FD-9FBB-CF8420EE2FC5}" type="slidenum">
              <a:rPr lang="en-US" smtClean="0"/>
              <a:pPr/>
              <a:t>‹#›</a:t>
            </a:fld>
            <a:endParaRPr lang="en-US"/>
          </a:p>
        </p:txBody>
      </p:sp>
      <p:pic>
        <p:nvPicPr>
          <p:cNvPr id="10" name="Picture 9" descr="Related image"/>
          <p:cNvPicPr/>
          <p:nvPr userDrawn="1"/>
        </p:nvPicPr>
        <p:blipFill>
          <a:blip r:embed="rId13"/>
          <a:srcRect l="3793" t="21970" r="3781" b="23464"/>
          <a:stretch>
            <a:fillRect/>
          </a:stretch>
        </p:blipFill>
        <p:spPr bwMode="auto">
          <a:xfrm>
            <a:off x="-32" y="29232"/>
            <a:ext cx="1622550" cy="82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br>
              <a:rPr/>
            </a:br>
            <a:r>
              <a:rPr b="1"/>
              <a:t> Security in Cloud Computing </a:t>
            </a:r>
            <a:endParaRPr lang="en-US" b="1" dirty="0"/>
          </a:p>
        </p:txBody>
      </p:sp>
      <p:pic>
        <p:nvPicPr>
          <p:cNvPr id="6" name="Picture 5" descr="Related image"/>
          <p:cNvPicPr/>
          <p:nvPr/>
        </p:nvPicPr>
        <p:blipFill>
          <a:blip r:embed="rId2"/>
          <a:srcRect l="3793" t="21970" r="3781" b="23464"/>
          <a:stretch>
            <a:fillRect/>
          </a:stretch>
        </p:blipFill>
        <p:spPr bwMode="auto">
          <a:xfrm>
            <a:off x="3429000" y="304800"/>
            <a:ext cx="2286016" cy="1143008"/>
          </a:xfrm>
          <a:prstGeom prst="rect">
            <a:avLst/>
          </a:prstGeom>
          <a:noFill/>
          <a:ln w="9525">
            <a:noFill/>
            <a:miter lim="800000"/>
            <a:headEnd/>
            <a:tailEnd/>
          </a:ln>
        </p:spPr>
      </p:pic>
      <p:sp>
        <p:nvSpPr>
          <p:cNvPr id="7" name="Subtitle 2"/>
          <p:cNvSpPr txBox="1">
            <a:spLocks/>
          </p:cNvSpPr>
          <p:nvPr/>
        </p:nvSpPr>
        <p:spPr>
          <a:xfrm>
            <a:off x="1357290" y="4572008"/>
            <a:ext cx="6400800" cy="17526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Areas for security concerns in cloud computing</a:t>
            </a:r>
          </a:p>
        </p:txBody>
      </p:sp>
      <p:sp>
        <p:nvSpPr>
          <p:cNvPr id="3" name="Content Placeholder 2"/>
          <p:cNvSpPr>
            <a:spLocks noGrp="1"/>
          </p:cNvSpPr>
          <p:nvPr>
            <p:ph sz="quarter" idx="1"/>
          </p:nvPr>
        </p:nvSpPr>
        <p:spPr/>
        <p:txBody>
          <a:bodyPr>
            <a:normAutofit/>
          </a:bodyPr>
          <a:lstStyle/>
          <a:p>
            <a:r>
              <a:rPr lang="en-US" b="1" dirty="0"/>
              <a:t>Separation between a cloud provider’s users </a:t>
            </a:r>
          </a:p>
          <a:p>
            <a:pPr lvl="1"/>
            <a:r>
              <a:rPr lang="en-US" dirty="0"/>
              <a:t>Virtual machines and hypervisor </a:t>
            </a:r>
          </a:p>
          <a:p>
            <a:pPr lvl="1"/>
            <a:r>
              <a:rPr lang="en-US" dirty="0"/>
              <a:t>Trusted platform module </a:t>
            </a:r>
          </a:p>
          <a:p>
            <a:r>
              <a:rPr lang="en-US" b="1" dirty="0"/>
              <a:t>Legal and regulatory issues </a:t>
            </a:r>
          </a:p>
          <a:p>
            <a:pPr lvl="1"/>
            <a:r>
              <a:rPr lang="en-US" dirty="0"/>
              <a:t>Each customer must have its legal and regulatory experts </a:t>
            </a:r>
          </a:p>
          <a:p>
            <a:r>
              <a:rPr lang="en-US" b="1" dirty="0"/>
              <a:t>Incident response </a:t>
            </a:r>
          </a:p>
          <a:p>
            <a:pPr lvl="1"/>
            <a:r>
              <a:rPr lang="en-US" dirty="0"/>
              <a:t>An automated response </a:t>
            </a:r>
          </a:p>
          <a:p>
            <a:pPr lvl="1"/>
            <a:r>
              <a:rPr lang="en-US" dirty="0"/>
              <a:t>Automated notification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concerns in Traditional IT </a:t>
            </a:r>
          </a:p>
        </p:txBody>
      </p:sp>
      <p:sp>
        <p:nvSpPr>
          <p:cNvPr id="3" name="Content Placeholder 2"/>
          <p:cNvSpPr>
            <a:spLocks noGrp="1"/>
          </p:cNvSpPr>
          <p:nvPr>
            <p:ph sz="quarter" idx="1"/>
          </p:nvPr>
        </p:nvSpPr>
        <p:spPr/>
        <p:txBody>
          <a:bodyPr>
            <a:normAutofit/>
          </a:bodyPr>
          <a:lstStyle/>
          <a:p>
            <a:pPr algn="just"/>
            <a:r>
              <a:rPr lang="en-US" sz="2400" dirty="0"/>
              <a:t>Threat vectors are not new to cloud, but have somewhat different dynamics </a:t>
            </a:r>
          </a:p>
          <a:p>
            <a:pPr lvl="1" algn="just"/>
            <a:r>
              <a:rPr lang="en-US" sz="2400" dirty="0"/>
              <a:t>In classic IT architecture, PCs inside the organization may be at risk of compromise through a </a:t>
            </a:r>
          </a:p>
          <a:p>
            <a:pPr algn="just">
              <a:buNone/>
            </a:pPr>
            <a:r>
              <a:rPr lang="en-US" sz="2400" dirty="0"/>
              <a:t>	– Host of attack vectors exploiting local applications such as browses or documents viewers. </a:t>
            </a:r>
          </a:p>
          <a:p>
            <a:pPr algn="just">
              <a:buNone/>
            </a:pPr>
            <a:r>
              <a:rPr lang="en-US" sz="2400" dirty="0"/>
              <a:t>	–The attacker could compromise credentials to gain access. </a:t>
            </a:r>
          </a:p>
          <a:p>
            <a:pPr algn="just">
              <a:buNone/>
            </a:pPr>
            <a:r>
              <a:rPr lang="en-US" sz="2400" dirty="0"/>
              <a:t>	– A compromise to an entire Gmail database probably began with a compromised PC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concerns in Traditional IT </a:t>
            </a:r>
          </a:p>
        </p:txBody>
      </p:sp>
      <p:sp>
        <p:nvSpPr>
          <p:cNvPr id="3" name="Content Placeholder 2"/>
          <p:cNvSpPr>
            <a:spLocks noGrp="1"/>
          </p:cNvSpPr>
          <p:nvPr>
            <p:ph sz="quarter" idx="1"/>
          </p:nvPr>
        </p:nvSpPr>
        <p:spPr/>
        <p:txBody>
          <a:bodyPr>
            <a:normAutofit/>
          </a:bodyPr>
          <a:lstStyle/>
          <a:p>
            <a:pPr algn="just">
              <a:buNone/>
            </a:pPr>
            <a:r>
              <a:rPr lang="en-US" sz="2400" dirty="0"/>
              <a:t>– Shared authentication tokens can lead to brittle defenses. </a:t>
            </a:r>
          </a:p>
          <a:p>
            <a:pPr algn="just">
              <a:buNone/>
            </a:pPr>
            <a:r>
              <a:rPr lang="en-US" sz="2400" dirty="0"/>
              <a:t>–Organizations must be careful to safeguard data as they move it around their organization </a:t>
            </a:r>
          </a:p>
          <a:p>
            <a:pPr algn="just">
              <a:buNone/>
            </a:pPr>
            <a:r>
              <a:rPr lang="en-US" sz="2400" dirty="0"/>
              <a:t>– When data is no longer need, it must be properly deleted, or else risk leaking sensitive data to the outside </a:t>
            </a:r>
          </a:p>
          <a:p>
            <a:pPr algn="just">
              <a:buNone/>
            </a:pPr>
            <a:r>
              <a:rPr lang="en-US" sz="2400" dirty="0"/>
              <a:t>–Similarly, all organizations are vulnerable to an insider attack from a trusted insider </a:t>
            </a:r>
          </a:p>
          <a:p>
            <a:pPr algn="just">
              <a:buNone/>
            </a:pPr>
            <a:r>
              <a:rPr lang="en-US" sz="2400" dirty="0"/>
              <a:t>–A unified data system with more people accessing more different types of data through more applications can actually make it harder to appropriately limit access and detect misuse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Issues in Cloud Computing</a:t>
            </a:r>
          </a:p>
        </p:txBody>
      </p:sp>
      <p:sp>
        <p:nvSpPr>
          <p:cNvPr id="3" name="Content Placeholder 2"/>
          <p:cNvSpPr>
            <a:spLocks noGrp="1"/>
          </p:cNvSpPr>
          <p:nvPr>
            <p:ph sz="quarter" idx="1"/>
          </p:nvPr>
        </p:nvSpPr>
        <p:spPr/>
        <p:txBody>
          <a:bodyPr>
            <a:normAutofit fontScale="92500"/>
          </a:bodyPr>
          <a:lstStyle/>
          <a:p>
            <a:pPr algn="just"/>
            <a:r>
              <a:rPr lang="en-US" sz="2400" dirty="0"/>
              <a:t>Security in the cloud is achieved, through third party controls and assurance </a:t>
            </a:r>
          </a:p>
          <a:p>
            <a:pPr algn="just"/>
            <a:r>
              <a:rPr lang="en-US" sz="2400" dirty="0"/>
              <a:t>But since there is no common cloud computing security standard, there are additional challenges associated with this. </a:t>
            </a:r>
          </a:p>
          <a:p>
            <a:pPr algn="just"/>
            <a:r>
              <a:rPr lang="en-US" sz="2400" dirty="0"/>
              <a:t>Any cloud vendors implement their own proprietary standards and security technologies, and implement differing security models, which need to be evaluated on their own merits. </a:t>
            </a:r>
          </a:p>
          <a:p>
            <a:pPr algn="just"/>
            <a:r>
              <a:rPr lang="en-US" sz="2400" dirty="0"/>
              <a:t>In a vendor cloud model, it is ultimately down to adopting customer organizations to ensure that security in the cloud meets their own security polices through requirements gathering provider risk assessments, due diligence, and assurance activities.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Issues in Cloud Computing</a:t>
            </a:r>
          </a:p>
        </p:txBody>
      </p:sp>
      <p:sp>
        <p:nvSpPr>
          <p:cNvPr id="3" name="Content Placeholder 2"/>
          <p:cNvSpPr>
            <a:spLocks noGrp="1"/>
          </p:cNvSpPr>
          <p:nvPr>
            <p:ph sz="quarter" idx="1"/>
          </p:nvPr>
        </p:nvSpPr>
        <p:spPr/>
        <p:txBody>
          <a:bodyPr>
            <a:normAutofit/>
          </a:bodyPr>
          <a:lstStyle/>
          <a:p>
            <a:pPr algn="just"/>
            <a:r>
              <a:rPr lang="en-US" sz="2400" dirty="0"/>
              <a:t>The security challenges faced by organizations wishing to use cloud services are not radically different from those dependent on their own in-house managed enterprises. </a:t>
            </a:r>
          </a:p>
          <a:p>
            <a:pPr algn="just"/>
            <a:r>
              <a:rPr lang="en-US" sz="2400" dirty="0"/>
              <a:t>•The same internal and external threats are present and require risk mitigation or risk acceptance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normAutofit/>
          </a:bodyPr>
          <a:lstStyle/>
          <a:p>
            <a:pPr algn="just"/>
            <a:r>
              <a:rPr lang="en-US" sz="2400" dirty="0"/>
              <a:t>The threats to information assets residing in the cloud can vary according to the cloud delivery models used by cloud user organizations </a:t>
            </a:r>
          </a:p>
          <a:p>
            <a:pPr algn="just"/>
            <a:r>
              <a:rPr lang="en-US" sz="2400" dirty="0"/>
              <a:t>There are several types of security threats to which cloud computing is vulnerable. </a:t>
            </a:r>
          </a:p>
          <a:p>
            <a:pPr algn="just"/>
            <a:r>
              <a:rPr lang="en-US" sz="2400" dirty="0"/>
              <a:t>The threats for cloud customers are categorized according to the confidentiality, integrity and availability (CIA) security model and their relevance to each of the cloud service delivery model.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l="10156" t="28125" r="8594" b="11458"/>
          <a:stretch>
            <a:fillRect/>
          </a:stretch>
        </p:blipFill>
        <p:spPr bwMode="auto">
          <a:xfrm>
            <a:off x="609599" y="1447800"/>
            <a:ext cx="8198069" cy="4572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l="11719" t="27083" r="8594" b="9375"/>
          <a:stretch>
            <a:fillRect/>
          </a:stretch>
        </p:blipFill>
        <p:spPr bwMode="auto">
          <a:xfrm>
            <a:off x="304800" y="1295400"/>
            <a:ext cx="8534400" cy="510390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l="11719" t="28125" r="8594" b="28125"/>
          <a:stretch>
            <a:fillRect/>
          </a:stretch>
        </p:blipFill>
        <p:spPr bwMode="auto">
          <a:xfrm>
            <a:off x="457199" y="1524000"/>
            <a:ext cx="8327571" cy="3429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l="10938" t="27083" r="9375" b="9375"/>
          <a:stretch>
            <a:fillRect/>
          </a:stretch>
        </p:blipFill>
        <p:spPr bwMode="auto">
          <a:xfrm>
            <a:off x="304800" y="1371599"/>
            <a:ext cx="8382000" cy="501276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Introduction </a:t>
            </a:r>
          </a:p>
        </p:txBody>
      </p:sp>
      <p:sp>
        <p:nvSpPr>
          <p:cNvPr id="3" name="Content Placeholder 2"/>
          <p:cNvSpPr>
            <a:spLocks noGrp="1"/>
          </p:cNvSpPr>
          <p:nvPr>
            <p:ph sz="quarter" idx="1"/>
          </p:nvPr>
        </p:nvSpPr>
        <p:spPr/>
        <p:txBody>
          <a:bodyPr>
            <a:normAutofit/>
          </a:bodyPr>
          <a:lstStyle/>
          <a:p>
            <a:pPr algn="just"/>
            <a:r>
              <a:rPr lang="en-US" sz="2400" dirty="0"/>
              <a:t>Cloud computing has lots of unique properties that make it very valuable. </a:t>
            </a:r>
          </a:p>
          <a:p>
            <a:pPr algn="just"/>
            <a:r>
              <a:rPr lang="en-US" sz="2400" dirty="0"/>
              <a:t>Unfortunately, many of those properties make security a singular concern. </a:t>
            </a:r>
          </a:p>
          <a:p>
            <a:pPr algn="just"/>
            <a:r>
              <a:rPr lang="en-US" sz="2400" dirty="0"/>
              <a:t>Many of the tools and techniques that users would use to protect its data, comply with regulations, and maintain the integrity of their systems are complicated by the fact that users are sharing their systems with others and many times outsourcing their operations as well.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srcRect l="10938" t="27083" r="9375" b="6250"/>
          <a:stretch>
            <a:fillRect/>
          </a:stretch>
        </p:blipFill>
        <p:spPr bwMode="auto">
          <a:xfrm>
            <a:off x="457200" y="1371599"/>
            <a:ext cx="8229600" cy="516367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srcRect l="10938" t="30208" r="9375" b="15625"/>
          <a:stretch>
            <a:fillRect/>
          </a:stretch>
        </p:blipFill>
        <p:spPr bwMode="auto">
          <a:xfrm>
            <a:off x="457199" y="1447800"/>
            <a:ext cx="8370277" cy="4267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Cloud Security Threats</a:t>
            </a:r>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srcRect l="10938" t="33333" r="9375" b="26042"/>
          <a:stretch>
            <a:fillRect/>
          </a:stretch>
        </p:blipFill>
        <p:spPr bwMode="auto">
          <a:xfrm>
            <a:off x="380999" y="1524000"/>
            <a:ext cx="8305801" cy="317574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Types of Attackers in Cloud Computing</a:t>
            </a:r>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srcRect l="13281" t="30208" r="10938" b="22917"/>
          <a:stretch>
            <a:fillRect/>
          </a:stretch>
        </p:blipFill>
        <p:spPr bwMode="auto">
          <a:xfrm>
            <a:off x="457200" y="1447800"/>
            <a:ext cx="8229600" cy="381785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Types of Attackers in Cloud Computing</a:t>
            </a:r>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l="13281" t="30208" r="10938" b="18750"/>
          <a:stretch>
            <a:fillRect/>
          </a:stretch>
        </p:blipFill>
        <p:spPr bwMode="auto">
          <a:xfrm>
            <a:off x="457200" y="1447799"/>
            <a:ext cx="8229600" cy="415722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Types of Attackers in Cloud Computing</a:t>
            </a:r>
          </a:p>
        </p:txBody>
      </p:sp>
      <p:sp>
        <p:nvSpPr>
          <p:cNvPr id="3" name="Content Placeholder 2"/>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srcRect l="10156" t="29167" r="7813" b="6250"/>
          <a:stretch>
            <a:fillRect/>
          </a:stretch>
        </p:blipFill>
        <p:spPr bwMode="auto">
          <a:xfrm>
            <a:off x="304800" y="1219199"/>
            <a:ext cx="8382000" cy="494937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Types of Attackers in Cloud Computing </a:t>
            </a:r>
          </a:p>
        </p:txBody>
      </p:sp>
      <p:sp>
        <p:nvSpPr>
          <p:cNvPr id="3" name="Content Placeholder 2"/>
          <p:cNvSpPr>
            <a:spLocks noGrp="1"/>
          </p:cNvSpPr>
          <p:nvPr>
            <p:ph sz="quarter" idx="1"/>
          </p:nvPr>
        </p:nvSpPr>
        <p:spPr/>
        <p:txBody>
          <a:bodyPr/>
          <a:lstStyle/>
          <a:p>
            <a:endParaRPr lang="en-US"/>
          </a:p>
        </p:txBody>
      </p:sp>
      <p:graphicFrame>
        <p:nvGraphicFramePr>
          <p:cNvPr id="4" name="Content Placeholder 3"/>
          <p:cNvGraphicFramePr>
            <a:graphicFrameLocks/>
          </p:cNvGraphicFramePr>
          <p:nvPr/>
        </p:nvGraphicFramePr>
        <p:xfrm>
          <a:off x="457200" y="1752600"/>
          <a:ext cx="8229600" cy="482439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39000">
                <a:tc>
                  <a:txBody>
                    <a:bodyPr/>
                    <a:lstStyle/>
                    <a:p>
                      <a:pPr algn="ctr"/>
                      <a:r>
                        <a:rPr kumimoji="0" lang="en-US" sz="2000" b="0" kern="1200" baseline="0" dirty="0">
                          <a:solidFill>
                            <a:schemeClr val="lt1"/>
                          </a:solidFill>
                          <a:latin typeface="Times New Roman" pitchFamily="18" charset="0"/>
                          <a:ea typeface="+mn-ea"/>
                          <a:cs typeface="Times New Roman" pitchFamily="18" charset="0"/>
                        </a:rPr>
                        <a:t>Attackers</a:t>
                      </a:r>
                      <a:endParaRPr lang="en-US" sz="2000" b="0" dirty="0">
                        <a:latin typeface="Times New Roman" pitchFamily="18" charset="0"/>
                        <a:cs typeface="Times New Roman" pitchFamily="18" charset="0"/>
                      </a:endParaRPr>
                    </a:p>
                  </a:txBody>
                  <a:tcPr anchor="ctr"/>
                </a:tc>
                <a:tc>
                  <a:txBody>
                    <a:bodyPr/>
                    <a:lstStyle/>
                    <a:p>
                      <a:pPr algn="ctr"/>
                      <a:r>
                        <a:rPr kumimoji="0" lang="en-US" sz="2000" b="0" kern="1200" baseline="0" dirty="0">
                          <a:solidFill>
                            <a:schemeClr val="lt1"/>
                          </a:solidFill>
                          <a:latin typeface="Times New Roman" pitchFamily="18" charset="0"/>
                          <a:ea typeface="+mn-ea"/>
                          <a:cs typeface="Times New Roman" pitchFamily="18" charset="0"/>
                        </a:rPr>
                        <a:t>Characteristics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1789768">
                <a:tc>
                  <a:txBody>
                    <a:bodyPr/>
                    <a:lstStyle/>
                    <a:p>
                      <a:pPr algn="ctr"/>
                      <a:endParaRPr kumimoji="0" lang="en-US" sz="2000" b="0" kern="1200" baseline="0" dirty="0">
                        <a:solidFill>
                          <a:schemeClr val="dk1"/>
                        </a:solidFill>
                        <a:latin typeface="Times New Roman" pitchFamily="18" charset="0"/>
                        <a:ea typeface="+mn-ea"/>
                        <a:cs typeface="Times New Roman" pitchFamily="18" charset="0"/>
                      </a:endParaRPr>
                    </a:p>
                    <a:p>
                      <a:endParaRPr kumimoji="0" lang="en-US" sz="1800" kern="1200" baseline="0" dirty="0">
                        <a:solidFill>
                          <a:schemeClr val="dk1"/>
                        </a:solidFill>
                        <a:latin typeface="+mn-lt"/>
                        <a:ea typeface="+mn-ea"/>
                        <a:cs typeface="+mn-cs"/>
                      </a:endParaRPr>
                    </a:p>
                    <a:p>
                      <a:r>
                        <a:rPr kumimoji="0" lang="en-US" sz="2000" b="0" kern="1200" baseline="0" dirty="0">
                          <a:solidFill>
                            <a:schemeClr val="dk1"/>
                          </a:solidFill>
                          <a:latin typeface="Times New Roman" pitchFamily="18" charset="0"/>
                          <a:ea typeface="+mn-ea"/>
                          <a:cs typeface="Times New Roman" pitchFamily="18" charset="0"/>
                        </a:rPr>
                        <a:t>Random 	</a:t>
                      </a:r>
                    </a:p>
                    <a:p>
                      <a:pPr algn="ctr"/>
                      <a:r>
                        <a:rPr kumimoji="0" lang="en-US" sz="2000" b="0" kern="1200" baseline="0" dirty="0">
                          <a:solidFill>
                            <a:schemeClr val="dk1"/>
                          </a:solidFill>
                          <a:latin typeface="Times New Roman" pitchFamily="18" charset="0"/>
                          <a:ea typeface="+mn-ea"/>
                          <a:cs typeface="Times New Roman" pitchFamily="18" charset="0"/>
                        </a:rPr>
                        <a:t>	</a:t>
                      </a:r>
                    </a:p>
                    <a:p>
                      <a:pPr algn="ctr"/>
                      <a:endParaRPr lang="en-US" sz="2000" b="0" dirty="0">
                        <a:latin typeface="Times New Roman" pitchFamily="18" charset="0"/>
                        <a:cs typeface="Times New Roman" pitchFamily="18" charset="0"/>
                      </a:endParaRPr>
                    </a:p>
                  </a:txBody>
                  <a:tcPr anchor="ctr"/>
                </a:tc>
                <a:tc>
                  <a:txBody>
                    <a:bodyPr/>
                    <a:lstStyle/>
                    <a:p>
                      <a:pPr algn="just"/>
                      <a:r>
                        <a:rPr lang="en-US" sz="2000" b="0" dirty="0">
                          <a:latin typeface="Times New Roman" pitchFamily="18" charset="0"/>
                          <a:cs typeface="Times New Roman" pitchFamily="18" charset="0"/>
                        </a:rPr>
                        <a:t>The most common type of attacker uses simple tools and techniques. </a:t>
                      </a:r>
                    </a:p>
                    <a:p>
                      <a:pPr algn="just"/>
                      <a:r>
                        <a:rPr lang="en-US" sz="2000" b="0" dirty="0">
                          <a:latin typeface="Times New Roman" pitchFamily="18" charset="0"/>
                          <a:cs typeface="Times New Roman" pitchFamily="18" charset="0"/>
                        </a:rPr>
                        <a:t>The attacker may randomly scan the Internet trying to find vulnerable components. </a:t>
                      </a:r>
                    </a:p>
                    <a:p>
                      <a:pPr algn="just"/>
                      <a:r>
                        <a:rPr lang="en-US" sz="2000" b="0" dirty="0">
                          <a:latin typeface="Times New Roman" pitchFamily="18" charset="0"/>
                          <a:cs typeface="Times New Roman" pitchFamily="18" charset="0"/>
                        </a:rPr>
                        <a:t>They will deploy well known tools or techniques that should be easily detected 	</a:t>
                      </a:r>
                    </a:p>
                  </a:txBody>
                  <a:tcPr anchor="ctr"/>
                </a:tc>
                <a:extLst>
                  <a:ext uri="{0D108BD9-81ED-4DB2-BD59-A6C34878D82A}">
                    <a16:rowId xmlns:a16="http://schemas.microsoft.com/office/drawing/2014/main" val="10001"/>
                  </a:ext>
                </a:extLst>
              </a:tr>
              <a:tr h="2465152">
                <a:tc>
                  <a:txBody>
                    <a:bodyPr/>
                    <a:lstStyle/>
                    <a:p>
                      <a:pPr algn="ctr"/>
                      <a:endParaRPr kumimoji="0" lang="en-US" sz="2000" b="0" kern="1200" baseline="0" dirty="0">
                        <a:solidFill>
                          <a:schemeClr val="dk1"/>
                        </a:solidFill>
                        <a:latin typeface="Times New Roman" pitchFamily="18" charset="0"/>
                        <a:ea typeface="+mn-ea"/>
                        <a:cs typeface="Times New Roman" pitchFamily="18" charset="0"/>
                      </a:endParaRPr>
                    </a:p>
                    <a:p>
                      <a:endParaRPr kumimoji="0" lang="en-US" sz="1800" kern="1200" baseline="0" dirty="0">
                        <a:solidFill>
                          <a:schemeClr val="dk1"/>
                        </a:solidFill>
                        <a:latin typeface="+mn-lt"/>
                        <a:ea typeface="+mn-ea"/>
                        <a:cs typeface="+mn-cs"/>
                      </a:endParaRPr>
                    </a:p>
                    <a:p>
                      <a:r>
                        <a:rPr kumimoji="0" lang="en-US" sz="2000" b="0" kern="1200" baseline="0" dirty="0">
                          <a:solidFill>
                            <a:schemeClr val="dk1"/>
                          </a:solidFill>
                          <a:latin typeface="Times New Roman" pitchFamily="18" charset="0"/>
                          <a:ea typeface="+mn-ea"/>
                          <a:cs typeface="Times New Roman" pitchFamily="18" charset="0"/>
                        </a:rPr>
                        <a:t>Weak </a:t>
                      </a:r>
                    </a:p>
                    <a:p>
                      <a:pPr algn="ctr"/>
                      <a:r>
                        <a:rPr kumimoji="0" lang="en-US" sz="2000" b="0" kern="1200" baseline="0" dirty="0">
                          <a:solidFill>
                            <a:schemeClr val="dk1"/>
                          </a:solidFill>
                          <a:latin typeface="Times New Roman" pitchFamily="18" charset="0"/>
                          <a:ea typeface="+mn-ea"/>
                          <a:cs typeface="Times New Roman" pitchFamily="18" charset="0"/>
                        </a:rPr>
                        <a:t>	</a:t>
                      </a:r>
                    </a:p>
                    <a:p>
                      <a:pPr algn="ctr"/>
                      <a:endParaRPr lang="en-US" sz="2000" b="0" dirty="0">
                        <a:latin typeface="Times New Roman" pitchFamily="18" charset="0"/>
                        <a:cs typeface="Times New Roman" pitchFamily="18" charset="0"/>
                      </a:endParaRPr>
                    </a:p>
                  </a:txBody>
                  <a:tcPr anchor="ctr"/>
                </a:tc>
                <a:tc>
                  <a:txBody>
                    <a:bodyPr/>
                    <a:lstStyle/>
                    <a:p>
                      <a:r>
                        <a:rPr kumimoji="0" lang="en-US" sz="2000" b="0" kern="1200" dirty="0">
                          <a:solidFill>
                            <a:schemeClr val="dk1"/>
                          </a:solidFill>
                          <a:latin typeface="Times New Roman" pitchFamily="18" charset="0"/>
                          <a:ea typeface="+mn-ea"/>
                          <a:cs typeface="Times New Roman" pitchFamily="18" charset="0"/>
                        </a:rPr>
                        <a:t>Semi-skilled attackers targeting specific servers/cloud providers by customizing existing publicly available tools or specific targets. </a:t>
                      </a:r>
                    </a:p>
                    <a:p>
                      <a:r>
                        <a:rPr kumimoji="0" lang="en-US" sz="2000" b="0" kern="1200" dirty="0">
                          <a:solidFill>
                            <a:schemeClr val="dk1"/>
                          </a:solidFill>
                          <a:latin typeface="Times New Roman" pitchFamily="18" charset="0"/>
                          <a:ea typeface="+mn-ea"/>
                          <a:cs typeface="Times New Roman" pitchFamily="18" charset="0"/>
                        </a:rPr>
                        <a:t>Their methods are more advanced as they attempt to customize their attacks using available exploit tools </a:t>
                      </a:r>
                      <a:r>
                        <a:rPr kumimoji="0" lang="en-US" sz="1800" b="1" kern="1200" baseline="0" dirty="0">
                          <a:solidFill>
                            <a:schemeClr val="dk1"/>
                          </a:solidFill>
                          <a:latin typeface="+mn-lt"/>
                          <a:ea typeface="+mn-ea"/>
                          <a:cs typeface="+mn-cs"/>
                        </a:rPr>
                        <a:t>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Types of Attackers in Cloud Computing </a:t>
            </a:r>
          </a:p>
        </p:txBody>
      </p:sp>
      <p:graphicFrame>
        <p:nvGraphicFramePr>
          <p:cNvPr id="4" name="Content Placeholder 3"/>
          <p:cNvGraphicFramePr>
            <a:graphicFrameLocks noGrp="1"/>
          </p:cNvGraphicFramePr>
          <p:nvPr>
            <p:ph sz="quarter" idx="1"/>
          </p:nvPr>
        </p:nvGraphicFramePr>
        <p:xfrm>
          <a:off x="457200" y="1752600"/>
          <a:ext cx="8229600" cy="4693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39000">
                <a:tc>
                  <a:txBody>
                    <a:bodyPr/>
                    <a:lstStyle/>
                    <a:p>
                      <a:pPr algn="ctr"/>
                      <a:r>
                        <a:rPr kumimoji="0" lang="en-US" sz="2000" b="0" kern="1200" baseline="0" dirty="0">
                          <a:solidFill>
                            <a:schemeClr val="lt1"/>
                          </a:solidFill>
                          <a:latin typeface="Times New Roman" pitchFamily="18" charset="0"/>
                          <a:ea typeface="+mn-ea"/>
                          <a:cs typeface="Times New Roman" pitchFamily="18" charset="0"/>
                        </a:rPr>
                        <a:t>Attackers</a:t>
                      </a:r>
                      <a:endParaRPr lang="en-US" sz="2000" b="0" dirty="0">
                        <a:latin typeface="Times New Roman" pitchFamily="18" charset="0"/>
                        <a:cs typeface="Times New Roman" pitchFamily="18" charset="0"/>
                      </a:endParaRPr>
                    </a:p>
                  </a:txBody>
                  <a:tcPr anchor="ctr"/>
                </a:tc>
                <a:tc>
                  <a:txBody>
                    <a:bodyPr/>
                    <a:lstStyle/>
                    <a:p>
                      <a:pPr algn="ctr"/>
                      <a:r>
                        <a:rPr kumimoji="0" lang="en-US" sz="2000" b="0" kern="1200" baseline="0" dirty="0">
                          <a:solidFill>
                            <a:schemeClr val="lt1"/>
                          </a:solidFill>
                          <a:latin typeface="Times New Roman" pitchFamily="18" charset="0"/>
                          <a:ea typeface="+mn-ea"/>
                          <a:cs typeface="Times New Roman" pitchFamily="18" charset="0"/>
                        </a:rPr>
                        <a:t>Characteristics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1789768">
                <a:tc>
                  <a:txBody>
                    <a:bodyPr/>
                    <a:lstStyle/>
                    <a:p>
                      <a:pPr algn="ctr"/>
                      <a:endParaRPr kumimoji="0" lang="en-US" sz="2000" b="0" kern="1200" baseline="0" dirty="0">
                        <a:solidFill>
                          <a:schemeClr val="dk1"/>
                        </a:solidFill>
                        <a:latin typeface="Times New Roman" pitchFamily="18" charset="0"/>
                        <a:ea typeface="+mn-ea"/>
                        <a:cs typeface="Times New Roman" pitchFamily="18" charset="0"/>
                      </a:endParaRPr>
                    </a:p>
                    <a:p>
                      <a:pPr algn="ctr"/>
                      <a:r>
                        <a:rPr kumimoji="0" lang="en-US" sz="2000" b="0" kern="1200" baseline="0" dirty="0">
                          <a:solidFill>
                            <a:schemeClr val="dk1"/>
                          </a:solidFill>
                          <a:latin typeface="Times New Roman" pitchFamily="18" charset="0"/>
                          <a:ea typeface="+mn-ea"/>
                          <a:cs typeface="Times New Roman" pitchFamily="18" charset="0"/>
                        </a:rPr>
                        <a:t>Strong 	</a:t>
                      </a:r>
                    </a:p>
                    <a:p>
                      <a:pPr algn="ctr"/>
                      <a:endParaRPr lang="en-US" sz="2000" b="0" dirty="0">
                        <a:latin typeface="Times New Roman" pitchFamily="18" charset="0"/>
                        <a:cs typeface="Times New Roman" pitchFamily="18" charset="0"/>
                      </a:endParaRPr>
                    </a:p>
                  </a:txBody>
                  <a:tcPr anchor="ctr"/>
                </a:tc>
                <a:tc>
                  <a:txBody>
                    <a:bodyPr/>
                    <a:lstStyle/>
                    <a:p>
                      <a:pPr algn="just"/>
                      <a:r>
                        <a:rPr kumimoji="0" lang="en-US" sz="2000" b="0" kern="1200" baseline="0" dirty="0">
                          <a:solidFill>
                            <a:schemeClr val="dk1"/>
                          </a:solidFill>
                          <a:latin typeface="Times New Roman" pitchFamily="18" charset="0"/>
                          <a:ea typeface="+mn-ea"/>
                          <a:cs typeface="Times New Roman" pitchFamily="18" charset="0"/>
                        </a:rPr>
                        <a:t>Organized, well-financed and skilled groups of attackers with an internal hierarchy specializing in targeting particular applications and users of the cloud. </a:t>
                      </a:r>
                    </a:p>
                    <a:p>
                      <a:pPr algn="just"/>
                      <a:r>
                        <a:rPr kumimoji="0" lang="en-US" sz="2000" b="0" kern="1200" baseline="0" dirty="0">
                          <a:solidFill>
                            <a:schemeClr val="dk1"/>
                          </a:solidFill>
                          <a:latin typeface="Times New Roman" pitchFamily="18" charset="0"/>
                          <a:ea typeface="+mn-ea"/>
                          <a:cs typeface="Times New Roman" pitchFamily="18" charset="0"/>
                        </a:rPr>
                        <a:t>Generally this group will be an organized crime group specializing in large scale attacks.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2465152">
                <a:tc>
                  <a:txBody>
                    <a:bodyPr/>
                    <a:lstStyle/>
                    <a:p>
                      <a:pPr algn="ctr"/>
                      <a:endParaRPr kumimoji="0" lang="en-US" sz="2000" b="0" kern="1200" baseline="0" dirty="0">
                        <a:solidFill>
                          <a:schemeClr val="dk1"/>
                        </a:solidFill>
                        <a:latin typeface="Times New Roman" pitchFamily="18" charset="0"/>
                        <a:ea typeface="+mn-ea"/>
                        <a:cs typeface="Times New Roman" pitchFamily="18" charset="0"/>
                      </a:endParaRPr>
                    </a:p>
                    <a:p>
                      <a:pPr algn="ctr"/>
                      <a:r>
                        <a:rPr kumimoji="0" lang="en-US" sz="2000" b="0" kern="1200" baseline="0" dirty="0">
                          <a:solidFill>
                            <a:schemeClr val="dk1"/>
                          </a:solidFill>
                          <a:latin typeface="Times New Roman" pitchFamily="18" charset="0"/>
                          <a:ea typeface="+mn-ea"/>
                          <a:cs typeface="Times New Roman" pitchFamily="18" charset="0"/>
                        </a:rPr>
                        <a:t>Substantial 	</a:t>
                      </a:r>
                    </a:p>
                    <a:p>
                      <a:pPr algn="ctr"/>
                      <a:endParaRPr lang="en-US" sz="2000" b="0" dirty="0">
                        <a:latin typeface="Times New Roman" pitchFamily="18" charset="0"/>
                        <a:cs typeface="Times New Roman" pitchFamily="18" charset="0"/>
                      </a:endParaRPr>
                    </a:p>
                  </a:txBody>
                  <a:tcPr anchor="ctr"/>
                </a:tc>
                <a:tc>
                  <a:txBody>
                    <a:bodyPr/>
                    <a:lstStyle/>
                    <a:p>
                      <a:pPr algn="just"/>
                      <a:r>
                        <a:rPr kumimoji="0" lang="en-US" sz="2000" b="0" kern="1200" baseline="0" dirty="0">
                          <a:solidFill>
                            <a:schemeClr val="dk1"/>
                          </a:solidFill>
                          <a:latin typeface="Times New Roman" pitchFamily="18" charset="0"/>
                          <a:ea typeface="+mn-ea"/>
                          <a:cs typeface="Times New Roman" pitchFamily="18" charset="0"/>
                        </a:rPr>
                        <a:t>Motivated, strong attackers not easily detected by the organizations they attack, or even by the relevant law enforcement and investigative organizations specializing in </a:t>
                      </a:r>
                      <a:r>
                        <a:rPr kumimoji="0" lang="en-US" sz="2000" b="0" kern="1200" baseline="0" dirty="0" err="1">
                          <a:solidFill>
                            <a:schemeClr val="dk1"/>
                          </a:solidFill>
                          <a:latin typeface="Times New Roman" pitchFamily="18" charset="0"/>
                          <a:ea typeface="+mn-ea"/>
                          <a:cs typeface="Times New Roman" pitchFamily="18" charset="0"/>
                        </a:rPr>
                        <a:t>eCrime</a:t>
                      </a:r>
                      <a:r>
                        <a:rPr kumimoji="0" lang="en-US" sz="2000" b="0" kern="1200" baseline="0" dirty="0">
                          <a:solidFill>
                            <a:schemeClr val="dk1"/>
                          </a:solidFill>
                          <a:latin typeface="Times New Roman" pitchFamily="18" charset="0"/>
                          <a:ea typeface="+mn-ea"/>
                          <a:cs typeface="Times New Roman" pitchFamily="18" charset="0"/>
                        </a:rPr>
                        <a:t> or cyber security. </a:t>
                      </a:r>
                    </a:p>
                    <a:p>
                      <a:pPr algn="just"/>
                      <a:r>
                        <a:rPr kumimoji="0" lang="en-US" sz="2000" b="0" kern="1200" baseline="0" dirty="0">
                          <a:solidFill>
                            <a:schemeClr val="dk1"/>
                          </a:solidFill>
                          <a:latin typeface="Times New Roman" pitchFamily="18" charset="0"/>
                          <a:ea typeface="+mn-ea"/>
                          <a:cs typeface="Times New Roman" pitchFamily="18" charset="0"/>
                        </a:rPr>
                        <a:t>Mitigating this threat requires greater intelligence on attacks and specialist resources in response to detection of an incident or threat 	</a:t>
                      </a:r>
                      <a:endParaRPr lang="en-US" sz="20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Service Boundary </a:t>
            </a:r>
          </a:p>
        </p:txBody>
      </p:sp>
      <p:sp>
        <p:nvSpPr>
          <p:cNvPr id="3" name="Content Placeholder 2"/>
          <p:cNvSpPr>
            <a:spLocks noGrp="1"/>
          </p:cNvSpPr>
          <p:nvPr>
            <p:ph sz="quarter" idx="1"/>
          </p:nvPr>
        </p:nvSpPr>
        <p:spPr>
          <a:xfrm>
            <a:off x="381000" y="1447800"/>
            <a:ext cx="3505200" cy="4572000"/>
          </a:xfrm>
        </p:spPr>
        <p:txBody>
          <a:bodyPr>
            <a:normAutofit/>
          </a:bodyPr>
          <a:lstStyle/>
          <a:p>
            <a:pPr algn="just"/>
            <a:endParaRPr lang="en-US" sz="2400" dirty="0"/>
          </a:p>
          <a:p>
            <a:pPr algn="just"/>
            <a:r>
              <a:rPr lang="en-US" sz="2400" dirty="0"/>
              <a:t>As user ascend the stack, </a:t>
            </a:r>
            <a:r>
              <a:rPr lang="en-US" sz="2400" dirty="0" err="1"/>
              <a:t>IaaS</a:t>
            </a:r>
            <a:r>
              <a:rPr lang="en-US" sz="2400" dirty="0"/>
              <a:t> has the least levels of integrated functionality and the lowest levels of integrated security, and </a:t>
            </a:r>
            <a:r>
              <a:rPr lang="en-US" sz="2400" dirty="0" err="1"/>
              <a:t>SaaS</a:t>
            </a:r>
            <a:r>
              <a:rPr lang="en-US" sz="2400" dirty="0"/>
              <a:t> has the most. </a:t>
            </a:r>
          </a:p>
        </p:txBody>
      </p:sp>
      <p:pic>
        <p:nvPicPr>
          <p:cNvPr id="13315" name="Picture 3"/>
          <p:cNvPicPr>
            <a:picLocks noChangeAspect="1" noChangeArrowheads="1"/>
          </p:cNvPicPr>
          <p:nvPr/>
        </p:nvPicPr>
        <p:blipFill>
          <a:blip r:embed="rId2"/>
          <a:srcRect l="12500" t="25000" r="38281" b="6250"/>
          <a:stretch>
            <a:fillRect/>
          </a:stretch>
        </p:blipFill>
        <p:spPr bwMode="auto">
          <a:xfrm>
            <a:off x="3886200" y="1447800"/>
            <a:ext cx="4800600" cy="502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linds(horizontal)">
                                      <p:cBhvr>
                                        <p:cTn id="12"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Service Boundary </a:t>
            </a:r>
          </a:p>
        </p:txBody>
      </p:sp>
      <p:sp>
        <p:nvSpPr>
          <p:cNvPr id="3" name="Content Placeholder 2"/>
          <p:cNvSpPr>
            <a:spLocks noGrp="1"/>
          </p:cNvSpPr>
          <p:nvPr>
            <p:ph sz="quarter" idx="1"/>
          </p:nvPr>
        </p:nvSpPr>
        <p:spPr/>
        <p:txBody>
          <a:bodyPr>
            <a:normAutofit fontScale="92500" lnSpcReduction="10000"/>
          </a:bodyPr>
          <a:lstStyle/>
          <a:p>
            <a:pPr algn="just"/>
            <a:r>
              <a:rPr lang="en-US" dirty="0"/>
              <a:t>Each different type of cloud service delivery model creates a security boundary at which the cloud service provider’s responsibilities end and the customer’s responsibilities begin. </a:t>
            </a:r>
          </a:p>
          <a:p>
            <a:pPr algn="just"/>
            <a:r>
              <a:rPr lang="en-US" dirty="0"/>
              <a:t>Any security mechanism below the security boundary must be built into the system, and any security mechanism above must be maintained by the customer. </a:t>
            </a:r>
          </a:p>
          <a:p>
            <a:pPr algn="just"/>
            <a:r>
              <a:rPr lang="en-US" dirty="0"/>
              <a:t>As user move up the stack, it becomes more important to make sure that the type and level of security is part of their your SLA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Autofit/>
          </a:bodyPr>
          <a:lstStyle/>
          <a:p>
            <a:pPr algn="just"/>
            <a:r>
              <a:rPr lang="en-US" sz="2400" dirty="0"/>
              <a:t>Cloud computing service providers are well aware of these concerns and have developed new technologies to address them. </a:t>
            </a:r>
          </a:p>
          <a:p>
            <a:pPr algn="just"/>
            <a:r>
              <a:rPr lang="en-US" sz="2400" dirty="0"/>
              <a:t>Different types of cloud computing service models provide different levels of security services. </a:t>
            </a:r>
          </a:p>
          <a:p>
            <a:pPr algn="just"/>
            <a:r>
              <a:rPr lang="en-US" sz="2400" dirty="0"/>
              <a:t>Risks in any cloud deployment are dependent upon the particular cloud service model chosen and the type of cloud on which the user deploy their applications. </a:t>
            </a:r>
          </a:p>
          <a:p>
            <a:pPr algn="just"/>
            <a:r>
              <a:rPr lang="en-US" sz="2400" dirty="0"/>
              <a:t>Logging, auditing, and regulatory compliance are all features that require planning in cloud computing systems. </a:t>
            </a:r>
          </a:p>
          <a:p>
            <a:pPr algn="just"/>
            <a:r>
              <a:rPr lang="en-US" sz="2400" dirty="0"/>
              <a:t>They are among the services that need to be negotiated in Service Level Agreements.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issues in </a:t>
            </a:r>
            <a:r>
              <a:rPr lang="en-US" dirty="0" err="1"/>
              <a:t>SaaS</a:t>
            </a:r>
            <a:r>
              <a:rPr lang="en-US" dirty="0"/>
              <a:t> </a:t>
            </a:r>
          </a:p>
        </p:txBody>
      </p:sp>
      <p:sp>
        <p:nvSpPr>
          <p:cNvPr id="3" name="Content Placeholder 2"/>
          <p:cNvSpPr>
            <a:spLocks noGrp="1"/>
          </p:cNvSpPr>
          <p:nvPr>
            <p:ph sz="quarter" idx="1"/>
          </p:nvPr>
        </p:nvSpPr>
        <p:spPr>
          <a:xfrm>
            <a:off x="5105400" y="1447800"/>
            <a:ext cx="3733800" cy="5029200"/>
          </a:xfrm>
        </p:spPr>
        <p:txBody>
          <a:bodyPr>
            <a:noAutofit/>
          </a:bodyPr>
          <a:lstStyle/>
          <a:p>
            <a:r>
              <a:rPr lang="en-US" sz="2000" dirty="0"/>
              <a:t>The following key security elements should be carefully considered as an integral part of the </a:t>
            </a:r>
            <a:r>
              <a:rPr lang="en-US" sz="2000" dirty="0" err="1"/>
              <a:t>SaaS</a:t>
            </a:r>
            <a:r>
              <a:rPr lang="en-US" sz="2000" dirty="0"/>
              <a:t> application development and deployment process: </a:t>
            </a:r>
          </a:p>
          <a:p>
            <a:r>
              <a:rPr lang="en-US" sz="2000" dirty="0"/>
              <a:t>–Data security </a:t>
            </a:r>
          </a:p>
          <a:p>
            <a:r>
              <a:rPr lang="en-US" sz="2000" dirty="0"/>
              <a:t>–Network security </a:t>
            </a:r>
          </a:p>
          <a:p>
            <a:r>
              <a:rPr lang="en-US" sz="2000" dirty="0"/>
              <a:t>–Data locality </a:t>
            </a:r>
          </a:p>
          <a:p>
            <a:r>
              <a:rPr lang="en-US" sz="2000" dirty="0"/>
              <a:t>–Data integrity </a:t>
            </a:r>
          </a:p>
          <a:p>
            <a:r>
              <a:rPr lang="en-US" sz="2000" dirty="0"/>
              <a:t>–Data segregation </a:t>
            </a:r>
          </a:p>
          <a:p>
            <a:r>
              <a:rPr lang="en-US" sz="2000" dirty="0"/>
              <a:t>–Data access </a:t>
            </a:r>
          </a:p>
          <a:p>
            <a:r>
              <a:rPr lang="en-US" sz="2000" dirty="0"/>
              <a:t>– Authentication and authorization </a:t>
            </a:r>
          </a:p>
          <a:p>
            <a:endParaRPr lang="en-US" sz="2000" dirty="0"/>
          </a:p>
        </p:txBody>
      </p:sp>
      <p:pic>
        <p:nvPicPr>
          <p:cNvPr id="14339" name="Picture 3"/>
          <p:cNvPicPr>
            <a:picLocks noChangeAspect="1" noChangeArrowheads="1"/>
          </p:cNvPicPr>
          <p:nvPr/>
        </p:nvPicPr>
        <p:blipFill>
          <a:blip r:embed="rId2"/>
          <a:srcRect l="10156" t="21875" r="41406" b="6250"/>
          <a:stretch>
            <a:fillRect/>
          </a:stretch>
        </p:blipFill>
        <p:spPr bwMode="auto">
          <a:xfrm>
            <a:off x="228600" y="1295400"/>
            <a:ext cx="4724400" cy="525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issues in </a:t>
            </a:r>
            <a:r>
              <a:rPr lang="en-US" dirty="0" err="1"/>
              <a:t>PaaS</a:t>
            </a:r>
            <a:r>
              <a:rPr lang="en-US" dirty="0"/>
              <a:t> </a:t>
            </a:r>
          </a:p>
        </p:txBody>
      </p:sp>
      <p:sp>
        <p:nvSpPr>
          <p:cNvPr id="3" name="Content Placeholder 2"/>
          <p:cNvSpPr>
            <a:spLocks noGrp="1"/>
          </p:cNvSpPr>
          <p:nvPr>
            <p:ph sz="quarter" idx="1"/>
          </p:nvPr>
        </p:nvSpPr>
        <p:spPr/>
        <p:txBody>
          <a:bodyPr>
            <a:normAutofit/>
          </a:bodyPr>
          <a:lstStyle/>
          <a:p>
            <a:pPr algn="just"/>
            <a:r>
              <a:rPr lang="en-US" sz="2400" dirty="0"/>
              <a:t>In PaaS, the provider might give some.   </a:t>
            </a:r>
          </a:p>
          <a:p>
            <a:pPr algn="just"/>
            <a:r>
              <a:rPr lang="en-US" sz="2400" dirty="0"/>
              <a:t>But any security below the application level such as host and network intrusion prevention will control to the people to build applications on top of the </a:t>
            </a:r>
            <a:r>
              <a:rPr lang="en-US" sz="2400" dirty="0" err="1"/>
              <a:t>platformstill</a:t>
            </a:r>
            <a:r>
              <a:rPr lang="en-US" sz="2400" dirty="0"/>
              <a:t> be in the scope of the provider and the provider has to offer strong assurances that the data remains inaccessible between applications. </a:t>
            </a:r>
          </a:p>
          <a:p>
            <a:pPr algn="just"/>
            <a:r>
              <a:rPr lang="en-US" sz="2400" dirty="0"/>
              <a:t>For the </a:t>
            </a:r>
            <a:r>
              <a:rPr lang="en-US" sz="2400" dirty="0" err="1"/>
              <a:t>PaaS</a:t>
            </a:r>
            <a:r>
              <a:rPr lang="en-US" sz="2400" dirty="0"/>
              <a:t> model, the security boundary may be defined for the vendor to include the software framework and middleware layer. </a:t>
            </a:r>
          </a:p>
          <a:p>
            <a:pPr algn="just"/>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Security issues in </a:t>
            </a:r>
            <a:r>
              <a:rPr lang="en-US" dirty="0" err="1"/>
              <a:t>IaaS</a:t>
            </a:r>
            <a:r>
              <a:rPr lang="en-US" dirty="0"/>
              <a:t> </a:t>
            </a:r>
          </a:p>
        </p:txBody>
      </p:sp>
      <p:sp>
        <p:nvSpPr>
          <p:cNvPr id="3" name="Content Placeholder 2"/>
          <p:cNvSpPr>
            <a:spLocks noGrp="1"/>
          </p:cNvSpPr>
          <p:nvPr>
            <p:ph sz="quarter" idx="1"/>
          </p:nvPr>
        </p:nvSpPr>
        <p:spPr/>
        <p:txBody>
          <a:bodyPr>
            <a:normAutofit/>
          </a:bodyPr>
          <a:lstStyle/>
          <a:p>
            <a:pPr algn="just"/>
            <a:r>
              <a:rPr lang="en-US" sz="2400" dirty="0"/>
              <a:t>With </a:t>
            </a:r>
            <a:r>
              <a:rPr lang="en-US" sz="2400" dirty="0" err="1"/>
              <a:t>IaaS</a:t>
            </a:r>
            <a:r>
              <a:rPr lang="en-US" sz="2400" dirty="0"/>
              <a:t> the developer has better control over the security as long as there is no security hole in the virtualization manager. </a:t>
            </a:r>
          </a:p>
          <a:p>
            <a:pPr algn="just"/>
            <a:r>
              <a:rPr lang="en-US" sz="2400" dirty="0"/>
              <a:t>The security responsibilities of both the provider and the consumer greatly differ between cloud service models. </a:t>
            </a:r>
          </a:p>
          <a:p>
            <a:pPr algn="just"/>
            <a:r>
              <a:rPr lang="en-US" sz="2400" dirty="0" err="1"/>
              <a:t>IaaS</a:t>
            </a:r>
            <a:r>
              <a:rPr lang="en-US" sz="2400" dirty="0"/>
              <a:t> is prone to various degrees of security issues based on the cloud deployment model through which it is being delivered </a:t>
            </a:r>
          </a:p>
          <a:p>
            <a:pPr algn="just"/>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b="1"/>
              <a:t>Abuse and Nefarious Use of Cloud Computing</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security in a cloud environment</a:t>
            </a:r>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l="27344" t="17708" r="29687" b="52083"/>
          <a:stretch>
            <a:fillRect/>
          </a:stretch>
        </p:blipFill>
        <p:spPr bwMode="auto">
          <a:xfrm>
            <a:off x="304800" y="1524000"/>
            <a:ext cx="8526517" cy="4495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Abuse and Nefarious Use of Cloud Computing</a:t>
            </a:r>
            <a:endParaRPr lang="en-US" dirty="0"/>
          </a:p>
        </p:txBody>
      </p:sp>
      <p:sp>
        <p:nvSpPr>
          <p:cNvPr id="3" name="Content Placeholder 2"/>
          <p:cNvSpPr>
            <a:spLocks noGrp="1"/>
          </p:cNvSpPr>
          <p:nvPr>
            <p:ph sz="quarter" idx="1"/>
          </p:nvPr>
        </p:nvSpPr>
        <p:spPr/>
        <p:txBody>
          <a:bodyPr>
            <a:normAutofit/>
          </a:bodyPr>
          <a:lstStyle/>
          <a:p>
            <a:pPr algn="just"/>
            <a:r>
              <a:rPr lang="en-US" sz="2400" dirty="0"/>
              <a:t>Abuse and nefarious use of cloud computing is considered as the top security threat to cloud computing because cloud providers do not enforce any strong registration process where any person with a valid credit card can register to receive cloud services; this huge flaw in the registration system coupled with weak fraud detection capabilities lends cloud computing models such as </a:t>
            </a:r>
            <a:r>
              <a:rPr lang="en-US" sz="2400" dirty="0" err="1"/>
              <a:t>IaaS</a:t>
            </a:r>
            <a:r>
              <a:rPr lang="en-US" sz="2400" dirty="0"/>
              <a:t> and </a:t>
            </a:r>
            <a:r>
              <a:rPr lang="en-US" sz="2400" dirty="0" err="1"/>
              <a:t>PaaS</a:t>
            </a:r>
            <a:r>
              <a:rPr lang="en-US" sz="2400" dirty="0"/>
              <a:t> to malicious attacks by criminals who can leverage those technologies and target cloud providers.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Abuse and Nefarious Use of Cloud Computing</a:t>
            </a:r>
            <a:endParaRPr lang="en-US" dirty="0"/>
          </a:p>
        </p:txBody>
      </p:sp>
      <p:sp>
        <p:nvSpPr>
          <p:cNvPr id="3" name="Content Placeholder 2"/>
          <p:cNvSpPr>
            <a:spLocks noGrp="1"/>
          </p:cNvSpPr>
          <p:nvPr>
            <p:ph sz="quarter" idx="1"/>
          </p:nvPr>
        </p:nvSpPr>
        <p:spPr/>
        <p:txBody>
          <a:bodyPr/>
          <a:lstStyle/>
          <a:p>
            <a:r>
              <a:rPr lang="en-US" b="1" dirty="0"/>
              <a:t>Attacks relating to “abuse and nefarious use of cloud computing” threat:</a:t>
            </a:r>
          </a:p>
          <a:p>
            <a:pPr lvl="1"/>
            <a:r>
              <a:rPr lang="en-US" dirty="0"/>
              <a:t>Host Hopping Attacks</a:t>
            </a:r>
          </a:p>
          <a:p>
            <a:pPr lvl="1"/>
            <a:r>
              <a:rPr lang="en-US" dirty="0"/>
              <a:t>Malicious Insider and Abuse of Privileges. </a:t>
            </a:r>
          </a:p>
          <a:p>
            <a:pPr lvl="1"/>
            <a:r>
              <a:rPr lang="en-US" dirty="0"/>
              <a:t>Identity Theft Attacks</a:t>
            </a:r>
          </a:p>
          <a:p>
            <a:pPr lvl="1"/>
            <a:r>
              <a:rPr lang="en-US" dirty="0"/>
              <a:t>Service Engine Attacks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Hopping Attacks</a:t>
            </a:r>
          </a:p>
        </p:txBody>
      </p:sp>
      <p:sp>
        <p:nvSpPr>
          <p:cNvPr id="3" name="Content Placeholder 2"/>
          <p:cNvSpPr>
            <a:spLocks noGrp="1"/>
          </p:cNvSpPr>
          <p:nvPr>
            <p:ph sz="quarter" idx="1"/>
          </p:nvPr>
        </p:nvSpPr>
        <p:spPr/>
        <p:txBody>
          <a:bodyPr>
            <a:normAutofit/>
          </a:bodyPr>
          <a:lstStyle/>
          <a:p>
            <a:pPr algn="just"/>
            <a:r>
              <a:rPr lang="en-US" sz="2000" dirty="0"/>
              <a:t>This attack exploits one of the most defining characteristics of cloud computing: </a:t>
            </a:r>
            <a:r>
              <a:rPr lang="en-US" sz="2000" b="1" dirty="0"/>
              <a:t>resource sharing</a:t>
            </a:r>
          </a:p>
          <a:p>
            <a:pPr algn="just"/>
            <a:r>
              <a:rPr lang="en-US" sz="2000" dirty="0"/>
              <a:t>This attack can be launched by hackers if cloud provider does not enforce strict mechanism to isolate shared resources such as memory, storage, and reputation of different customers or hosts.</a:t>
            </a:r>
          </a:p>
          <a:p>
            <a:pPr algn="just"/>
            <a:r>
              <a:rPr lang="en-US" sz="2000" dirty="0"/>
              <a:t>Failing to separate tenants (customers) can certainly facilitate this type of attack and thereby allow malicious hackers to hop on other hosts to compromise other customers’ data and gain illegal access to it. </a:t>
            </a:r>
          </a:p>
          <a:p>
            <a:pPr algn="just"/>
            <a:r>
              <a:rPr lang="en-US" sz="2000" dirty="0"/>
              <a:t>This attack can be particularly dangerous for public clouds and the </a:t>
            </a:r>
            <a:r>
              <a:rPr lang="en-US" sz="2000" dirty="0" err="1"/>
              <a:t>PaaS</a:t>
            </a:r>
            <a:r>
              <a:rPr lang="en-US" sz="2000" dirty="0"/>
              <a:t> model where multiple clients share the same physical machine. </a:t>
            </a:r>
          </a:p>
          <a:p>
            <a:pPr algn="just"/>
            <a:r>
              <a:rPr lang="en-US" sz="2000" dirty="0"/>
              <a:t>Attackers can cause severe damage that could range from compromising sensitive customer data to interrupting service for cloud providers and distorting their image and reputation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Malicious Insider and Abuse of Privileges</a:t>
            </a:r>
          </a:p>
        </p:txBody>
      </p:sp>
      <p:sp>
        <p:nvSpPr>
          <p:cNvPr id="3" name="Content Placeholder 2"/>
          <p:cNvSpPr>
            <a:spLocks noGrp="1"/>
          </p:cNvSpPr>
          <p:nvPr>
            <p:ph sz="quarter" idx="1"/>
          </p:nvPr>
        </p:nvSpPr>
        <p:spPr/>
        <p:txBody>
          <a:bodyPr>
            <a:normAutofit/>
          </a:bodyPr>
          <a:lstStyle/>
          <a:p>
            <a:pPr algn="just"/>
            <a:r>
              <a:rPr lang="en-US" sz="2000" dirty="0"/>
              <a:t>The shared and multi-tenancy nature of cloud computing creates a fertile ground for insider threat and promotes risk of “privilege abuse” to confidential customer information.</a:t>
            </a:r>
          </a:p>
          <a:p>
            <a:pPr algn="just"/>
            <a:r>
              <a:rPr lang="en-US" sz="2000" dirty="0"/>
              <a:t>Hosting sensitive information from multiple clients on the same physical machine certainly entices users with high privilege roles such as system administrators and information security managers to abuse their privileged access to clients’ sensitive data and the possibility of leaking or selling that information to competitors or other parties of interest.</a:t>
            </a:r>
          </a:p>
          <a:p>
            <a:pPr algn="just"/>
            <a:r>
              <a:rPr lang="en-US" sz="2000" dirty="0"/>
              <a:t>The possibility, and hence impact, of this risk can be further amplified if cloud provider does not enforce strict definition of roles and responsibilities or does not apply the “need to know” principle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Identity Theft Attacks</a:t>
            </a:r>
          </a:p>
        </p:txBody>
      </p:sp>
      <p:sp>
        <p:nvSpPr>
          <p:cNvPr id="3" name="Content Placeholder 2"/>
          <p:cNvSpPr>
            <a:spLocks noGrp="1"/>
          </p:cNvSpPr>
          <p:nvPr>
            <p:ph sz="quarter" idx="1"/>
          </p:nvPr>
        </p:nvSpPr>
        <p:spPr/>
        <p:txBody>
          <a:bodyPr>
            <a:normAutofit fontScale="92500"/>
          </a:bodyPr>
          <a:lstStyle/>
          <a:p>
            <a:pPr algn="just"/>
            <a:r>
              <a:rPr lang="en-US" sz="2400" dirty="0"/>
              <a:t>Malicious hackers can easily set up accounts with cloud providers to use cloud resources by simply paying for the usage without any restrictions or limits from cloud vendors on resource consumption or workloads.</a:t>
            </a:r>
          </a:p>
          <a:p>
            <a:pPr algn="just"/>
            <a:r>
              <a:rPr lang="en-US" sz="2400" dirty="0"/>
              <a:t>Attackers can exploit this advantage to use and compromise customer’s critical information and sell it for a price. </a:t>
            </a:r>
          </a:p>
          <a:p>
            <a:pPr algn="just"/>
            <a:r>
              <a:rPr lang="en-US" sz="2400" dirty="0"/>
              <a:t>Furthermore; cyber criminals could also set up rogue clouds and entice individuals to host their sensitive data and provide cloud computing services such as e-mail applications.</a:t>
            </a:r>
          </a:p>
          <a:p>
            <a:pPr algn="just"/>
            <a:r>
              <a:rPr lang="en-US" sz="2400" dirty="0"/>
              <a:t> Once individuals entrust their confidential data with rogue cloud providers, their identity is at risk and can be compromised and thereby can lead to identity theft and financial fraud.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a:bodyPr>
          <a:lstStyle/>
          <a:p>
            <a:pPr algn="just"/>
            <a:r>
              <a:rPr lang="en-US" sz="2400" dirty="0"/>
              <a:t>When the user identifies missing security elements in the cloud, they can use that mapping to work to close the gap. </a:t>
            </a:r>
          </a:p>
          <a:p>
            <a:pPr algn="just"/>
            <a:r>
              <a:rPr lang="en-US" sz="2400" dirty="0"/>
              <a:t>Adapting on-premises systems to a cloud model requires that the users determine what security mechanisms are required and mapping those to controls that exist in the chosen cloud service provider. </a:t>
            </a:r>
          </a:p>
          <a:p>
            <a:pPr algn="just"/>
            <a:r>
              <a:rPr lang="en-US" sz="2400" dirty="0"/>
              <a:t>Storing data in the cloud is of particular concern. </a:t>
            </a:r>
          </a:p>
          <a:p>
            <a:pPr algn="just"/>
            <a:r>
              <a:rPr lang="en-US" sz="2400" dirty="0"/>
              <a:t>Data should be transferred and stored in an encrypted format.</a:t>
            </a:r>
          </a:p>
          <a:p>
            <a:pPr algn="just"/>
            <a:r>
              <a:rPr lang="en-US" sz="2400" dirty="0"/>
              <a:t>The user can use proxy and brokerage services to separate clients from direct access to shared cloud storage.</a:t>
            </a:r>
          </a:p>
          <a:p>
            <a:pPr algn="just"/>
            <a:endParaRPr lang="en-US" sz="2400" dirty="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Engine Attacks</a:t>
            </a:r>
          </a:p>
        </p:txBody>
      </p:sp>
      <p:sp>
        <p:nvSpPr>
          <p:cNvPr id="3" name="Content Placeholder 2"/>
          <p:cNvSpPr>
            <a:spLocks noGrp="1"/>
          </p:cNvSpPr>
          <p:nvPr>
            <p:ph sz="quarter" idx="1"/>
          </p:nvPr>
        </p:nvSpPr>
        <p:spPr/>
        <p:txBody>
          <a:bodyPr>
            <a:normAutofit/>
          </a:bodyPr>
          <a:lstStyle/>
          <a:p>
            <a:r>
              <a:rPr lang="en-US" sz="2000" dirty="0"/>
              <a:t>The service engine is a highly customized platform that sits above the physical layer and characterizes the underlying cloud architecture; this service engine is normally controlled by cloud provider to mange customer resources but it can be rented by potential customers who wish to use and adopt the </a:t>
            </a:r>
            <a:r>
              <a:rPr lang="en-US" sz="2000" dirty="0" err="1"/>
              <a:t>IaaS</a:t>
            </a:r>
            <a:r>
              <a:rPr lang="en-US" sz="2000" dirty="0"/>
              <a:t> model. </a:t>
            </a:r>
          </a:p>
          <a:p>
            <a:r>
              <a:rPr lang="en-US" sz="2000" dirty="0"/>
              <a:t>Hackers can abuse this feature by subscribing to the </a:t>
            </a:r>
            <a:r>
              <a:rPr lang="en-US" sz="2000" dirty="0" err="1"/>
              <a:t>IaaS</a:t>
            </a:r>
            <a:r>
              <a:rPr lang="en-US" sz="2000" dirty="0"/>
              <a:t> model and renting a virtual machine that would be hosted and controlled by the service engine; then they can use the VM to hack the service engine from the inside and use the service engine to their advantage where it may contain sensitive business information through other VMs from other cloud subscribers. </a:t>
            </a:r>
          </a:p>
          <a:p>
            <a:r>
              <a:rPr lang="en-US" sz="2000" dirty="0"/>
              <a:t>In other words, hackers can escape the isolation feature that separates data belonging to different cloud customers and possibly breach and compromise their confidential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Hijacking</a:t>
            </a:r>
          </a:p>
        </p:txBody>
      </p:sp>
      <p:sp>
        <p:nvSpPr>
          <p:cNvPr id="3" name="Content Placeholder 2"/>
          <p:cNvSpPr>
            <a:spLocks noGrp="1"/>
          </p:cNvSpPr>
          <p:nvPr>
            <p:ph sz="quarter" idx="1"/>
          </p:nvPr>
        </p:nvSpPr>
        <p:spPr/>
        <p:txBody>
          <a:bodyPr>
            <a:normAutofit/>
          </a:bodyPr>
          <a:lstStyle/>
          <a:p>
            <a:pPr algn="just"/>
            <a:r>
              <a:rPr lang="en-US" sz="2400" dirty="0"/>
              <a:t>Cloud account hijacking is a process in which an individual or organization's cloud account is stolen or hijacked by an  attacker. </a:t>
            </a:r>
          </a:p>
          <a:p>
            <a:pPr algn="just"/>
            <a:r>
              <a:rPr lang="en-US" sz="2400" dirty="0"/>
              <a:t>Account </a:t>
            </a:r>
            <a:r>
              <a:rPr lang="en-US" sz="2400" b="1" dirty="0"/>
              <a:t>hijacking</a:t>
            </a:r>
            <a:r>
              <a:rPr lang="en-US" sz="2400" dirty="0"/>
              <a:t> occurs when a criminal obtains your personal data information and uses it to take over your accounts</a:t>
            </a:r>
          </a:p>
          <a:p>
            <a:pPr algn="just"/>
            <a:r>
              <a:rPr lang="en-US" sz="2400" dirty="0"/>
              <a:t>Cloud account hijacking is a common tactic in identity theft schemes in which the attacker uses the stolen account information to conduct malicious or unauthorized activity.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Hijacking</a:t>
            </a:r>
            <a:endParaRPr lang="en-US" dirty="0"/>
          </a:p>
        </p:txBody>
      </p:sp>
      <p:sp>
        <p:nvSpPr>
          <p:cNvPr id="3" name="Content Placeholder 2"/>
          <p:cNvSpPr>
            <a:spLocks noGrp="1"/>
          </p:cNvSpPr>
          <p:nvPr>
            <p:ph sz="quarter" idx="1"/>
          </p:nvPr>
        </p:nvSpPr>
        <p:spPr/>
        <p:txBody>
          <a:bodyPr/>
          <a:lstStyle/>
          <a:p>
            <a:r>
              <a:rPr lang="en-US" b="1" dirty="0"/>
              <a:t>Remediation</a:t>
            </a:r>
            <a:endParaRPr lang="en-US" dirty="0"/>
          </a:p>
          <a:p>
            <a:pPr lvl="1"/>
            <a:r>
              <a:rPr lang="en-US" sz="2400" dirty="0"/>
              <a:t>Prohibit the sharing of account credentials between users and services.</a:t>
            </a:r>
          </a:p>
          <a:p>
            <a:pPr lvl="1"/>
            <a:r>
              <a:rPr lang="en-US" sz="2400" dirty="0"/>
              <a:t>Leverage strong two-factor authentication techniques where possible.</a:t>
            </a:r>
          </a:p>
          <a:p>
            <a:pPr lvl="1"/>
            <a:r>
              <a:rPr lang="en-US" sz="2400" dirty="0"/>
              <a:t>Employ proactive monitoring to detect unauthorized activity.</a:t>
            </a:r>
          </a:p>
          <a:p>
            <a:pPr lvl="1"/>
            <a:r>
              <a:rPr lang="en-US" sz="2400" dirty="0"/>
              <a:t>Understand cloud provider security policies and SLAs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Leakage</a:t>
            </a:r>
          </a:p>
        </p:txBody>
      </p:sp>
      <p:sp>
        <p:nvSpPr>
          <p:cNvPr id="3" name="Content Placeholder 2"/>
          <p:cNvSpPr>
            <a:spLocks noGrp="1"/>
          </p:cNvSpPr>
          <p:nvPr>
            <p:ph sz="quarter" idx="1"/>
          </p:nvPr>
        </p:nvSpPr>
        <p:spPr/>
        <p:txBody>
          <a:bodyPr>
            <a:normAutofit/>
          </a:bodyPr>
          <a:lstStyle/>
          <a:p>
            <a:pPr algn="just"/>
            <a:r>
              <a:rPr lang="en-US" sz="2400" dirty="0"/>
              <a:t>The unauthorized transfer of classified information from a computer or datacenter to the outside world. </a:t>
            </a:r>
          </a:p>
          <a:p>
            <a:pPr algn="just"/>
            <a:r>
              <a:rPr lang="en-US" sz="2400" dirty="0"/>
              <a:t>A </a:t>
            </a:r>
            <a:r>
              <a:rPr lang="en-US" sz="2400" b="1" dirty="0"/>
              <a:t>cloud leak</a:t>
            </a:r>
            <a:r>
              <a:rPr lang="en-US" sz="2400" dirty="0"/>
              <a:t> is when sensitive business </a:t>
            </a:r>
            <a:r>
              <a:rPr lang="en-US" sz="2400" b="1" dirty="0"/>
              <a:t>data</a:t>
            </a:r>
            <a:r>
              <a:rPr lang="en-US" sz="2400" dirty="0"/>
              <a:t> stored in a private </a:t>
            </a:r>
            <a:r>
              <a:rPr lang="en-US" sz="2400" b="1" dirty="0"/>
              <a:t>cloud</a:t>
            </a:r>
            <a:r>
              <a:rPr lang="en-US" sz="2400" dirty="0"/>
              <a:t> instance is accidentally exposed to the internet</a:t>
            </a:r>
            <a:endParaRPr lang="en-US" sz="2400" b="1" dirty="0"/>
          </a:p>
          <a:p>
            <a:pPr algn="just"/>
            <a:r>
              <a:rPr lang="en-US" sz="2400" b="1" dirty="0"/>
              <a:t>Data leakage</a:t>
            </a:r>
            <a:r>
              <a:rPr lang="en-US" sz="2400" dirty="0"/>
              <a:t> can be accomplished by simply mentally remembering what was seen, by physical removal of tapes, disks and reports or by subtle </a:t>
            </a:r>
            <a:r>
              <a:rPr lang="en-US" sz="2400" b="1" dirty="0"/>
              <a:t>means</a:t>
            </a:r>
            <a:r>
              <a:rPr lang="en-US" sz="2400" dirty="0"/>
              <a:t> such as </a:t>
            </a:r>
            <a:r>
              <a:rPr lang="en-US" sz="2400" b="1" dirty="0"/>
              <a:t>data</a:t>
            </a:r>
            <a:r>
              <a:rPr lang="en-US" sz="2400" dirty="0"/>
              <a:t> hiding.</a:t>
            </a:r>
          </a:p>
          <a:p>
            <a:pPr algn="just"/>
            <a:endParaRPr lang="en-US" sz="2400" dirty="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Leakage</a:t>
            </a:r>
            <a:endParaRPr lang="en-US" dirty="0"/>
          </a:p>
        </p:txBody>
      </p:sp>
      <p:sp>
        <p:nvSpPr>
          <p:cNvPr id="3" name="Content Placeholder 2"/>
          <p:cNvSpPr>
            <a:spLocks noGrp="1"/>
          </p:cNvSpPr>
          <p:nvPr>
            <p:ph sz="quarter" idx="1"/>
          </p:nvPr>
        </p:nvSpPr>
        <p:spPr/>
        <p:txBody>
          <a:bodyPr/>
          <a:lstStyle/>
          <a:p>
            <a:r>
              <a:rPr lang="en-US" dirty="0"/>
              <a:t>Reasons for Data leakage:</a:t>
            </a:r>
          </a:p>
          <a:p>
            <a:pPr lvl="1"/>
            <a:r>
              <a:rPr lang="en-US" dirty="0"/>
              <a:t>Weak Passwords.</a:t>
            </a:r>
          </a:p>
          <a:p>
            <a:pPr lvl="1"/>
            <a:r>
              <a:rPr lang="en-US" dirty="0"/>
              <a:t>Theft of a Company Item From Employee. </a:t>
            </a:r>
          </a:p>
          <a:p>
            <a:pPr lvl="1"/>
            <a:r>
              <a:rPr lang="en-US" dirty="0"/>
              <a:t>Exploiting Vulnerabilities. </a:t>
            </a:r>
          </a:p>
          <a:p>
            <a:pPr lvl="1"/>
            <a:r>
              <a:rPr lang="en-US" dirty="0"/>
              <a:t>Accidentally Emailing Sensitive Information or Publishing It Online.</a:t>
            </a:r>
          </a:p>
          <a:p>
            <a:pPr lvl="1"/>
            <a:r>
              <a:rPr lang="en-US" dirty="0"/>
              <a:t>Malicious Attacks That Result in Data Leakage. </a:t>
            </a:r>
          </a:p>
          <a:p>
            <a:pPr lvl="1"/>
            <a:r>
              <a:rPr lang="en-US" dirty="0"/>
              <a:t>Phishing</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Leakage</a:t>
            </a:r>
            <a:endParaRPr lang="en-US" dirty="0"/>
          </a:p>
        </p:txBody>
      </p:sp>
      <p:sp>
        <p:nvSpPr>
          <p:cNvPr id="3" name="Content Placeholder 2"/>
          <p:cNvSpPr>
            <a:spLocks noGrp="1"/>
          </p:cNvSpPr>
          <p:nvPr>
            <p:ph sz="quarter" idx="1"/>
          </p:nvPr>
        </p:nvSpPr>
        <p:spPr/>
        <p:txBody>
          <a:bodyPr>
            <a:normAutofit/>
          </a:bodyPr>
          <a:lstStyle/>
          <a:p>
            <a:pPr algn="just"/>
            <a:r>
              <a:rPr lang="en-US" b="1" dirty="0"/>
              <a:t>Remediation</a:t>
            </a:r>
            <a:endParaRPr lang="en-US" dirty="0"/>
          </a:p>
          <a:p>
            <a:pPr lvl="1" algn="just"/>
            <a:r>
              <a:rPr lang="en-US" dirty="0"/>
              <a:t>Implement strong API access control.</a:t>
            </a:r>
          </a:p>
          <a:p>
            <a:pPr lvl="1" algn="just"/>
            <a:r>
              <a:rPr lang="en-US" dirty="0"/>
              <a:t>Encrypt and protect integrity of data in transit.</a:t>
            </a:r>
          </a:p>
          <a:p>
            <a:pPr lvl="1" algn="just"/>
            <a:r>
              <a:rPr lang="en-US" dirty="0"/>
              <a:t>Analyzes data protection at both design and run time.</a:t>
            </a:r>
          </a:p>
          <a:p>
            <a:pPr lvl="1" algn="just"/>
            <a:r>
              <a:rPr lang="en-US" dirty="0"/>
              <a:t>Implement strong key generation, storage and management, and destruction practices.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Choosing Cloud??</a:t>
            </a:r>
          </a:p>
        </p:txBody>
      </p:sp>
      <p:sp>
        <p:nvSpPr>
          <p:cNvPr id="3" name="Content Placeholder 2"/>
          <p:cNvSpPr>
            <a:spLocks noGrp="1"/>
          </p:cNvSpPr>
          <p:nvPr>
            <p:ph sz="quarter" idx="1"/>
          </p:nvPr>
        </p:nvSpPr>
        <p:spPr/>
        <p:txBody>
          <a:bodyPr>
            <a:normAutofit/>
          </a:bodyPr>
          <a:lstStyle/>
          <a:p>
            <a:pPr algn="just"/>
            <a:r>
              <a:rPr lang="en-US" sz="2400" dirty="0"/>
              <a:t>Determine which resources (data, services, or applications) user is planning to move to the cloud. </a:t>
            </a:r>
          </a:p>
          <a:p>
            <a:pPr algn="just"/>
            <a:r>
              <a:rPr lang="en-US" sz="2400" dirty="0"/>
              <a:t>Determine the sensitivity of the resource to risk </a:t>
            </a:r>
          </a:p>
          <a:p>
            <a:pPr algn="just"/>
            <a:r>
              <a:rPr lang="en-US" sz="2400" dirty="0"/>
              <a:t>Determine the risk associated with the particular cloud type for a resource. </a:t>
            </a:r>
          </a:p>
          <a:p>
            <a:pPr algn="just"/>
            <a:r>
              <a:rPr lang="en-US" sz="2400" dirty="0"/>
              <a:t>Taking into account the particular cloud service model that you will be using. </a:t>
            </a:r>
          </a:p>
          <a:p>
            <a:pPr algn="just"/>
            <a:r>
              <a:rPr lang="en-US" sz="2400" dirty="0"/>
              <a:t>If the user have selected a particular cloud service provider, they need to evaluate its system to understand how data is transferred, where it is stored, and how to move data both in and out of the cloud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Areas for security concerns in cloud computing</a:t>
            </a:r>
          </a:p>
        </p:txBody>
      </p:sp>
      <p:sp>
        <p:nvSpPr>
          <p:cNvPr id="3" name="Content Placeholder 2"/>
          <p:cNvSpPr>
            <a:spLocks noGrp="1"/>
          </p:cNvSpPr>
          <p:nvPr>
            <p:ph sz="quarter" idx="1"/>
          </p:nvPr>
        </p:nvSpPr>
        <p:spPr/>
        <p:txBody>
          <a:bodyPr>
            <a:normAutofit/>
          </a:bodyPr>
          <a:lstStyle/>
          <a:p>
            <a:pPr algn="just"/>
            <a:r>
              <a:rPr lang="en-US" sz="2400" dirty="0"/>
              <a:t>There are numerous security issues for cloud computing as it encompasses many technologies. </a:t>
            </a:r>
          </a:p>
          <a:p>
            <a:pPr algn="just"/>
            <a:r>
              <a:rPr lang="en-US" sz="2400" dirty="0"/>
              <a:t>With each technology, the specific security measures has to be taken and are applicable to cloud computing. </a:t>
            </a:r>
          </a:p>
          <a:p>
            <a:pPr algn="just"/>
            <a:r>
              <a:rPr lang="en-US" sz="2400" dirty="0"/>
              <a:t>There are six specific areas of the cloud computing environment where equipment and software require substantial security attention </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Areas for security concerns in cloud computing</a:t>
            </a:r>
          </a:p>
        </p:txBody>
      </p:sp>
      <p:pic>
        <p:nvPicPr>
          <p:cNvPr id="2050" name="Picture 2"/>
          <p:cNvPicPr>
            <a:picLocks noChangeAspect="1" noChangeArrowheads="1"/>
          </p:cNvPicPr>
          <p:nvPr/>
        </p:nvPicPr>
        <p:blipFill>
          <a:blip r:embed="rId2"/>
          <a:srcRect l="10156" t="29167" r="13281" b="17708"/>
          <a:stretch>
            <a:fillRect/>
          </a:stretch>
        </p:blipFill>
        <p:spPr bwMode="auto">
          <a:xfrm>
            <a:off x="990600" y="2133600"/>
            <a:ext cx="7467600" cy="3886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Areas for security concerns in cloud computing</a:t>
            </a:r>
          </a:p>
        </p:txBody>
      </p:sp>
      <p:sp>
        <p:nvSpPr>
          <p:cNvPr id="3" name="Content Placeholder 2"/>
          <p:cNvSpPr>
            <a:spLocks noGrp="1"/>
          </p:cNvSpPr>
          <p:nvPr>
            <p:ph sz="quarter" idx="1"/>
          </p:nvPr>
        </p:nvSpPr>
        <p:spPr/>
        <p:txBody>
          <a:bodyPr>
            <a:normAutofit/>
          </a:bodyPr>
          <a:lstStyle/>
          <a:p>
            <a:r>
              <a:rPr lang="en-US" dirty="0"/>
              <a:t>These six areas are: </a:t>
            </a:r>
          </a:p>
          <a:p>
            <a:pPr>
              <a:buNone/>
            </a:pPr>
            <a:r>
              <a:rPr lang="en-US" sz="2400" dirty="0"/>
              <a:t>	(1) Security of data at rest </a:t>
            </a:r>
          </a:p>
          <a:p>
            <a:pPr>
              <a:buNone/>
            </a:pPr>
            <a:r>
              <a:rPr lang="en-US" sz="2400" dirty="0"/>
              <a:t>	(2) Security of data in transit </a:t>
            </a:r>
          </a:p>
          <a:p>
            <a:pPr>
              <a:buNone/>
            </a:pPr>
            <a:r>
              <a:rPr lang="en-US" sz="2400" dirty="0"/>
              <a:t>	(3) Authentication of users/applications/ processes </a:t>
            </a:r>
          </a:p>
          <a:p>
            <a:pPr>
              <a:buNone/>
            </a:pPr>
            <a:r>
              <a:rPr lang="en-US" sz="2400" dirty="0"/>
              <a:t>	(4) Robust separation between data belonging to different customers </a:t>
            </a:r>
          </a:p>
          <a:p>
            <a:pPr>
              <a:buNone/>
            </a:pPr>
            <a:r>
              <a:rPr lang="en-US" sz="2400" dirty="0"/>
              <a:t>	(5) Cloud legal and regulatory issues </a:t>
            </a:r>
          </a:p>
          <a:p>
            <a:pPr>
              <a:buNone/>
            </a:pPr>
            <a:r>
              <a:rPr lang="en-US" sz="2400" dirty="0"/>
              <a:t>	(6) Incident response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Areas for security concerns in cloud computing</a:t>
            </a:r>
          </a:p>
        </p:txBody>
      </p:sp>
      <p:sp>
        <p:nvSpPr>
          <p:cNvPr id="3" name="Content Placeholder 2"/>
          <p:cNvSpPr>
            <a:spLocks noGrp="1"/>
          </p:cNvSpPr>
          <p:nvPr>
            <p:ph sz="quarter" idx="1"/>
          </p:nvPr>
        </p:nvSpPr>
        <p:spPr/>
        <p:txBody>
          <a:bodyPr>
            <a:normAutofit/>
          </a:bodyPr>
          <a:lstStyle/>
          <a:p>
            <a:r>
              <a:rPr lang="en-US" b="1" dirty="0"/>
              <a:t>For securing data at rest </a:t>
            </a:r>
          </a:p>
          <a:p>
            <a:pPr lvl="1"/>
            <a:r>
              <a:rPr lang="en-US" sz="2400" dirty="0"/>
              <a:t>Cryptographic encryption mechanisms are certainly the best options </a:t>
            </a:r>
          </a:p>
          <a:p>
            <a:r>
              <a:rPr lang="en-US" b="1" dirty="0"/>
              <a:t>For securing data in transit </a:t>
            </a:r>
          </a:p>
          <a:p>
            <a:pPr lvl="1"/>
            <a:r>
              <a:rPr lang="en-US" sz="2400" dirty="0"/>
              <a:t>Encryption </a:t>
            </a:r>
          </a:p>
          <a:p>
            <a:pPr lvl="1"/>
            <a:r>
              <a:rPr lang="en-US" sz="2400" dirty="0"/>
              <a:t>Authentication </a:t>
            </a:r>
          </a:p>
          <a:p>
            <a:pPr lvl="1"/>
            <a:r>
              <a:rPr lang="en-US" sz="2400" dirty="0"/>
              <a:t>Integrity protection mechanisms </a:t>
            </a:r>
          </a:p>
          <a:p>
            <a:r>
              <a:rPr lang="en-US" sz="2400" b="1" dirty="0"/>
              <a:t>Authentication </a:t>
            </a:r>
          </a:p>
          <a:p>
            <a:pPr lvl="1"/>
            <a:r>
              <a:rPr lang="en-US" sz="2400" dirty="0"/>
              <a:t>User authentication </a:t>
            </a:r>
          </a:p>
          <a:p>
            <a:pPr lvl="1"/>
            <a:r>
              <a:rPr lang="en-US" sz="2400" dirty="0"/>
              <a:t>Access control </a:t>
            </a:r>
          </a:p>
          <a:p>
            <a:endParaRPr lang="en-US" sz="2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787</TotalTime>
  <Words>2455</Words>
  <Application>Microsoft Office PowerPoint</Application>
  <PresentationFormat>On-screen Show (4:3)</PresentationFormat>
  <Paragraphs>197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Cambria</vt:lpstr>
      <vt:lpstr>Franklin Gothic Book</vt:lpstr>
      <vt:lpstr>Perpetua</vt:lpstr>
      <vt:lpstr>Times New Roman</vt:lpstr>
      <vt:lpstr>Wingdings 2</vt:lpstr>
      <vt:lpstr>Equity</vt:lpstr>
      <vt:lpstr>  Security in Cloud Computing </vt:lpstr>
      <vt:lpstr> Introduction </vt:lpstr>
      <vt:lpstr>Introduction</vt:lpstr>
      <vt:lpstr>Introduction</vt:lpstr>
      <vt:lpstr> Choosing Cloud??</vt:lpstr>
      <vt:lpstr> Areas for security concerns in cloud computing</vt:lpstr>
      <vt:lpstr> Areas for security concerns in cloud computing</vt:lpstr>
      <vt:lpstr> Areas for security concerns in cloud computing</vt:lpstr>
      <vt:lpstr> Areas for security concerns in cloud computing</vt:lpstr>
      <vt:lpstr> Areas for security concerns in cloud computing</vt:lpstr>
      <vt:lpstr> Security concerns in Traditional IT </vt:lpstr>
      <vt:lpstr> Security concerns in Traditional IT </vt:lpstr>
      <vt:lpstr> Security Issues in Cloud Computing</vt:lpstr>
      <vt:lpstr> Security Issues in Cloud Computing</vt:lpstr>
      <vt:lpstr> Cloud Security Threats</vt:lpstr>
      <vt:lpstr> Cloud Security Threats</vt:lpstr>
      <vt:lpstr> Cloud Security Threats</vt:lpstr>
      <vt:lpstr> Cloud Security Threats</vt:lpstr>
      <vt:lpstr> Cloud Security Threats</vt:lpstr>
      <vt:lpstr> Cloud Security Threats</vt:lpstr>
      <vt:lpstr> Cloud Security Threats</vt:lpstr>
      <vt:lpstr> Cloud Security Threats</vt:lpstr>
      <vt:lpstr> Types of Attackers in Cloud Computing</vt:lpstr>
      <vt:lpstr> Types of Attackers in Cloud Computing</vt:lpstr>
      <vt:lpstr> Types of Attackers in Cloud Computing</vt:lpstr>
      <vt:lpstr> Types of Attackers in Cloud Computing </vt:lpstr>
      <vt:lpstr> Types of Attackers in Cloud Computing </vt:lpstr>
      <vt:lpstr> Security Service Boundary </vt:lpstr>
      <vt:lpstr> Security Service Boundary </vt:lpstr>
      <vt:lpstr> Security issues in SaaS </vt:lpstr>
      <vt:lpstr> Security issues in PaaS </vt:lpstr>
      <vt:lpstr> Security issues in IaaS </vt:lpstr>
      <vt:lpstr>Abuse and Nefarious Use of Cloud Computing</vt:lpstr>
      <vt:lpstr>Complexity of security in a cloud environment</vt:lpstr>
      <vt:lpstr>Abuse and Nefarious Use of Cloud Computing</vt:lpstr>
      <vt:lpstr>Abuse and Nefarious Use of Cloud Computing</vt:lpstr>
      <vt:lpstr>Host Hopping Attacks</vt:lpstr>
      <vt:lpstr>Malicious Insider and Abuse of Privileges</vt:lpstr>
      <vt:lpstr>Identity Theft Attacks</vt:lpstr>
      <vt:lpstr>Service Engine Attacks</vt:lpstr>
      <vt:lpstr>Service Hijacking</vt:lpstr>
      <vt:lpstr>Service Hijacking</vt:lpstr>
      <vt:lpstr>Data Leakage</vt:lpstr>
      <vt:lpstr>Data Leakage</vt:lpstr>
      <vt:lpstr>Data Leakage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Abuse and Nefarious Use of Cloud Computing</dc:title>
  <dc:creator>Saurabh-PC</dc:creator>
  <cp:lastModifiedBy>Sachin</cp:lastModifiedBy>
  <cp:revision>37</cp:revision>
  <dcterms:created xsi:type="dcterms:W3CDTF">2019-11-27T03:16:16Z</dcterms:created>
  <dcterms:modified xsi:type="dcterms:W3CDTF">2022-11-24T05:29:21Z</dcterms:modified>
</cp:coreProperties>
</file>