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handoutMasterIdLst>
    <p:handoutMasterId r:id="rId29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9" r:id="rId14"/>
    <p:sldId id="269" r:id="rId15"/>
    <p:sldId id="268" r:id="rId16"/>
    <p:sldId id="270" r:id="rId17"/>
    <p:sldId id="271" r:id="rId18"/>
    <p:sldId id="278" r:id="rId19"/>
    <p:sldId id="264" r:id="rId20"/>
    <p:sldId id="272" r:id="rId21"/>
    <p:sldId id="275" r:id="rId22"/>
    <p:sldId id="280" r:id="rId23"/>
    <p:sldId id="274" r:id="rId24"/>
    <p:sldId id="276" r:id="rId25"/>
    <p:sldId id="277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598"/>
    <a:srgbClr val="31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5A09-C4CF-461A-9DCE-6AD07BDF5EA0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58D22-5EF6-4082-AF09-87657F9EF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0408"/>
            <a:ext cx="7766936" cy="66351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5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25642"/>
          </a:xfrm>
        </p:spPr>
        <p:txBody>
          <a:bodyPr>
            <a:normAutofit/>
          </a:bodyPr>
          <a:lstStyle>
            <a:lvl1pPr>
              <a:defRPr sz="32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9863"/>
            <a:ext cx="8596668" cy="53314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8959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FontTx/>
              <a:buNone/>
              <a:defRPr sz="2400">
                <a:solidFill>
                  <a:srgbClr val="28959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0">
              <a:buFontTx/>
              <a:buNone/>
              <a:defRPr sz="2400">
                <a:solidFill>
                  <a:srgbClr val="28959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0">
              <a:buFontTx/>
              <a:buNone/>
              <a:defRPr sz="2400">
                <a:solidFill>
                  <a:srgbClr val="28959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800" indent="0">
              <a:buFontTx/>
              <a:buNone/>
              <a:defRPr sz="2400">
                <a:solidFill>
                  <a:srgbClr val="28959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94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3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3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9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1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22-11-17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22-11-17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8937"/>
            <a:ext cx="10515600" cy="505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8C2D-FBF0-4D03-97E9-9AD03B984BB3}" type="datetimeFigureOut">
              <a:rPr lang="en-US" smtClean="0"/>
              <a:t>22-11-17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2FC0-DCA5-4DE8-B6D5-ACC14807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ngSangTro.c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D5.cpp" TargetMode="External"/><Relationship Id="rId2" Type="http://schemas.openxmlformats.org/officeDocument/2006/relationships/hyperlink" Target="VD4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VD6.cp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VD7.c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VD8.cp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lyvamax2018@gmail.com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nb1305056@student.ctu.edu.v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VD1.c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VD2.c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VD3.c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914" y="242751"/>
            <a:ext cx="8149027" cy="1091776"/>
          </a:xfrm>
        </p:spPr>
        <p:txBody>
          <a:bodyPr/>
          <a:lstStyle/>
          <a:p>
            <a:r>
              <a:rPr lang="en-US" sz="2400" b="1" smtClean="0">
                <a:solidFill>
                  <a:srgbClr val="0070C0"/>
                </a:solidFill>
              </a:rPr>
              <a:t>TRƯỜNG ĐẠI HỌC CẦN THƠ</a:t>
            </a:r>
            <a:r>
              <a:rPr lang="en-US" sz="2400" b="1">
                <a:solidFill>
                  <a:schemeClr val="tx1"/>
                </a:solidFill>
              </a:rPr>
              <a:t/>
            </a:r>
            <a:br>
              <a:rPr lang="en-US" sz="2400" b="1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rgbClr val="0070C0"/>
                </a:solidFill>
              </a:rPr>
              <a:t>KHOA CÔNG NGHỆ THÔNG TIN VÀ TRUYỀN THÔNG</a:t>
            </a:r>
            <a:br>
              <a:rPr lang="en-US" sz="2400" b="1" smtClean="0">
                <a:solidFill>
                  <a:srgbClr val="0070C0"/>
                </a:solidFill>
              </a:rPr>
            </a:br>
            <a:r>
              <a:rPr lang="en-US" sz="2400" b="1" smtClean="0">
                <a:solidFill>
                  <a:srgbClr val="0070C0"/>
                </a:solidFill>
              </a:rPr>
              <a:t>BỘ MÔN CNTT</a:t>
            </a:r>
            <a:endParaRPr lang="en-US" sz="2400" b="1">
              <a:solidFill>
                <a:srgbClr val="0070C0"/>
              </a:solidFill>
            </a:endParaRPr>
          </a:p>
        </p:txBody>
      </p:sp>
      <p:pic>
        <p:nvPicPr>
          <p:cNvPr id="4" name="Picture 15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13" y="2235529"/>
            <a:ext cx="14192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9913" y="1554520"/>
            <a:ext cx="8149027" cy="5068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smtClean="0">
                <a:solidFill>
                  <a:srgbClr val="0070C0"/>
                </a:solidFill>
              </a:rPr>
              <a:t>BÁO CÁO LUẬN VĂN</a:t>
            </a: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913" y="5592876"/>
            <a:ext cx="2880130" cy="972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smtClean="0">
                <a:solidFill>
                  <a:srgbClr val="0070C0"/>
                </a:solidFill>
              </a:rPr>
              <a:t>Sinh viên thực hiện:</a:t>
            </a:r>
          </a:p>
          <a:p>
            <a:pPr algn="l"/>
            <a:r>
              <a:rPr lang="en-US" sz="2000" b="1" smtClean="0">
                <a:solidFill>
                  <a:srgbClr val="0070C0"/>
                </a:solidFill>
              </a:rPr>
              <a:t>Trần lý Văn</a:t>
            </a:r>
          </a:p>
          <a:p>
            <a:pPr algn="l"/>
            <a:r>
              <a:rPr lang="en-US" sz="2000" b="1" smtClean="0">
                <a:solidFill>
                  <a:srgbClr val="0070C0"/>
                </a:solidFill>
              </a:rPr>
              <a:t>B1305056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38810" y="5719758"/>
            <a:ext cx="2880130" cy="719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b="1" smtClean="0">
                <a:solidFill>
                  <a:srgbClr val="0070C0"/>
                </a:solidFill>
              </a:rPr>
              <a:t>Giảng viên hướng dẫn:</a:t>
            </a:r>
          </a:p>
          <a:p>
            <a:pPr algn="r"/>
            <a:r>
              <a:rPr lang="en-US" sz="2000" b="1" smtClean="0">
                <a:solidFill>
                  <a:srgbClr val="0070C0"/>
                </a:solidFill>
              </a:rPr>
              <a:t>PGS.TS Trần Cao Đệ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913" y="3667454"/>
            <a:ext cx="8149027" cy="1085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smtClean="0">
                <a:solidFill>
                  <a:srgbClr val="0070C0"/>
                </a:solidFill>
              </a:rPr>
              <a:t>XÂY DỰNG WEB ĐIỂM DANH SỰ KIỆN BẰNG RFID</a:t>
            </a:r>
            <a:endParaRPr lang="en-US" sz="3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</a:t>
            </a:r>
            <a:r>
              <a:rPr lang="en-US"/>
              <a:t>. Cấp phát động con </a:t>
            </a:r>
            <a:r>
              <a:rPr lang="en-US" smtClean="0"/>
              <a:t>trỏ (2): </a:t>
            </a:r>
            <a:r>
              <a:rPr lang="en-US"/>
              <a:t>(quan trọng)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09863"/>
            <a:ext cx="10078899" cy="59556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Vì dãy cấp phát động tương đương có thể dùng như một mảng nên nó còn được gọi là mảng động.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VD: sau khi ta gán giá trị cho mảng vừa rồi (giả sử mảng kiểu nguyên 7 ô) . Ta có: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Các giá trị từng ô a[0], a[1], a[2],… được tính lại thành *h, *(h+1), *(h+2),…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Vậy để nhập giá trị vào mảng động ta sẽ nhập lần lượt vào GTGT của các con trỏ *(h+i) với i chạy từ 0 tới 6. ( scanf(“%d”,&amp;(*(h+i)); ). Với &amp;(*(h+i)) viết lại thành h+i;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97412"/>
              </p:ext>
            </p:extLst>
          </p:nvPr>
        </p:nvGraphicFramePr>
        <p:xfrm>
          <a:off x="1764630" y="2377744"/>
          <a:ext cx="6593307" cy="136558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4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229367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229368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h+1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h+2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h+3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h+4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h+5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h+6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8410073" y="2538663"/>
            <a:ext cx="950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60568" y="2352173"/>
            <a:ext cx="27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 chỉ CT chỉ tới (GTTT)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10073" y="3112169"/>
            <a:ext cx="950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60567" y="2928048"/>
            <a:ext cx="27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CT chỉ tới *(h+i)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5378116"/>
            <a:ext cx="4971474" cy="1287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5306716"/>
            <a:ext cx="4848977" cy="1358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21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Cấp phát động con trỏ </a:t>
            </a:r>
            <a:r>
              <a:rPr lang="en-US" smtClean="0"/>
              <a:t>(3): </a:t>
            </a:r>
            <a:r>
              <a:rPr lang="en-US"/>
              <a:t>(quan trọng)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09863"/>
            <a:ext cx="10199213" cy="600375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Vậy để có một mảng động ta phải khai báo một con trỏ có kiểu thích hợp rồi cấp phát cho nó một số ô nhớ cho trước. Cách để cấp phát là dùng hàm </a:t>
            </a:r>
            <a:r>
              <a:rPr lang="en-US" smtClean="0">
                <a:solidFill>
                  <a:srgbClr val="7030A0"/>
                </a:solidFill>
              </a:rPr>
              <a:t>malloc</a:t>
            </a:r>
            <a:r>
              <a:rPr lang="en-US" smtClean="0"/>
              <a:t> hoặc </a:t>
            </a:r>
            <a:r>
              <a:rPr lang="en-US" smtClean="0">
                <a:solidFill>
                  <a:srgbClr val="7030A0"/>
                </a:solidFill>
              </a:rPr>
              <a:t>calloc</a:t>
            </a:r>
            <a:r>
              <a:rPr lang="en-US" smtClean="0"/>
              <a:t> trong thư viện </a:t>
            </a:r>
            <a:r>
              <a:rPr lang="en-US" smtClean="0">
                <a:solidFill>
                  <a:srgbClr val="7030A0"/>
                </a:solidFill>
              </a:rPr>
              <a:t>malloc.h</a:t>
            </a:r>
            <a:r>
              <a:rPr lang="en-US" smtClean="0"/>
              <a:t> (thư viện dành cho dev c++)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Để cấp phát k bị thừa. Ta có thể nhận số lượng phần tử trước (như ở mảng) rồi cấp phát số ô vừa đủ.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62727" y="1925053"/>
            <a:ext cx="73392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&lt;Tên con trỏ&gt; =(kiểu CT*)</a:t>
            </a:r>
            <a:r>
              <a:rPr lang="en-US" sz="24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(số ô*</a:t>
            </a:r>
            <a:r>
              <a:rPr lang="en-US" sz="24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(kiểu));</a:t>
            </a:r>
          </a:p>
          <a:p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 (int*)malloc(7*sizeof(int));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2727" y="3209603"/>
            <a:ext cx="73392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&lt;Tên con trỏ&gt; =(kiểu CT*)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(số ô,</a:t>
            </a:r>
            <a:r>
              <a:rPr lang="en-US" sz="24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(kiểu));</a:t>
            </a:r>
          </a:p>
          <a:p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 (int*)calloc(7,sizeof(int));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236" y="5265070"/>
            <a:ext cx="5973406" cy="14485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53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Cấp phát động con trỏ </a:t>
            </a:r>
            <a:r>
              <a:rPr lang="en-US" smtClean="0"/>
              <a:t>(4): </a:t>
            </a:r>
            <a:r>
              <a:rPr lang="en-US"/>
              <a:t>(quan trọng)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Sau khi cấp phát nếu ta muốn cấp phát lại số lượng khác cho con trỏ vừa rồi. Ta dùng hàm </a:t>
            </a:r>
            <a:r>
              <a:rPr lang="en-US" smtClean="0">
                <a:solidFill>
                  <a:srgbClr val="7030A0"/>
                </a:solidFill>
              </a:rPr>
              <a:t>realloc.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7030A0"/>
                </a:solidFill>
              </a:rPr>
              <a:t>Sau khi thực hiện xong thao tác trên mảng động ta có thể thu hồi vùng nhớ đã cấp phát để giãm bớt bộ nhớ. ^^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6126" y="1594853"/>
            <a:ext cx="835927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con trỏ 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số ô mới*</a:t>
            </a:r>
            <a:r>
              <a:rPr lang="en-US" sz="32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(kiểu));</a:t>
            </a:r>
          </a:p>
          <a:p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realloc(h,9*sizeof(int));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112" y="3876106"/>
            <a:ext cx="53467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ree(</a:t>
            </a:r>
            <a:r>
              <a:rPr lang="en-US" sz="40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con trỏ</a:t>
            </a:r>
            <a:r>
              <a:rPr lang="en-US" sz="40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40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free(h);</a:t>
            </a:r>
            <a:endParaRPr lang="en-US" sz="20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Cấp phát động con trỏ </a:t>
            </a:r>
            <a:r>
              <a:rPr lang="en-US" smtClean="0"/>
              <a:t>(5): </a:t>
            </a:r>
            <a:r>
              <a:rPr lang="en-US"/>
              <a:t>(quan trọng)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FF0000"/>
                </a:solidFill>
              </a:rPr>
              <a:t>Cách làm dạng bài tập mảng động nếu biết cách làm bằng mảng</a:t>
            </a:r>
            <a:r>
              <a:rPr lang="en-US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/>
              <a:t>Không khai báo mảng mà khai báo con trỏ với tên tùy ý (đúng quy tắc nhá ^^).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/>
              <a:t>Nhập số lượng phần tử rồi cấp phát ô nhớ cho con trỏ. (Nhớ khai báo thư viện)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/>
              <a:t>Đổi cách viết tương ứng ở mảng: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mtClean="0"/>
              <a:t>Đổi &amp;a[x] thành a+x (trong scanf).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mtClean="0"/>
              <a:t>Đổi giá trị a[x] thành *(a+x).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mtClean="0"/>
              <a:t>Trong hàm con sửa mảng a[] thành con trỏ *a.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mtClean="0"/>
              <a:t>Vs x là vị trí trong mảng (từ 0=&gt; n-1)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/>
              <a:t>Chuyển bài mảng sang trỏ: </a:t>
            </a:r>
            <a:r>
              <a:rPr lang="en-US" smtClean="0">
                <a:hlinkClick r:id="rId2" action="ppaction://hlinkfile"/>
              </a:rPr>
              <a:t>MangSangTro.cpp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Cấp phát động con trỏ </a:t>
            </a:r>
            <a:r>
              <a:rPr lang="en-US" smtClean="0"/>
              <a:t>(6): </a:t>
            </a:r>
            <a:r>
              <a:rPr lang="en-US"/>
              <a:t>(quan trọng)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9863"/>
            <a:ext cx="9886392" cy="59676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/>
              <a:t>VD4</a:t>
            </a:r>
            <a:r>
              <a:rPr lang="en-US" smtClean="0"/>
              <a:t>: Viết chương trình </a:t>
            </a:r>
            <a:r>
              <a:rPr lang="en-US" smtClean="0">
                <a:solidFill>
                  <a:srgbClr val="7030A0"/>
                </a:solidFill>
              </a:rPr>
              <a:t>dùng con trỏ nhập vào một dãy số (cấp phát động/mảng động) </a:t>
            </a:r>
            <a:r>
              <a:rPr lang="en-US" smtClean="0"/>
              <a:t>rồi in dãy vừa nhập ra.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mtClean="0"/>
              <a:t>Giờ chúng ta làm bài này: </a:t>
            </a:r>
            <a:r>
              <a:rPr lang="en-US" smtClean="0">
                <a:hlinkClick r:id="rId2" action="ppaction://hlinkfile"/>
              </a:rPr>
              <a:t>VD4.cpp</a:t>
            </a:r>
            <a:endParaRPr lang="en-US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/>
              <a:t>VD5</a:t>
            </a:r>
            <a:r>
              <a:rPr lang="en-US" smtClean="0"/>
              <a:t>: Viết chương trình nhập vào một mảng động và thực hiện 2 yêu cầu sau: (tự làm thử xem nhá ^^)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Đếm số lượng số lẻ trong </a:t>
            </a:r>
            <a:r>
              <a:rPr lang="en-US" smtClean="0"/>
              <a:t>mảng.</a:t>
            </a: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In ra các số nguyên tố trong </a:t>
            </a:r>
            <a:r>
              <a:rPr lang="en-US" smtClean="0"/>
              <a:t>mảng.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mtClean="0"/>
              <a:t>Code giải bài này:  </a:t>
            </a:r>
            <a:r>
              <a:rPr lang="en-US" smtClean="0">
                <a:hlinkClick r:id="rId3" action="ppaction://hlinkfile"/>
              </a:rPr>
              <a:t>VD5.cpp</a:t>
            </a:r>
            <a:endParaRPr lang="en-US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u="sng" smtClean="0"/>
              <a:t>VD6</a:t>
            </a:r>
            <a:r>
              <a:rPr lang="en-US" smtClean="0"/>
              <a:t>: Viết chương trình dùng cấp phát động nhập vào một dãy số.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mtClean="0"/>
              <a:t>Nhập dãy số chỉ tăng dần.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mtClean="0"/>
              <a:t>Sắp xếp lại giãm dần.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mtClean="0"/>
              <a:t>Code: </a:t>
            </a:r>
            <a:r>
              <a:rPr lang="en-US" smtClean="0">
                <a:hlinkClick r:id="rId4" action="ppaction://hlinkfile"/>
              </a:rPr>
              <a:t>VD6.cpp</a:t>
            </a:r>
            <a:endParaRPr lang="en-US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FF0000"/>
                </a:solidFill>
              </a:rPr>
              <a:t>Các dạng bài tập về mảng thì mảng động đều làm được và chỉ khác cách viết các giá trị a[i] thành *(a+i) cũng như khai báo con trỏ thay cho mảng.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</a:t>
            </a:r>
            <a:r>
              <a:rPr lang="en-US"/>
              <a:t>Cấp phát động </a:t>
            </a:r>
            <a:r>
              <a:rPr lang="en-US" smtClean="0"/>
              <a:t>Mảng 2 chiều (1):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9863"/>
            <a:ext cx="8596668" cy="60037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Mảng hai chiều cũng có thể được cấp phát theo mảng động theo công thức.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VD: Với mảng 2 chiều 2 hàng 4 cột. (8 ô)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/>
              <a:t>h</a:t>
            </a:r>
            <a:r>
              <a:rPr lang="en-US" smtClean="0"/>
              <a:t>[0][0]= *(h+ 0*4 + 0)= *(h+0).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/>
              <a:t>h</a:t>
            </a:r>
            <a:r>
              <a:rPr lang="en-US" smtClean="0"/>
              <a:t>[0][</a:t>
            </a:r>
            <a:r>
              <a:rPr lang="en-US"/>
              <a:t>1</a:t>
            </a:r>
            <a:r>
              <a:rPr lang="en-US" smtClean="0"/>
              <a:t>]= *(h+ </a:t>
            </a:r>
            <a:r>
              <a:rPr lang="en-US"/>
              <a:t>0*4 + </a:t>
            </a:r>
            <a:r>
              <a:rPr lang="en-US" smtClean="0"/>
              <a:t>1)= *(</a:t>
            </a:r>
            <a:r>
              <a:rPr lang="en-US"/>
              <a:t>h</a:t>
            </a:r>
            <a:r>
              <a:rPr lang="en-US" smtClean="0"/>
              <a:t>+1).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/>
              <a:t>h</a:t>
            </a:r>
            <a:r>
              <a:rPr lang="en-US" smtClean="0"/>
              <a:t>[0][2]= *(h+ </a:t>
            </a:r>
            <a:r>
              <a:rPr lang="en-US"/>
              <a:t>0*4 + </a:t>
            </a:r>
            <a:r>
              <a:rPr lang="en-US" smtClean="0"/>
              <a:t>2)= *(</a:t>
            </a:r>
            <a:r>
              <a:rPr lang="en-US"/>
              <a:t>h</a:t>
            </a:r>
            <a:r>
              <a:rPr lang="en-US" smtClean="0"/>
              <a:t>+2).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/>
              <a:t>h</a:t>
            </a:r>
            <a:r>
              <a:rPr lang="en-US" smtClean="0"/>
              <a:t>[0][3]= *(h+ 0*4 + 3)= *(h+3).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/>
              <a:t>h</a:t>
            </a:r>
            <a:r>
              <a:rPr lang="en-US" smtClean="0"/>
              <a:t>[1][</a:t>
            </a:r>
            <a:r>
              <a:rPr lang="en-US"/>
              <a:t>0]= </a:t>
            </a:r>
            <a:r>
              <a:rPr lang="en-US" smtClean="0"/>
              <a:t>*(h+ 1*4 </a:t>
            </a:r>
            <a:r>
              <a:rPr lang="en-US"/>
              <a:t>+ 0)= </a:t>
            </a:r>
            <a:r>
              <a:rPr lang="en-US" smtClean="0"/>
              <a:t>*(</a:t>
            </a:r>
            <a:r>
              <a:rPr lang="en-US"/>
              <a:t>h</a:t>
            </a:r>
            <a:r>
              <a:rPr lang="en-US" smtClean="0"/>
              <a:t>+4).</a:t>
            </a:r>
            <a:endParaRPr lang="en-US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/>
              <a:t>h</a:t>
            </a:r>
            <a:r>
              <a:rPr lang="en-US" smtClean="0"/>
              <a:t>[1][1]= *(h+ 1*4 </a:t>
            </a:r>
            <a:r>
              <a:rPr lang="en-US"/>
              <a:t>+ </a:t>
            </a:r>
            <a:r>
              <a:rPr lang="en-US" smtClean="0"/>
              <a:t>1)= *(</a:t>
            </a:r>
            <a:r>
              <a:rPr lang="en-US"/>
              <a:t>h</a:t>
            </a:r>
            <a:r>
              <a:rPr lang="en-US" smtClean="0"/>
              <a:t>+5).</a:t>
            </a:r>
            <a:endParaRPr lang="en-US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/>
              <a:t>h[1][2]= *(h+ 1*4 </a:t>
            </a:r>
            <a:r>
              <a:rPr lang="en-US"/>
              <a:t>+ </a:t>
            </a:r>
            <a:r>
              <a:rPr lang="en-US" smtClean="0"/>
              <a:t>2)= *(</a:t>
            </a:r>
            <a:r>
              <a:rPr lang="en-US"/>
              <a:t>h</a:t>
            </a:r>
            <a:r>
              <a:rPr lang="en-US" smtClean="0"/>
              <a:t>+6).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/>
              <a:t>h</a:t>
            </a:r>
            <a:r>
              <a:rPr lang="en-US" smtClean="0"/>
              <a:t>[1][3]= *(h+ 1*4 + 3)= *(h+7).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9609" y="1491917"/>
            <a:ext cx="44396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[i][j]= *(a + i*số cột +j)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7211"/>
              </p:ext>
            </p:extLst>
          </p:nvPr>
        </p:nvGraphicFramePr>
        <p:xfrm>
          <a:off x="3713746" y="581527"/>
          <a:ext cx="8046720" cy="91039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519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h+1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h+2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h+3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h+4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h+5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h+6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</a:rPr>
                        <a:t>h+7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Cấp phát động Mảng 2 chiều </a:t>
            </a:r>
            <a:r>
              <a:rPr lang="en-US" smtClean="0"/>
              <a:t>(2):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Ta cũng có các hàm ở mảng động 2 chiều bằng cách thay các giá trị a[i][j] thành *(a+i*số cột+j). Ở số ô cần cấp phát được tính bằng số hàng* cột.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/>
              <a:t>VD7</a:t>
            </a:r>
            <a:r>
              <a:rPr lang="en-US" smtClean="0"/>
              <a:t>: Viết chương trình nhập xuất mảng động 2 chiều.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/>
              <a:t>CODE: </a:t>
            </a:r>
            <a:r>
              <a:rPr lang="en-US" u="sng" smtClean="0">
                <a:hlinkClick r:id="rId2" action="ppaction://hlinkfile"/>
              </a:rPr>
              <a:t>VD7.cpp</a:t>
            </a:r>
            <a:endParaRPr lang="en-US" u="sng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54375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Cấp phát động Mảng 2 chiều </a:t>
            </a:r>
            <a:r>
              <a:rPr lang="en-US" smtClean="0"/>
              <a:t>(3):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Ngoài cách dùng công thức ta cũng có thể nhập mảng 2 chiều theo một mảng động 1 chiều. Từ a[0] =&gt; a[m*n -1] </a:t>
            </a:r>
            <a:r>
              <a:rPr lang="en-US" smtClean="0">
                <a:solidFill>
                  <a:srgbClr val="7030A0"/>
                </a:solidFill>
              </a:rPr>
              <a:t>(m*n là số phần tử)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/>
              <a:t>Khi in ra thì vẩn chạy 2 vòng lập để tính số hàng cột mà xuống dòng. Còn giá trị in ra thì ta dùng một biến chạy khác.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/>
              <a:t>VD8</a:t>
            </a:r>
            <a:r>
              <a:rPr lang="en-US" smtClean="0"/>
              <a:t>: </a:t>
            </a:r>
            <a:r>
              <a:rPr lang="en-US" smtClean="0">
                <a:hlinkClick r:id="rId2" action="ppaction://hlinkfile"/>
              </a:rPr>
              <a:t>VD8.cpp</a:t>
            </a:r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9637295" y="5077326"/>
            <a:ext cx="1564105" cy="129941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IV. Con trỏ trong hàm con và mảng con trỏ (1):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09863"/>
            <a:ext cx="10824855" cy="53314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u="sng" smtClean="0">
                <a:solidFill>
                  <a:srgbClr val="FF0000"/>
                </a:solidFill>
              </a:rPr>
              <a:t>Con trỏ trong hàm con: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rgbClr val="7030A0"/>
                </a:solidFill>
              </a:rPr>
              <a:t>Để thay đổi giá trị của biến đưa vào hàm con, ngoài cách dùng dấu &amp; trước tên biến ta cũng có thể dùng con trỏ. Tuy nhiên biến gửi lên là địa chỉ để gán tương ứng cho con trỏ trên hàm.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rgbClr val="7030A0"/>
                </a:solidFill>
              </a:rPr>
              <a:t>Cách này còn gọi là truyền tham số theo địa chỉ hoặc truyền tham số theo con trỏ.</a:t>
            </a:r>
            <a:endParaRPr lang="en-US" sz="200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5" y="2462328"/>
            <a:ext cx="3667125" cy="3171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8" y="5941339"/>
            <a:ext cx="3362325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515" y="2462328"/>
            <a:ext cx="3724275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21" y="5941339"/>
            <a:ext cx="3562350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325" y="2462328"/>
            <a:ext cx="3876675" cy="3171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7468" y="5827039"/>
            <a:ext cx="34194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Con trỏ trong hàm con và mảng con trỏ </a:t>
            </a:r>
            <a:r>
              <a:rPr lang="en-US" smtClean="0"/>
              <a:t>(2):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09863"/>
            <a:ext cx="9982645" cy="60518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FF0000"/>
                </a:solidFill>
              </a:rPr>
              <a:t>Chúng ta đã biết: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/>
              <a:t>Tập hợp các biên cùng kiểu nguyên là mảng số nguyên.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/>
              <a:t>Tập hợp các biến cùng kiểu kí tự là mảng kí tự.</a:t>
            </a:r>
          </a:p>
          <a:p>
            <a:pPr lvl="1"/>
            <a:r>
              <a:rPr lang="en-US" smtClean="0"/>
              <a:t>=&gt;Tập hợp các con trỏ cùng kiểu (cùng kiểu nguyên, thực, kí tự…) gọi là mảng con trỏ hay mảng các con trỏ cùng kiểu.</a:t>
            </a:r>
            <a:endParaRPr lang="en-US"/>
          </a:p>
          <a:p>
            <a:pPr lvl="1" indent="-4572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FF0000"/>
                </a:solidFill>
              </a:rPr>
              <a:t>Khai báo:</a:t>
            </a:r>
          </a:p>
          <a:p>
            <a:pPr lvl="1" indent="-457200">
              <a:buFont typeface="Wingdings" panose="05000000000000000000" pitchFamily="2" charset="2"/>
              <a:buChar char="q"/>
            </a:pPr>
            <a:endParaRPr lang="en-US" u="sng">
              <a:solidFill>
                <a:srgbClr val="FF0000"/>
              </a:solidFill>
            </a:endParaRPr>
          </a:p>
          <a:p>
            <a:pPr lvl="1" indent="-457200">
              <a:buFont typeface="Wingdings" panose="05000000000000000000" pitchFamily="2" charset="2"/>
              <a:buChar char="q"/>
            </a:pPr>
            <a:endParaRPr lang="en-US" u="sng" smtClean="0">
              <a:solidFill>
                <a:srgbClr val="FF0000"/>
              </a:solidFill>
            </a:endParaRPr>
          </a:p>
          <a:p>
            <a:pPr lvl="1" indent="-4572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7030A0"/>
                </a:solidFill>
              </a:rPr>
              <a:t>Lúc này: các phần tử a[0], a[1], a[2], đến a[29] điều là các con trỏ kiểu char.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452812"/>
            <a:ext cx="8178402" cy="10556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10210800" y="5969000"/>
            <a:ext cx="1320800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3400"/>
            <a:ext cx="9744320" cy="638827"/>
          </a:xfrm>
        </p:spPr>
        <p:txBody>
          <a:bodyPr>
            <a:normAutofit/>
          </a:bodyPr>
          <a:lstStyle/>
          <a:p>
            <a:r>
              <a:rPr lang="en-US" u="sng" err="1" smtClean="0"/>
              <a:t>Nội</a:t>
            </a:r>
            <a:r>
              <a:rPr lang="en-US" u="sng" smtClean="0"/>
              <a:t> Dung: 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93900"/>
            <a:ext cx="9744321" cy="4644894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romanUcPeriod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Khái niệm con trỏ, khai báo và tính chất. </a:t>
            </a:r>
            <a:r>
              <a:rPr lang="en-US" sz="2800" smtClean="0">
                <a:solidFill>
                  <a:srgbClr val="FF0000"/>
                </a:solidFill>
              </a:rPr>
              <a:t>(Phần xoắn não)</a:t>
            </a:r>
          </a:p>
          <a:p>
            <a:pPr marL="514350" indent="-514350">
              <a:buClr>
                <a:srgbClr val="FF0000"/>
              </a:buClr>
              <a:buFont typeface="+mj-lt"/>
              <a:buAutoNum type="romanUcPeriod"/>
            </a:pPr>
            <a:r>
              <a:rPr lang="en-US" sz="2800" smtClean="0">
                <a:solidFill>
                  <a:srgbClr val="FF0000"/>
                </a:solidFill>
              </a:rPr>
              <a:t>Cấp phát động con trỏ. (Quan trọng làm bài tập)</a:t>
            </a:r>
          </a:p>
          <a:p>
            <a:pPr marL="514350" indent="-514350">
              <a:buClr>
                <a:srgbClr val="FF0000"/>
              </a:buClr>
              <a:buFont typeface="+mj-lt"/>
              <a:buAutoNum type="romanUcPeriod"/>
            </a:pPr>
            <a:r>
              <a:rPr lang="en-US" sz="2800" smtClean="0">
                <a:solidFill>
                  <a:srgbClr val="FF0000"/>
                </a:solidFill>
              </a:rPr>
              <a:t>Cấp phất động mảng 2 chiều.</a:t>
            </a:r>
          </a:p>
          <a:p>
            <a:pPr marL="514350" indent="-514350">
              <a:buClr>
                <a:srgbClr val="FF0000"/>
              </a:buClr>
              <a:buFont typeface="+mj-lt"/>
              <a:buAutoNum type="romanUcPeriod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Con trỏ trong hàm con và mảng con trỏ. (tham khảo)</a:t>
            </a:r>
          </a:p>
        </p:txBody>
      </p:sp>
    </p:spTree>
    <p:extLst>
      <p:ext uri="{BB962C8B-B14F-4D97-AF65-F5344CB8AC3E}">
        <p14:creationId xmlns:p14="http://schemas.microsoft.com/office/powerpoint/2010/main" val="6897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(1):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>
                <a:solidFill>
                  <a:srgbClr val="FF0000"/>
                </a:solidFill>
              </a:rPr>
              <a:t>Bài hôm nay rất ít. Các bạn làm lại hết tất cả bài tập của bài 6 theo mảng động vs mấy bài này nhé ^^. </a:t>
            </a:r>
          </a:p>
          <a:p>
            <a:r>
              <a:rPr lang="en-US" u="sng" smtClean="0">
                <a:solidFill>
                  <a:srgbClr val="7030A0"/>
                </a:solidFill>
              </a:rPr>
              <a:t>Bài 1</a:t>
            </a:r>
            <a:r>
              <a:rPr lang="en-US" smtClean="0">
                <a:solidFill>
                  <a:srgbClr val="7030A0"/>
                </a:solidFill>
              </a:rPr>
              <a:t>: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Khai báo một con trỏ chỉ vào một biến số thực. Viết một hàm nhân 5 lần giá trị của biến này bằng con trỏ.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7030A0"/>
                </a:solidFill>
              </a:rPr>
              <a:t>Dùng một con trỏ chỉ vào biến rồi thay đổi GTGT của con trỏ này, cuối cùng in ra là xong.</a:t>
            </a:r>
          </a:p>
          <a:p>
            <a:r>
              <a:rPr lang="en-US" u="sng" smtClean="0">
                <a:solidFill>
                  <a:srgbClr val="7030A0"/>
                </a:solidFill>
              </a:rPr>
              <a:t>Bài 2</a:t>
            </a:r>
            <a:r>
              <a:rPr lang="en-US" smtClean="0">
                <a:solidFill>
                  <a:srgbClr val="7030A0"/>
                </a:solidFill>
              </a:rPr>
              <a:t>: </a:t>
            </a:r>
            <a:r>
              <a:rPr lang="en-US" smtClean="0">
                <a:solidFill>
                  <a:srgbClr val="00B0F0"/>
                </a:solidFill>
              </a:rPr>
              <a:t>Viết tính tổng 2 số nguyên bằng gán kết quả vào GTGT một con trỏ rồi in kết quả này ra màn hình.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7030A0"/>
                </a:solidFill>
              </a:rPr>
              <a:t>Sau khi nhập 2 số, ta khai báo một con </a:t>
            </a:r>
            <a:r>
              <a:rPr lang="en-US" smtClean="0">
                <a:solidFill>
                  <a:srgbClr val="7030A0"/>
                </a:solidFill>
              </a:rPr>
              <a:t>trỏ, </a:t>
            </a:r>
            <a:r>
              <a:rPr lang="en-US">
                <a:solidFill>
                  <a:srgbClr val="7030A0"/>
                </a:solidFill>
              </a:rPr>
              <a:t>cấp phát một ô. Rồi gán tổng 2 số vào GTGT của con trỏ</a:t>
            </a:r>
            <a:r>
              <a:rPr lang="en-US" smtClean="0">
                <a:solidFill>
                  <a:srgbClr val="7030A0"/>
                </a:solidFill>
              </a:rPr>
              <a:t>.</a:t>
            </a:r>
          </a:p>
          <a:p>
            <a:r>
              <a:rPr lang="en-US" smtClean="0">
                <a:solidFill>
                  <a:srgbClr val="FF0000"/>
                </a:solidFill>
              </a:rPr>
              <a:t>2 bài này chỉ để các bạn hiểu hơn về con trỏ ^^. Bài tập chính vẫn là bt mảng.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</a:t>
            </a:r>
            <a:r>
              <a:rPr lang="en-US" smtClean="0"/>
              <a:t>tập (2):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>
                <a:solidFill>
                  <a:srgbClr val="7030A0"/>
                </a:solidFill>
              </a:rPr>
              <a:t>Bài 3</a:t>
            </a:r>
            <a:r>
              <a:rPr lang="en-US" smtClean="0"/>
              <a:t>: Viết chương trình đổi số nguyên thập phân sang nhị phân: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mtClean="0"/>
              <a:t>Bằng mảng thường.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mtClean="0"/>
              <a:t>Bằng mảng động.</a:t>
            </a:r>
          </a:p>
          <a:p>
            <a:pPr lvl="1"/>
            <a:r>
              <a:rPr lang="en-US" smtClean="0">
                <a:solidFill>
                  <a:srgbClr val="7030A0"/>
                </a:solidFill>
              </a:rPr>
              <a:t>Lần lượt chia n cho 2 lấy phần dư cho lần lượt vào mảng cho đến khi phần nguyên phép chia =0 hoặc số n=0 thì dừng. In ngược mảng này ra là đc kết quả.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69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72" y="2437147"/>
            <a:ext cx="3270588" cy="207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smtClean="0"/>
              <a:t>*^^*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Mọi thắc mắc, ý kiến các bạn vui lòng comment dưới video ^^ hoặc gửi mail cho mình theo các địa chỉ sau:</a:t>
            </a:r>
          </a:p>
          <a:p>
            <a:pPr lvl="1"/>
            <a:r>
              <a:rPr lang="en-US" smtClean="0">
                <a:hlinkClick r:id="rId3"/>
              </a:rPr>
              <a:t>lyvamax2018@gmail.com</a:t>
            </a:r>
            <a:endParaRPr lang="en-US" smtClean="0"/>
          </a:p>
          <a:p>
            <a:pPr lvl="1"/>
            <a:r>
              <a:rPr lang="en-US" smtClean="0">
                <a:hlinkClick r:id="rId4"/>
              </a:rPr>
              <a:t>vanb1305056@student.ctu.edu.vn</a:t>
            </a:r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À. Nếu các bạn thấy video của mình có ích hãy chia sẻ cho bạn bè và nhấn like, subcribe tăng động lực cho mình nhá. ^^</a:t>
            </a:r>
          </a:p>
          <a:p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301659" y="5320352"/>
            <a:ext cx="10426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Chúc các bạn học tốt ^^. Thanks </a:t>
            </a:r>
            <a:endParaRPr lang="en-US" sz="5400" b="0" cap="none" spc="0">
              <a:ln w="0"/>
              <a:solidFill>
                <a:srgbClr val="0070C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Giải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4" y="709863"/>
            <a:ext cx="8588481" cy="574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Giải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04" y="798763"/>
            <a:ext cx="7150527" cy="5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Giải </a:t>
            </a:r>
            <a:r>
              <a:rPr lang="en-US" smtClean="0"/>
              <a:t>(3) Mảng thường: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68" y="709863"/>
            <a:ext cx="7391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4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Giải </a:t>
            </a:r>
            <a:r>
              <a:rPr lang="en-US" smtClean="0"/>
              <a:t>(3) </a:t>
            </a:r>
            <a:r>
              <a:rPr lang="en-US"/>
              <a:t>Mảng </a:t>
            </a:r>
            <a:r>
              <a:rPr lang="en-US" smtClean="0"/>
              <a:t>động: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2" y="709863"/>
            <a:ext cx="76104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I. Khái niệm con trỏ: (1)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09863"/>
            <a:ext cx="10199213" cy="6148137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FF0000"/>
                </a:solidFill>
              </a:rPr>
              <a:t>Khái niệm địa chỉ của một biến: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Mỗi biến luôn có một địa chỉ trong bộ nhớ.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Ví dụ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: khi khai báo biến </a:t>
            </a:r>
            <a:r>
              <a:rPr lang="en-US" smtClean="0">
                <a:solidFill>
                  <a:srgbClr val="7030A0"/>
                </a:solidFill>
              </a:rPr>
              <a:t>int a= 5;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chúng ta có 3 thông tin như sau: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hép toán dùng để lấy địa chỉ của biến ‘</a:t>
            </a:r>
            <a:r>
              <a:rPr lang="en-US" u="sng" smtClean="0">
                <a:solidFill>
                  <a:srgbClr val="FF0000"/>
                </a:solidFill>
              </a:rPr>
              <a:t>&amp;</a:t>
            </a:r>
            <a:r>
              <a:rPr lang="en-US" u="sng" smtClean="0">
                <a:solidFill>
                  <a:srgbClr val="31B6B9"/>
                </a:solidFill>
              </a:rPr>
              <a:t>’</a:t>
            </a:r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mtClean="0">
              <a:solidFill>
                <a:srgbClr val="31B6B9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31B6B9"/>
                </a:solidFill>
              </a:rPr>
              <a:t>VD: &amp;c =&gt; trả về địa chỉ của biến c. Địa chỉ là một số có thể in ra được.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31B6B9"/>
                </a:solidFill>
              </a:rPr>
              <a:t>Biến &amp; trả về địa chỉ của một biến trong bộ nhớ. VD1: </a:t>
            </a:r>
            <a:r>
              <a:rPr lang="en-US" smtClean="0">
                <a:solidFill>
                  <a:srgbClr val="31B6B9"/>
                </a:solidFill>
                <a:hlinkClick r:id="rId2" action="ppaction://hlinkfile"/>
              </a:rPr>
              <a:t>VD1.cpp</a:t>
            </a:r>
            <a:endParaRPr lang="en-US" smtClean="0">
              <a:solidFill>
                <a:srgbClr val="31B6B9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86002"/>
              </p:ext>
            </p:extLst>
          </p:nvPr>
        </p:nvGraphicFramePr>
        <p:xfrm>
          <a:off x="2312409" y="1848855"/>
          <a:ext cx="1312779" cy="11510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4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</a:rPr>
                        <a:t>2293421</a:t>
                      </a:r>
                      <a:endParaRPr lang="en-US">
                        <a:solidFill>
                          <a:srgbClr val="31B6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99130"/>
              </p:ext>
            </p:extLst>
          </p:nvPr>
        </p:nvGraphicFramePr>
        <p:xfrm>
          <a:off x="5945769" y="1903398"/>
          <a:ext cx="6057231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5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trị của biến</a:t>
                      </a:r>
                      <a:endParaRPr lang="en-US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31B6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b="1" baseline="0" smtClean="0">
                          <a:solidFill>
                            <a:srgbClr val="31B6B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chỉ của biến trong bộ nhớ</a:t>
                      </a:r>
                      <a:endParaRPr lang="en-US" b="1">
                        <a:solidFill>
                          <a:srgbClr val="31B6B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baseline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biến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489158" y="2081463"/>
            <a:ext cx="4078705" cy="4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89158" y="2466474"/>
            <a:ext cx="39583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28211" y="2815389"/>
            <a:ext cx="5402179" cy="16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8211" y="3667779"/>
            <a:ext cx="511342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biến cần lấy địa chỉ&gt;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Khái niệm con trỏ: </a:t>
            </a:r>
            <a:r>
              <a:rPr lang="en-US" smtClean="0"/>
              <a:t>(2) Cẩn thận xoắn não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9863"/>
            <a:ext cx="10403750" cy="61481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FF0000"/>
                </a:solidFill>
              </a:rPr>
              <a:t>KN Con trỏ:</a:t>
            </a:r>
            <a:r>
              <a:rPr lang="en-US" smtClean="0">
                <a:solidFill>
                  <a:srgbClr val="FF0000"/>
                </a:solidFill>
              </a:rPr>
              <a:t> là biến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dùng để </a:t>
            </a:r>
            <a:r>
              <a:rPr lang="en-US" smtClean="0">
                <a:solidFill>
                  <a:srgbClr val="FF0000"/>
                </a:solidFill>
              </a:rPr>
              <a:t>lưu địa chỉ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của một biến khác. Hay có thể xem con trỏ là biến lưu giá trị gián tiếp.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VD: </a:t>
            </a:r>
          </a:p>
          <a:p>
            <a:endParaRPr lang="en-US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FF0000"/>
                </a:solidFill>
              </a:rPr>
              <a:t>CON TRỎ CŨNG LÀ BIẾN. Nên nó cũng có thể lưu địa chỉ của một con trỏ khác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FF0000"/>
                </a:solidFill>
              </a:rPr>
              <a:t>Mỗi con trỏ gồm 2 giá trị: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Một là giá trị trực tiếp (GTTT): là địa chỉ của biến CT chỉ tới.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Hai là giá trị gián tiếp (GTGT): Giá trị tại ô mà nó chỉ tới.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FF0000"/>
                </a:solidFill>
              </a:rPr>
              <a:t>Một biến bình thường chỉ có giá trị trực tiếp.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63039"/>
              </p:ext>
            </p:extLst>
          </p:nvPr>
        </p:nvGraphicFramePr>
        <p:xfrm>
          <a:off x="6196264" y="1395660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2293421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2295687</a:t>
                      </a:r>
                      <a:endParaRPr lang="en-US">
                        <a:solidFill>
                          <a:srgbClr val="31B6B9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r>
                        <a:rPr lang="en-US" baseline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91091"/>
              </p:ext>
            </p:extLst>
          </p:nvPr>
        </p:nvGraphicFramePr>
        <p:xfrm>
          <a:off x="2464808" y="1483895"/>
          <a:ext cx="1312779" cy="11510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4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</a:rPr>
                        <a:t>2293421</a:t>
                      </a:r>
                      <a:endParaRPr lang="en-US">
                        <a:solidFill>
                          <a:srgbClr val="31B6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3859132" y="1690433"/>
            <a:ext cx="2322095" cy="4331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41632"/>
              </p:ext>
            </p:extLst>
          </p:nvPr>
        </p:nvGraphicFramePr>
        <p:xfrm>
          <a:off x="6533151" y="3160301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2295687</a:t>
                      </a:r>
                      <a:endParaRPr lang="en-US">
                        <a:solidFill>
                          <a:srgbClr val="31B6B9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r>
                        <a:rPr lang="en-US" baseline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04889"/>
              </p:ext>
            </p:extLst>
          </p:nvPr>
        </p:nvGraphicFramePr>
        <p:xfrm>
          <a:off x="4620130" y="3144260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2345</a:t>
                      </a:r>
                      <a:endParaRPr lang="en-US">
                        <a:solidFill>
                          <a:srgbClr val="31B6B9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r>
                        <a:rPr lang="en-US" baseline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64196"/>
              </p:ext>
            </p:extLst>
          </p:nvPr>
        </p:nvGraphicFramePr>
        <p:xfrm>
          <a:off x="2691067" y="3152281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2346</a:t>
                      </a:r>
                      <a:endParaRPr lang="en-US">
                        <a:solidFill>
                          <a:srgbClr val="31B6B9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Elbow Connector 14"/>
          <p:cNvCxnSpPr/>
          <p:nvPr/>
        </p:nvCxnSpPr>
        <p:spPr>
          <a:xfrm rot="10800000" flipV="1">
            <a:off x="5781178" y="3380878"/>
            <a:ext cx="800099" cy="4692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3912273" y="3374862"/>
            <a:ext cx="800099" cy="4692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Khái niệm con trỏ: </a:t>
            </a:r>
            <a:r>
              <a:rPr lang="en-US" smtClean="0"/>
              <a:t>(3)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Phép toán lấy giá trị gián tiếp của một con trỏ (*):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VD: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A=5.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FF0000"/>
                </a:solidFill>
              </a:rPr>
              <a:t>Khai báo con trỏ</a:t>
            </a:r>
            <a:r>
              <a:rPr lang="en-US" smtClean="0">
                <a:solidFill>
                  <a:srgbClr val="FF0000"/>
                </a:solidFill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VD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: int *kh; </a:t>
            </a:r>
            <a:r>
              <a:rPr lang="en-US" smtClean="0">
                <a:solidFill>
                  <a:srgbClr val="7030A0"/>
                </a:solidFill>
              </a:rPr>
              <a:t>//Con trỏ kiểu nguyên tên kh.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	 int gh;  </a:t>
            </a:r>
            <a:r>
              <a:rPr lang="en-US" smtClean="0">
                <a:solidFill>
                  <a:srgbClr val="7030A0"/>
                </a:solidFill>
              </a:rPr>
              <a:t>//Biến kiểu nguyên tên gh.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1327" y="1227226"/>
            <a:ext cx="511342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&lt;tên con trỏ cần tìm GTGT&gt;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02980"/>
              </p:ext>
            </p:extLst>
          </p:nvPr>
        </p:nvGraphicFramePr>
        <p:xfrm>
          <a:off x="5739059" y="2045360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2293421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2295687</a:t>
                      </a:r>
                      <a:endParaRPr lang="en-US">
                        <a:solidFill>
                          <a:srgbClr val="31B6B9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r>
                        <a:rPr lang="en-US" baseline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37036"/>
              </p:ext>
            </p:extLst>
          </p:nvPr>
        </p:nvGraphicFramePr>
        <p:xfrm>
          <a:off x="2007603" y="2133595"/>
          <a:ext cx="1312779" cy="11510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4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</a:rPr>
                        <a:t>2293421</a:t>
                      </a:r>
                      <a:endParaRPr lang="en-US">
                        <a:solidFill>
                          <a:srgbClr val="31B6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3401927" y="2340133"/>
            <a:ext cx="2322095" cy="4331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18747" y="3711238"/>
            <a:ext cx="26108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Tên biến;</a:t>
            </a:r>
            <a:endParaRPr lang="en-US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2121" y="3711238"/>
            <a:ext cx="26108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 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con trỏ;</a:t>
            </a:r>
            <a:endParaRPr lang="en-US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Khái niệm con trỏ: </a:t>
            </a:r>
            <a:r>
              <a:rPr lang="en-US" smtClean="0"/>
              <a:t>(4)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5642"/>
            <a:ext cx="10054834" cy="611204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i="1" u="sng" smtClean="0">
                <a:solidFill>
                  <a:srgbClr val="FF0000"/>
                </a:solidFill>
              </a:rPr>
              <a:t>Các chú ý quan trọng: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Trong các dòng khai báo, dấu * là để phân biệt biến và con trỏ. Các dòng còn lại dấu * mang ý nghĩa là phép lấy GTGT.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Kiểu con trỏ phải cùng kiểu vs biến hoặc ô mà nó chỉ tới.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Tên con trỏ cũng được đặt tùy ý và vẫn tuân thủ quy tắc đặt tên trong C và không trùng vs tên biến và hàm khác. Với lúc khai báo dấu * chỉ để phân biệt ctro và biến thường nên dấu * không được tính vào tên con trỏ.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VD: float *a; //khai báo con trỏ kiểu thực tên là a.</a:t>
            </a:r>
          </a:p>
          <a:p>
            <a:pPr lvl="2"/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smtClean="0">
                <a:solidFill>
                  <a:srgbClr val="002060"/>
                </a:solidFill>
              </a:rPr>
              <a:t>     Nếu tiếp tục khai báo một biến khác tên a sẽ gây lỗi vì trùng tên.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</a:rPr>
              <a:t>Vì con trỏ chỉ lưu địa chỉ nên phải gán nó bằng địa chỉ 1 biến khác. Không thể gán giá trị con trỏ bằng một số bt.</a:t>
            </a:r>
          </a:p>
        </p:txBody>
      </p:sp>
    </p:spTree>
    <p:extLst>
      <p:ext uri="{BB962C8B-B14F-4D97-AF65-F5344CB8AC3E}">
        <p14:creationId xmlns:p14="http://schemas.microsoft.com/office/powerpoint/2010/main" val="9098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Khái niệm con trỏ: </a:t>
            </a:r>
            <a:r>
              <a:rPr lang="en-US" smtClean="0"/>
              <a:t>(5)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09863"/>
            <a:ext cx="9766077" cy="6015790"/>
          </a:xfrm>
        </p:spPr>
        <p:txBody>
          <a:bodyPr/>
          <a:lstStyle/>
          <a:p>
            <a:pPr marL="0" lvl="1"/>
            <a:endParaRPr lang="en-US" smtClean="0">
              <a:solidFill>
                <a:srgbClr val="002060"/>
              </a:solidFill>
            </a:endParaRPr>
          </a:p>
          <a:p>
            <a:pPr marL="0" lvl="1"/>
            <a:endParaRPr lang="en-US">
              <a:solidFill>
                <a:srgbClr val="002060"/>
              </a:solidFill>
            </a:endParaRPr>
          </a:p>
          <a:p>
            <a:pPr marL="0" lvl="1"/>
            <a:endParaRPr lang="en-US" smtClean="0">
              <a:solidFill>
                <a:srgbClr val="002060"/>
              </a:solidFill>
            </a:endParaRPr>
          </a:p>
          <a:p>
            <a:pPr marL="0" lvl="1"/>
            <a:endParaRPr lang="en-US">
              <a:solidFill>
                <a:srgbClr val="002060"/>
              </a:solidFill>
            </a:endParaRPr>
          </a:p>
          <a:p>
            <a:pPr marL="0" lvl="1"/>
            <a:endParaRPr lang="en-US" smtClean="0">
              <a:solidFill>
                <a:srgbClr val="002060"/>
              </a:solidFill>
            </a:endParaRPr>
          </a:p>
          <a:p>
            <a:pPr marL="0" lvl="1"/>
            <a:endParaRPr lang="en-US">
              <a:solidFill>
                <a:srgbClr val="002060"/>
              </a:solidFill>
            </a:endParaRPr>
          </a:p>
          <a:p>
            <a:pPr marL="0" lvl="1"/>
            <a:endParaRPr lang="en-US" smtClean="0">
              <a:solidFill>
                <a:srgbClr val="002060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VÍ DỤ 2: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hlinkClick r:id="rId2" action="ppaction://hlinkfile"/>
              </a:rPr>
              <a:t>VD2.cpp</a:t>
            </a:r>
            <a:endParaRPr lang="en-US" smtClean="0">
              <a:solidFill>
                <a:schemeClr val="accent1">
                  <a:lumMod val="75000"/>
                </a:schemeClr>
              </a:solidFill>
            </a:endParaRP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Giá trị TT của c = địa chỉ của a = 22FEA4. (bằng &amp;a hay c)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Giá trị GT của c = Giá trị con trỏ c trỏ tới = Giá trị TT của a = 5. (bằng a hay *c)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47628"/>
              </p:ext>
            </p:extLst>
          </p:nvPr>
        </p:nvGraphicFramePr>
        <p:xfrm>
          <a:off x="5883437" y="697579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22FEA4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---------</a:t>
                      </a:r>
                      <a:endParaRPr lang="en-US">
                        <a:solidFill>
                          <a:srgbClr val="31B6B9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*c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70753"/>
              </p:ext>
            </p:extLst>
          </p:nvPr>
        </p:nvGraphicFramePr>
        <p:xfrm>
          <a:off x="2151981" y="785814"/>
          <a:ext cx="1312779" cy="11510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4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</a:rPr>
                        <a:t>22FEA4</a:t>
                      </a:r>
                      <a:endParaRPr lang="en-US">
                        <a:solidFill>
                          <a:srgbClr val="31B6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 rot="10800000" flipV="1">
            <a:off x="3546305" y="992352"/>
            <a:ext cx="2322095" cy="4331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0832"/>
              </p:ext>
            </p:extLst>
          </p:nvPr>
        </p:nvGraphicFramePr>
        <p:xfrm>
          <a:off x="5883438" y="2474495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22FEA3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rgbClr val="31B6B9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---------</a:t>
                      </a:r>
                      <a:endParaRPr lang="en-US" sz="1800" kern="1200">
                        <a:solidFill>
                          <a:srgbClr val="31B6B9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*d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68348"/>
              </p:ext>
            </p:extLst>
          </p:nvPr>
        </p:nvGraphicFramePr>
        <p:xfrm>
          <a:off x="2151982" y="2562730"/>
          <a:ext cx="1312779" cy="11510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4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</a:rPr>
                        <a:t>22FEA3</a:t>
                      </a:r>
                      <a:endParaRPr lang="en-US">
                        <a:solidFill>
                          <a:srgbClr val="31B6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b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rot="10800000" flipV="1">
            <a:off x="3546306" y="2769268"/>
            <a:ext cx="2322095" cy="4331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Khái niệm con trỏ: </a:t>
            </a:r>
            <a:r>
              <a:rPr lang="en-US" smtClean="0"/>
              <a:t>(6) Tính chất con trỏ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9863"/>
            <a:ext cx="9549508" cy="6051884"/>
          </a:xfrm>
        </p:spPr>
        <p:txBody>
          <a:bodyPr>
            <a:normAutofit fontScale="92500" lnSpcReduction="20000"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Khi ta gán con trỏ bằng địa chỉ của biến khác (trong hình là c = &amp;b) thì GTTT hay ô mà con trỏ chỉ tới sẽ chỉ đến biến mới.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Khi ta gán GTGT của con trỏ bằng một giá trị khác (*d = ‘B’ hoặc *c= ‘B’) thì giá trị tại ô được chỉ tới thay đổi theo.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Không thể thay đổi GTGT của CT nếu chưa gán cho nó một ô xác định</a:t>
            </a: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&amp;(*c) = *(&amp;c) = c;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Mỗi ô có thể được trỏ bởi nhiều con trỏ nhưng mỗi con trỏ chỉ chỉ duy nhất được một ô.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Một con trỏ được khai báo nhưng chưa được gán địa chỉ sẽ chỉ tới ô </a:t>
            </a:r>
            <a:r>
              <a:rPr lang="en-US" sz="2000" smtClean="0">
                <a:solidFill>
                  <a:srgbClr val="7030A0"/>
                </a:solidFill>
              </a:rPr>
              <a:t>NULL</a:t>
            </a: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 và GTGT = 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000" smtClean="0">
                <a:solidFill>
                  <a:srgbClr val="7030A0"/>
                </a:solidFill>
              </a:rPr>
              <a:t>Con </a:t>
            </a:r>
            <a:r>
              <a:rPr lang="en-US" sz="2000">
                <a:solidFill>
                  <a:srgbClr val="7030A0"/>
                </a:solidFill>
              </a:rPr>
              <a:t>trỏ NULL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được hiểu là con trỏ không xác </a:t>
            </a: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định)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</a:rPr>
              <a:t>VD3: </a:t>
            </a: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hlinkClick r:id="rId2" action="ppaction://hlinkfile"/>
              </a:rPr>
              <a:t>VD3.cpp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88051"/>
              </p:ext>
            </p:extLst>
          </p:nvPr>
        </p:nvGraphicFramePr>
        <p:xfrm>
          <a:off x="5883437" y="697579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22FEA4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---------</a:t>
                      </a:r>
                      <a:endParaRPr lang="en-US">
                        <a:solidFill>
                          <a:srgbClr val="31B6B9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*c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00586"/>
              </p:ext>
            </p:extLst>
          </p:nvPr>
        </p:nvGraphicFramePr>
        <p:xfrm>
          <a:off x="2151981" y="785814"/>
          <a:ext cx="1312779" cy="11510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4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</a:rPr>
                        <a:t>22FEA4</a:t>
                      </a:r>
                      <a:endParaRPr lang="en-US">
                        <a:solidFill>
                          <a:srgbClr val="31B6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a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Elbow Connector 5"/>
          <p:cNvCxnSpPr/>
          <p:nvPr/>
        </p:nvCxnSpPr>
        <p:spPr>
          <a:xfrm rot="10800000" flipV="1">
            <a:off x="3546305" y="908128"/>
            <a:ext cx="2322095" cy="4331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27951"/>
              </p:ext>
            </p:extLst>
          </p:nvPr>
        </p:nvGraphicFramePr>
        <p:xfrm>
          <a:off x="5883438" y="1872902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22FEA3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rgbClr val="31B6B9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---------</a:t>
                      </a:r>
                      <a:endParaRPr lang="en-US" sz="1800" kern="1200">
                        <a:solidFill>
                          <a:srgbClr val="31B6B9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*d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82536"/>
              </p:ext>
            </p:extLst>
          </p:nvPr>
        </p:nvGraphicFramePr>
        <p:xfrm>
          <a:off x="2151982" y="1937068"/>
          <a:ext cx="1312779" cy="11510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4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</a:rPr>
                        <a:t>22FEA3</a:t>
                      </a:r>
                      <a:endParaRPr lang="en-US">
                        <a:solidFill>
                          <a:srgbClr val="31B6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b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rot="10800000" flipV="1">
            <a:off x="3546305" y="2057392"/>
            <a:ext cx="2322095" cy="4331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 flipV="1">
            <a:off x="3546306" y="908130"/>
            <a:ext cx="2322101" cy="15944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53919"/>
              </p:ext>
            </p:extLst>
          </p:nvPr>
        </p:nvGraphicFramePr>
        <p:xfrm>
          <a:off x="2189747" y="1958191"/>
          <a:ext cx="125128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69636"/>
              </p:ext>
            </p:extLst>
          </p:nvPr>
        </p:nvGraphicFramePr>
        <p:xfrm>
          <a:off x="5916528" y="709862"/>
          <a:ext cx="125128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22FEA3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443411" y="5871411"/>
            <a:ext cx="1347536" cy="745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45838"/>
              </p:ext>
            </p:extLst>
          </p:nvPr>
        </p:nvGraphicFramePr>
        <p:xfrm>
          <a:off x="8617612" y="1129379"/>
          <a:ext cx="1312779" cy="11710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---------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1B6B9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---------</a:t>
                      </a:r>
                      <a:endParaRPr lang="en-US">
                        <a:solidFill>
                          <a:srgbClr val="31B6B9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*j</a:t>
                      </a:r>
                      <a:endParaRPr lang="en-US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4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Cấp phát động con trỏ (1): (quan trọng)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9863"/>
            <a:ext cx="9369034" cy="601579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FF0000"/>
                </a:solidFill>
              </a:rPr>
              <a:t>Cộng, trừ con trỏ: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31B6B9"/>
                </a:solidFill>
              </a:rPr>
              <a:t>khi ta cộng con trỏ (GTGT) với một số nguyên n thì địa chỉ mà con trỏ chỉ tới sẽ dịch lên n ô phía sau. (trừ ngược lại)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31B6B9"/>
                </a:solidFill>
              </a:rPr>
              <a:t>VD:</a:t>
            </a:r>
            <a:r>
              <a:rPr lang="en-US" smtClean="0">
                <a:solidFill>
                  <a:srgbClr val="31B6B9"/>
                </a:solidFill>
              </a:rPr>
              <a:t> với con trỏ h (h+0) chỉ đến địa chỉ 229370. Ta có h+3 và h-2 như sau: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>
              <a:solidFill>
                <a:srgbClr val="31B6B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mtClean="0">
              <a:solidFill>
                <a:srgbClr val="31B6B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FF0000"/>
                </a:solidFill>
              </a:rPr>
              <a:t>Cấp phát con trỏ</a:t>
            </a:r>
            <a:r>
              <a:rPr lang="en-US" smtClean="0">
                <a:solidFill>
                  <a:srgbClr val="31B6B9"/>
                </a:solidFill>
              </a:rPr>
              <a:t>: là cho một con trỏ quản lý nhiều ô nhớ cùng lúc vs số lượng ô nhớ cho trước (Hiển nhiên là không chỉ được tất cả ô nhớ). Lúc này con trỏ sẽ chỉ vào ô nhớ đầu tiên.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u="sng" smtClean="0">
                <a:solidFill>
                  <a:srgbClr val="31B6B9"/>
                </a:solidFill>
              </a:rPr>
              <a:t>VD: cấp phát cho h 7 ô: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u="sng">
              <a:solidFill>
                <a:srgbClr val="31B6B9"/>
              </a:solidFill>
            </a:endParaRPr>
          </a:p>
          <a:p>
            <a:endParaRPr lang="en-US" u="sng" smtClean="0">
              <a:solidFill>
                <a:srgbClr val="31B6B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7030A0"/>
                </a:solidFill>
              </a:rPr>
              <a:t>Khi cộng (hoặc trừ) một con trỏ ta cũng thu được con trỏ. (các h+1, h+3 đều là con trỏ)</a:t>
            </a:r>
            <a:endParaRPr lang="en-US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65273"/>
              </p:ext>
            </p:extLst>
          </p:nvPr>
        </p:nvGraphicFramePr>
        <p:xfrm>
          <a:off x="2057397" y="1973188"/>
          <a:ext cx="6593307" cy="136558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4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229367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229368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9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9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h-2</a:t>
                      </a:r>
                      <a:endParaRPr lang="en-US" sz="18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h+3</a:t>
                      </a:r>
                      <a:endParaRPr lang="en-US" sz="18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36964"/>
              </p:ext>
            </p:extLst>
          </p:nvPr>
        </p:nvGraphicFramePr>
        <p:xfrm>
          <a:off x="4363449" y="4191839"/>
          <a:ext cx="6593307" cy="136558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4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229367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229368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229369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229371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229372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229373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9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h+1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h+2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h+3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h+4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h+5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h+6</a:t>
                      </a:r>
                      <a:endParaRPr 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6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4767</TotalTime>
  <Words>2563</Words>
  <Application>Microsoft Office PowerPoint</Application>
  <PresentationFormat>Widescreen</PresentationFormat>
  <Paragraphs>319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Custom Design</vt:lpstr>
      <vt:lpstr>TRƯỜNG ĐẠI HỌC CẦN THƠ KHOA CÔNG NGHỆ THÔNG TIN VÀ TRUYỀN THÔNG BỘ MÔN CNTT</vt:lpstr>
      <vt:lpstr>Nội Dung: </vt:lpstr>
      <vt:lpstr>I. Khái niệm con trỏ: (1) </vt:lpstr>
      <vt:lpstr>I. Khái niệm con trỏ: (2) Cẩn thận xoắn não</vt:lpstr>
      <vt:lpstr>I. Khái niệm con trỏ: (3) </vt:lpstr>
      <vt:lpstr>I. Khái niệm con trỏ: (4) </vt:lpstr>
      <vt:lpstr>I. Khái niệm con trỏ: (5) </vt:lpstr>
      <vt:lpstr>I. Khái niệm con trỏ: (6) Tính chất con trỏ</vt:lpstr>
      <vt:lpstr>II. Cấp phát động con trỏ (1): (quan trọng)</vt:lpstr>
      <vt:lpstr>II. Cấp phát động con trỏ (2): (quan trọng)</vt:lpstr>
      <vt:lpstr>II. Cấp phát động con trỏ (3): (quan trọng)</vt:lpstr>
      <vt:lpstr>II. Cấp phát động con trỏ (4): (quan trọng)</vt:lpstr>
      <vt:lpstr>II. Cấp phát động con trỏ (5): (quan trọng)</vt:lpstr>
      <vt:lpstr>II. Cấp phát động con trỏ (6): (quan trọng)</vt:lpstr>
      <vt:lpstr>III. Cấp phát động Mảng 2 chiều (1):</vt:lpstr>
      <vt:lpstr>III. Cấp phát động Mảng 2 chiều (2):</vt:lpstr>
      <vt:lpstr>III. Cấp phát động Mảng 2 chiều (3):</vt:lpstr>
      <vt:lpstr>IV. Con trỏ trong hàm con và mảng con trỏ (1): </vt:lpstr>
      <vt:lpstr>IV. Con trỏ trong hàm con và mảng con trỏ (2): </vt:lpstr>
      <vt:lpstr>Bài tập (1):</vt:lpstr>
      <vt:lpstr>Bài tập (2):</vt:lpstr>
      <vt:lpstr>*^^*</vt:lpstr>
      <vt:lpstr>Bài Giải (1)</vt:lpstr>
      <vt:lpstr>Bài Giải (2)</vt:lpstr>
      <vt:lpstr>Bài Giải (3) Mảng thường:</vt:lpstr>
      <vt:lpstr>Bài Giải (3) Mảng động: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LyVa</dc:creator>
  <cp:lastModifiedBy>Van Tran</cp:lastModifiedBy>
  <cp:revision>308</cp:revision>
  <dcterms:created xsi:type="dcterms:W3CDTF">2014-12-06T11:31:01Z</dcterms:created>
  <dcterms:modified xsi:type="dcterms:W3CDTF">2017-11-22T09:46:12Z</dcterms:modified>
</cp:coreProperties>
</file>