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8" r:id="rId4"/>
    <p:sldId id="296" r:id="rId5"/>
    <p:sldId id="295" r:id="rId6"/>
    <p:sldId id="273" r:id="rId7"/>
    <p:sldId id="274" r:id="rId8"/>
    <p:sldId id="275" r:id="rId9"/>
    <p:sldId id="276" r:id="rId10"/>
    <p:sldId id="297" r:id="rId11"/>
    <p:sldId id="298" r:id="rId12"/>
    <p:sldId id="290" r:id="rId13"/>
    <p:sldId id="291" r:id="rId14"/>
    <p:sldId id="292" r:id="rId15"/>
    <p:sldId id="262" r:id="rId16"/>
    <p:sldId id="29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1919FF"/>
    <a:srgbClr val="79C6C6"/>
    <a:srgbClr val="267878"/>
    <a:srgbClr val="A0BABC"/>
    <a:srgbClr val="B4D4D6"/>
    <a:srgbClr val="BDDCE0"/>
    <a:srgbClr val="889C9E"/>
    <a:srgbClr val="92AAAB"/>
    <a:srgbClr val="80A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>
      <p:cViewPr varScale="1">
        <p:scale>
          <a:sx n="68" d="100"/>
          <a:sy n="68" d="100"/>
        </p:scale>
        <p:origin x="9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EAF52-A9A9-45D3-A3E6-9549C52C742E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F6D93-39C3-4D0F-B0F3-EDED236BE611}">
      <dgm:prSet phldrT="[Text]"/>
      <dgm:spPr/>
      <dgm:t>
        <a:bodyPr/>
        <a:lstStyle/>
        <a:p>
          <a:r>
            <a:rPr lang="en-US"/>
            <a:t>1. Người quản trị tạo và đăng ký ds tham dự cho sự kiện.</a:t>
          </a:r>
        </a:p>
      </dgm:t>
    </dgm:pt>
    <dgm:pt modelId="{D38FE777-31B2-442C-A0BF-05FAE16E1FF1}" type="parTrans" cxnId="{074A8BDB-4007-4BC6-B722-25628519C365}">
      <dgm:prSet/>
      <dgm:spPr/>
      <dgm:t>
        <a:bodyPr/>
        <a:lstStyle/>
        <a:p>
          <a:endParaRPr lang="en-US"/>
        </a:p>
      </dgm:t>
    </dgm:pt>
    <dgm:pt modelId="{814143D0-F836-495C-906D-AF7524A190B9}" type="sibTrans" cxnId="{074A8BDB-4007-4BC6-B722-25628519C365}">
      <dgm:prSet/>
      <dgm:spPr/>
      <dgm:t>
        <a:bodyPr/>
        <a:lstStyle/>
        <a:p>
          <a:endParaRPr lang="en-US"/>
        </a:p>
      </dgm:t>
    </dgm:pt>
    <dgm:pt modelId="{5DF8E3BF-4C47-403C-AC8A-9E4FE6DA8B72}">
      <dgm:prSet phldrT="[Text]"/>
      <dgm:spPr/>
      <dgm:t>
        <a:bodyPr/>
        <a:lstStyle/>
        <a:p>
          <a:r>
            <a:rPr lang="en-US"/>
            <a:t>2. Kích hoạt điểm danh sự kiện.</a:t>
          </a:r>
        </a:p>
      </dgm:t>
    </dgm:pt>
    <dgm:pt modelId="{FF41B83D-FA5F-4058-90E6-093869D9970E}" type="parTrans" cxnId="{A2B7F739-2ED6-4B9F-A4A7-5055771C4AD0}">
      <dgm:prSet/>
      <dgm:spPr/>
      <dgm:t>
        <a:bodyPr/>
        <a:lstStyle/>
        <a:p>
          <a:endParaRPr lang="en-US"/>
        </a:p>
      </dgm:t>
    </dgm:pt>
    <dgm:pt modelId="{9A48FB2A-D0D7-47EA-A50B-95F9526E6006}" type="sibTrans" cxnId="{A2B7F739-2ED6-4B9F-A4A7-5055771C4AD0}">
      <dgm:prSet/>
      <dgm:spPr/>
      <dgm:t>
        <a:bodyPr/>
        <a:lstStyle/>
        <a:p>
          <a:endParaRPr lang="en-US"/>
        </a:p>
      </dgm:t>
    </dgm:pt>
    <dgm:pt modelId="{6FB68258-90EA-4FF6-893A-EED726D7CB47}">
      <dgm:prSet phldrT="[Text]"/>
      <dgm:spPr/>
      <dgm:t>
        <a:bodyPr/>
        <a:lstStyle/>
        <a:p>
          <a:r>
            <a:rPr lang="en-US"/>
            <a:t>3. Người dùng quét thẻ lên đầu đọc để điểm danh.</a:t>
          </a:r>
        </a:p>
      </dgm:t>
    </dgm:pt>
    <dgm:pt modelId="{FF7A1D53-320D-41B0-9BA1-83D219F2C8D8}" type="parTrans" cxnId="{7B632236-7118-40CD-9F26-DAF8E271757D}">
      <dgm:prSet/>
      <dgm:spPr/>
      <dgm:t>
        <a:bodyPr/>
        <a:lstStyle/>
        <a:p>
          <a:endParaRPr lang="en-US"/>
        </a:p>
      </dgm:t>
    </dgm:pt>
    <dgm:pt modelId="{095A59B6-DFA2-481E-B2ED-A6AD1AA5F612}" type="sibTrans" cxnId="{7B632236-7118-40CD-9F26-DAF8E271757D}">
      <dgm:prSet/>
      <dgm:spPr/>
      <dgm:t>
        <a:bodyPr/>
        <a:lstStyle/>
        <a:p>
          <a:endParaRPr lang="en-US"/>
        </a:p>
      </dgm:t>
    </dgm:pt>
    <dgm:pt modelId="{C6EEFAB7-F3E3-40B4-A304-792454B81518}">
      <dgm:prSet phldrT="[Text]"/>
      <dgm:spPr/>
      <dgm:t>
        <a:bodyPr/>
        <a:lstStyle/>
        <a:p>
          <a:r>
            <a:rPr lang="en-US"/>
            <a:t>4. Tổng hợp và lưu trữ kết quả điểm danh.</a:t>
          </a:r>
        </a:p>
      </dgm:t>
    </dgm:pt>
    <dgm:pt modelId="{F4D6B975-ACEF-47EA-8AB9-4FBAC665FCA1}" type="parTrans" cxnId="{8CAB898B-CF60-4CC0-961A-F6618B734B56}">
      <dgm:prSet/>
      <dgm:spPr/>
      <dgm:t>
        <a:bodyPr/>
        <a:lstStyle/>
        <a:p>
          <a:endParaRPr lang="en-US"/>
        </a:p>
      </dgm:t>
    </dgm:pt>
    <dgm:pt modelId="{D9559429-0331-4B62-93DF-78535E242C1F}" type="sibTrans" cxnId="{8CAB898B-CF60-4CC0-961A-F6618B734B56}">
      <dgm:prSet/>
      <dgm:spPr/>
      <dgm:t>
        <a:bodyPr/>
        <a:lstStyle/>
        <a:p>
          <a:endParaRPr lang="en-US"/>
        </a:p>
      </dgm:t>
    </dgm:pt>
    <dgm:pt modelId="{3DD859A6-ABAD-4D4C-A6DB-848824EC780D}">
      <dgm:prSet phldrT="[Text]"/>
      <dgm:spPr/>
      <dgm:t>
        <a:bodyPr/>
        <a:lstStyle/>
        <a:p>
          <a:r>
            <a:rPr lang="en-US"/>
            <a:t>5. Hiển thị biểu đồ thống kê khi quản trị xem kết quả.</a:t>
          </a:r>
        </a:p>
      </dgm:t>
    </dgm:pt>
    <dgm:pt modelId="{A2E3DD2F-D24E-4AB7-AF51-9E921F0B4ACA}" type="parTrans" cxnId="{1CD75E98-CE5A-4723-86CA-AE32AED1B594}">
      <dgm:prSet/>
      <dgm:spPr/>
      <dgm:t>
        <a:bodyPr/>
        <a:lstStyle/>
        <a:p>
          <a:endParaRPr lang="en-US"/>
        </a:p>
      </dgm:t>
    </dgm:pt>
    <dgm:pt modelId="{BB842393-A635-4DB7-A5DF-701366F6F285}" type="sibTrans" cxnId="{1CD75E98-CE5A-4723-86CA-AE32AED1B594}">
      <dgm:prSet/>
      <dgm:spPr/>
      <dgm:t>
        <a:bodyPr/>
        <a:lstStyle/>
        <a:p>
          <a:endParaRPr lang="en-US"/>
        </a:p>
      </dgm:t>
    </dgm:pt>
    <dgm:pt modelId="{BFB377F1-006C-4AB1-A695-B51AE07CF304}" type="pres">
      <dgm:prSet presAssocID="{BC8EAF52-A9A9-45D3-A3E6-9549C52C742E}" presName="cycle" presStyleCnt="0">
        <dgm:presLayoutVars>
          <dgm:dir/>
          <dgm:resizeHandles val="exact"/>
        </dgm:presLayoutVars>
      </dgm:prSet>
      <dgm:spPr/>
    </dgm:pt>
    <dgm:pt modelId="{C4767F54-6A1C-4579-8624-E627C9D7042E}" type="pres">
      <dgm:prSet presAssocID="{7F3F6D93-39C3-4D0F-B0F3-EDED236BE611}" presName="dummy" presStyleCnt="0"/>
      <dgm:spPr/>
    </dgm:pt>
    <dgm:pt modelId="{54D73B8D-DF4D-4315-840D-9D0AA84B7A16}" type="pres">
      <dgm:prSet presAssocID="{7F3F6D93-39C3-4D0F-B0F3-EDED236BE611}" presName="node" presStyleLbl="revTx" presStyleIdx="0" presStyleCnt="5">
        <dgm:presLayoutVars>
          <dgm:bulletEnabled val="1"/>
        </dgm:presLayoutVars>
      </dgm:prSet>
      <dgm:spPr/>
    </dgm:pt>
    <dgm:pt modelId="{DACAC83D-47F1-4BF6-84CA-ADA4A9BD954D}" type="pres">
      <dgm:prSet presAssocID="{814143D0-F836-495C-906D-AF7524A190B9}" presName="sibTrans" presStyleLbl="node1" presStyleIdx="0" presStyleCnt="5"/>
      <dgm:spPr/>
    </dgm:pt>
    <dgm:pt modelId="{14560AF6-3152-4252-BBCA-7537AF17C892}" type="pres">
      <dgm:prSet presAssocID="{5DF8E3BF-4C47-403C-AC8A-9E4FE6DA8B72}" presName="dummy" presStyleCnt="0"/>
      <dgm:spPr/>
    </dgm:pt>
    <dgm:pt modelId="{C6ED778A-ADC9-45DC-AA2B-552B2BB388FB}" type="pres">
      <dgm:prSet presAssocID="{5DF8E3BF-4C47-403C-AC8A-9E4FE6DA8B72}" presName="node" presStyleLbl="revTx" presStyleIdx="1" presStyleCnt="5">
        <dgm:presLayoutVars>
          <dgm:bulletEnabled val="1"/>
        </dgm:presLayoutVars>
      </dgm:prSet>
      <dgm:spPr/>
    </dgm:pt>
    <dgm:pt modelId="{E6728255-2D18-4BCD-BE50-3F7E9D10D6ED}" type="pres">
      <dgm:prSet presAssocID="{9A48FB2A-D0D7-47EA-A50B-95F9526E6006}" presName="sibTrans" presStyleLbl="node1" presStyleIdx="1" presStyleCnt="5"/>
      <dgm:spPr/>
    </dgm:pt>
    <dgm:pt modelId="{21B00D44-099F-4458-A615-7692D0CBD654}" type="pres">
      <dgm:prSet presAssocID="{6FB68258-90EA-4FF6-893A-EED726D7CB47}" presName="dummy" presStyleCnt="0"/>
      <dgm:spPr/>
    </dgm:pt>
    <dgm:pt modelId="{A495804C-66FD-4C37-B53E-BCB555C96A04}" type="pres">
      <dgm:prSet presAssocID="{6FB68258-90EA-4FF6-893A-EED726D7CB47}" presName="node" presStyleLbl="revTx" presStyleIdx="2" presStyleCnt="5">
        <dgm:presLayoutVars>
          <dgm:bulletEnabled val="1"/>
        </dgm:presLayoutVars>
      </dgm:prSet>
      <dgm:spPr/>
    </dgm:pt>
    <dgm:pt modelId="{62CF143B-AEE3-4701-B62A-1D1A6788FF59}" type="pres">
      <dgm:prSet presAssocID="{095A59B6-DFA2-481E-B2ED-A6AD1AA5F612}" presName="sibTrans" presStyleLbl="node1" presStyleIdx="2" presStyleCnt="5"/>
      <dgm:spPr/>
    </dgm:pt>
    <dgm:pt modelId="{6F007FFC-A55D-4F30-9DA7-7DCBE9B505F9}" type="pres">
      <dgm:prSet presAssocID="{C6EEFAB7-F3E3-40B4-A304-792454B81518}" presName="dummy" presStyleCnt="0"/>
      <dgm:spPr/>
    </dgm:pt>
    <dgm:pt modelId="{BE182F90-0497-4A52-94B0-A1E94FFAB53D}" type="pres">
      <dgm:prSet presAssocID="{C6EEFAB7-F3E3-40B4-A304-792454B81518}" presName="node" presStyleLbl="revTx" presStyleIdx="3" presStyleCnt="5">
        <dgm:presLayoutVars>
          <dgm:bulletEnabled val="1"/>
        </dgm:presLayoutVars>
      </dgm:prSet>
      <dgm:spPr/>
    </dgm:pt>
    <dgm:pt modelId="{08A28C2F-C5DB-4318-BFC4-14CAE68F6A12}" type="pres">
      <dgm:prSet presAssocID="{D9559429-0331-4B62-93DF-78535E242C1F}" presName="sibTrans" presStyleLbl="node1" presStyleIdx="3" presStyleCnt="5"/>
      <dgm:spPr/>
    </dgm:pt>
    <dgm:pt modelId="{320AFF30-4916-4FA5-8EB1-1D084B0A42C2}" type="pres">
      <dgm:prSet presAssocID="{3DD859A6-ABAD-4D4C-A6DB-848824EC780D}" presName="dummy" presStyleCnt="0"/>
      <dgm:spPr/>
    </dgm:pt>
    <dgm:pt modelId="{2E04B8A3-C34A-4C79-9002-9570F2A19D71}" type="pres">
      <dgm:prSet presAssocID="{3DD859A6-ABAD-4D4C-A6DB-848824EC780D}" presName="node" presStyleLbl="revTx" presStyleIdx="4" presStyleCnt="5">
        <dgm:presLayoutVars>
          <dgm:bulletEnabled val="1"/>
        </dgm:presLayoutVars>
      </dgm:prSet>
      <dgm:spPr/>
    </dgm:pt>
    <dgm:pt modelId="{C737DF00-30EC-492F-9E44-D107F6EE788E}" type="pres">
      <dgm:prSet presAssocID="{BB842393-A635-4DB7-A5DF-701366F6F285}" presName="sibTrans" presStyleLbl="node1" presStyleIdx="4" presStyleCnt="5"/>
      <dgm:spPr/>
    </dgm:pt>
  </dgm:ptLst>
  <dgm:cxnLst>
    <dgm:cxn modelId="{A218310C-7566-435A-9AE2-63C34AF1A066}" type="presOf" srcId="{9A48FB2A-D0D7-47EA-A50B-95F9526E6006}" destId="{E6728255-2D18-4BCD-BE50-3F7E9D10D6ED}" srcOrd="0" destOrd="0" presId="urn:microsoft.com/office/officeart/2005/8/layout/cycle1"/>
    <dgm:cxn modelId="{0500971E-A829-4425-87AD-68E147B75D1F}" type="presOf" srcId="{C6EEFAB7-F3E3-40B4-A304-792454B81518}" destId="{BE182F90-0497-4A52-94B0-A1E94FFAB53D}" srcOrd="0" destOrd="0" presId="urn:microsoft.com/office/officeart/2005/8/layout/cycle1"/>
    <dgm:cxn modelId="{7B632236-7118-40CD-9F26-DAF8E271757D}" srcId="{BC8EAF52-A9A9-45D3-A3E6-9549C52C742E}" destId="{6FB68258-90EA-4FF6-893A-EED726D7CB47}" srcOrd="2" destOrd="0" parTransId="{FF7A1D53-320D-41B0-9BA1-83D219F2C8D8}" sibTransId="{095A59B6-DFA2-481E-B2ED-A6AD1AA5F612}"/>
    <dgm:cxn modelId="{A2B7F739-2ED6-4B9F-A4A7-5055771C4AD0}" srcId="{BC8EAF52-A9A9-45D3-A3E6-9549C52C742E}" destId="{5DF8E3BF-4C47-403C-AC8A-9E4FE6DA8B72}" srcOrd="1" destOrd="0" parTransId="{FF41B83D-FA5F-4058-90E6-093869D9970E}" sibTransId="{9A48FB2A-D0D7-47EA-A50B-95F9526E6006}"/>
    <dgm:cxn modelId="{1C66454C-4921-43FD-B886-FB5ACC7B30FC}" type="presOf" srcId="{095A59B6-DFA2-481E-B2ED-A6AD1AA5F612}" destId="{62CF143B-AEE3-4701-B62A-1D1A6788FF59}" srcOrd="0" destOrd="0" presId="urn:microsoft.com/office/officeart/2005/8/layout/cycle1"/>
    <dgm:cxn modelId="{8CAB898B-CF60-4CC0-961A-F6618B734B56}" srcId="{BC8EAF52-A9A9-45D3-A3E6-9549C52C742E}" destId="{C6EEFAB7-F3E3-40B4-A304-792454B81518}" srcOrd="3" destOrd="0" parTransId="{F4D6B975-ACEF-47EA-8AB9-4FBAC665FCA1}" sibTransId="{D9559429-0331-4B62-93DF-78535E242C1F}"/>
    <dgm:cxn modelId="{EBC2088D-5F7A-421E-A16D-C57A46DB6A86}" type="presOf" srcId="{BC8EAF52-A9A9-45D3-A3E6-9549C52C742E}" destId="{BFB377F1-006C-4AB1-A695-B51AE07CF304}" srcOrd="0" destOrd="0" presId="urn:microsoft.com/office/officeart/2005/8/layout/cycle1"/>
    <dgm:cxn modelId="{1CD75E98-CE5A-4723-86CA-AE32AED1B594}" srcId="{BC8EAF52-A9A9-45D3-A3E6-9549C52C742E}" destId="{3DD859A6-ABAD-4D4C-A6DB-848824EC780D}" srcOrd="4" destOrd="0" parTransId="{A2E3DD2F-D24E-4AB7-AF51-9E921F0B4ACA}" sibTransId="{BB842393-A635-4DB7-A5DF-701366F6F285}"/>
    <dgm:cxn modelId="{43FF3EA2-9878-4777-BBCA-D50EB9BBED30}" type="presOf" srcId="{5DF8E3BF-4C47-403C-AC8A-9E4FE6DA8B72}" destId="{C6ED778A-ADC9-45DC-AA2B-552B2BB388FB}" srcOrd="0" destOrd="0" presId="urn:microsoft.com/office/officeart/2005/8/layout/cycle1"/>
    <dgm:cxn modelId="{4101C1D2-A0F8-4BD5-9665-98598462D2A1}" type="presOf" srcId="{814143D0-F836-495C-906D-AF7524A190B9}" destId="{DACAC83D-47F1-4BF6-84CA-ADA4A9BD954D}" srcOrd="0" destOrd="0" presId="urn:microsoft.com/office/officeart/2005/8/layout/cycle1"/>
    <dgm:cxn modelId="{074A8BDB-4007-4BC6-B722-25628519C365}" srcId="{BC8EAF52-A9A9-45D3-A3E6-9549C52C742E}" destId="{7F3F6D93-39C3-4D0F-B0F3-EDED236BE611}" srcOrd="0" destOrd="0" parTransId="{D38FE777-31B2-442C-A0BF-05FAE16E1FF1}" sibTransId="{814143D0-F836-495C-906D-AF7524A190B9}"/>
    <dgm:cxn modelId="{37CB38E1-D054-44FD-87A1-8B53B9EC2615}" type="presOf" srcId="{7F3F6D93-39C3-4D0F-B0F3-EDED236BE611}" destId="{54D73B8D-DF4D-4315-840D-9D0AA84B7A16}" srcOrd="0" destOrd="0" presId="urn:microsoft.com/office/officeart/2005/8/layout/cycle1"/>
    <dgm:cxn modelId="{451AFDE4-7443-4F4E-B289-47EE0D06A3B1}" type="presOf" srcId="{3DD859A6-ABAD-4D4C-A6DB-848824EC780D}" destId="{2E04B8A3-C34A-4C79-9002-9570F2A19D71}" srcOrd="0" destOrd="0" presId="urn:microsoft.com/office/officeart/2005/8/layout/cycle1"/>
    <dgm:cxn modelId="{B485D2E9-6F2B-4781-94A8-2C89D25021BF}" type="presOf" srcId="{D9559429-0331-4B62-93DF-78535E242C1F}" destId="{08A28C2F-C5DB-4318-BFC4-14CAE68F6A12}" srcOrd="0" destOrd="0" presId="urn:microsoft.com/office/officeart/2005/8/layout/cycle1"/>
    <dgm:cxn modelId="{F5DF08ED-2109-4BBE-AA7D-E444637A06BE}" type="presOf" srcId="{6FB68258-90EA-4FF6-893A-EED726D7CB47}" destId="{A495804C-66FD-4C37-B53E-BCB555C96A04}" srcOrd="0" destOrd="0" presId="urn:microsoft.com/office/officeart/2005/8/layout/cycle1"/>
    <dgm:cxn modelId="{73D5C0EE-750E-4DCB-A0D8-A942D7FC83B2}" type="presOf" srcId="{BB842393-A635-4DB7-A5DF-701366F6F285}" destId="{C737DF00-30EC-492F-9E44-D107F6EE788E}" srcOrd="0" destOrd="0" presId="urn:microsoft.com/office/officeart/2005/8/layout/cycle1"/>
    <dgm:cxn modelId="{150F4026-817B-4A42-A7D1-4C3F7D2939BC}" type="presParOf" srcId="{BFB377F1-006C-4AB1-A695-B51AE07CF304}" destId="{C4767F54-6A1C-4579-8624-E627C9D7042E}" srcOrd="0" destOrd="0" presId="urn:microsoft.com/office/officeart/2005/8/layout/cycle1"/>
    <dgm:cxn modelId="{80C982C8-FA66-40AD-9634-717DB54A1DDC}" type="presParOf" srcId="{BFB377F1-006C-4AB1-A695-B51AE07CF304}" destId="{54D73B8D-DF4D-4315-840D-9D0AA84B7A16}" srcOrd="1" destOrd="0" presId="urn:microsoft.com/office/officeart/2005/8/layout/cycle1"/>
    <dgm:cxn modelId="{6FACF21D-E374-47B6-87DA-7503018B92F5}" type="presParOf" srcId="{BFB377F1-006C-4AB1-A695-B51AE07CF304}" destId="{DACAC83D-47F1-4BF6-84CA-ADA4A9BD954D}" srcOrd="2" destOrd="0" presId="urn:microsoft.com/office/officeart/2005/8/layout/cycle1"/>
    <dgm:cxn modelId="{C656F1EB-D154-4E81-95E9-0A42B5F6387B}" type="presParOf" srcId="{BFB377F1-006C-4AB1-A695-B51AE07CF304}" destId="{14560AF6-3152-4252-BBCA-7537AF17C892}" srcOrd="3" destOrd="0" presId="urn:microsoft.com/office/officeart/2005/8/layout/cycle1"/>
    <dgm:cxn modelId="{5AFC0A40-5E0A-40E3-A50A-0DB46B51B53B}" type="presParOf" srcId="{BFB377F1-006C-4AB1-A695-B51AE07CF304}" destId="{C6ED778A-ADC9-45DC-AA2B-552B2BB388FB}" srcOrd="4" destOrd="0" presId="urn:microsoft.com/office/officeart/2005/8/layout/cycle1"/>
    <dgm:cxn modelId="{0D4F77EB-F431-4409-928F-0FEF701EC393}" type="presParOf" srcId="{BFB377F1-006C-4AB1-A695-B51AE07CF304}" destId="{E6728255-2D18-4BCD-BE50-3F7E9D10D6ED}" srcOrd="5" destOrd="0" presId="urn:microsoft.com/office/officeart/2005/8/layout/cycle1"/>
    <dgm:cxn modelId="{21B0E8BA-38CE-44E3-8056-ABF59814EACA}" type="presParOf" srcId="{BFB377F1-006C-4AB1-A695-B51AE07CF304}" destId="{21B00D44-099F-4458-A615-7692D0CBD654}" srcOrd="6" destOrd="0" presId="urn:microsoft.com/office/officeart/2005/8/layout/cycle1"/>
    <dgm:cxn modelId="{24BFF71E-3391-43B8-9A34-36076B2C336E}" type="presParOf" srcId="{BFB377F1-006C-4AB1-A695-B51AE07CF304}" destId="{A495804C-66FD-4C37-B53E-BCB555C96A04}" srcOrd="7" destOrd="0" presId="urn:microsoft.com/office/officeart/2005/8/layout/cycle1"/>
    <dgm:cxn modelId="{37A323F8-2644-4027-A646-F58FF478DDCA}" type="presParOf" srcId="{BFB377F1-006C-4AB1-A695-B51AE07CF304}" destId="{62CF143B-AEE3-4701-B62A-1D1A6788FF59}" srcOrd="8" destOrd="0" presId="urn:microsoft.com/office/officeart/2005/8/layout/cycle1"/>
    <dgm:cxn modelId="{D673341C-1E49-4B4C-A930-5289F8A7D326}" type="presParOf" srcId="{BFB377F1-006C-4AB1-A695-B51AE07CF304}" destId="{6F007FFC-A55D-4F30-9DA7-7DCBE9B505F9}" srcOrd="9" destOrd="0" presId="urn:microsoft.com/office/officeart/2005/8/layout/cycle1"/>
    <dgm:cxn modelId="{3A20D7A4-007E-44A0-8128-967799D664BC}" type="presParOf" srcId="{BFB377F1-006C-4AB1-A695-B51AE07CF304}" destId="{BE182F90-0497-4A52-94B0-A1E94FFAB53D}" srcOrd="10" destOrd="0" presId="urn:microsoft.com/office/officeart/2005/8/layout/cycle1"/>
    <dgm:cxn modelId="{B9893227-C19A-4688-8220-3B7D67D851DF}" type="presParOf" srcId="{BFB377F1-006C-4AB1-A695-B51AE07CF304}" destId="{08A28C2F-C5DB-4318-BFC4-14CAE68F6A12}" srcOrd="11" destOrd="0" presId="urn:microsoft.com/office/officeart/2005/8/layout/cycle1"/>
    <dgm:cxn modelId="{DBC89D0F-6D59-4054-9B34-36FE380F5163}" type="presParOf" srcId="{BFB377F1-006C-4AB1-A695-B51AE07CF304}" destId="{320AFF30-4916-4FA5-8EB1-1D084B0A42C2}" srcOrd="12" destOrd="0" presId="urn:microsoft.com/office/officeart/2005/8/layout/cycle1"/>
    <dgm:cxn modelId="{323F9C65-4480-4724-A58C-333BAF7B1F43}" type="presParOf" srcId="{BFB377F1-006C-4AB1-A695-B51AE07CF304}" destId="{2E04B8A3-C34A-4C79-9002-9570F2A19D71}" srcOrd="13" destOrd="0" presId="urn:microsoft.com/office/officeart/2005/8/layout/cycle1"/>
    <dgm:cxn modelId="{53980B5F-8821-4318-8DFF-0189E0097F61}" type="presParOf" srcId="{BFB377F1-006C-4AB1-A695-B51AE07CF304}" destId="{C737DF00-30EC-492F-9E44-D107F6EE788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73B8D-DF4D-4315-840D-9D0AA84B7A16}">
      <dsp:nvSpPr>
        <dsp:cNvPr id="0" name=""/>
        <dsp:cNvSpPr/>
      </dsp:nvSpPr>
      <dsp:spPr>
        <a:xfrm>
          <a:off x="4195278" y="33245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Người quản trị tạo và đăng ký ds tham dự cho sự kiện.</a:t>
          </a:r>
        </a:p>
      </dsp:txBody>
      <dsp:txXfrm>
        <a:off x="4195278" y="33245"/>
        <a:ext cx="1125140" cy="1125140"/>
      </dsp:txXfrm>
    </dsp:sp>
    <dsp:sp modelId="{DACAC83D-47F1-4BF6-84CA-ADA4A9BD954D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0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ED778A-ADC9-45DC-AA2B-552B2BB388FB}">
      <dsp:nvSpPr>
        <dsp:cNvPr id="0" name=""/>
        <dsp:cNvSpPr/>
      </dsp:nvSpPr>
      <dsp:spPr>
        <a:xfrm>
          <a:off x="4875269" y="212604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Kích hoạt điểm danh sự kiện.</a:t>
          </a:r>
        </a:p>
      </dsp:txBody>
      <dsp:txXfrm>
        <a:off x="4875269" y="2126042"/>
        <a:ext cx="1125140" cy="1125140"/>
      </dsp:txXfrm>
    </dsp:sp>
    <dsp:sp modelId="{E6728255-2D18-4BCD-BE50-3F7E9D10D6ED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4014673"/>
            <a:gd name="adj4" fmla="val 2253456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95804C-66FD-4C37-B53E-BCB555C96A04}">
      <dsp:nvSpPr>
        <dsp:cNvPr id="0" name=""/>
        <dsp:cNvSpPr/>
      </dsp:nvSpPr>
      <dsp:spPr>
        <a:xfrm>
          <a:off x="3095029" y="341946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Người dùng quét thẻ lên đầu đọc để điểm danh.</a:t>
          </a:r>
        </a:p>
      </dsp:txBody>
      <dsp:txXfrm>
        <a:off x="3095029" y="3419462"/>
        <a:ext cx="1125140" cy="1125140"/>
      </dsp:txXfrm>
    </dsp:sp>
    <dsp:sp modelId="{62CF143B-AEE3-4701-B62A-1D1A6788FF59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8210625"/>
            <a:gd name="adj4" fmla="val 6449408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182F90-0497-4A52-94B0-A1E94FFAB53D}">
      <dsp:nvSpPr>
        <dsp:cNvPr id="0" name=""/>
        <dsp:cNvSpPr/>
      </dsp:nvSpPr>
      <dsp:spPr>
        <a:xfrm>
          <a:off x="1314789" y="212604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4. Tổng hợp và lưu trữ kết quả điểm danh.</a:t>
          </a:r>
        </a:p>
      </dsp:txBody>
      <dsp:txXfrm>
        <a:off x="1314789" y="2126042"/>
        <a:ext cx="1125140" cy="1125140"/>
      </dsp:txXfrm>
    </dsp:sp>
    <dsp:sp modelId="{08A28C2F-C5DB-4318-BFC4-14CAE68F6A12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12297821"/>
            <a:gd name="adj4" fmla="val 10770863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04B8A3-C34A-4C79-9002-9570F2A19D71}">
      <dsp:nvSpPr>
        <dsp:cNvPr id="0" name=""/>
        <dsp:cNvSpPr/>
      </dsp:nvSpPr>
      <dsp:spPr>
        <a:xfrm>
          <a:off x="1994780" y="33245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5. Hiển thị biểu đồ thống kê khi quản trị xem kết quả.</a:t>
          </a:r>
        </a:p>
      </dsp:txBody>
      <dsp:txXfrm>
        <a:off x="1994780" y="33245"/>
        <a:ext cx="1125140" cy="1125140"/>
      </dsp:txXfrm>
    </dsp:sp>
    <dsp:sp modelId="{C737DF00-30EC-492F-9E44-D107F6EE788E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16865661"/>
            <a:gd name="adj4" fmla="val 15198420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72DB-F795-481F-9DDB-E98EB1FB6476}" type="datetimeFigureOut">
              <a:rPr lang="en-US" smtClean="0"/>
              <a:t>24-11-17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E797F-F015-4070-9F9C-4517C09B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797F-F015-4070-9F9C-4517C09B7E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089F6B-8B0D-40DD-B3BE-BA7AA81AFE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80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DDA0F-6228-4D21-A34F-D991946E76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68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9894" y="6256431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92D86BEE-63AF-40C7-A7C1-21DC8FF965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chart/interactive/docs/?hl=vi" TargetMode="External"/><Relationship Id="rId3" Type="http://schemas.openxmlformats.org/officeDocument/2006/relationships/hyperlink" Target="https://www.w3schools.com/" TargetMode="External"/><Relationship Id="rId7" Type="http://schemas.openxmlformats.org/officeDocument/2006/relationships/hyperlink" Target="http://www.tutorialspoint.com/ajax/" TargetMode="External"/><Relationship Id="rId2" Type="http://schemas.openxmlformats.org/officeDocument/2006/relationships/hyperlink" Target="http://www.technovelgy.com/ct/technology-artic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queryvalidation.org/" TargetMode="External"/><Relationship Id="rId5" Type="http://schemas.openxmlformats.org/officeDocument/2006/relationships/hyperlink" Target="https://laravel.com/docs/5.4" TargetMode="External"/><Relationship Id="rId4" Type="http://schemas.openxmlformats.org/officeDocument/2006/relationships/hyperlink" Target="https://responsivevoic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4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hdphoto" Target="../media/hdphoto3.wdp"/><Relationship Id="rId5" Type="http://schemas.openxmlformats.org/officeDocument/2006/relationships/diagramColors" Target="../diagrams/colors1.xml"/><Relationship Id="rId15" Type="http://schemas.microsoft.com/office/2007/relationships/hdphoto" Target="../media/hdphoto5.wdp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microsoft.com/office/2007/relationships/hdphoto" Target="../media/hdphoto2.wdp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069186"/>
            <a:ext cx="7010400" cy="533400"/>
          </a:xfrm>
        </p:spPr>
        <p:txBody>
          <a:bodyPr/>
          <a:lstStyle/>
          <a:p>
            <a:pPr eaLnBrk="1" hangingPunct="1"/>
            <a:r>
              <a:rPr lang="en-US" altLang="en-US" sz="2800" b="1" err="1"/>
              <a:t>Đề</a:t>
            </a:r>
            <a:r>
              <a:rPr lang="en-US" altLang="en-US" sz="2800" b="1"/>
              <a:t> tài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685800" y="6430963"/>
            <a:ext cx="3505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 i="1" err="1">
                <a:solidFill>
                  <a:srgbClr val="000066"/>
                </a:solidFill>
              </a:rPr>
              <a:t>Khoa</a:t>
            </a:r>
            <a:r>
              <a:rPr lang="en-US" altLang="en-US" sz="1400" b="1" i="1">
                <a:solidFill>
                  <a:srgbClr val="000066"/>
                </a:solidFill>
              </a:rPr>
              <a:t> CNTT &amp; TT</a:t>
            </a:r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609600" y="5029200"/>
            <a:ext cx="2667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000066"/>
                </a:solidFill>
              </a:rPr>
              <a:t>Sinh </a:t>
            </a:r>
            <a:r>
              <a:rPr lang="en-US" altLang="en-US" b="1" i="1" err="1">
                <a:solidFill>
                  <a:srgbClr val="000066"/>
                </a:solidFill>
              </a:rPr>
              <a:t>viên</a:t>
            </a:r>
            <a:r>
              <a:rPr lang="en-US" altLang="en-US" b="1" i="1">
                <a:solidFill>
                  <a:srgbClr val="000066"/>
                </a:solidFill>
              </a:rPr>
              <a:t> </a:t>
            </a:r>
            <a:r>
              <a:rPr lang="en-US" altLang="en-US" b="1" i="1" err="1">
                <a:solidFill>
                  <a:srgbClr val="000066"/>
                </a:solidFill>
              </a:rPr>
              <a:t>thực</a:t>
            </a:r>
            <a:r>
              <a:rPr lang="en-US" altLang="en-US" b="1" i="1">
                <a:solidFill>
                  <a:srgbClr val="000066"/>
                </a:solidFill>
              </a:rPr>
              <a:t> hiện:</a:t>
            </a:r>
          </a:p>
          <a:p>
            <a:pPr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Lý Văn</a:t>
            </a:r>
          </a:p>
          <a:p>
            <a:pPr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B1305011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2732782"/>
            <a:ext cx="708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</a:rPr>
              <a:t>ỨNG DỤNG WEB ĐIỂM DANH SỰ KIỆN KHOA VỚI CÔNG NGHỆ RFID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3950" y="1087515"/>
            <a:ext cx="689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</a:rPr>
              <a:t>LUẬN VĂN TỐT NGHIỆP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257800" y="5029200"/>
            <a:ext cx="289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b="1" i="1">
                <a:solidFill>
                  <a:srgbClr val="000066"/>
                </a:solidFill>
              </a:rPr>
              <a:t>Giáo viên hướng dẫn:</a:t>
            </a:r>
          </a:p>
          <a:p>
            <a:pPr algn="r"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PGS.TS Trần Cao Đệ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9FBF-4C6D-4383-A2C1-D2BB65EB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DCABB-2336-4539-A514-E0EE7A10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26" name="Picture 2" descr="Kết quả hình ảnh cho demo">
            <a:hlinkClick r:id="rId2"/>
            <a:extLst>
              <a:ext uri="{FF2B5EF4-FFF2-40B4-BE49-F238E27FC236}">
                <a16:creationId xmlns:a16="http://schemas.microsoft.com/office/drawing/2014/main" id="{25D2D659-A419-40EF-8409-5CE6E95F5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67" b="97667" l="3111" r="96444">
                        <a14:foregroundMark x1="38000" y1="12333" x2="38556" y2="55667"/>
                        <a14:foregroundMark x1="63222" y1="11889" x2="55444" y2="68111"/>
                        <a14:foregroundMark x1="79000" y1="22222" x2="90111" y2="51556"/>
                        <a14:foregroundMark x1="90111" y1="58222" x2="26444" y2="67556"/>
                        <a14:foregroundMark x1="10444" y1="42111" x2="9889" y2="63778"/>
                        <a14:foregroundMark x1="14000" y1="67778" x2="31000" y2="85222"/>
                        <a14:foregroundMark x1="38111" y1="88000" x2="65778" y2="87333"/>
                        <a14:foregroundMark x1="70222" y1="82667" x2="77111" y2="53889"/>
                        <a14:foregroundMark x1="24556" y1="75667" x2="26556" y2="74889"/>
                        <a14:foregroundMark x1="16556" y1="59444" x2="16556" y2="59444"/>
                        <a14:foregroundMark x1="13444" y1="33444" x2="25111" y2="39778"/>
                        <a14:foregroundMark x1="17889" y1="21778" x2="34222" y2="35444"/>
                        <a14:foregroundMark x1="28667" y1="15111" x2="37556" y2="34444"/>
                        <a14:foregroundMark x1="51667" y1="10444" x2="49222" y2="30222"/>
                        <a14:foregroundMark x1="89556" y1="44444" x2="79444" y2="46444"/>
                        <a14:foregroundMark x1="87778" y1="53667" x2="82111" y2="52333"/>
                        <a14:foregroundMark x1="83667" y1="67889" x2="75444" y2="62222"/>
                        <a14:foregroundMark x1="78556" y1="75444" x2="76444" y2="68556"/>
                        <a14:foregroundMark x1="64667" y1="85667" x2="61111" y2="77667"/>
                        <a14:foregroundMark x1="42778" y1="87333" x2="50000" y2="79778"/>
                        <a14:foregroundMark x1="30444" y1="81778" x2="41222" y2="75444"/>
                        <a14:foregroundMark x1="58222" y1="87000" x2="52000" y2="78111"/>
                        <a14:foregroundMark x1="36444" y1="86444" x2="42444" y2="77333"/>
                        <a14:foregroundMark x1="17000" y1="69778" x2="35333" y2="65444"/>
                        <a14:foregroundMark x1="15556" y1="42778" x2="16667" y2="69111"/>
                        <a14:foregroundMark x1="24556" y1="41222" x2="29667" y2="40000"/>
                        <a14:foregroundMark x1="32222" y1="48333" x2="33222" y2="57000"/>
                        <a14:foregroundMark x1="24667" y1="51667" x2="27667" y2="59889"/>
                        <a14:foregroundMark x1="43111" y1="52333" x2="42889" y2="64000"/>
                        <a14:foregroundMark x1="56444" y1="38556" x2="44889" y2="60444"/>
                        <a14:foregroundMark x1="65556" y1="36778" x2="81667" y2="69778"/>
                        <a14:foregroundMark x1="64667" y1="61778" x2="83222" y2="46000"/>
                        <a14:foregroundMark x1="59111" y1="47222" x2="63222" y2="5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4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3: 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Kết quả đạt đ</a:t>
            </a:r>
            <a:r>
              <a:rPr lang="vi-VN" sz="2600"/>
              <a:t>ư</a:t>
            </a:r>
            <a:r>
              <a:rPr lang="en-US" sz="2600"/>
              <a:t>ợc.</a:t>
            </a:r>
          </a:p>
          <a:p>
            <a:r>
              <a:rPr lang="en-US" sz="2600"/>
              <a:t>Hạn chế.</a:t>
            </a:r>
          </a:p>
          <a:p>
            <a:r>
              <a:rPr lang="en-US" sz="2600"/>
              <a:t>H</a:t>
            </a:r>
            <a:r>
              <a:rPr lang="vi-VN" sz="2600"/>
              <a:t>ư</a:t>
            </a:r>
            <a:r>
              <a:rPr lang="en-US" sz="2600"/>
              <a:t>ớng phát triển.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74452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Kết quả đạt đ</a:t>
            </a:r>
            <a:r>
              <a:rPr lang="vi-VN"/>
              <a:t>ư</a:t>
            </a:r>
            <a:r>
              <a:rPr lang="en-US"/>
              <a:t>ợc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FC188D-FA2D-41B5-82F7-7F506DBF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700"/>
              <a:t>Hoàn thành các chức năng đã đề ra. </a:t>
            </a:r>
          </a:p>
          <a:p>
            <a:r>
              <a:rPr lang="en-US" sz="2700"/>
              <a:t>Các chức năng hoạt động đúng sau khi đã qua kiểm thử.</a:t>
            </a:r>
          </a:p>
          <a:p>
            <a:r>
              <a:rPr lang="en-US" sz="2700"/>
              <a:t>Chức năng điểm danh phản hồi kết quả kịp tốc độ quét thẻ liên tục của đầu đọc.</a:t>
            </a:r>
          </a:p>
          <a:p>
            <a:r>
              <a:rPr lang="en-US" sz="2700"/>
              <a:t>Các chức năng đăng ký thẻ linh hoạt, có thể cập nhật mã thẻ bằng nhiều cách khác nhau.</a:t>
            </a:r>
          </a:p>
          <a:p>
            <a:r>
              <a:rPr lang="en-US" sz="2700"/>
              <a:t>Được học hỏi thêm nhiều kinh nghiệm xây dựng web, phát triển phần mềm và kỹ thuật lập trình.</a:t>
            </a:r>
          </a:p>
        </p:txBody>
      </p:sp>
    </p:spTree>
    <p:extLst>
      <p:ext uri="{BB962C8B-B14F-4D97-AF65-F5344CB8AC3E}">
        <p14:creationId xmlns:p14="http://schemas.microsoft.com/office/powerpoint/2010/main" val="4062157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Hạn chế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291E986-4A58-4D15-9611-FAB609E5A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000"/>
              <a:t>Các chức năng import, export excel và gửi mail xác thực thực thi còn chậm.</a:t>
            </a:r>
          </a:p>
          <a:p>
            <a:r>
              <a:rPr lang="en-US" sz="2000"/>
              <a:t>Chưa có chức năng quản lý các dữ liệu chi tiết như: khoa, bộ môn, chuyên ngành.</a:t>
            </a:r>
          </a:p>
          <a:p>
            <a:r>
              <a:rPr lang="en-US" sz="2000"/>
              <a:t>Giao diện di động tuy được tự căn chỉnh nhờ boostrap nhưng chưa đạt hiệu quả như thiết bị có kích thước lớn hơn.</a:t>
            </a:r>
          </a:p>
        </p:txBody>
      </p:sp>
    </p:spTree>
    <p:extLst>
      <p:ext uri="{BB962C8B-B14F-4D97-AF65-F5344CB8AC3E}">
        <p14:creationId xmlns:p14="http://schemas.microsoft.com/office/powerpoint/2010/main" val="355400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Hướng phát triển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4A251-2981-47E6-B3A1-D63F3BC2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vi-VN" sz="2000"/>
              <a:t>C</a:t>
            </a:r>
            <a:r>
              <a:rPr lang="en-US" sz="2000"/>
              <a:t>ả</a:t>
            </a:r>
            <a:r>
              <a:rPr lang="vi-VN" sz="2000"/>
              <a:t>i thiện giao diện đáp ứng tốt hơn cho người dùng trên di động.</a:t>
            </a:r>
          </a:p>
          <a:p>
            <a:r>
              <a:rPr lang="vi-VN" sz="2000"/>
              <a:t>Tăng tốc xử lý và cải tiến các chức năng export, import excel và gửi mail xác thực.</a:t>
            </a:r>
          </a:p>
          <a:p>
            <a:r>
              <a:rPr lang="vi-VN" sz="2000"/>
              <a:t>Mở rộng quy mô hệ thống cho nhiều khoa khác, tạo các chức năng quản lý dữ liệu khoa, chuyên ngành, tổ bộ</a:t>
            </a:r>
            <a:r>
              <a:rPr lang="en-US" sz="2000"/>
              <a:t> môn.</a:t>
            </a:r>
          </a:p>
        </p:txBody>
      </p:sp>
    </p:spTree>
    <p:extLst>
      <p:ext uri="{BB962C8B-B14F-4D97-AF65-F5344CB8AC3E}">
        <p14:creationId xmlns:p14="http://schemas.microsoft.com/office/powerpoint/2010/main" val="313022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28600" y="2971800"/>
            <a:ext cx="8839200" cy="1066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4987E3"/>
                    </a:gs>
                    <a:gs pos="100000">
                      <a:srgbClr val="D9520F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Cảm ơn quý thầy cô và các bạn đã lắng nghe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Tìm hiểu công nghệ Rfid: </a:t>
            </a:r>
            <a:r>
              <a:rPr lang="en-US" sz="2000">
                <a:hlinkClick r:id="rId2"/>
              </a:rPr>
              <a:t>http://www.technovelgy.com/ct/technology-article.asp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Bootstrap, jquery: </a:t>
            </a:r>
            <a:r>
              <a:rPr lang="en-US" sz="2000">
                <a:hlinkClick r:id="rId3"/>
              </a:rPr>
              <a:t>https://www.w3schools.com/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Responsive void API: </a:t>
            </a:r>
            <a:r>
              <a:rPr lang="en-US" sz="2000">
                <a:hlinkClick r:id="rId4"/>
              </a:rPr>
              <a:t>https://responsivevoice.org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Laravel 5.4: </a:t>
            </a:r>
            <a:r>
              <a:rPr lang="en-US" sz="2000">
                <a:hlinkClick r:id="rId5"/>
              </a:rPr>
              <a:t>https://laravel.com/docs/5.4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Jquery validation: </a:t>
            </a:r>
            <a:r>
              <a:rPr lang="en-US" sz="2000">
                <a:hlinkClick r:id="rId6"/>
              </a:rPr>
              <a:t>https://jqueryvalidation.org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Ajax và kỹ thuật lập trình với ajax: </a:t>
            </a:r>
            <a:r>
              <a:rPr lang="en-US" sz="2000">
                <a:hlinkClick r:id="rId7"/>
              </a:rPr>
              <a:t>http://www.tutorialspoint.com/ajax/</a:t>
            </a:r>
            <a:r>
              <a:rPr lang="en-US" sz="200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Google chart API: </a:t>
            </a:r>
            <a:r>
              <a:rPr lang="en-US" sz="2000">
                <a:hlinkClick r:id="rId8"/>
              </a:rPr>
              <a:t>https://developers.google.com/chart/interactive/docs/?hl=vi</a:t>
            </a:r>
            <a:r>
              <a:rPr lang="en-US" sz="200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47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1: GIỚI THIỆU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Đặt vấn đề</a:t>
            </a:r>
          </a:p>
          <a:p>
            <a:r>
              <a:rPr lang="en-US"/>
              <a:t>Phạm vi đề tài</a:t>
            </a:r>
          </a:p>
          <a:p>
            <a:r>
              <a:rPr lang="en-US"/>
              <a:t>Phương pháp nghiên cứu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77397"/>
      </p:ext>
    </p:extLst>
  </p:cSld>
  <p:clrMapOvr>
    <a:masterClrMapping/>
  </p:clrMapOvr>
  <p:transition spd="med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Việc tổng hợp kết quả điểm danh sự kiện khoa bằng phiếu điểm danh gây khó khăn cho người điểm danh và người tổng hợp kết quả.</a:t>
            </a:r>
          </a:p>
          <a:p>
            <a:r>
              <a:rPr lang="en-US" sz="2600"/>
              <a:t>Quá trình điểm danh thực tế chỉ cần “định danh” người nào đã có mặt ở thời điểm bắt đầu và kết thúc sự kiện.</a:t>
            </a:r>
          </a:p>
          <a:p>
            <a:r>
              <a:rPr lang="en-US" sz="2600"/>
              <a:t>Công nghệ rfid cho phép định danh đối tượng đơn giản, nhanh chóng. Các thẻ RFID đã được trang bị cho cán bộ và sinh viên.</a:t>
            </a:r>
          </a:p>
          <a:p>
            <a:pPr marL="0" indent="0">
              <a:buNone/>
            </a:pPr>
            <a:r>
              <a:rPr lang="en-US" sz="2600"/>
              <a:t>	Xây dựng một phần mềm hỗ trợ điểm danh sự kiện khoa bằng công nghệ RFID.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Đặt vấn đề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040A8-F27C-4181-A76C-1251D32DB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804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5410200"/>
            <a:ext cx="702421" cy="55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Phạm vi đề tài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A870BAD-A78B-4B97-A994-A6884EF0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4691062"/>
          </a:xfrm>
        </p:spPr>
        <p:txBody>
          <a:bodyPr/>
          <a:lstStyle/>
          <a:p>
            <a:r>
              <a:rPr lang="en-US" sz="2600"/>
              <a:t>Phục vụ điểm danh các sự kiện do khoa tổ chức.</a:t>
            </a:r>
          </a:p>
          <a:p>
            <a:r>
              <a:rPr lang="en-US" sz="2600"/>
              <a:t>Dùng cho các cán bộ, sinh viên có nhu cầu điểm danh sự kiện khi đã đ</a:t>
            </a:r>
            <a:r>
              <a:rPr lang="vi-VN" sz="2600"/>
              <a:t>ư</a:t>
            </a:r>
            <a:r>
              <a:rPr lang="en-US" sz="2600"/>
              <a:t>ợc trang bị thẻ RFID.</a:t>
            </a:r>
          </a:p>
        </p:txBody>
      </p:sp>
    </p:spTree>
    <p:extLst>
      <p:ext uri="{BB962C8B-B14F-4D97-AF65-F5344CB8AC3E}">
        <p14:creationId xmlns:p14="http://schemas.microsoft.com/office/powerpoint/2010/main" val="11493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</a:t>
            </a:r>
            <a:r>
              <a:rPr lang="vi-VN"/>
              <a:t>ư</a:t>
            </a:r>
            <a:r>
              <a:rPr lang="en-US"/>
              <a:t>ơng pháp nghiên cứu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1816D38-3401-420F-8C8C-66181AD7F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vi-VN" sz="2600"/>
              <a:t>Về lý thuyết</a:t>
            </a:r>
          </a:p>
          <a:p>
            <a:pPr lvl="1"/>
            <a:r>
              <a:rPr lang="vi-VN" sz="2000"/>
              <a:t>Tìm hiểu phân tích, thiết kế hệ thống thông tin.</a:t>
            </a:r>
          </a:p>
          <a:p>
            <a:pPr lvl="1"/>
            <a:r>
              <a:rPr lang="vi-VN" sz="2000"/>
              <a:t>Phương pháp phân tích thiết kế cơ sỡ dữ liệu.</a:t>
            </a:r>
          </a:p>
          <a:p>
            <a:pPr lvl="1"/>
            <a:r>
              <a:rPr lang="vi-VN" sz="2000"/>
              <a:t>Nghiên cứu các ngôn ngữ PHP, HTML, CSS, Javascript.</a:t>
            </a:r>
          </a:p>
          <a:p>
            <a:pPr lvl="1"/>
            <a:r>
              <a:rPr lang="vi-VN" sz="2000"/>
              <a:t>Nắm vững kiến thức về boostrap, jquery, Laravel Framework.</a:t>
            </a:r>
          </a:p>
          <a:p>
            <a:pPr lvl="1"/>
            <a:r>
              <a:rPr lang="vi-VN" sz="2000"/>
              <a:t>Các kiến thức nền t</a:t>
            </a:r>
            <a:r>
              <a:rPr lang="en-US" sz="2000"/>
              <a:t>ả</a:t>
            </a:r>
            <a:r>
              <a:rPr lang="vi-VN" sz="2000"/>
              <a:t>n</a:t>
            </a:r>
            <a:r>
              <a:rPr lang="en-US" sz="2000"/>
              <a:t>g</a:t>
            </a:r>
            <a:r>
              <a:rPr lang="vi-VN" sz="2000"/>
              <a:t> cho lập trình web.</a:t>
            </a:r>
          </a:p>
          <a:p>
            <a:r>
              <a:rPr lang="vi-VN" sz="2600"/>
              <a:t>Về kỹ thuật</a:t>
            </a:r>
          </a:p>
          <a:p>
            <a:pPr lvl="1"/>
            <a:r>
              <a:rPr lang="vi-VN" sz="2000"/>
              <a:t>Xây dựng website với boostrap, jquery.</a:t>
            </a:r>
          </a:p>
          <a:p>
            <a:pPr lvl="1"/>
            <a:r>
              <a:rPr lang="vi-VN" sz="2000"/>
              <a:t>Sử dụng Laravel Framework để tạo cấu trúc và phát triển hệ thống.</a:t>
            </a:r>
          </a:p>
          <a:p>
            <a:pPr lvl="1"/>
            <a:r>
              <a:rPr lang="vi-VN" sz="2000"/>
              <a:t>Sử dụng và phát triển web với Laravel Framework, bắt và xử lý sự kiện countdown jquery.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89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2: 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Lý thuyết và kỹ thuật c</a:t>
            </a:r>
            <a:r>
              <a:rPr lang="vi-VN" sz="2600"/>
              <a:t>ơ</a:t>
            </a:r>
            <a:r>
              <a:rPr lang="en-US" sz="2600"/>
              <a:t> sở.</a:t>
            </a:r>
          </a:p>
          <a:p>
            <a:r>
              <a:rPr lang="en-US" sz="2600"/>
              <a:t>Mô tả hoạt động.</a:t>
            </a:r>
          </a:p>
          <a:p>
            <a:r>
              <a:rPr lang="en-US" sz="2600"/>
              <a:t>Các chức năng chính.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81218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Lý thuyết, kỹ thuật c</a:t>
            </a:r>
            <a:r>
              <a:rPr lang="vi-VN"/>
              <a:t>ơ</a:t>
            </a:r>
            <a:r>
              <a:rPr lang="en-US"/>
              <a:t> sở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AD7897-EC99-4F32-97E2-E857D8A85E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03" y="1798043"/>
            <a:ext cx="2116994" cy="20390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92E23B-0110-4233-A93F-38F21992C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04" y="1823344"/>
            <a:ext cx="2923496" cy="14555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BB5479-88BC-4F68-82C9-D98AE1B0F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" y="4178330"/>
            <a:ext cx="3607388" cy="25155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1F08BB-7D92-49F7-9D01-1E1B686D7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76" y="5170717"/>
            <a:ext cx="3809524" cy="10857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AB758BA-B8CA-447B-8087-60AE34EDF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82" y="3910562"/>
            <a:ext cx="3514818" cy="108259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A2A5FC1-D59E-454D-999A-5BCBDD1407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" y="1798043"/>
            <a:ext cx="2228615" cy="22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3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Mô tả hoạt động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929A0D8-77E5-46D9-8369-0BA82B199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284192"/>
              </p:ext>
            </p:extLst>
          </p:nvPr>
        </p:nvGraphicFramePr>
        <p:xfrm>
          <a:off x="685800" y="1709784"/>
          <a:ext cx="7315200" cy="4546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08B358-0902-4581-BBC8-894F0A9575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1382783"/>
            <a:ext cx="2311400" cy="17335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CBE88A8-9C42-4C32-AA0B-3B81ABB3BDC8}"/>
              </a:ext>
            </a:extLst>
          </p:cNvPr>
          <p:cNvSpPr/>
          <p:nvPr/>
        </p:nvSpPr>
        <p:spPr>
          <a:xfrm>
            <a:off x="6324600" y="2057400"/>
            <a:ext cx="685800" cy="3048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A4603-5F84-44F1-AA0C-F01F5D78ECA0}"/>
              </a:ext>
            </a:extLst>
          </p:cNvPr>
          <p:cNvSpPr txBox="1"/>
          <p:nvPr/>
        </p:nvSpPr>
        <p:spPr>
          <a:xfrm>
            <a:off x="6667500" y="296600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Sự kiện sẳn sàng điểm danh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37AFF8-65A5-4F1E-A33C-B48FE71FBA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48" b="85894" l="11111" r="88667">
                        <a14:foregroundMark x1="37333" y1="34289" x2="38667" y2="41399"/>
                        <a14:foregroundMark x1="49778" y1="37615" x2="54556" y2="35665"/>
                        <a14:foregroundMark x1="65444" y1="39679" x2="61333" y2="30275"/>
                        <a14:foregroundMark x1="79778" y1="36353" x2="72000" y2="26720"/>
                        <a14:foregroundMark x1="36333" y1="30046" x2="41000" y2="41170"/>
                        <a14:foregroundMark x1="23556" y1="34174" x2="20111" y2="37844"/>
                        <a14:foregroundMark x1="29667" y1="40826" x2="30556" y2="45986"/>
                        <a14:foregroundMark x1="28222" y1="34289" x2="25667" y2="32798"/>
                        <a14:foregroundMark x1="22556" y1="46560" x2="27444" y2="47936"/>
                        <a14:foregroundMark x1="16667" y1="54358" x2="25000" y2="72821"/>
                        <a14:foregroundMark x1="41667" y1="80619" x2="76333" y2="65367"/>
                        <a14:foregroundMark x1="80333" y1="56651" x2="71444" y2="78555"/>
                        <a14:foregroundMark x1="65333" y1="68119" x2="60444" y2="82339"/>
                        <a14:foregroundMark x1="27111" y1="64450" x2="31222" y2="80275"/>
                        <a14:foregroundMark x1="18111" y1="53326" x2="18111" y2="63647"/>
                        <a14:foregroundMark x1="36111" y1="71904" x2="37556" y2="78784"/>
                        <a14:foregroundMark x1="47444" y1="72018" x2="44000" y2="79128"/>
                        <a14:foregroundMark x1="54667" y1="31537" x2="59222" y2="41743"/>
                        <a14:foregroundMark x1="65889" y1="28326" x2="62222" y2="31193"/>
                        <a14:foregroundMark x1="70222" y1="23853" x2="71111" y2="28555"/>
                        <a14:foregroundMark x1="75778" y1="35206" x2="77778" y2="37156"/>
                        <a14:foregroundMark x1="48778" y1="37615" x2="50000" y2="43005"/>
                        <a14:foregroundMark x1="46444" y1="31537" x2="49111" y2="30619"/>
                        <a14:foregroundMark x1="38667" y1="42317" x2="40667" y2="44381"/>
                        <a14:foregroundMark x1="20444" y1="69495" x2="35556" y2="80963"/>
                        <a14:foregroundMark x1="38667" y1="80390" x2="68000" y2="77294"/>
                        <a14:foregroundMark x1="57222" y1="79472" x2="48222" y2="81422"/>
                        <a14:foregroundMark x1="75444" y1="72592" x2="83333" y2="63876"/>
                        <a14:foregroundMark x1="85556" y1="51261" x2="80333" y2="70413"/>
                        <a14:foregroundMark x1="85111" y1="59060" x2="82222" y2="68349"/>
                        <a14:foregroundMark x1="85111" y1="57569" x2="85111" y2="62729"/>
                        <a14:foregroundMark x1="21000" y1="38991" x2="31444" y2="41514"/>
                        <a14:foregroundMark x1="20111" y1="72821" x2="36444" y2="82683"/>
                        <a14:foregroundMark x1="39000" y1="83028" x2="63667" y2="82454"/>
                        <a14:foregroundMark x1="66889" y1="80619" x2="81222" y2="70757"/>
                        <a14:foregroundMark x1="86444" y1="53670" x2="83556" y2="65138"/>
                        <a14:foregroundMark x1="86444" y1="49541" x2="85333" y2="63303"/>
                        <a14:foregroundMark x1="87000" y1="51606" x2="86778" y2="53326"/>
                        <a14:foregroundMark x1="13444" y1="53326" x2="16889" y2="70757"/>
                        <a14:foregroundMark x1="42111" y1="84404" x2="61000" y2="83830"/>
                        <a14:foregroundMark x1="12889" y1="54587" x2="14333" y2="64106"/>
                        <a14:foregroundMark x1="86778" y1="59748" x2="86222" y2="47936"/>
                        <a14:foregroundMark x1="13000" y1="53670" x2="12333" y2="47477"/>
                        <a14:foregroundMark x1="12556" y1="57225" x2="12667" y2="61812"/>
                        <a14:foregroundMark x1="34333" y1="32798" x2="35222" y2="298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584218"/>
            <a:ext cx="1761688" cy="1706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D61741-D0E2-4E79-B57D-08793680465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435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432539"/>
            <a:ext cx="2286000" cy="17156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15827B-E726-44F2-8D96-15020437FB9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895" b="9473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2" y="4374627"/>
            <a:ext cx="1547177" cy="1547177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B3E5417F-1001-4CB4-B44C-6691D5D5C898}"/>
              </a:ext>
            </a:extLst>
          </p:cNvPr>
          <p:cNvSpPr/>
          <p:nvPr/>
        </p:nvSpPr>
        <p:spPr>
          <a:xfrm>
            <a:off x="82550" y="2966006"/>
            <a:ext cx="1968500" cy="1224994"/>
          </a:xfrm>
          <a:prstGeom prst="wedgeRoundRectCallout">
            <a:avLst>
              <a:gd name="adj1" fmla="val 26719"/>
              <a:gd name="adj2" fmla="val 6665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Ng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ời này có mặt nè!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Ng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ời kìa vắng mặt nè!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63B729-261F-4446-88B4-65ABE63853C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8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00" y="1410765"/>
            <a:ext cx="1941000" cy="12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chức năng chính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D411156B-8E09-48B1-93C1-50841383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000"/>
              <a:t>Quản lý thông tin cán bộ, sinh viên bằng các thao tác thêm, cập nhật, xóa, tìm kiếm.</a:t>
            </a:r>
          </a:p>
          <a:p>
            <a:r>
              <a:rPr lang="en-US" sz="2000"/>
              <a:t>Quản lý đăng ký thẻ: đăng ký thẻ mới, cập nhật thẻ cũ, hủy thẻ.</a:t>
            </a:r>
          </a:p>
          <a:p>
            <a:r>
              <a:rPr lang="en-US" sz="2000"/>
              <a:t>Quản lý sự kiện: tạo sự kiện, cập nhật, xóa, đăng ký danh sách tham dự, xem kết quả sự kiện đã điểm danh.</a:t>
            </a:r>
          </a:p>
          <a:p>
            <a:r>
              <a:rPr lang="en-US" sz="2000"/>
              <a:t>Xác thực máy trạm điểm danh, tính kết quả cho mỗi lượt điểm danh bằng thẻ RFID.</a:t>
            </a:r>
          </a:p>
          <a:p>
            <a:r>
              <a:rPr lang="en-US" sz="2000"/>
              <a:t>Tổng hợp kết quả điểm danh cho một sự kiện.</a:t>
            </a:r>
          </a:p>
        </p:txBody>
      </p:sp>
    </p:spTree>
    <p:extLst>
      <p:ext uri="{BB962C8B-B14F-4D97-AF65-F5344CB8AC3E}">
        <p14:creationId xmlns:p14="http://schemas.microsoft.com/office/powerpoint/2010/main" val="274472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</TotalTime>
  <Words>907</Words>
  <Application>Microsoft Office PowerPoint</Application>
  <PresentationFormat>On-screen Show (4:3)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Default Design</vt:lpstr>
      <vt:lpstr>PowerPoint Presentation</vt:lpstr>
      <vt:lpstr>Phần 1: GIỚI THIỆU CHUNG</vt:lpstr>
      <vt:lpstr>Đặt vấn đề</vt:lpstr>
      <vt:lpstr>Phạm vi đề tài</vt:lpstr>
      <vt:lpstr>Phương pháp nghiên cứu</vt:lpstr>
      <vt:lpstr>Phần 2: NỘI DUNG</vt:lpstr>
      <vt:lpstr>Lý thuyết, kỹ thuật cơ sở</vt:lpstr>
      <vt:lpstr>Mô tả hoạt động</vt:lpstr>
      <vt:lpstr>Các chức năng chính</vt:lpstr>
      <vt:lpstr>DEMO</vt:lpstr>
      <vt:lpstr>Phần 3: Tổng kết</vt:lpstr>
      <vt:lpstr>Kết quả đạt được</vt:lpstr>
      <vt:lpstr>Hạn chế</vt:lpstr>
      <vt:lpstr>Hướng phát triển</vt:lpstr>
      <vt:lpstr>PowerPoint Presentation</vt:lpstr>
      <vt:lpstr>Tài liệu tham khảo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Van Tran</cp:lastModifiedBy>
  <cp:revision>329</cp:revision>
  <dcterms:created xsi:type="dcterms:W3CDTF">2008-08-06T06:37:20Z</dcterms:created>
  <dcterms:modified xsi:type="dcterms:W3CDTF">2017-11-24T04:10:57Z</dcterms:modified>
</cp:coreProperties>
</file>