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embeddedFontLst>
    <p:embeddedFont>
      <p:font typeface="Garamond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Garamond-bold.fntdata"/><Relationship Id="rId16" Type="http://schemas.openxmlformats.org/officeDocument/2006/relationships/font" Target="fonts/Garamond-regular.fntdata"/><Relationship Id="rId5" Type="http://schemas.openxmlformats.org/officeDocument/2006/relationships/slide" Target="slides/slide1.xml"/><Relationship Id="rId19" Type="http://schemas.openxmlformats.org/officeDocument/2006/relationships/font" Target="fonts/Garamond-boldItalic.fntdata"/><Relationship Id="rId6" Type="http://schemas.openxmlformats.org/officeDocument/2006/relationships/slide" Target="slides/slide2.xml"/><Relationship Id="rId18" Type="http://schemas.openxmlformats.org/officeDocument/2006/relationships/font" Target="fonts/Garamond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216495a05f_1_9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216495a05f_1_9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216495a05f_1_8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216495a05f_1_8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216495a05f_1_8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216495a05f_1_8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216495a05f_1_8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216495a05f_1_8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216495a05f_1_8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216495a05f_1_8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216495a05f_1_9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216495a05f_1_9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216495a05f_1_9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216495a05f_1_9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216495a05f_1_9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216495a05f_1_9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Google Shape;51;p13"/>
          <p:cNvCxnSpPr/>
          <p:nvPr/>
        </p:nvCxnSpPr>
        <p:spPr>
          <a:xfrm>
            <a:off x="1396169" y="2421466"/>
            <a:ext cx="9407400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p13"/>
          <p:cNvSpPr txBox="1"/>
          <p:nvPr>
            <p:ph type="title"/>
          </p:nvPr>
        </p:nvSpPr>
        <p:spPr>
          <a:xfrm>
            <a:off x="1295402" y="982132"/>
            <a:ext cx="9601200" cy="13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1295401" y="2556932"/>
            <a:ext cx="960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●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○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■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●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○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■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●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○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■"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8677501" y="5969000"/>
            <a:ext cx="16002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1295401" y="5969000"/>
            <a:ext cx="73059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10353901" y="5969000"/>
            <a:ext cx="5427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415650" y="2144625"/>
            <a:ext cx="11360700" cy="194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300"/>
              <a:buFont typeface="Calibri"/>
              <a:buNone/>
            </a:pPr>
            <a:r>
              <a:rPr b="1" lang="zh-TW" sz="7200">
                <a:latin typeface="Calibri"/>
                <a:ea typeface="Calibri"/>
                <a:cs typeface="Calibri"/>
                <a:sym typeface="Calibri"/>
              </a:rPr>
              <a:t>網程期末專案</a:t>
            </a:r>
            <a:endParaRPr b="1" sz="7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300"/>
              <a:buFont typeface="Calibri"/>
              <a:buNone/>
            </a:pPr>
            <a:r>
              <a:rPr b="1" lang="zh-TW" sz="4800">
                <a:latin typeface="Calibri"/>
                <a:ea typeface="Calibri"/>
                <a:cs typeface="Calibri"/>
                <a:sym typeface="Calibri"/>
              </a:rPr>
              <a:t>主題:旅遊規劃助手</a:t>
            </a:r>
            <a:endParaRPr sz="4800"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415650" y="468978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15"/>
              <a:buNone/>
            </a:pPr>
            <a:r>
              <a:rPr lang="zh-TW" sz="3100"/>
              <a:t>01257003</a:t>
            </a:r>
            <a:r>
              <a:rPr lang="zh-TW" sz="3100"/>
              <a:t>吳哲宇	01257025陳冠邑</a:t>
            </a:r>
            <a:endParaRPr sz="3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資料儲存</a:t>
            </a:r>
            <a:endParaRPr/>
          </a:p>
        </p:txBody>
      </p:sp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115" name="Google Shape;115;p23"/>
          <p:cNvGrpSpPr/>
          <p:nvPr/>
        </p:nvGrpSpPr>
        <p:grpSpPr>
          <a:xfrm>
            <a:off x="1126350" y="3001925"/>
            <a:ext cx="9829525" cy="2513100"/>
            <a:chOff x="1126350" y="3001925"/>
            <a:chExt cx="9829525" cy="2513100"/>
          </a:xfrm>
        </p:grpSpPr>
        <p:grpSp>
          <p:nvGrpSpPr>
            <p:cNvPr id="116" name="Google Shape;116;p23"/>
            <p:cNvGrpSpPr/>
            <p:nvPr/>
          </p:nvGrpSpPr>
          <p:grpSpPr>
            <a:xfrm>
              <a:off x="1126350" y="3001925"/>
              <a:ext cx="9829525" cy="1953600"/>
              <a:chOff x="1126350" y="3001925"/>
              <a:chExt cx="9829525" cy="1953600"/>
            </a:xfrm>
          </p:grpSpPr>
          <p:pic>
            <p:nvPicPr>
              <p:cNvPr id="117" name="Google Shape;117;p2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126350" y="3001925"/>
                <a:ext cx="1862525" cy="1862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8" name="Google Shape;118;p23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5114325" y="3035263"/>
                <a:ext cx="1795850" cy="17958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9" name="Google Shape;119;p23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9035625" y="3035275"/>
                <a:ext cx="1920250" cy="19202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0" name="Google Shape;120;p23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3364625" y="3096650"/>
                <a:ext cx="1260275" cy="8828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1" name="Google Shape;121;p23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7399600" y="3096650"/>
                <a:ext cx="1260275" cy="8828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2" name="Google Shape;122;p23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 rot="10800000">
                <a:off x="3421463" y="3687750"/>
                <a:ext cx="1260275" cy="8828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3" name="Google Shape;123;p23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 rot="10800000">
                <a:off x="7399588" y="3762050"/>
                <a:ext cx="1260275" cy="8828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24" name="Google Shape;124;p23"/>
            <p:cNvSpPr txBox="1"/>
            <p:nvPr/>
          </p:nvSpPr>
          <p:spPr>
            <a:xfrm>
              <a:off x="1605800" y="4955525"/>
              <a:ext cx="846000" cy="55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400">
                  <a:solidFill>
                    <a:schemeClr val="dk2"/>
                  </a:solidFill>
                </a:rPr>
                <a:t>前端</a:t>
              </a:r>
              <a:endParaRPr sz="2400">
                <a:solidFill>
                  <a:schemeClr val="dk2"/>
                </a:solidFill>
              </a:endParaRPr>
            </a:p>
          </p:txBody>
        </p:sp>
        <p:sp>
          <p:nvSpPr>
            <p:cNvPr id="125" name="Google Shape;125;p23"/>
            <p:cNvSpPr txBox="1"/>
            <p:nvPr/>
          </p:nvSpPr>
          <p:spPr>
            <a:xfrm>
              <a:off x="5672950" y="4955525"/>
              <a:ext cx="846000" cy="55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400">
                  <a:solidFill>
                    <a:schemeClr val="dk2"/>
                  </a:solidFill>
                </a:rPr>
                <a:t>後端</a:t>
              </a:r>
              <a:endParaRPr sz="2400">
                <a:solidFill>
                  <a:schemeClr val="dk2"/>
                </a:solidFill>
              </a:endParaRPr>
            </a:p>
          </p:txBody>
        </p:sp>
        <p:sp>
          <p:nvSpPr>
            <p:cNvPr id="126" name="Google Shape;126;p23"/>
            <p:cNvSpPr txBox="1"/>
            <p:nvPr/>
          </p:nvSpPr>
          <p:spPr>
            <a:xfrm>
              <a:off x="9224050" y="4955525"/>
              <a:ext cx="1191600" cy="55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400">
                  <a:solidFill>
                    <a:schemeClr val="dk2"/>
                  </a:solidFill>
                </a:rPr>
                <a:t>資料庫</a:t>
              </a:r>
              <a:endParaRPr sz="2400">
                <a:solidFill>
                  <a:schemeClr val="dk2"/>
                </a:solidFill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zh-TW"/>
              <a:t>分工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760"/>
              <a:buChar char="●"/>
            </a:pPr>
            <a:r>
              <a:rPr lang="zh-TW"/>
              <a:t>吳哲宇:</a:t>
            </a:r>
            <a:r>
              <a:rPr lang="zh-TW"/>
              <a:t> </a:t>
            </a:r>
            <a:endParaRPr/>
          </a:p>
          <a:p>
            <a:pPr indent="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網站規劃、資料收集(找資料集, 清洗)、</a:t>
            </a:r>
            <a:endParaRPr/>
          </a:p>
          <a:p>
            <a:pPr indent="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html</a:t>
            </a:r>
            <a:r>
              <a:rPr lang="zh-TW"/>
              <a:t>、</a:t>
            </a:r>
            <a:r>
              <a:rPr lang="zh-TW"/>
              <a:t>css</a:t>
            </a:r>
            <a:r>
              <a:rPr lang="zh-TW"/>
              <a:t>、</a:t>
            </a:r>
            <a:r>
              <a:rPr lang="zh-TW"/>
              <a:t>javascript(</a:t>
            </a:r>
            <a:r>
              <a:rPr lang="zh-TW"/>
              <a:t>資料顯示, 新增/刪除元素, 呼叫api)、</a:t>
            </a:r>
            <a:endParaRPr/>
          </a:p>
          <a:p>
            <a:pPr indent="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後端、資料庫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●"/>
            </a:pPr>
            <a:r>
              <a:rPr lang="zh-TW"/>
              <a:t>陳冠邑:css.html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1295401" y="792946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zh-TW"/>
              <a:t>作品特色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1295401" y="2424501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46316" lvl="0" marL="285750" rtl="0" algn="l">
              <a:spcBef>
                <a:spcPts val="0"/>
              </a:spcBef>
              <a:spcAft>
                <a:spcPts val="0"/>
              </a:spcAft>
              <a:buSzPct val="115000"/>
              <a:buChar char="●"/>
            </a:pPr>
            <a:r>
              <a:rPr lang="zh-TW"/>
              <a:t>1.旅遊規劃</a:t>
            </a:r>
            <a:endParaRPr/>
          </a:p>
          <a:p>
            <a:pPr indent="-256174" lvl="0" marL="285750" rtl="0" algn="l">
              <a:spcBef>
                <a:spcPts val="933"/>
              </a:spcBef>
              <a:spcAft>
                <a:spcPts val="0"/>
              </a:spcAft>
              <a:buSzPct val="115000"/>
              <a:buChar char="●"/>
            </a:pPr>
            <a:r>
              <a:rPr lang="zh-TW" sz="1800"/>
              <a:t>可透過表單選擇城市、設定旅遊人數及旅行日期，方便進行個性化的旅遊規劃。</a:t>
            </a:r>
            <a:endParaRPr sz="1800"/>
          </a:p>
          <a:p>
            <a:pPr indent="-246316" lvl="0" marL="285750" rtl="0" algn="l">
              <a:spcBef>
                <a:spcPts val="1044"/>
              </a:spcBef>
              <a:spcAft>
                <a:spcPts val="0"/>
              </a:spcAft>
              <a:buSzPct val="115000"/>
              <a:buChar char="●"/>
            </a:pPr>
            <a:r>
              <a:rPr lang="zh-TW"/>
              <a:t>2.景點推薦及蒐藏</a:t>
            </a:r>
            <a:endParaRPr/>
          </a:p>
          <a:p>
            <a:pPr indent="-256174" lvl="0" marL="285750" rtl="0" algn="l">
              <a:spcBef>
                <a:spcPts val="933"/>
              </a:spcBef>
              <a:spcAft>
                <a:spcPts val="0"/>
              </a:spcAft>
              <a:buSzPct val="115000"/>
              <a:buChar char="●"/>
            </a:pPr>
            <a:r>
              <a:rPr lang="zh-TW" sz="1800"/>
              <a:t>提供各地的「十大必去景點」清單，以動態表格呈現，可將喜歡的景點加入收藏列表，便於隨時查看。</a:t>
            </a:r>
            <a:endParaRPr sz="1800"/>
          </a:p>
          <a:p>
            <a:pPr indent="-246316" lvl="0" marL="285750" rtl="0" algn="l">
              <a:spcBef>
                <a:spcPts val="1044"/>
              </a:spcBef>
              <a:spcAft>
                <a:spcPts val="0"/>
              </a:spcAft>
              <a:buSzPct val="153333"/>
              <a:buChar char="●"/>
            </a:pPr>
            <a:r>
              <a:rPr lang="zh-TW">
                <a:latin typeface="Garamond"/>
                <a:ea typeface="Garamond"/>
                <a:cs typeface="Garamond"/>
                <a:sym typeface="Garamond"/>
              </a:rPr>
              <a:t>3.</a:t>
            </a:r>
            <a:r>
              <a:rPr lang="zh-TW"/>
              <a:t>住宿推薦與連結</a:t>
            </a:r>
            <a:endParaRPr sz="1800"/>
          </a:p>
          <a:p>
            <a:pPr indent="-256174" lvl="0" marL="285750" rtl="0" algn="l">
              <a:spcBef>
                <a:spcPts val="933"/>
              </a:spcBef>
              <a:spcAft>
                <a:spcPts val="0"/>
              </a:spcAft>
              <a:buSzPct val="115000"/>
              <a:buChar char="●"/>
            </a:pPr>
            <a:r>
              <a:rPr lang="zh-TW" sz="1800"/>
              <a:t>整合了住宿平台連結，快速跳轉至Booking.com的住宿搜尋頁面，提供方便的訂房選擇。</a:t>
            </a:r>
            <a:endParaRPr sz="1800"/>
          </a:p>
          <a:p>
            <a:pPr indent="-246316" lvl="0" marL="285750" rtl="0" algn="l">
              <a:spcBef>
                <a:spcPts val="1044"/>
              </a:spcBef>
              <a:spcAft>
                <a:spcPts val="0"/>
              </a:spcAft>
              <a:buSzPct val="115000"/>
              <a:buChar char="●"/>
            </a:pPr>
            <a:r>
              <a:rPr lang="zh-TW"/>
              <a:t>4.旅行必備清單</a:t>
            </a:r>
            <a:endParaRPr/>
          </a:p>
          <a:p>
            <a:pPr indent="-251282" lvl="0" marL="285750" rtl="0" algn="l">
              <a:spcBef>
                <a:spcPts val="988"/>
              </a:spcBef>
              <a:spcAft>
                <a:spcPts val="0"/>
              </a:spcAft>
              <a:buSzPct val="115000"/>
              <a:buChar char="●"/>
            </a:pPr>
            <a:r>
              <a:rPr lang="zh-TW" sz="2100"/>
              <a:t>分類列出基本用品、個人用品、電子設備及醫藥用品等項目，有效率地準備旅行物品。</a:t>
            </a:r>
            <a:endParaRPr/>
          </a:p>
          <a:p>
            <a:pPr indent="-164163" lvl="0" marL="285750" rtl="0" algn="l">
              <a:spcBef>
                <a:spcPts val="933"/>
              </a:spcBef>
              <a:spcAft>
                <a:spcPts val="0"/>
              </a:spcAft>
              <a:buSzPct val="1150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如何使用網站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1. 填寫資料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2. 景點選擇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3. 收藏景點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4. 選擇住宿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5. 必備清單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415650" y="286785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如何保存資料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