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63" r:id="rId2"/>
    <p:sldId id="259" r:id="rId3"/>
    <p:sldId id="274" r:id="rId4"/>
    <p:sldId id="257" r:id="rId5"/>
    <p:sldId id="260" r:id="rId6"/>
    <p:sldId id="272" r:id="rId7"/>
    <p:sldId id="261" r:id="rId8"/>
    <p:sldId id="269" r:id="rId9"/>
    <p:sldId id="273" r:id="rId10"/>
    <p:sldId id="264" r:id="rId11"/>
    <p:sldId id="265" r:id="rId12"/>
    <p:sldId id="266" r:id="rId13"/>
    <p:sldId id="267" r:id="rId14"/>
    <p:sldId id="275" r:id="rId15"/>
    <p:sldId id="27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25"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600" dirty="0" smtClean="0"/>
              <a:t>Modeling</a:t>
            </a:r>
            <a:endParaRPr lang="zh-TW" altLang="en-US" sz="16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Trainer dev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4</c:v>
                </c:pt>
              </c:numCache>
            </c:numRef>
          </c:val>
          <c:extLst>
            <c:ext xmlns:c16="http://schemas.microsoft.com/office/drawing/2014/chart" uri="{C3380CC4-5D6E-409C-BE32-E72D297353CC}">
              <c16:uniqueId val="{00000000-F691-4624-8FFC-A1CA2F8F1591}"/>
            </c:ext>
          </c:extLst>
        </c:ser>
        <c:ser>
          <c:idx val="1"/>
          <c:order val="1"/>
          <c:tx>
            <c:strRef>
              <c:f>工作表1!$C$1</c:f>
              <c:strCache>
                <c:ptCount val="1"/>
                <c:pt idx="0">
                  <c:v>Pytorch dev</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7</c:v>
                </c:pt>
              </c:numCache>
            </c:numRef>
          </c:val>
          <c:extLst>
            <c:ext xmlns:c16="http://schemas.microsoft.com/office/drawing/2014/chart" uri="{C3380CC4-5D6E-409C-BE32-E72D297353CC}">
              <c16:uniqueId val="{00000001-F691-4624-8FFC-A1CA2F8F1591}"/>
            </c:ext>
          </c:extLst>
        </c:ser>
        <c:ser>
          <c:idx val="2"/>
          <c:order val="2"/>
          <c:tx>
            <c:strRef>
              <c:f>工作表1!$D$1</c:f>
              <c:strCache>
                <c:ptCount val="1"/>
                <c:pt idx="0">
                  <c:v>modify model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工作表1!$D$2</c:f>
              <c:numCache>
                <c:formatCode>General</c:formatCode>
                <c:ptCount val="1"/>
                <c:pt idx="0">
                  <c:v>5</c:v>
                </c:pt>
              </c:numCache>
            </c:numRef>
          </c:val>
          <c:extLst>
            <c:ext xmlns:c16="http://schemas.microsoft.com/office/drawing/2014/chart" uri="{C3380CC4-5D6E-409C-BE32-E72D297353CC}">
              <c16:uniqueId val="{00000002-F691-4624-8FFC-A1CA2F8F1591}"/>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endParaRPr lang="zh-TW"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manualLayout>
          <c:xMode val="edge"/>
          <c:yMode val="edge"/>
          <c:x val="7.7280046347911538E-2"/>
          <c:y val="0.72372953085644465"/>
          <c:w val="0.64673575342624967"/>
          <c:h val="0.250263820724773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Slides</a:t>
            </a:r>
            <a:r>
              <a:rPr lang="en-US" altLang="zh-TW" sz="1400" baseline="0" dirty="0" smtClean="0"/>
              <a:t> &amp; Report</a:t>
            </a:r>
            <a:endParaRPr lang="zh-TW" altLang="en-US"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30188904810509809"/>
        </c:manualLayout>
      </c:layout>
      <c:barChart>
        <c:barDir val="bar"/>
        <c:grouping val="clustered"/>
        <c:varyColors val="0"/>
        <c:ser>
          <c:idx val="0"/>
          <c:order val="0"/>
          <c:tx>
            <c:strRef>
              <c:f>工作表1!$B$1</c:f>
              <c:strCache>
                <c:ptCount val="1"/>
                <c:pt idx="0">
                  <c:v>slides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工作表1!$B$2</c:f>
              <c:numCache>
                <c:formatCode>General</c:formatCode>
                <c:ptCount val="1"/>
                <c:pt idx="0">
                  <c:v>7</c:v>
                </c:pt>
              </c:numCache>
            </c:numRef>
          </c:val>
          <c:extLst>
            <c:ext xmlns:c16="http://schemas.microsoft.com/office/drawing/2014/chart" uri="{C3380CC4-5D6E-409C-BE32-E72D297353CC}">
              <c16:uniqueId val="{00000000-0A5D-47DE-B88A-DAC4CAE07D2F}"/>
            </c:ext>
          </c:extLst>
        </c:ser>
        <c:ser>
          <c:idx val="1"/>
          <c:order val="1"/>
          <c:tx>
            <c:strRef>
              <c:f>工作表1!$C$1</c:f>
              <c:strCache>
                <c:ptCount val="1"/>
                <c:pt idx="0">
                  <c:v>report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工作表1!$C$2</c:f>
              <c:numCache>
                <c:formatCode>General</c:formatCode>
                <c:ptCount val="1"/>
                <c:pt idx="0">
                  <c:v>5</c:v>
                </c:pt>
              </c:numCache>
            </c:numRef>
          </c:val>
          <c:extLst>
            <c:ext xmlns:c16="http://schemas.microsoft.com/office/drawing/2014/chart" uri="{C3380CC4-5D6E-409C-BE32-E72D297353CC}">
              <c16:uniqueId val="{00000001-0A5D-47DE-B88A-DAC4CAE07D2F}"/>
            </c:ext>
          </c:extLst>
        </c:ser>
        <c:ser>
          <c:idx val="2"/>
          <c:order val="2"/>
          <c:tx>
            <c:strRef>
              <c:f>工作表1!$D$1</c:f>
              <c:strCache>
                <c:ptCount val="1"/>
                <c:pt idx="0">
                  <c:v>review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工作表1!$D$2</c:f>
              <c:numCache>
                <c:formatCode>General</c:formatCode>
                <c:ptCount val="1"/>
                <c:pt idx="0">
                  <c:v>1</c:v>
                </c:pt>
              </c:numCache>
            </c:numRef>
          </c:val>
          <c:extLst>
            <c:ext xmlns:c16="http://schemas.microsoft.com/office/drawing/2014/chart" uri="{C3380CC4-5D6E-409C-BE32-E72D297353CC}">
              <c16:uniqueId val="{00000002-0A5D-47DE-B88A-DAC4CAE07D2F}"/>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Applications</a:t>
            </a:r>
            <a:endParaRPr lang="zh-TW"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27627996826810963"/>
        </c:manualLayout>
      </c:layout>
      <c:barChart>
        <c:barDir val="bar"/>
        <c:grouping val="clustered"/>
        <c:varyColors val="0"/>
        <c:ser>
          <c:idx val="0"/>
          <c:order val="0"/>
          <c:tx>
            <c:strRef>
              <c:f>工作表1!$B$1</c:f>
              <c:strCache>
                <c:ptCount val="1"/>
                <c:pt idx="0">
                  <c:v>CLI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8</c:v>
                </c:pt>
              </c:numCache>
            </c:numRef>
          </c:val>
          <c:extLst>
            <c:ext xmlns:c16="http://schemas.microsoft.com/office/drawing/2014/chart" uri="{C3380CC4-5D6E-409C-BE32-E72D297353CC}">
              <c16:uniqueId val="{00000000-CA2F-4AA3-9D19-383EF7B73D22}"/>
            </c:ext>
          </c:extLst>
        </c:ser>
        <c:ser>
          <c:idx val="1"/>
          <c:order val="1"/>
          <c:tx>
            <c:strRef>
              <c:f>工作表1!$C$1</c:f>
              <c:strCache>
                <c:ptCount val="1"/>
                <c:pt idx="0">
                  <c:v>web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17</c:v>
                </c:pt>
              </c:numCache>
            </c:numRef>
          </c:val>
          <c:extLst>
            <c:ext xmlns:c16="http://schemas.microsoft.com/office/drawing/2014/chart" uri="{C3380CC4-5D6E-409C-BE32-E72D297353CC}">
              <c16:uniqueId val="{00000001-CA2F-4AA3-9D19-383EF7B73D22}"/>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7A7C5-4EBA-4C12-B7F4-11297EFA841D}" type="datetimeFigureOut">
              <a:rPr lang="zh-TW" altLang="en-US" smtClean="0"/>
              <a:t>2021/8/4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8D7CD-161D-4CED-AB68-23A6F2D337E7}" type="slidenum">
              <a:rPr lang="zh-TW" altLang="en-US" smtClean="0"/>
              <a:t>‹#›</a:t>
            </a:fld>
            <a:endParaRPr lang="zh-TW" altLang="en-US"/>
          </a:p>
        </p:txBody>
      </p:sp>
    </p:spTree>
    <p:extLst>
      <p:ext uri="{BB962C8B-B14F-4D97-AF65-F5344CB8AC3E}">
        <p14:creationId xmlns:p14="http://schemas.microsoft.com/office/powerpoint/2010/main" val="23458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8</a:t>
            </a:fld>
            <a:endParaRPr lang="zh-TW" altLang="en-US"/>
          </a:p>
        </p:txBody>
      </p:sp>
    </p:spTree>
    <p:extLst>
      <p:ext uri="{BB962C8B-B14F-4D97-AF65-F5344CB8AC3E}">
        <p14:creationId xmlns:p14="http://schemas.microsoft.com/office/powerpoint/2010/main" val="193207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9</a:t>
            </a:fld>
            <a:endParaRPr lang="zh-TW" altLang="en-US"/>
          </a:p>
        </p:txBody>
      </p:sp>
    </p:spTree>
    <p:extLst>
      <p:ext uri="{BB962C8B-B14F-4D97-AF65-F5344CB8AC3E}">
        <p14:creationId xmlns:p14="http://schemas.microsoft.com/office/powerpoint/2010/main" val="9900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prstGeom prst="rect">
            <a:avLst/>
          </a:prstGeo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46ABAB56-8993-4C71-9B21-E94BC659A8BF}"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2638044"/>
            <a:ext cx="7729728" cy="3101983"/>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5E3249-1290-41D2-B8CA-A6C4A4478C38}" type="datetime1">
              <a:rPr lang="en-US" altLang="zh-TW" smtClean="0"/>
              <a:t>8/4/2021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6226718-3610-4633-B218-B59A67A91276}" type="datetime1">
              <a:rPr lang="en-US" altLang="zh-TW" smtClean="0"/>
              <a:t>8/4/2021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231136" y="2638044"/>
            <a:ext cx="7729728" cy="310198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a:prstGeom prst="rect">
            <a:avLst/>
          </a:prstGeo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AA7D5A9B-2512-46C5-B573-9FDD786FF080}"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B7AC2539-BAAC-4F7A-A8E9-1902906CA16F}" type="datetime1">
              <a:rPr lang="en-US" altLang="zh-TW" smtClean="0"/>
              <a:t>8/4/2021</a:t>
            </a:fld>
            <a:endParaRPr lang="en-US" dirty="0"/>
          </a:p>
        </p:txBody>
      </p:sp>
      <p:sp>
        <p:nvSpPr>
          <p:cNvPr id="9" name="Footer Placeholder 8"/>
          <p:cNvSpPr>
            <a:spLocks noGrp="1"/>
          </p:cNvSpPr>
          <p:nvPr>
            <p:ph type="ftr" sz="quarter" idx="11"/>
          </p:nvPr>
        </p:nvSpPr>
        <p:spPr/>
        <p:txBody>
          <a:body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a:prstGeom prst="rect">
            <a:avLst/>
          </a:prstGeo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3C29FD5F-BB2B-4E40-8995-73C1271A9806}"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92D9DCA-A190-40EE-B278-8194EF338D81}" type="datetime1">
              <a:rPr lang="en-US" altLang="zh-TW" smtClean="0"/>
              <a:t>8/4/2021</a:t>
            </a:fld>
            <a:endParaRPr lang="en-US" dirty="0"/>
          </a:p>
        </p:txBody>
      </p:sp>
      <p:sp>
        <p:nvSpPr>
          <p:cNvPr id="4" name="Footer Placeholder 3"/>
          <p:cNvSpPr>
            <a:spLocks noGrp="1"/>
          </p:cNvSpPr>
          <p:nvPr>
            <p:ph type="ftr" sz="quarter" idx="11"/>
          </p:nvPr>
        </p:nvSpPr>
        <p:spPr/>
        <p:txBody>
          <a:bodyPr/>
          <a:lstStyle/>
          <a:p>
            <a:r>
              <a:rPr lang="en-US" dirty="0" smtClean="0"/>
              <a:t>eLand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31E4C-B228-4B33-BB4B-CDABCE927468}" type="datetime1">
              <a:rPr lang="en-US" altLang="zh-TW" smtClean="0"/>
              <a:t>8/4/2021</a:t>
            </a:fld>
            <a:endParaRPr lang="en-US" dirty="0"/>
          </a:p>
        </p:txBody>
      </p:sp>
      <p:sp>
        <p:nvSpPr>
          <p:cNvPr id="3" name="Footer Placeholder 2"/>
          <p:cNvSpPr>
            <a:spLocks noGrp="1"/>
          </p:cNvSpPr>
          <p:nvPr>
            <p:ph type="ftr" sz="quarter" idx="11"/>
          </p:nvPr>
        </p:nvSpPr>
        <p:spPr/>
        <p:txBody>
          <a:bodyPr/>
          <a:lstStyle/>
          <a:p>
            <a:r>
              <a:rPr lang="en-US" dirty="0" smtClean="0"/>
              <a:t>eLand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84FB5FB4-A569-4217-AA11-E5EF0EDF1430}" type="datetime1">
              <a:rPr lang="en-US" altLang="zh-TW" smtClean="0"/>
              <a:t>8/4/2021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prstGeom prst="rect">
            <a:avLst/>
          </a:prstGeo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7C5ACB-4B80-4F3F-939E-B37A6752D868}" type="datetime1">
              <a:rPr lang="en-US" altLang="zh-TW" smtClean="0"/>
              <a:t>8/4/2021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2C5390-3C2A-443A-BAE2-D0C677986658}" type="datetime1">
              <a:rPr lang="en-US" altLang="zh-TW" smtClean="0"/>
              <a:t>8/4/2021</a:t>
            </a:fld>
            <a:endParaRPr lang="en-US" dirty="0"/>
          </a:p>
        </p:txBody>
      </p:sp>
      <p:sp>
        <p:nvSpPr>
          <p:cNvPr id="5" name="Footer Placeholder 4"/>
          <p:cNvSpPr>
            <a:spLocks noGrp="1"/>
          </p:cNvSpPr>
          <p:nvPr>
            <p:ph type="ftr" sz="quarter" idx="3"/>
          </p:nvPr>
        </p:nvSpPr>
        <p:spPr>
          <a:xfrm>
            <a:off x="2231136" y="6236208"/>
            <a:ext cx="5270253"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smtClean="0"/>
              <a:t>eLand</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pic>
        <p:nvPicPr>
          <p:cNvPr id="8" name="圖片 7"/>
          <p:cNvPicPr>
            <a:picLocks noChangeAspect="1"/>
          </p:cNvPicPr>
          <p:nvPr userDrawn="1"/>
        </p:nvPicPr>
        <p:blipFill>
          <a:blip r:embed="rId13"/>
          <a:stretch>
            <a:fillRect/>
          </a:stretch>
        </p:blipFill>
        <p:spPr>
          <a:xfrm>
            <a:off x="444845" y="6217920"/>
            <a:ext cx="1147956" cy="451187"/>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chuang@eland.com.t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8BBB021-CE46-41BF-9A57-B8041456FF7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a:t>
            </a:fld>
            <a:endParaRPr lang="en-US" dirty="0"/>
          </a:p>
        </p:txBody>
      </p:sp>
      <p:sp>
        <p:nvSpPr>
          <p:cNvPr id="64" name="文字方塊 63"/>
          <p:cNvSpPr txBox="1"/>
          <p:nvPr/>
        </p:nvSpPr>
        <p:spPr>
          <a:xfrm>
            <a:off x="2156485" y="2553862"/>
            <a:ext cx="8523492" cy="646331"/>
          </a:xfrm>
          <a:prstGeom prst="rect">
            <a:avLst/>
          </a:prstGeom>
          <a:noFill/>
        </p:spPr>
        <p:txBody>
          <a:bodyPr wrap="square" rtlCol="0">
            <a:spAutoFit/>
          </a:bodyPr>
          <a:lstStyle/>
          <a:p>
            <a:r>
              <a:rPr lang="en-US" altLang="zh-TW" sz="3600" u="sng" dirty="0" smtClean="0">
                <a:latin typeface="Arial Black" panose="020B0A04020102020204" pitchFamily="34" charset="0"/>
              </a:rPr>
              <a:t>Ad</a:t>
            </a:r>
            <a:r>
              <a:rPr lang="en-US" altLang="zh-TW" sz="3600" dirty="0" smtClean="0">
                <a:latin typeface="Arial Black" panose="020B0A04020102020204" pitchFamily="34" charset="0"/>
              </a:rPr>
              <a:t>vertisement </a:t>
            </a:r>
            <a:r>
              <a:rPr lang="en-US" altLang="zh-TW" sz="3600" u="sng" dirty="0" smtClean="0">
                <a:latin typeface="Arial Black" panose="020B0A04020102020204" pitchFamily="34" charset="0"/>
              </a:rPr>
              <a:t>C</a:t>
            </a:r>
            <a:r>
              <a:rPr lang="en-US" altLang="zh-TW" sz="3600" dirty="0" smtClean="0">
                <a:latin typeface="Arial Black" panose="020B0A04020102020204" pitchFamily="34" charset="0"/>
              </a:rPr>
              <a:t>ontent </a:t>
            </a:r>
            <a:r>
              <a:rPr lang="en-US" altLang="zh-TW" sz="3600" u="sng" dirty="0">
                <a:latin typeface="Arial Black" panose="020B0A04020102020204" pitchFamily="34" charset="0"/>
              </a:rPr>
              <a:t>C</a:t>
            </a:r>
            <a:r>
              <a:rPr lang="en-US" altLang="zh-TW" sz="3600" dirty="0" smtClean="0">
                <a:latin typeface="Arial Black" panose="020B0A04020102020204" pitchFamily="34" charset="0"/>
              </a:rPr>
              <a:t>lassifier</a:t>
            </a:r>
            <a:endParaRPr lang="zh-TW" altLang="en-US" sz="3600" dirty="0">
              <a:latin typeface="Arial Black" panose="020B0A04020102020204" pitchFamily="34" charset="0"/>
            </a:endParaRPr>
          </a:p>
        </p:txBody>
      </p:sp>
      <p:sp>
        <p:nvSpPr>
          <p:cNvPr id="66" name="文字方塊 65"/>
          <p:cNvSpPr txBox="1"/>
          <p:nvPr/>
        </p:nvSpPr>
        <p:spPr>
          <a:xfrm>
            <a:off x="3841286" y="2142125"/>
            <a:ext cx="5153889" cy="369332"/>
          </a:xfrm>
          <a:prstGeom prst="rect">
            <a:avLst/>
          </a:prstGeom>
          <a:noFill/>
        </p:spPr>
        <p:txBody>
          <a:bodyPr wrap="square" rtlCol="0">
            <a:spAutoFit/>
          </a:bodyPr>
          <a:lstStyle/>
          <a:p>
            <a:r>
              <a:rPr lang="en-US" altLang="zh-TW" dirty="0" smtClean="0">
                <a:latin typeface="Arial Black" panose="020B0A04020102020204" pitchFamily="34" charset="0"/>
              </a:rPr>
              <a:t>RD2 Engineer Training Second Review</a:t>
            </a:r>
            <a:endParaRPr lang="zh-TW" altLang="en-US" dirty="0">
              <a:latin typeface="Arial Black" panose="020B0A04020102020204" pitchFamily="34" charset="0"/>
            </a:endParaRPr>
          </a:p>
        </p:txBody>
      </p:sp>
      <p:sp>
        <p:nvSpPr>
          <p:cNvPr id="67" name="文字方塊 66"/>
          <p:cNvSpPr txBox="1"/>
          <p:nvPr/>
        </p:nvSpPr>
        <p:spPr>
          <a:xfrm>
            <a:off x="5081258" y="3517871"/>
            <a:ext cx="2673943" cy="1200329"/>
          </a:xfrm>
          <a:prstGeom prst="rect">
            <a:avLst/>
          </a:prstGeom>
          <a:noFill/>
        </p:spPr>
        <p:txBody>
          <a:bodyPr wrap="square" rtlCol="0">
            <a:spAutoFit/>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Yen-Chun, Huang    </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RD2 ML Engineer</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hlinkClick r:id="rId2"/>
              </a:rPr>
              <a:t>ychuang@eland.com.tw</a:t>
            </a:r>
            <a:r>
              <a:rPr lang="en-US" altLang="zh-TW" sz="1600" b="1" dirty="0" smtClean="0">
                <a:latin typeface="微軟正黑體" panose="020B0604030504040204" pitchFamily="34" charset="-120"/>
                <a:ea typeface="微軟正黑體" panose="020B0604030504040204" pitchFamily="34" charset="-120"/>
              </a:rPr>
              <a:t> </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43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D715BD-506A-483A-A331-D39440A5394A}"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9" name="文字方塊 8"/>
          <p:cNvSpPr txBox="1"/>
          <p:nvPr/>
        </p:nvSpPr>
        <p:spPr>
          <a:xfrm>
            <a:off x="669299" y="1666749"/>
            <a:ext cx="4186263" cy="4431983"/>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First, I tried to build a primary version that can allow the user to input </a:t>
            </a:r>
            <a:r>
              <a:rPr lang="en-US" altLang="zh-TW" sz="1600" b="1" dirty="0" smtClean="0">
                <a:latin typeface="微軟正黑體" panose="020B0604030504040204" pitchFamily="34" charset="-120"/>
                <a:ea typeface="微軟正黑體" panose="020B0604030504040204" pitchFamily="34" charset="-120"/>
              </a:rPr>
              <a:t>string</a:t>
            </a:r>
            <a:r>
              <a:rPr lang="en-US" altLang="zh-TW" sz="1600"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 </a:t>
            </a:r>
            <a:r>
              <a:rPr lang="en-US" altLang="zh-TW" dirty="0"/>
              <a:t>Command-Line Interface </a:t>
            </a:r>
            <a:r>
              <a:rPr lang="en-US" altLang="zh-TW" dirty="0" smtClean="0"/>
              <a:t>(CLI) </a:t>
            </a:r>
            <a:r>
              <a:rPr lang="en-US" altLang="zh-TW" sz="1600" dirty="0" smtClean="0">
                <a:latin typeface="微軟正黑體" panose="020B0604030504040204" pitchFamily="34" charset="-120"/>
                <a:ea typeface="微軟正黑體" panose="020B0604030504040204" pitchFamily="34" charset="-120"/>
              </a:rPr>
              <a:t>and output the </a:t>
            </a:r>
            <a:r>
              <a:rPr lang="en-US" altLang="zh-TW" sz="1600" b="1" dirty="0" smtClean="0">
                <a:latin typeface="微軟正黑體" panose="020B0604030504040204" pitchFamily="34" charset="-120"/>
                <a:ea typeface="微軟正黑體" panose="020B0604030504040204" pitchFamily="34" charset="-120"/>
              </a:rPr>
              <a:t>result.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How about some users who require the multiple input? Such as a .txt file input?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 extended the command application that can also allow user to input a file location, and generate a new file including the </a:t>
            </a:r>
            <a:r>
              <a:rPr lang="en-US" altLang="zh-TW" sz="1600" b="1" dirty="0" smtClean="0">
                <a:latin typeface="微軟正黑體" panose="020B0604030504040204" pitchFamily="34" charset="-120"/>
                <a:ea typeface="微軟正黑體" panose="020B0604030504040204" pitchFamily="34" charset="-120"/>
              </a:rPr>
              <a:t>{label : probability}</a:t>
            </a: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3554526" cy="584775"/>
          </a:xfrm>
          <a:prstGeom prst="rect">
            <a:avLst/>
          </a:prstGeom>
          <a:noFill/>
        </p:spPr>
        <p:txBody>
          <a:bodyPr wrap="square" rtlCol="0">
            <a:spAutoFit/>
          </a:bodyPr>
          <a:lstStyle/>
          <a:p>
            <a:r>
              <a:rPr lang="en-US" altLang="zh-TW" sz="3200" dirty="0" smtClean="0">
                <a:latin typeface="Arial Black" panose="020B0A04020102020204" pitchFamily="34" charset="0"/>
              </a:rPr>
              <a:t>CLI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4033058" cy="2003367"/>
            <a:chOff x="5897531" y="3183100"/>
            <a:chExt cx="4033058"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620" y="3608959"/>
              <a:ext cx="1173969" cy="1173969"/>
            </a:xfrm>
            <a:prstGeom prst="rect">
              <a:avLst/>
            </a:prstGeom>
          </p:spPr>
        </p:pic>
      </p:grpSp>
      <p:grpSp>
        <p:nvGrpSpPr>
          <p:cNvPr id="57" name="群組 56"/>
          <p:cNvGrpSpPr/>
          <p:nvPr/>
        </p:nvGrpSpPr>
        <p:grpSpPr>
          <a:xfrm>
            <a:off x="5685872" y="1178644"/>
            <a:ext cx="5252325" cy="1981427"/>
            <a:chOff x="5243946" y="1296538"/>
            <a:chExt cx="5252325" cy="1981427"/>
          </a:xfrm>
        </p:grpSpPr>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6" y="1840050"/>
              <a:ext cx="835475" cy="835475"/>
            </a:xfrm>
            <a:prstGeom prst="rect">
              <a:avLst/>
            </a:prstGeom>
          </p:spPr>
        </p:pic>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25" y="1523302"/>
              <a:ext cx="703329" cy="703329"/>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8939" y="2189076"/>
              <a:ext cx="1057102" cy="1057102"/>
            </a:xfrm>
            <a:prstGeom prst="rect">
              <a:avLst/>
            </a:prstGeom>
          </p:spPr>
        </p:pic>
        <p:pic>
          <p:nvPicPr>
            <p:cNvPr id="36" name="圖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1488" y="2226631"/>
              <a:ext cx="723363" cy="723363"/>
            </a:xfrm>
            <a:prstGeom prst="rect">
              <a:avLst/>
            </a:prstGeom>
          </p:spPr>
        </p:pic>
        <p:pic>
          <p:nvPicPr>
            <p:cNvPr id="48" name="圖片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001488" y="1635669"/>
              <a:ext cx="723363" cy="773214"/>
            </a:xfrm>
            <a:prstGeom prst="rect">
              <a:avLst/>
            </a:prstGeom>
          </p:spPr>
        </p:pic>
        <p:pic>
          <p:nvPicPr>
            <p:cNvPr id="41" name="圖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1296538"/>
              <a:ext cx="1156855" cy="1156855"/>
            </a:xfrm>
            <a:prstGeom prst="rect">
              <a:avLst/>
            </a:prstGeom>
          </p:spPr>
        </p:pic>
        <p:pic>
          <p:nvPicPr>
            <p:cNvPr id="49" name="圖片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2097097"/>
              <a:ext cx="1156855" cy="1156855"/>
            </a:xfrm>
            <a:prstGeom prst="rect">
              <a:avLst/>
            </a:prstGeom>
          </p:spPr>
        </p:pic>
        <p:pic>
          <p:nvPicPr>
            <p:cNvPr id="51" name="圖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43" y="1655750"/>
              <a:ext cx="1173969" cy="1173969"/>
            </a:xfrm>
            <a:prstGeom prst="rect">
              <a:avLst/>
            </a:prstGeom>
          </p:spPr>
        </p:pic>
        <p:pic>
          <p:nvPicPr>
            <p:cNvPr id="52" name="圖片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1296538"/>
              <a:ext cx="1156855" cy="1156855"/>
            </a:xfrm>
            <a:prstGeom prst="rect">
              <a:avLst/>
            </a:prstGeom>
          </p:spPr>
        </p:pic>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2097097"/>
              <a:ext cx="1156855" cy="1156855"/>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594" y="2157288"/>
              <a:ext cx="1120677" cy="1120677"/>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4890" y="1491631"/>
              <a:ext cx="766156" cy="766156"/>
            </a:xfrm>
            <a:prstGeom prst="rect">
              <a:avLst/>
            </a:prstGeom>
          </p:spPr>
        </p:pic>
      </p:grpSp>
      <p:grpSp>
        <p:nvGrpSpPr>
          <p:cNvPr id="70" name="群組 69"/>
          <p:cNvGrpSpPr/>
          <p:nvPr/>
        </p:nvGrpSpPr>
        <p:grpSpPr>
          <a:xfrm>
            <a:off x="5403273" y="1204353"/>
            <a:ext cx="5902036" cy="4541258"/>
            <a:chOff x="5403273" y="1204353"/>
            <a:chExt cx="5902036" cy="4541258"/>
          </a:xfrm>
        </p:grpSpPr>
        <p:sp>
          <p:nvSpPr>
            <p:cNvPr id="56" name="圓角矩形 55"/>
            <p:cNvSpPr/>
            <p:nvPr/>
          </p:nvSpPr>
          <p:spPr>
            <a:xfrm>
              <a:off x="5403273" y="1204353"/>
              <a:ext cx="5902036" cy="1813167"/>
            </a:xfrm>
            <a:prstGeom prst="roundRect">
              <a:avLst/>
            </a:prstGeom>
            <a:noFill/>
            <a:ln w="28575">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9" name="群組 68"/>
            <p:cNvGrpSpPr/>
            <p:nvPr/>
          </p:nvGrpSpPr>
          <p:grpSpPr>
            <a:xfrm>
              <a:off x="5508369" y="3290103"/>
              <a:ext cx="5790880" cy="2455508"/>
              <a:chOff x="5508369" y="3290103"/>
              <a:chExt cx="5790880" cy="2455508"/>
            </a:xfrm>
          </p:grpSpPr>
          <p:sp>
            <p:nvSpPr>
              <p:cNvPr id="59" name="圓角矩形圖說文字 58"/>
              <p:cNvSpPr/>
              <p:nvPr/>
            </p:nvSpPr>
            <p:spPr>
              <a:xfrm>
                <a:off x="6805095" y="3290103"/>
                <a:ext cx="4393710" cy="1191003"/>
              </a:xfrm>
              <a:prstGeom prst="wedgeRoundRectCallout">
                <a:avLst>
                  <a:gd name="adj1" fmla="val -56893"/>
                  <a:gd name="adj2" fmla="val 95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台中市玩具圖書館就</a:t>
                </a:r>
                <a:r>
                  <a:rPr lang="zh-TW" altLang="en-US" dirty="0" smtClean="0"/>
                  <a:t>在</a:t>
                </a:r>
                <a:r>
                  <a:rPr lang="en-US" altLang="zh-TW" dirty="0" smtClean="0"/>
                  <a:t>…</a:t>
                </a:r>
                <a:r>
                  <a:rPr lang="zh-TW" altLang="en-US" dirty="0"/>
                  <a:t>也歡迎分享出來給玩具圖書館哦。</a:t>
                </a:r>
              </a:p>
            </p:txBody>
          </p:sp>
          <p:pic>
            <p:nvPicPr>
              <p:cNvPr id="60" name="圖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476" y="3448271"/>
                <a:ext cx="835475" cy="835475"/>
              </a:xfrm>
              <a:prstGeom prst="rect">
                <a:avLst/>
              </a:prstGeom>
            </p:spPr>
          </p:pic>
          <p:pic>
            <p:nvPicPr>
              <p:cNvPr id="61" name="圖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715" y="4809077"/>
                <a:ext cx="936534" cy="936534"/>
              </a:xfrm>
              <a:prstGeom prst="rect">
                <a:avLst/>
              </a:prstGeom>
            </p:spPr>
          </p:pic>
          <p:sp>
            <p:nvSpPr>
              <p:cNvPr id="62" name="圓角矩形圖說文字 61"/>
              <p:cNvSpPr/>
              <p:nvPr/>
            </p:nvSpPr>
            <p:spPr>
              <a:xfrm>
                <a:off x="5508369" y="4587202"/>
                <a:ext cx="4393710" cy="1158409"/>
              </a:xfrm>
              <a:prstGeom prst="wedgeRoundRectCallout">
                <a:avLst>
                  <a:gd name="adj1" fmla="val 56247"/>
                  <a:gd name="adj2" fmla="val 33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content is an AD article, the probability </a:t>
                </a:r>
                <a:r>
                  <a:rPr lang="en-US" altLang="zh-TW" dirty="0" smtClean="0"/>
                  <a:t>is 0.948</a:t>
                </a:r>
                <a:endParaRPr lang="zh-TW" altLang="en-US" dirty="0"/>
              </a:p>
            </p:txBody>
          </p:sp>
        </p:grpSp>
      </p:grpSp>
    </p:spTree>
    <p:extLst>
      <p:ext uri="{BB962C8B-B14F-4D97-AF65-F5344CB8AC3E}">
        <p14:creationId xmlns:p14="http://schemas.microsoft.com/office/powerpoint/2010/main" val="3771576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1B04989-C204-4BB3-A496-31B7A8842197}"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11</a:t>
            </a:fld>
            <a:endParaRPr lang="en-US" dirty="0"/>
          </a:p>
        </p:txBody>
      </p:sp>
      <p:sp>
        <p:nvSpPr>
          <p:cNvPr id="9" name="文字方塊 8"/>
          <p:cNvSpPr txBox="1"/>
          <p:nvPr/>
        </p:nvSpPr>
        <p:spPr>
          <a:xfrm>
            <a:off x="669299" y="1666749"/>
            <a:ext cx="4186263" cy="3693319"/>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application, I apply </a:t>
            </a:r>
            <a:r>
              <a:rPr lang="en-US" altLang="zh-TW" sz="1600" b="1" dirty="0" smtClean="0">
                <a:latin typeface="微軟正黑體" panose="020B0604030504040204" pitchFamily="34" charset="-120"/>
                <a:ea typeface="微軟正黑體" panose="020B0604030504040204" pitchFamily="34" charset="-120"/>
              </a:rPr>
              <a:t>fast API, html, css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jinja2</a:t>
            </a:r>
            <a:r>
              <a:rPr lang="en-US" altLang="zh-TW" sz="1600" dirty="0" smtClean="0">
                <a:latin typeface="微軟正黑體" panose="020B0604030504040204" pitchFamily="34" charset="-120"/>
                <a:ea typeface="微軟正黑體" panose="020B0604030504040204" pitchFamily="34" charset="-120"/>
              </a:rPr>
              <a:t> to build a WEB service of classifier.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U</a:t>
            </a:r>
            <a:r>
              <a:rPr lang="en-US" altLang="zh-TW" sz="1600" dirty="0" smtClean="0">
                <a:latin typeface="微軟正黑體" panose="020B0604030504040204" pitchFamily="34" charset="-120"/>
                <a:ea typeface="微軟正黑體" panose="020B0604030504040204" pitchFamily="34" charset="-120"/>
              </a:rPr>
              <a:t>sers can type the </a:t>
            </a:r>
            <a:r>
              <a:rPr lang="en-US" altLang="zh-TW" sz="1600" b="1" u="sng"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inside the </a:t>
            </a:r>
            <a:r>
              <a:rPr lang="en-US" altLang="zh-TW" sz="1600" b="1" dirty="0" smtClean="0">
                <a:latin typeface="微軟正黑體" panose="020B0604030504040204" pitchFamily="34" charset="-120"/>
                <a:ea typeface="微軟正黑體" panose="020B0604030504040204" pitchFamily="34" charset="-120"/>
              </a:rPr>
              <a:t>text area </a:t>
            </a:r>
            <a:r>
              <a:rPr lang="en-US" altLang="zh-TW" sz="1600" dirty="0" smtClean="0">
                <a:latin typeface="微軟正黑體" panose="020B0604030504040204" pitchFamily="34" charset="-120"/>
                <a:ea typeface="微軟正黑體" panose="020B0604030504040204" pitchFamily="34" charset="-120"/>
              </a:rPr>
              <a:t>and add the new content by pressing </a:t>
            </a:r>
            <a:r>
              <a:rPr lang="en-US" altLang="zh-TW" sz="1600" u="sng" dirty="0" smtClean="0">
                <a:latin typeface="微軟正黑體" panose="020B0604030504040204" pitchFamily="34" charset="-120"/>
                <a:ea typeface="微軟正黑體" panose="020B0604030504040204" pitchFamily="34" charset="-120"/>
              </a:rPr>
              <a:t>ENTER</a:t>
            </a:r>
            <a:r>
              <a:rPr lang="en-US" altLang="zh-TW" sz="1600" dirty="0" smtClean="0">
                <a:latin typeface="微軟正黑體" panose="020B0604030504040204" pitchFamily="34" charset="-120"/>
                <a:ea typeface="微軟正黑體" panose="020B0604030504040204" pitchFamily="34" charset="-120"/>
              </a:rPr>
              <a: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The WEB service will calculate and show the result.</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2859089" cy="2003367"/>
            <a:chOff x="5897531" y="3183100"/>
            <a:chExt cx="2859089"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grpSp>
      <p:pic>
        <p:nvPicPr>
          <p:cNvPr id="29" name="圖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961" y="546854"/>
            <a:ext cx="1104800" cy="1104800"/>
          </a:xfrm>
          <a:prstGeom prst="rect">
            <a:avLst/>
          </a:prstGeom>
        </p:spPr>
      </p:pic>
      <p:grpSp>
        <p:nvGrpSpPr>
          <p:cNvPr id="5" name="群組 4"/>
          <p:cNvGrpSpPr/>
          <p:nvPr/>
        </p:nvGrpSpPr>
        <p:grpSpPr>
          <a:xfrm>
            <a:off x="5804537" y="956660"/>
            <a:ext cx="5320145" cy="5101240"/>
            <a:chOff x="5804537" y="956660"/>
            <a:chExt cx="5320145" cy="5101240"/>
          </a:xfrm>
        </p:grpSpPr>
        <p:pic>
          <p:nvPicPr>
            <p:cNvPr id="30" name="圖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301" y="1433280"/>
              <a:ext cx="835475" cy="835475"/>
            </a:xfrm>
            <a:prstGeom prst="rect">
              <a:avLst/>
            </a:prstGeom>
          </p:spPr>
        </p:pic>
        <p:pic>
          <p:nvPicPr>
            <p:cNvPr id="35" name="圖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62202" flipV="1">
              <a:off x="6952886" y="1104690"/>
              <a:ext cx="723363" cy="773214"/>
            </a:xfrm>
            <a:prstGeom prst="rect">
              <a:avLst/>
            </a:prstGeom>
          </p:spPr>
        </p:pic>
        <p:pic>
          <p:nvPicPr>
            <p:cNvPr id="37" name="圖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210709" flipV="1">
              <a:off x="9055368" y="1104690"/>
              <a:ext cx="723363" cy="773214"/>
            </a:xfrm>
            <a:prstGeom prst="rect">
              <a:avLst/>
            </a:prstGeom>
          </p:spPr>
        </p:pic>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243" y="956660"/>
              <a:ext cx="1104800" cy="11048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780" y="1382875"/>
              <a:ext cx="936284" cy="936284"/>
            </a:xfrm>
            <a:prstGeom prst="rect">
              <a:avLst/>
            </a:prstGeom>
          </p:spPr>
        </p:pic>
        <p:sp>
          <p:nvSpPr>
            <p:cNvPr id="11" name="圓角矩形 10"/>
            <p:cNvSpPr/>
            <p:nvPr/>
          </p:nvSpPr>
          <p:spPr>
            <a:xfrm>
              <a:off x="5804537" y="2342305"/>
              <a:ext cx="5320145" cy="3715595"/>
            </a:xfrm>
            <a:prstGeom prst="roundRect">
              <a:avLst/>
            </a:prstGeom>
            <a:solidFill>
              <a:schemeClr val="accent2">
                <a:lumMod val="20000"/>
                <a:lumOff val="80000"/>
              </a:schemeClr>
            </a:solid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7127729" y="2450927"/>
              <a:ext cx="2846005" cy="369332"/>
            </a:xfrm>
            <a:prstGeom prst="rect">
              <a:avLst/>
            </a:prstGeom>
            <a:noFill/>
          </p:spPr>
          <p:txBody>
            <a:bodyPr wrap="square" rtlCol="0">
              <a:spAutoFit/>
            </a:bodyPr>
            <a:lstStyle/>
            <a:p>
              <a:r>
                <a:rPr lang="en-US" altLang="zh-TW" dirty="0"/>
                <a:t>Advertisement Classifier</a:t>
              </a:r>
              <a:endParaRPr lang="zh-TW" altLang="en-US" dirty="0"/>
            </a:p>
          </p:txBody>
        </p:sp>
        <p:sp>
          <p:nvSpPr>
            <p:cNvPr id="14" name="文字方塊 13"/>
            <p:cNvSpPr txBox="1"/>
            <p:nvPr/>
          </p:nvSpPr>
          <p:spPr>
            <a:xfrm>
              <a:off x="6550639" y="2922732"/>
              <a:ext cx="4000184" cy="276999"/>
            </a:xfrm>
            <a:prstGeom prst="rect">
              <a:avLst/>
            </a:prstGeom>
            <a:noFill/>
          </p:spPr>
          <p:txBody>
            <a:bodyPr wrap="square" rtlCol="0">
              <a:spAutoFit/>
            </a:bodyPr>
            <a:lstStyle/>
            <a:p>
              <a:r>
                <a:rPr lang="en-US" altLang="zh-TW" sz="1200" dirty="0"/>
                <a:t>Hint: Input string and return the result (label &amp; probability)</a:t>
              </a:r>
              <a:endParaRPr lang="zh-TW" altLang="en-US" sz="1200" dirty="0"/>
            </a:p>
          </p:txBody>
        </p:sp>
        <p:sp>
          <p:nvSpPr>
            <p:cNvPr id="16" name="矩形 15"/>
            <p:cNvSpPr/>
            <p:nvPr/>
          </p:nvSpPr>
          <p:spPr>
            <a:xfrm>
              <a:off x="6587875" y="3290953"/>
              <a:ext cx="3957302" cy="178078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44993" y="3238958"/>
              <a:ext cx="4076808" cy="461665"/>
            </a:xfrm>
            <a:prstGeom prst="rect">
              <a:avLst/>
            </a:prstGeom>
            <a:noFill/>
          </p:spPr>
          <p:txBody>
            <a:bodyPr wrap="square" rtlCol="0">
              <a:spAutoFit/>
            </a:bodyPr>
            <a:lstStyle/>
            <a:p>
              <a:r>
                <a:rPr lang="en-US" altLang="zh-TW" sz="1200" dirty="0">
                  <a:solidFill>
                    <a:schemeClr val="bg1">
                      <a:lumMod val="65000"/>
                    </a:schemeClr>
                  </a:solidFill>
                </a:rPr>
                <a:t>Type here, change line (press ENTER) if you want to add new content</a:t>
              </a:r>
              <a:endParaRPr lang="zh-TW" altLang="en-US" sz="1200" dirty="0">
                <a:solidFill>
                  <a:schemeClr val="bg1">
                    <a:lumMod val="65000"/>
                  </a:schemeClr>
                </a:solidFill>
              </a:endParaRPr>
            </a:p>
          </p:txBody>
        </p:sp>
        <p:sp>
          <p:nvSpPr>
            <p:cNvPr id="45" name="矩形 44"/>
            <p:cNvSpPr/>
            <p:nvPr/>
          </p:nvSpPr>
          <p:spPr>
            <a:xfrm>
              <a:off x="7833364"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6" name="文字方塊 45"/>
            <p:cNvSpPr txBox="1"/>
            <p:nvPr/>
          </p:nvSpPr>
          <p:spPr>
            <a:xfrm>
              <a:off x="7845692" y="5139497"/>
              <a:ext cx="627152" cy="276999"/>
            </a:xfrm>
            <a:prstGeom prst="rect">
              <a:avLst/>
            </a:prstGeom>
            <a:noFill/>
          </p:spPr>
          <p:txBody>
            <a:bodyPr wrap="square" rtlCol="0">
              <a:spAutoFit/>
            </a:bodyPr>
            <a:lstStyle/>
            <a:p>
              <a:r>
                <a:rPr lang="en-US" altLang="zh-TW" sz="1200" dirty="0"/>
                <a:t>S</a:t>
              </a:r>
              <a:r>
                <a:rPr lang="en-US" altLang="zh-TW" sz="1200" dirty="0" smtClean="0"/>
                <a:t>ubmit</a:t>
              </a:r>
              <a:endParaRPr lang="zh-TW" altLang="en-US" sz="1200" dirty="0"/>
            </a:p>
          </p:txBody>
        </p:sp>
        <p:sp>
          <p:nvSpPr>
            <p:cNvPr id="50" name="矩形 49"/>
            <p:cNvSpPr/>
            <p:nvPr/>
          </p:nvSpPr>
          <p:spPr>
            <a:xfrm>
              <a:off x="8512203"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7" name="文字方塊 46"/>
            <p:cNvSpPr txBox="1"/>
            <p:nvPr/>
          </p:nvSpPr>
          <p:spPr>
            <a:xfrm>
              <a:off x="8550731" y="5135501"/>
              <a:ext cx="562424" cy="276999"/>
            </a:xfrm>
            <a:prstGeom prst="rect">
              <a:avLst/>
            </a:prstGeom>
            <a:noFill/>
          </p:spPr>
          <p:txBody>
            <a:bodyPr wrap="square" rtlCol="0">
              <a:spAutoFit/>
            </a:bodyPr>
            <a:lstStyle/>
            <a:p>
              <a:r>
                <a:rPr lang="en-US" altLang="zh-TW" sz="1200" dirty="0" smtClean="0"/>
                <a:t>Reset</a:t>
              </a:r>
              <a:endParaRPr lang="zh-TW" altLang="en-US" sz="1200" dirty="0"/>
            </a:p>
          </p:txBody>
        </p:sp>
        <p:sp>
          <p:nvSpPr>
            <p:cNvPr id="58" name="文字方塊 57"/>
            <p:cNvSpPr txBox="1"/>
            <p:nvPr/>
          </p:nvSpPr>
          <p:spPr>
            <a:xfrm>
              <a:off x="7747158" y="5558719"/>
              <a:ext cx="1404525" cy="307777"/>
            </a:xfrm>
            <a:prstGeom prst="rect">
              <a:avLst/>
            </a:prstGeom>
            <a:noFill/>
          </p:spPr>
          <p:txBody>
            <a:bodyPr wrap="square" rtlCol="0">
              <a:spAutoFit/>
            </a:bodyPr>
            <a:lstStyle/>
            <a:p>
              <a:r>
                <a:rPr lang="en-US" altLang="zh-TW" sz="1400" dirty="0" smtClean="0"/>
                <a:t>No result yet …</a:t>
              </a:r>
              <a:endParaRPr lang="zh-TW" altLang="en-US" sz="1400" dirty="0"/>
            </a:p>
          </p:txBody>
        </p:sp>
      </p:grpSp>
    </p:spTree>
    <p:extLst>
      <p:ext uri="{BB962C8B-B14F-4D97-AF65-F5344CB8AC3E}">
        <p14:creationId xmlns:p14="http://schemas.microsoft.com/office/powerpoint/2010/main" val="1624299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023D66-1F54-4A2C-B8B3-E783838D9F71}"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12</a:t>
            </a:fld>
            <a:endParaRPr lang="en-US" dirty="0"/>
          </a:p>
        </p:txBody>
      </p:sp>
      <p:sp>
        <p:nvSpPr>
          <p:cNvPr id="13" name="文字方塊 12"/>
          <p:cNvSpPr txBox="1"/>
          <p:nvPr/>
        </p:nvSpPr>
        <p:spPr>
          <a:xfrm>
            <a:off x="7918144" y="618939"/>
            <a:ext cx="1779771" cy="400110"/>
          </a:xfrm>
          <a:prstGeom prst="rect">
            <a:avLst/>
          </a:prstGeom>
          <a:noFill/>
        </p:spPr>
        <p:txBody>
          <a:bodyPr wrap="square" rtlCol="0">
            <a:spAutoFit/>
          </a:bodyPr>
          <a:lstStyle/>
          <a:p>
            <a:r>
              <a:rPr lang="en-US" altLang="zh-TW" sz="2000" dirty="0" smtClean="0">
                <a:solidFill>
                  <a:srgbClr val="00B050"/>
                </a:solidFill>
                <a:latin typeface="Arial Black" panose="020B0A04020102020204" pitchFamily="34" charset="0"/>
              </a:rPr>
              <a:t>Success !!</a:t>
            </a:r>
            <a:endParaRPr lang="zh-TW" altLang="en-US" sz="2000" dirty="0">
              <a:solidFill>
                <a:srgbClr val="00B050"/>
              </a:solidFill>
              <a:latin typeface="Arial Black" panose="020B0A04020102020204" pitchFamily="34" charset="0"/>
            </a:endParaRPr>
          </a:p>
        </p:txBody>
      </p:sp>
      <p:sp>
        <p:nvSpPr>
          <p:cNvPr id="16" name="文字方塊 15"/>
          <p:cNvSpPr txBox="1"/>
          <p:nvPr/>
        </p:nvSpPr>
        <p:spPr>
          <a:xfrm>
            <a:off x="5989555" y="1006763"/>
            <a:ext cx="5289566"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Output a table of id, label and probability. Id indicate the content order</a:t>
            </a:r>
            <a:endParaRPr lang="zh-TW" altLang="en-US" sz="12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491215" y="434274"/>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pic>
        <p:nvPicPr>
          <p:cNvPr id="2" name="圖片 1"/>
          <p:cNvPicPr>
            <a:picLocks noChangeAspect="1"/>
          </p:cNvPicPr>
          <p:nvPr/>
        </p:nvPicPr>
        <p:blipFill>
          <a:blip r:embed="rId2"/>
          <a:stretch>
            <a:fillRect/>
          </a:stretch>
        </p:blipFill>
        <p:spPr>
          <a:xfrm>
            <a:off x="491215" y="1283762"/>
            <a:ext cx="5109021" cy="3962766"/>
          </a:xfrm>
          <a:prstGeom prst="rect">
            <a:avLst/>
          </a:prstGeom>
        </p:spPr>
      </p:pic>
      <p:pic>
        <p:nvPicPr>
          <p:cNvPr id="3" name="圖片 2"/>
          <p:cNvPicPr>
            <a:picLocks noChangeAspect="1"/>
          </p:cNvPicPr>
          <p:nvPr/>
        </p:nvPicPr>
        <p:blipFill>
          <a:blip r:embed="rId3"/>
          <a:stretch>
            <a:fillRect/>
          </a:stretch>
        </p:blipFill>
        <p:spPr>
          <a:xfrm>
            <a:off x="6031632" y="1393878"/>
            <a:ext cx="5205413" cy="4750187"/>
          </a:xfrm>
          <a:prstGeom prst="rect">
            <a:avLst/>
          </a:prstGeom>
        </p:spPr>
      </p:pic>
    </p:spTree>
    <p:extLst>
      <p:ext uri="{BB962C8B-B14F-4D97-AF65-F5344CB8AC3E}">
        <p14:creationId xmlns:p14="http://schemas.microsoft.com/office/powerpoint/2010/main" val="498940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 &amp; Conclusion </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44659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14</a:t>
            </a:fld>
            <a:endParaRPr lang="en-US" dirty="0"/>
          </a:p>
        </p:txBody>
      </p:sp>
      <p:grpSp>
        <p:nvGrpSpPr>
          <p:cNvPr id="14" name="群組 13"/>
          <p:cNvGrpSpPr/>
          <p:nvPr/>
        </p:nvGrpSpPr>
        <p:grpSpPr>
          <a:xfrm>
            <a:off x="93008" y="96292"/>
            <a:ext cx="885092" cy="2436267"/>
            <a:chOff x="2510892" y="1898714"/>
            <a:chExt cx="885092" cy="24362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92" y="3449889"/>
              <a:ext cx="885092" cy="885092"/>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16753" y="1898714"/>
              <a:ext cx="879231" cy="879231"/>
            </a:xfrm>
            <a:prstGeom prst="rect">
              <a:avLst/>
            </a:prstGeom>
          </p:spPr>
        </p:pic>
      </p:grpSp>
      <p:graphicFrame>
        <p:nvGraphicFramePr>
          <p:cNvPr id="10" name="圖表 9"/>
          <p:cNvGraphicFramePr/>
          <p:nvPr>
            <p:extLst>
              <p:ext uri="{D42A27DB-BD31-4B8C-83A1-F6EECF244321}">
                <p14:modId xmlns:p14="http://schemas.microsoft.com/office/powerpoint/2010/main" val="2158111332"/>
              </p:ext>
            </p:extLst>
          </p:nvPr>
        </p:nvGraphicFramePr>
        <p:xfrm>
          <a:off x="1672995" y="1634803"/>
          <a:ext cx="2236994" cy="26895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765415283"/>
              </p:ext>
            </p:extLst>
          </p:nvPr>
        </p:nvGraphicFramePr>
        <p:xfrm>
          <a:off x="7604768" y="434581"/>
          <a:ext cx="2236994" cy="24257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圖表 20"/>
          <p:cNvGraphicFramePr/>
          <p:nvPr>
            <p:extLst>
              <p:ext uri="{D42A27DB-BD31-4B8C-83A1-F6EECF244321}">
                <p14:modId xmlns:p14="http://schemas.microsoft.com/office/powerpoint/2010/main" val="1642511929"/>
              </p:ext>
            </p:extLst>
          </p:nvPr>
        </p:nvGraphicFramePr>
        <p:xfrm>
          <a:off x="7089282" y="4324333"/>
          <a:ext cx="2236994" cy="2253884"/>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群組 16"/>
          <p:cNvGrpSpPr/>
          <p:nvPr/>
        </p:nvGrpSpPr>
        <p:grpSpPr>
          <a:xfrm>
            <a:off x="4242627" y="2251204"/>
            <a:ext cx="3056696" cy="2971845"/>
            <a:chOff x="4242627" y="2251204"/>
            <a:chExt cx="3056696" cy="2971845"/>
          </a:xfrm>
        </p:grpSpPr>
        <p:grpSp>
          <p:nvGrpSpPr>
            <p:cNvPr id="7" name="群組 6"/>
            <p:cNvGrpSpPr/>
            <p:nvPr/>
          </p:nvGrpSpPr>
          <p:grpSpPr>
            <a:xfrm>
              <a:off x="4471560" y="2251204"/>
              <a:ext cx="2664070" cy="2664071"/>
              <a:chOff x="4778619" y="2383088"/>
              <a:chExt cx="2664070" cy="2664071"/>
            </a:xfrm>
          </p:grpSpPr>
          <p:grpSp>
            <p:nvGrpSpPr>
              <p:cNvPr id="2" name="群組 1"/>
              <p:cNvGrpSpPr/>
              <p:nvPr/>
            </p:nvGrpSpPr>
            <p:grpSpPr>
              <a:xfrm>
                <a:off x="4778619" y="2383088"/>
                <a:ext cx="2664070" cy="2664071"/>
                <a:chOff x="6159011" y="2532558"/>
                <a:chExt cx="2664070" cy="2664071"/>
              </a:xfrm>
            </p:grpSpPr>
            <p:sp>
              <p:nvSpPr>
                <p:cNvPr id="18" name="甜甜圈 17"/>
                <p:cNvSpPr/>
                <p:nvPr/>
              </p:nvSpPr>
              <p:spPr>
                <a:xfrm>
                  <a:off x="6159011" y="2532559"/>
                  <a:ext cx="2664070" cy="2664070"/>
                </a:xfrm>
                <a:prstGeom prst="donut">
                  <a:avLst>
                    <a:gd name="adj" fmla="val 154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拱形 18"/>
                <p:cNvSpPr/>
                <p:nvPr/>
              </p:nvSpPr>
              <p:spPr>
                <a:xfrm rot="21068005">
                  <a:off x="6159011" y="2532559"/>
                  <a:ext cx="2664070" cy="2664070"/>
                </a:xfrm>
                <a:prstGeom prst="blockArc">
                  <a:avLst>
                    <a:gd name="adj1" fmla="val 9419045"/>
                    <a:gd name="adj2" fmla="val 16851640"/>
                    <a:gd name="adj3" fmla="val 154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拱形 14"/>
                <p:cNvSpPr/>
                <p:nvPr/>
              </p:nvSpPr>
              <p:spPr>
                <a:xfrm rot="8544798">
                  <a:off x="6159011" y="2532558"/>
                  <a:ext cx="2664070" cy="2664070"/>
                </a:xfrm>
                <a:prstGeom prst="blockArc">
                  <a:avLst>
                    <a:gd name="adj1" fmla="val 7691371"/>
                    <a:gd name="adj2" fmla="val 12973360"/>
                    <a:gd name="adj3" fmla="val 153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文字方塊 2"/>
              <p:cNvSpPr txBox="1"/>
              <p:nvPr/>
            </p:nvSpPr>
            <p:spPr>
              <a:xfrm>
                <a:off x="5537292" y="3111452"/>
                <a:ext cx="1146724" cy="1200329"/>
              </a:xfrm>
              <a:prstGeom prst="rect">
                <a:avLst/>
              </a:prstGeom>
              <a:noFill/>
            </p:spPr>
            <p:txBody>
              <a:bodyPr wrap="square" rtlCol="0">
                <a:spAutoFit/>
              </a:bodyPr>
              <a:lstStyle/>
              <a:p>
                <a:pPr algn="ctr"/>
                <a:r>
                  <a:rPr lang="en-US" altLang="zh-TW" b="1" dirty="0" smtClean="0"/>
                  <a:t>Total</a:t>
                </a:r>
              </a:p>
              <a:p>
                <a:pPr algn="ctr"/>
                <a:r>
                  <a:rPr lang="en-US" altLang="zh-TW" b="1" dirty="0" smtClean="0"/>
                  <a:t>Working</a:t>
                </a:r>
              </a:p>
              <a:p>
                <a:pPr algn="ctr"/>
                <a:r>
                  <a:rPr lang="en-US" altLang="zh-TW" b="1" dirty="0" smtClean="0"/>
                  <a:t>Time</a:t>
                </a:r>
              </a:p>
              <a:p>
                <a:pPr algn="ctr"/>
                <a:r>
                  <a:rPr lang="en-US" altLang="zh-TW" dirty="0" smtClean="0"/>
                  <a:t>(1w)</a:t>
                </a:r>
                <a:endParaRPr lang="zh-TW" altLang="en-US" dirty="0"/>
              </a:p>
            </p:txBody>
          </p:sp>
        </p:grpSp>
        <p:sp>
          <p:nvSpPr>
            <p:cNvPr id="16" name="文字方塊 15"/>
            <p:cNvSpPr txBox="1"/>
            <p:nvPr/>
          </p:nvSpPr>
          <p:spPr>
            <a:xfrm>
              <a:off x="4242627" y="2552576"/>
              <a:ext cx="636771" cy="307777"/>
            </a:xfrm>
            <a:prstGeom prst="rect">
              <a:avLst/>
            </a:prstGeom>
            <a:noFill/>
          </p:spPr>
          <p:txBody>
            <a:bodyPr wrap="square" rtlCol="0">
              <a:spAutoFit/>
            </a:bodyPr>
            <a:lstStyle/>
            <a:p>
              <a:r>
                <a:rPr lang="en-US" altLang="zh-TW" sz="1400" dirty="0" smtClean="0"/>
                <a:t>30 %</a:t>
              </a:r>
              <a:endParaRPr lang="zh-TW" altLang="en-US" sz="1400" dirty="0"/>
            </a:p>
          </p:txBody>
        </p:sp>
        <p:sp>
          <p:nvSpPr>
            <p:cNvPr id="22" name="文字方塊 21"/>
            <p:cNvSpPr txBox="1"/>
            <p:nvPr/>
          </p:nvSpPr>
          <p:spPr>
            <a:xfrm>
              <a:off x="6714003" y="2378670"/>
              <a:ext cx="585320" cy="307777"/>
            </a:xfrm>
            <a:prstGeom prst="rect">
              <a:avLst/>
            </a:prstGeom>
            <a:noFill/>
          </p:spPr>
          <p:txBody>
            <a:bodyPr wrap="square" rtlCol="0">
              <a:spAutoFit/>
            </a:bodyPr>
            <a:lstStyle/>
            <a:p>
              <a:r>
                <a:rPr lang="en-US" altLang="zh-TW" sz="1400" dirty="0" smtClean="0"/>
                <a:t>25 %</a:t>
              </a:r>
              <a:endParaRPr lang="zh-TW" altLang="en-US" sz="1400" dirty="0"/>
            </a:p>
          </p:txBody>
        </p:sp>
        <p:sp>
          <p:nvSpPr>
            <p:cNvPr id="23" name="文字方塊 22"/>
            <p:cNvSpPr txBox="1"/>
            <p:nvPr/>
          </p:nvSpPr>
          <p:spPr>
            <a:xfrm>
              <a:off x="6039428" y="4915272"/>
              <a:ext cx="636771" cy="307777"/>
            </a:xfrm>
            <a:prstGeom prst="rect">
              <a:avLst/>
            </a:prstGeom>
            <a:noFill/>
          </p:spPr>
          <p:txBody>
            <a:bodyPr wrap="square" rtlCol="0">
              <a:spAutoFit/>
            </a:bodyPr>
            <a:lstStyle/>
            <a:p>
              <a:r>
                <a:rPr lang="en-US" altLang="zh-TW" sz="1400" dirty="0" smtClean="0"/>
                <a:t>45 %</a:t>
              </a:r>
              <a:endParaRPr lang="zh-TW" altLang="en-US" sz="1400" dirty="0"/>
            </a:p>
          </p:txBody>
        </p:sp>
      </p:grpSp>
    </p:spTree>
    <p:extLst>
      <p:ext uri="{BB962C8B-B14F-4D97-AF65-F5344CB8AC3E}">
        <p14:creationId xmlns:p14="http://schemas.microsoft.com/office/powerpoint/2010/main" val="843385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15</a:t>
            </a:fld>
            <a:endParaRPr lang="en-US" dirty="0"/>
          </a:p>
        </p:txBody>
      </p:sp>
      <p:grpSp>
        <p:nvGrpSpPr>
          <p:cNvPr id="6" name="群組 5"/>
          <p:cNvGrpSpPr/>
          <p:nvPr/>
        </p:nvGrpSpPr>
        <p:grpSpPr>
          <a:xfrm>
            <a:off x="822960" y="157941"/>
            <a:ext cx="10523913" cy="5968538"/>
            <a:chOff x="822960" y="157941"/>
            <a:chExt cx="10523913" cy="5968538"/>
          </a:xfrm>
        </p:grpSpPr>
        <p:grpSp>
          <p:nvGrpSpPr>
            <p:cNvPr id="7" name="群組 6"/>
            <p:cNvGrpSpPr/>
            <p:nvPr/>
          </p:nvGrpSpPr>
          <p:grpSpPr>
            <a:xfrm>
              <a:off x="3857105" y="157941"/>
              <a:ext cx="7290259" cy="369332"/>
              <a:chOff x="2992582" y="648392"/>
              <a:chExt cx="7290259" cy="369332"/>
            </a:xfrm>
          </p:grpSpPr>
          <p:sp>
            <p:nvSpPr>
              <p:cNvPr id="23" name="文字方塊 22"/>
              <p:cNvSpPr txBox="1"/>
              <p:nvPr/>
            </p:nvSpPr>
            <p:spPr>
              <a:xfrm>
                <a:off x="2992582" y="648392"/>
                <a:ext cx="773083" cy="369332"/>
              </a:xfrm>
              <a:prstGeom prst="rect">
                <a:avLst/>
              </a:prstGeom>
              <a:noFill/>
            </p:spPr>
            <p:txBody>
              <a:bodyPr wrap="square" rtlCol="0">
                <a:spAutoFit/>
              </a:bodyPr>
              <a:lstStyle/>
              <a:p>
                <a:r>
                  <a:rPr lang="en-US" altLang="zh-TW" dirty="0" smtClean="0"/>
                  <a:t>Jul  22</a:t>
                </a:r>
                <a:endParaRPr lang="zh-TW" altLang="en-US" dirty="0"/>
              </a:p>
            </p:txBody>
          </p:sp>
          <p:sp>
            <p:nvSpPr>
              <p:cNvPr id="24" name="文字方塊 23"/>
              <p:cNvSpPr txBox="1"/>
              <p:nvPr/>
            </p:nvSpPr>
            <p:spPr>
              <a:xfrm>
                <a:off x="4621876" y="648392"/>
                <a:ext cx="773083" cy="369332"/>
              </a:xfrm>
              <a:prstGeom prst="rect">
                <a:avLst/>
              </a:prstGeom>
              <a:noFill/>
            </p:spPr>
            <p:txBody>
              <a:bodyPr wrap="square" rtlCol="0">
                <a:spAutoFit/>
              </a:bodyPr>
              <a:lstStyle/>
              <a:p>
                <a:r>
                  <a:rPr lang="en-US" altLang="zh-TW" dirty="0" smtClean="0"/>
                  <a:t>Jul  23</a:t>
                </a:r>
                <a:endParaRPr lang="zh-TW" altLang="en-US" dirty="0"/>
              </a:p>
            </p:txBody>
          </p:sp>
          <p:sp>
            <p:nvSpPr>
              <p:cNvPr id="25" name="文字方塊 24"/>
              <p:cNvSpPr txBox="1"/>
              <p:nvPr/>
            </p:nvSpPr>
            <p:spPr>
              <a:xfrm>
                <a:off x="6251170" y="648392"/>
                <a:ext cx="773083" cy="369332"/>
              </a:xfrm>
              <a:prstGeom prst="rect">
                <a:avLst/>
              </a:prstGeom>
              <a:noFill/>
            </p:spPr>
            <p:txBody>
              <a:bodyPr wrap="square" rtlCol="0">
                <a:spAutoFit/>
              </a:bodyPr>
              <a:lstStyle/>
              <a:p>
                <a:r>
                  <a:rPr lang="en-US" altLang="zh-TW" dirty="0" smtClean="0"/>
                  <a:t>Jul  24</a:t>
                </a:r>
                <a:endParaRPr lang="zh-TW" altLang="en-US" dirty="0"/>
              </a:p>
            </p:txBody>
          </p:sp>
          <p:sp>
            <p:nvSpPr>
              <p:cNvPr id="26" name="文字方塊 25"/>
              <p:cNvSpPr txBox="1"/>
              <p:nvPr/>
            </p:nvSpPr>
            <p:spPr>
              <a:xfrm>
                <a:off x="7880464" y="648392"/>
                <a:ext cx="773083" cy="369332"/>
              </a:xfrm>
              <a:prstGeom prst="rect">
                <a:avLst/>
              </a:prstGeom>
              <a:noFill/>
            </p:spPr>
            <p:txBody>
              <a:bodyPr wrap="square" rtlCol="0">
                <a:spAutoFit/>
              </a:bodyPr>
              <a:lstStyle/>
              <a:p>
                <a:r>
                  <a:rPr lang="en-US" altLang="zh-TW" dirty="0" smtClean="0"/>
                  <a:t>Jul  25</a:t>
                </a:r>
                <a:endParaRPr lang="zh-TW" altLang="en-US" dirty="0"/>
              </a:p>
            </p:txBody>
          </p:sp>
          <p:sp>
            <p:nvSpPr>
              <p:cNvPr id="27" name="文字方塊 26"/>
              <p:cNvSpPr txBox="1"/>
              <p:nvPr/>
            </p:nvSpPr>
            <p:spPr>
              <a:xfrm>
                <a:off x="9509758" y="648392"/>
                <a:ext cx="773083" cy="369332"/>
              </a:xfrm>
              <a:prstGeom prst="rect">
                <a:avLst/>
              </a:prstGeom>
              <a:noFill/>
            </p:spPr>
            <p:txBody>
              <a:bodyPr wrap="square" rtlCol="0">
                <a:spAutoFit/>
              </a:bodyPr>
              <a:lstStyle/>
              <a:p>
                <a:r>
                  <a:rPr lang="en-US" altLang="zh-TW" dirty="0" smtClean="0"/>
                  <a:t>Jul  26</a:t>
                </a:r>
                <a:endParaRPr lang="zh-TW" altLang="en-US" dirty="0"/>
              </a:p>
            </p:txBody>
          </p:sp>
        </p:grpSp>
        <p:sp>
          <p:nvSpPr>
            <p:cNvPr id="8" name="矩形 7"/>
            <p:cNvSpPr/>
            <p:nvPr/>
          </p:nvSpPr>
          <p:spPr>
            <a:xfrm>
              <a:off x="822960" y="814646"/>
              <a:ext cx="2028305" cy="244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Classifier</a:t>
              </a:r>
              <a:endParaRPr lang="zh-TW" altLang="en-US" sz="2000" dirty="0"/>
            </a:p>
          </p:txBody>
        </p:sp>
        <p:sp>
          <p:nvSpPr>
            <p:cNvPr id="9" name="矩形 8"/>
            <p:cNvSpPr/>
            <p:nvPr/>
          </p:nvSpPr>
          <p:spPr>
            <a:xfrm>
              <a:off x="822960" y="3541221"/>
              <a:ext cx="2028305" cy="11637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smtClean="0"/>
                <a:t>CLI app</a:t>
              </a:r>
              <a:endParaRPr lang="zh-TW" altLang="en-US" sz="2000" dirty="0"/>
            </a:p>
          </p:txBody>
        </p:sp>
        <p:sp>
          <p:nvSpPr>
            <p:cNvPr id="10" name="矩形 9"/>
            <p:cNvSpPr/>
            <p:nvPr/>
          </p:nvSpPr>
          <p:spPr>
            <a:xfrm>
              <a:off x="822960" y="4971010"/>
              <a:ext cx="2028305" cy="1155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000" dirty="0" smtClean="0"/>
                <a:t>WEB</a:t>
              </a:r>
              <a:r>
                <a:rPr lang="zh-TW" altLang="en-US" sz="2000" dirty="0" smtClean="0"/>
                <a:t> </a:t>
              </a:r>
              <a:r>
                <a:rPr lang="en-US" altLang="zh-TW" sz="2000" dirty="0" smtClean="0"/>
                <a:t>app</a:t>
              </a:r>
              <a:endParaRPr lang="zh-TW" altLang="en-US" sz="2000" dirty="0"/>
            </a:p>
          </p:txBody>
        </p:sp>
        <p:sp>
          <p:nvSpPr>
            <p:cNvPr id="11" name="圓角矩形 10"/>
            <p:cNvSpPr/>
            <p:nvPr/>
          </p:nvSpPr>
          <p:spPr>
            <a:xfrm>
              <a:off x="3325091" y="814647"/>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t>
              </a:r>
              <a:r>
                <a:rPr lang="en-US" altLang="zh-TW" dirty="0" smtClean="0"/>
                <a:t>crap data</a:t>
              </a:r>
              <a:endParaRPr lang="zh-TW" altLang="en-US" dirty="0"/>
            </a:p>
          </p:txBody>
        </p:sp>
        <p:sp>
          <p:nvSpPr>
            <p:cNvPr id="12" name="圓角矩形 11"/>
            <p:cNvSpPr/>
            <p:nvPr/>
          </p:nvSpPr>
          <p:spPr>
            <a:xfrm>
              <a:off x="3325091" y="1230868"/>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nnotation</a:t>
              </a:r>
              <a:endParaRPr lang="zh-TW" altLang="en-US" dirty="0"/>
            </a:p>
          </p:txBody>
        </p:sp>
        <p:sp>
          <p:nvSpPr>
            <p:cNvPr id="13" name="圓角矩形 12"/>
            <p:cNvSpPr/>
            <p:nvPr/>
          </p:nvSpPr>
          <p:spPr>
            <a:xfrm>
              <a:off x="3316776" y="1645919"/>
              <a:ext cx="2676699"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preprocess</a:t>
              </a:r>
              <a:endParaRPr lang="zh-TW" altLang="en-US" dirty="0"/>
            </a:p>
          </p:txBody>
        </p:sp>
        <p:sp>
          <p:nvSpPr>
            <p:cNvPr id="14" name="圓角矩形 13"/>
            <p:cNvSpPr/>
            <p:nvPr/>
          </p:nvSpPr>
          <p:spPr>
            <a:xfrm>
              <a:off x="4247804" y="2062140"/>
              <a:ext cx="2614351"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classifier</a:t>
              </a:r>
              <a:endParaRPr lang="zh-TW" altLang="en-US" dirty="0"/>
            </a:p>
          </p:txBody>
        </p:sp>
        <p:sp>
          <p:nvSpPr>
            <p:cNvPr id="15" name="圓角矩形 14"/>
            <p:cNvSpPr/>
            <p:nvPr/>
          </p:nvSpPr>
          <p:spPr>
            <a:xfrm>
              <a:off x="5124795" y="2477191"/>
              <a:ext cx="173736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classifier</a:t>
              </a:r>
              <a:endParaRPr lang="zh-TW" altLang="en-US" dirty="0"/>
            </a:p>
          </p:txBody>
        </p:sp>
        <p:sp>
          <p:nvSpPr>
            <p:cNvPr id="16" name="圓角矩形 15"/>
            <p:cNvSpPr/>
            <p:nvPr/>
          </p:nvSpPr>
          <p:spPr>
            <a:xfrm>
              <a:off x="4946071" y="3516283"/>
              <a:ext cx="1853738"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CLI app</a:t>
              </a:r>
              <a:endParaRPr lang="zh-TW" altLang="en-US" dirty="0"/>
            </a:p>
          </p:txBody>
        </p:sp>
        <p:sp>
          <p:nvSpPr>
            <p:cNvPr id="17" name="圓角矩形 16"/>
            <p:cNvSpPr/>
            <p:nvPr/>
          </p:nvSpPr>
          <p:spPr>
            <a:xfrm>
              <a:off x="5902035" y="3940232"/>
              <a:ext cx="1737361"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test CLI app</a:t>
              </a:r>
              <a:endParaRPr lang="zh-TW" altLang="en-US" dirty="0"/>
            </a:p>
          </p:txBody>
        </p:sp>
        <p:sp>
          <p:nvSpPr>
            <p:cNvPr id="18" name="圓角矩形 17"/>
            <p:cNvSpPr/>
            <p:nvPr/>
          </p:nvSpPr>
          <p:spPr>
            <a:xfrm>
              <a:off x="6716684" y="4364181"/>
              <a:ext cx="1687483"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dd function</a:t>
              </a:r>
              <a:endParaRPr lang="zh-TW" altLang="en-US" dirty="0"/>
            </a:p>
          </p:txBody>
        </p:sp>
        <p:sp>
          <p:nvSpPr>
            <p:cNvPr id="19" name="圓角矩形 18"/>
            <p:cNvSpPr/>
            <p:nvPr/>
          </p:nvSpPr>
          <p:spPr>
            <a:xfrm>
              <a:off x="7888776" y="4971010"/>
              <a:ext cx="1853738"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WEB API</a:t>
              </a:r>
              <a:endParaRPr lang="zh-TW" altLang="en-US" dirty="0"/>
            </a:p>
          </p:txBody>
        </p:sp>
        <p:sp>
          <p:nvSpPr>
            <p:cNvPr id="20" name="圓角矩形 19"/>
            <p:cNvSpPr/>
            <p:nvPr/>
          </p:nvSpPr>
          <p:spPr>
            <a:xfrm>
              <a:off x="8404168" y="5394959"/>
              <a:ext cx="2177934"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build WEB interface</a:t>
              </a:r>
              <a:endParaRPr lang="zh-TW" altLang="en-US" dirty="0"/>
            </a:p>
          </p:txBody>
        </p:sp>
        <p:sp>
          <p:nvSpPr>
            <p:cNvPr id="21" name="圓角矩形 20"/>
            <p:cNvSpPr/>
            <p:nvPr/>
          </p:nvSpPr>
          <p:spPr>
            <a:xfrm>
              <a:off x="9285317" y="5818908"/>
              <a:ext cx="2061556"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WEB app</a:t>
              </a:r>
              <a:endParaRPr lang="zh-TW" altLang="en-US" dirty="0"/>
            </a:p>
          </p:txBody>
        </p:sp>
        <p:sp>
          <p:nvSpPr>
            <p:cNvPr id="22" name="圓角矩形 21"/>
            <p:cNvSpPr/>
            <p:nvPr/>
          </p:nvSpPr>
          <p:spPr>
            <a:xfrm>
              <a:off x="6862155" y="2892242"/>
              <a:ext cx="229847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modify classifier</a:t>
              </a:r>
              <a:endParaRPr lang="zh-TW" altLang="en-US" dirty="0"/>
            </a:p>
          </p:txBody>
        </p:sp>
      </p:grpSp>
    </p:spTree>
    <p:extLst>
      <p:ext uri="{BB962C8B-B14F-4D97-AF65-F5344CB8AC3E}">
        <p14:creationId xmlns:p14="http://schemas.microsoft.com/office/powerpoint/2010/main" val="294285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87FB235-A134-4E58-BB66-40A6F5BBA22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16</a:t>
            </a:fld>
            <a:endParaRPr lang="en-US" dirty="0"/>
          </a:p>
        </p:txBody>
      </p:sp>
      <p:sp>
        <p:nvSpPr>
          <p:cNvPr id="7" name="文字方塊 6"/>
          <p:cNvSpPr txBox="1"/>
          <p:nvPr/>
        </p:nvSpPr>
        <p:spPr>
          <a:xfrm>
            <a:off x="4042759" y="2777945"/>
            <a:ext cx="5166472" cy="584775"/>
          </a:xfrm>
          <a:prstGeom prst="rect">
            <a:avLst/>
          </a:prstGeom>
          <a:noFill/>
        </p:spPr>
        <p:txBody>
          <a:bodyPr wrap="square" rtlCol="0">
            <a:spAutoFit/>
          </a:bodyPr>
          <a:lstStyle/>
          <a:p>
            <a:r>
              <a:rPr lang="en-US" altLang="zh-TW" sz="3200" dirty="0" smtClean="0">
                <a:latin typeface="Arial Black" panose="020B0A04020102020204" pitchFamily="34" charset="0"/>
              </a:rPr>
              <a:t>Thanks for listening !!</a:t>
            </a:r>
            <a:endParaRPr lang="zh-TW" altLang="en-US" sz="3200" dirty="0">
              <a:latin typeface="Arial Black" panose="020B0A04020102020204" pitchFamily="34" charset="0"/>
            </a:endParaRPr>
          </a:p>
        </p:txBody>
      </p:sp>
      <p:grpSp>
        <p:nvGrpSpPr>
          <p:cNvPr id="15" name="群組 14"/>
          <p:cNvGrpSpPr/>
          <p:nvPr/>
        </p:nvGrpSpPr>
        <p:grpSpPr>
          <a:xfrm>
            <a:off x="2231136" y="2449302"/>
            <a:ext cx="1855470" cy="1242060"/>
            <a:chOff x="2099659" y="2456922"/>
            <a:chExt cx="1855470" cy="124206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59" y="2456922"/>
              <a:ext cx="1226820" cy="1226820"/>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069" y="2456922"/>
              <a:ext cx="1242060" cy="1242060"/>
            </a:xfrm>
            <a:prstGeom prst="rect">
              <a:avLst/>
            </a:prstGeom>
          </p:spPr>
        </p:pic>
      </p:grpSp>
    </p:spTree>
    <p:extLst>
      <p:ext uri="{BB962C8B-B14F-4D97-AF65-F5344CB8AC3E}">
        <p14:creationId xmlns:p14="http://schemas.microsoft.com/office/powerpoint/2010/main" val="361045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0D41987E-CA76-4125-B5BC-83512E99FEBC}"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2</a:t>
            </a:fld>
            <a:endParaRPr lang="en-US" dirty="0"/>
          </a:p>
        </p:txBody>
      </p:sp>
      <p:grpSp>
        <p:nvGrpSpPr>
          <p:cNvPr id="40" name="群組 39"/>
          <p:cNvGrpSpPr/>
          <p:nvPr/>
        </p:nvGrpSpPr>
        <p:grpSpPr>
          <a:xfrm>
            <a:off x="1088514" y="360512"/>
            <a:ext cx="9213208" cy="6119419"/>
            <a:chOff x="1495837" y="-314378"/>
            <a:chExt cx="9213208" cy="6119419"/>
          </a:xfrm>
        </p:grpSpPr>
        <p:pic>
          <p:nvPicPr>
            <p:cNvPr id="41" name="圖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01" y="91439"/>
              <a:ext cx="1097280" cy="1097280"/>
            </a:xfrm>
            <a:prstGeom prst="rect">
              <a:avLst/>
            </a:prstGeom>
          </p:spPr>
        </p:pic>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49" y="1797463"/>
              <a:ext cx="924098" cy="924098"/>
            </a:xfrm>
            <a:prstGeom prst="rect">
              <a:avLst/>
            </a:prstGeom>
          </p:spPr>
        </p:pic>
        <p:pic>
          <p:nvPicPr>
            <p:cNvPr id="43" name="圖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12" y="3456211"/>
              <a:ext cx="964971" cy="964971"/>
            </a:xfrm>
            <a:prstGeom prst="rect">
              <a:avLst/>
            </a:prstGeom>
          </p:spPr>
        </p:pic>
        <p:pic>
          <p:nvPicPr>
            <p:cNvPr id="44" name="圖片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1094166"/>
              <a:ext cx="671944" cy="671944"/>
            </a:xfrm>
            <a:prstGeom prst="rect">
              <a:avLst/>
            </a:prstGeom>
          </p:spPr>
        </p:pic>
        <p:pic>
          <p:nvPicPr>
            <p:cNvPr id="45" name="圖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2752914"/>
              <a:ext cx="671944" cy="671944"/>
            </a:xfrm>
            <a:prstGeom prst="rect">
              <a:avLst/>
            </a:prstGeom>
          </p:spPr>
        </p:pic>
        <p:sp>
          <p:nvSpPr>
            <p:cNvPr id="47" name="圓角矩形 46"/>
            <p:cNvSpPr/>
            <p:nvPr/>
          </p:nvSpPr>
          <p:spPr>
            <a:xfrm>
              <a:off x="1495837" y="1906990"/>
              <a:ext cx="1566763" cy="77092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Data crawling</a:t>
              </a:r>
            </a:p>
            <a:p>
              <a:pPr algn="ctr"/>
              <a:r>
                <a:rPr lang="en-US" altLang="zh-TW" sz="1200" dirty="0" smtClean="0">
                  <a:latin typeface="微軟正黑體" panose="020B0604030504040204" pitchFamily="34" charset="-120"/>
                  <a:ea typeface="微軟正黑體" panose="020B0604030504040204" pitchFamily="34" charset="-120"/>
                </a:rPr>
                <a:t>Key word filtering </a:t>
              </a:r>
              <a:endParaRPr lang="zh-TW" altLang="en-US" sz="1200" dirty="0">
                <a:latin typeface="微軟正黑體" panose="020B0604030504040204" pitchFamily="34" charset="-120"/>
                <a:ea typeface="微軟正黑體" panose="020B0604030504040204" pitchFamily="34" charset="-120"/>
              </a:endParaRPr>
            </a:p>
          </p:txBody>
        </p:sp>
        <p:sp>
          <p:nvSpPr>
            <p:cNvPr id="49" name="圓角矩形 48"/>
            <p:cNvSpPr/>
            <p:nvPr/>
          </p:nvSpPr>
          <p:spPr>
            <a:xfrm>
              <a:off x="1948038" y="4322437"/>
              <a:ext cx="1803439" cy="63216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Annotating</a:t>
              </a:r>
            </a:p>
            <a:p>
              <a:pPr algn="ctr"/>
              <a:r>
                <a:rPr lang="en-US" altLang="zh-TW" sz="1200" b="1" dirty="0" smtClean="0">
                  <a:latin typeface="微軟正黑體" panose="020B0604030504040204" pitchFamily="34" charset="-120"/>
                  <a:ea typeface="微軟正黑體" panose="020B0604030504040204" pitchFamily="34" charset="-120"/>
                </a:rPr>
                <a:t>Data preprocess</a:t>
              </a:r>
            </a:p>
          </p:txBody>
        </p:sp>
        <p:pic>
          <p:nvPicPr>
            <p:cNvPr id="50" name="圖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894" y="3402905"/>
              <a:ext cx="1001596" cy="1001596"/>
            </a:xfrm>
            <a:prstGeom prst="rect">
              <a:avLst/>
            </a:prstGeom>
          </p:spPr>
        </p:pic>
        <p:grpSp>
          <p:nvGrpSpPr>
            <p:cNvPr id="51" name="群組 50"/>
            <p:cNvGrpSpPr/>
            <p:nvPr/>
          </p:nvGrpSpPr>
          <p:grpSpPr>
            <a:xfrm>
              <a:off x="5123946" y="4322437"/>
              <a:ext cx="1709605" cy="731519"/>
              <a:chOff x="4502624" y="4986420"/>
              <a:chExt cx="1709605" cy="731519"/>
            </a:xfrm>
          </p:grpSpPr>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2624" y="4986420"/>
                <a:ext cx="731519" cy="731519"/>
              </a:xfrm>
              <a:prstGeom prst="rect">
                <a:avLst/>
              </a:prstGeom>
            </p:spPr>
          </p:pic>
          <p:pic>
            <p:nvPicPr>
              <p:cNvPr id="69" name="圖片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883" y="5066080"/>
                <a:ext cx="556346" cy="556346"/>
              </a:xfrm>
              <a:prstGeom prst="rect">
                <a:avLst/>
              </a:prstGeom>
            </p:spPr>
          </p:pic>
          <p:pic>
            <p:nvPicPr>
              <p:cNvPr id="70" name="圖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141512" y="5139538"/>
                <a:ext cx="482141" cy="482141"/>
              </a:xfrm>
              <a:prstGeom prst="rect">
                <a:avLst/>
              </a:prstGeom>
            </p:spPr>
          </p:pic>
        </p:gr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1033" y="2983595"/>
              <a:ext cx="1869950" cy="2003367"/>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069795">
              <a:off x="6234914" y="2082551"/>
              <a:ext cx="2213762" cy="2130346"/>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7068" y="3354075"/>
              <a:ext cx="1173969" cy="1173969"/>
            </a:xfrm>
            <a:prstGeom prst="rect">
              <a:avLst/>
            </a:prstGeom>
          </p:spPr>
        </p:pic>
        <p:sp>
          <p:nvSpPr>
            <p:cNvPr id="56" name="圓角矩形 55"/>
            <p:cNvSpPr/>
            <p:nvPr/>
          </p:nvSpPr>
          <p:spPr>
            <a:xfrm>
              <a:off x="8072804" y="4234876"/>
              <a:ext cx="1770611" cy="445394"/>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CLI application</a:t>
              </a:r>
            </a:p>
          </p:txBody>
        </p:sp>
        <mc:AlternateContent xmlns:mc="http://schemas.openxmlformats.org/markup-compatibility/2006" xmlns:a14="http://schemas.microsoft.com/office/drawing/2010/main">
          <mc:Choice Requires="a14">
            <p:sp>
              <p:nvSpPr>
                <p:cNvPr id="59" name="文字方塊 58"/>
                <p:cNvSpPr txBox="1"/>
                <p:nvPr/>
              </p:nvSpPr>
              <p:spPr>
                <a:xfrm>
                  <a:off x="5226233" y="5066377"/>
                  <a:ext cx="1512917" cy="738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𝑝𝑟𝑒𝑐𝑖𝑠𝑖𝑜𝑛</m:t>
                        </m:r>
                        <m:r>
                          <a:rPr lang="en-US" altLang="zh-TW" sz="1400" b="0" i="1" smtClean="0">
                            <a:latin typeface="Cambria Math" panose="02040503050406030204" pitchFamily="18" charset="0"/>
                          </a:rPr>
                          <m:t>:0.91</m:t>
                        </m:r>
                      </m:oMath>
                    </m:oMathPara>
                  </a14:m>
                  <a:endParaRPr lang="en-US" altLang="zh-TW" sz="1400" b="0" dirty="0" smtClean="0"/>
                </a:p>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𝑟𝑒𝑐𝑎𝑙𝑙</m:t>
                        </m:r>
                        <m:r>
                          <a:rPr lang="en-US" altLang="zh-TW" sz="1400" b="0" i="1" smtClean="0">
                            <a:latin typeface="Cambria Math" panose="02040503050406030204" pitchFamily="18" charset="0"/>
                          </a:rPr>
                          <m:t>:0.90</m:t>
                        </m:r>
                      </m:oMath>
                    </m:oMathPara>
                  </a14:m>
                  <a:endParaRPr lang="en-US" altLang="zh-TW" sz="1400" b="0" dirty="0" smtClean="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𝑓</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𝑠𝑐𝑜𝑟𝑒</m:t>
                      </m:r>
                      <m:r>
                        <a:rPr lang="en-US" altLang="zh-TW" sz="1400" b="0" i="1" smtClean="0">
                          <a:latin typeface="Cambria Math" panose="02040503050406030204" pitchFamily="18" charset="0"/>
                        </a:rPr>
                        <m:t>:0.9</m:t>
                      </m:r>
                    </m:oMath>
                  </a14:m>
                  <a:r>
                    <a:rPr lang="en-US" altLang="zh-TW" sz="1400" dirty="0" smtClean="0"/>
                    <a:t>0</a:t>
                  </a:r>
                  <a:endParaRPr lang="zh-TW" altLang="en-US" sz="1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226233" y="5066377"/>
                  <a:ext cx="1512917" cy="738664"/>
                </a:xfrm>
                <a:prstGeom prst="rect">
                  <a:avLst/>
                </a:prstGeom>
                <a:blipFill>
                  <a:blip r:embed="rId12"/>
                  <a:stretch>
                    <a:fillRect b="-7438"/>
                  </a:stretch>
                </a:blipFill>
              </p:spPr>
              <p:txBody>
                <a:bodyPr/>
                <a:lstStyle/>
                <a:p>
                  <a:r>
                    <a:rPr lang="zh-TW" altLang="en-US">
                      <a:noFill/>
                    </a:rPr>
                    <a:t> </a:t>
                  </a:r>
                </a:p>
              </p:txBody>
            </p:sp>
          </mc:Fallback>
        </mc:AlternateContent>
        <p:pic>
          <p:nvPicPr>
            <p:cNvPr id="60" name="圖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11651" y="1740052"/>
              <a:ext cx="1104800" cy="1104800"/>
            </a:xfrm>
            <a:prstGeom prst="rect">
              <a:avLst/>
            </a:prstGeom>
          </p:spPr>
        </p:pic>
        <p:sp>
          <p:nvSpPr>
            <p:cNvPr id="61" name="圓角矩形 60"/>
            <p:cNvSpPr/>
            <p:nvPr/>
          </p:nvSpPr>
          <p:spPr>
            <a:xfrm>
              <a:off x="8072804" y="2621633"/>
              <a:ext cx="1770611" cy="30270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Web application</a:t>
              </a:r>
            </a:p>
          </p:txBody>
        </p:sp>
        <p:sp>
          <p:nvSpPr>
            <p:cNvPr id="63" name="圓角矩形 62"/>
            <p:cNvSpPr/>
            <p:nvPr/>
          </p:nvSpPr>
          <p:spPr>
            <a:xfrm>
              <a:off x="9679100" y="1901765"/>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sp>
          <p:nvSpPr>
            <p:cNvPr id="64" name="文字方塊 63"/>
            <p:cNvSpPr txBox="1"/>
            <p:nvPr/>
          </p:nvSpPr>
          <p:spPr>
            <a:xfrm>
              <a:off x="5481894" y="-98898"/>
              <a:ext cx="2009378" cy="523220"/>
            </a:xfrm>
            <a:prstGeom prst="rect">
              <a:avLst/>
            </a:prstGeom>
            <a:noFill/>
          </p:spPr>
          <p:txBody>
            <a:bodyPr wrap="square" rtlCol="0">
              <a:spAutoFit/>
            </a:bodyPr>
            <a:lstStyle/>
            <a:p>
              <a:r>
                <a:rPr lang="en-US" altLang="zh-TW" sz="2800" dirty="0" smtClean="0">
                  <a:latin typeface="Arial Black" panose="020B0A04020102020204" pitchFamily="34" charset="0"/>
                </a:rPr>
                <a:t>Workflow</a:t>
              </a:r>
              <a:endParaRPr lang="zh-TW" altLang="en-US" sz="2800" dirty="0">
                <a:latin typeface="Arial Black" panose="020B0A04020102020204" pitchFamily="34" charset="0"/>
              </a:endParaRPr>
            </a:p>
          </p:txBody>
        </p:sp>
        <p:pic>
          <p:nvPicPr>
            <p:cNvPr id="65" name="圖片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6514" y="3005397"/>
              <a:ext cx="1869950" cy="2003367"/>
            </a:xfrm>
            <a:prstGeom prst="rect">
              <a:avLst/>
            </a:prstGeom>
          </p:spPr>
        </p:pic>
        <p:sp>
          <p:nvSpPr>
            <p:cNvPr id="66" name="文字方塊 65"/>
            <p:cNvSpPr txBox="1"/>
            <p:nvPr/>
          </p:nvSpPr>
          <p:spPr>
            <a:xfrm>
              <a:off x="6140545" y="-314378"/>
              <a:ext cx="692075" cy="276999"/>
            </a:xfrm>
            <a:prstGeom prst="rect">
              <a:avLst/>
            </a:prstGeom>
            <a:noFill/>
          </p:spPr>
          <p:txBody>
            <a:bodyPr wrap="square" rtlCol="0">
              <a:spAutoFit/>
            </a:bodyPr>
            <a:lstStyle/>
            <a:p>
              <a:r>
                <a:rPr lang="en-US" altLang="zh-TW" sz="1200" dirty="0" smtClean="0">
                  <a:latin typeface="Arial Black" panose="020B0A04020102020204" pitchFamily="34" charset="0"/>
                </a:rPr>
                <a:t>ADCC</a:t>
              </a:r>
              <a:endParaRPr lang="zh-TW" altLang="en-US" sz="1200" dirty="0">
                <a:latin typeface="Arial Black" panose="020B0A04020102020204" pitchFamily="34" charset="0"/>
              </a:endParaRPr>
            </a:p>
          </p:txBody>
        </p:sp>
        <p:sp>
          <p:nvSpPr>
            <p:cNvPr id="67" name="文字方塊 66"/>
            <p:cNvSpPr txBox="1"/>
            <p:nvPr/>
          </p:nvSpPr>
          <p:spPr>
            <a:xfrm>
              <a:off x="5182684" y="442517"/>
              <a:ext cx="2806393" cy="830997"/>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a:t>
              </a:r>
              <a:r>
                <a:rPr lang="en-US" altLang="zh-TW" sz="1200" b="1" dirty="0" smtClean="0">
                  <a:latin typeface="微軟正黑體" panose="020B0604030504040204" pitchFamily="34" charset="-120"/>
                  <a:ea typeface="微軟正黑體" panose="020B0604030504040204" pitchFamily="34" charset="-120"/>
                </a:rPr>
                <a:t>main goal </a:t>
              </a:r>
              <a:r>
                <a:rPr lang="en-US" altLang="zh-TW" sz="1200" dirty="0" smtClean="0">
                  <a:latin typeface="微軟正黑體" panose="020B0604030504040204" pitchFamily="34" charset="-120"/>
                  <a:ea typeface="微軟正黑體" panose="020B0604030504040204" pitchFamily="34" charset="-120"/>
                </a:rPr>
                <a:t>of this workflow is to build a </a:t>
              </a:r>
              <a:r>
                <a:rPr lang="en-US" altLang="zh-TW" sz="1200" b="1" u="sng" dirty="0">
                  <a:latin typeface="微軟正黑體" panose="020B0604030504040204" pitchFamily="34" charset="-120"/>
                </a:rPr>
                <a:t>Command-Line Interface </a:t>
              </a:r>
              <a:r>
                <a:rPr lang="en-US" altLang="zh-TW" sz="1200" dirty="0" smtClean="0">
                  <a:latin typeface="微軟正黑體" panose="020B0604030504040204" pitchFamily="34" charset="-120"/>
                  <a:ea typeface="微軟正黑體" panose="020B0604030504040204" pitchFamily="34" charset="-120"/>
                </a:rPr>
                <a:t>and </a:t>
              </a:r>
              <a:r>
                <a:rPr lang="en-US" altLang="zh-TW" sz="1200" b="1" u="sng" dirty="0" smtClean="0">
                  <a:latin typeface="微軟正黑體" panose="020B0604030504040204" pitchFamily="34" charset="-120"/>
                  <a:ea typeface="微軟正黑體" panose="020B0604030504040204" pitchFamily="34" charset="-120"/>
                </a:rPr>
                <a:t>Web</a:t>
              </a:r>
              <a:r>
                <a:rPr lang="en-US" altLang="zh-TW"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rPr>
                <a:t>applications </a:t>
              </a:r>
              <a:r>
                <a:rPr lang="en-US" altLang="zh-TW" sz="1200" dirty="0" smtClean="0">
                  <a:latin typeface="微軟正黑體" panose="020B0604030504040204" pitchFamily="34" charset="-120"/>
                  <a:ea typeface="微軟正黑體" panose="020B0604030504040204" pitchFamily="34" charset="-120"/>
                </a:rPr>
                <a:t>that can classify the </a:t>
              </a:r>
              <a:r>
                <a:rPr lang="en-US" altLang="zh-TW" sz="1200" u="sng" dirty="0" smtClean="0">
                  <a:latin typeface="微軟正黑體" panose="020B0604030504040204" pitchFamily="34" charset="-120"/>
                  <a:ea typeface="微軟正黑體" panose="020B0604030504040204" pitchFamily="34" charset="-120"/>
                </a:rPr>
                <a:t>advertisement content.</a:t>
              </a:r>
              <a:endParaRPr lang="zh-TW" altLang="en-US" sz="1200" u="sng" dirty="0">
                <a:latin typeface="微軟正黑體" panose="020B0604030504040204" pitchFamily="34" charset="-120"/>
                <a:ea typeface="微軟正黑體" panose="020B0604030504040204" pitchFamily="34" charset="-120"/>
              </a:endParaRPr>
            </a:p>
          </p:txBody>
        </p:sp>
        <p:sp>
          <p:nvSpPr>
            <p:cNvPr id="72" name="圓角矩形 71"/>
            <p:cNvSpPr/>
            <p:nvPr/>
          </p:nvSpPr>
          <p:spPr>
            <a:xfrm>
              <a:off x="9679100" y="3513016"/>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31757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3</a:t>
            </a:fld>
            <a:endParaRPr lang="en-US" dirty="0"/>
          </a:p>
        </p:txBody>
      </p:sp>
      <p:sp>
        <p:nvSpPr>
          <p:cNvPr id="6" name="文字方塊 5"/>
          <p:cNvSpPr txBox="1"/>
          <p:nvPr/>
        </p:nvSpPr>
        <p:spPr>
          <a:xfrm>
            <a:off x="4076588" y="1955806"/>
            <a:ext cx="4610212" cy="584775"/>
          </a:xfrm>
          <a:prstGeom prst="rect">
            <a:avLst/>
          </a:prstGeom>
          <a:noFill/>
        </p:spPr>
        <p:txBody>
          <a:bodyPr wrap="square" rtlCol="0">
            <a:spAutoFit/>
          </a:bodyPr>
          <a:lstStyle/>
          <a:p>
            <a:r>
              <a:rPr lang="en-US" altLang="zh-TW" sz="3200" dirty="0" smtClean="0">
                <a:latin typeface="Arial Black" panose="020B0A04020102020204" pitchFamily="34" charset="0"/>
              </a:rPr>
              <a:t>Problem statement</a:t>
            </a:r>
            <a:endParaRPr lang="zh-TW" altLang="en-US" sz="3200" dirty="0">
              <a:latin typeface="Arial Black" panose="020B0A04020102020204" pitchFamily="34" charset="0"/>
            </a:endParaRPr>
          </a:p>
        </p:txBody>
      </p:sp>
      <p:sp>
        <p:nvSpPr>
          <p:cNvPr id="7" name="文字方塊 6"/>
          <p:cNvSpPr txBox="1"/>
          <p:nvPr/>
        </p:nvSpPr>
        <p:spPr>
          <a:xfrm>
            <a:off x="4076588" y="2876553"/>
            <a:ext cx="6621892"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Advertisement copywriting definition:</a:t>
            </a:r>
          </a:p>
          <a:p>
            <a:pPr>
              <a:lnSpc>
                <a:spcPct val="150000"/>
              </a:lnSpc>
            </a:pPr>
            <a:r>
              <a:rPr lang="en-US" altLang="zh-TW" sz="1600" dirty="0">
                <a:latin typeface="微軟正黑體" panose="020B0604030504040204" pitchFamily="34" charset="-120"/>
              </a:rPr>
              <a:t>An copywriting which is developed from the advertisement industry is the manuscript used in newspapers, magazines, posters and other print media or electronic media, TV commercials, web banners, etc., to promote products, companies, or ideas, or people who do this. </a:t>
            </a:r>
            <a:endParaRPr lang="en-US" altLang="zh-TW" sz="1600"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62" y="1661744"/>
            <a:ext cx="1345223" cy="1345223"/>
          </a:xfrm>
          <a:prstGeom prst="rect">
            <a:avLst/>
          </a:prstGeom>
        </p:spPr>
      </p:pic>
    </p:spTree>
    <p:extLst>
      <p:ext uri="{BB962C8B-B14F-4D97-AF65-F5344CB8AC3E}">
        <p14:creationId xmlns:p14="http://schemas.microsoft.com/office/powerpoint/2010/main" val="94763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B275D85-33FB-4715-9761-D44AB70EE7F4}"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4</a:t>
            </a:fld>
            <a:endParaRPr lang="en-US" dirty="0"/>
          </a:p>
        </p:txBody>
      </p:sp>
      <p:sp>
        <p:nvSpPr>
          <p:cNvPr id="8" name="文字方塊 7"/>
          <p:cNvSpPr txBox="1"/>
          <p:nvPr/>
        </p:nvSpPr>
        <p:spPr>
          <a:xfrm>
            <a:off x="4076588" y="1955806"/>
            <a:ext cx="3036848" cy="584775"/>
          </a:xfrm>
          <a:prstGeom prst="rect">
            <a:avLst/>
          </a:prstGeom>
          <a:noFill/>
        </p:spPr>
        <p:txBody>
          <a:bodyPr wrap="square" rtlCol="0">
            <a:spAutoFit/>
          </a:bodyPr>
          <a:lstStyle/>
          <a:p>
            <a:r>
              <a:rPr lang="en-US" altLang="zh-TW" sz="3200" dirty="0" smtClean="0">
                <a:latin typeface="Arial Black" panose="020B0A04020102020204" pitchFamily="34" charset="0"/>
              </a:rPr>
              <a:t>Data source</a:t>
            </a:r>
            <a:endParaRPr lang="zh-TW" altLang="en-US" sz="3200" dirty="0">
              <a:latin typeface="Arial Black" panose="020B0A04020102020204" pitchFamily="34" charset="0"/>
            </a:endParaRPr>
          </a:p>
        </p:txBody>
      </p:sp>
      <p:sp>
        <p:nvSpPr>
          <p:cNvPr id="9" name="文字方塊 8"/>
          <p:cNvSpPr txBox="1"/>
          <p:nvPr/>
        </p:nvSpPr>
        <p:spPr>
          <a:xfrm>
            <a:off x="4076588" y="2876553"/>
            <a:ext cx="6621892" cy="2308324"/>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the </a:t>
            </a:r>
            <a:r>
              <a:rPr lang="en-US" altLang="zh-TW" sz="1600" b="1" dirty="0" smtClean="0">
                <a:latin typeface="微軟正黑體" panose="020B0604030504040204" pitchFamily="34" charset="-120"/>
                <a:ea typeface="微軟正黑體" panose="020B0604030504040204" pitchFamily="34" charset="-120"/>
              </a:rPr>
              <a:t>pymysql</a:t>
            </a:r>
            <a:r>
              <a:rPr lang="en-US" altLang="zh-TW" sz="1600" dirty="0" smtClean="0">
                <a:latin typeface="微軟正黑體" panose="020B0604030504040204" pitchFamily="34" charset="-120"/>
                <a:ea typeface="微軟正黑體" panose="020B0604030504040204" pitchFamily="34" charset="-120"/>
              </a:rPr>
              <a:t> to access the database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Select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content</a:t>
            </a:r>
            <a:r>
              <a:rPr lang="en-US" altLang="zh-TW" sz="12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columns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Scrap the data and use </a:t>
            </a:r>
            <a:r>
              <a:rPr lang="en-US" altLang="zh-TW" sz="1600" b="1" dirty="0" smtClean="0">
                <a:latin typeface="微軟正黑體" panose="020B0604030504040204" pitchFamily="34" charset="-120"/>
                <a:ea typeface="微軟正黑體" panose="020B0604030504040204" pitchFamily="34" charset="-120"/>
              </a:rPr>
              <a:t>keyword pattern </a:t>
            </a:r>
            <a:r>
              <a:rPr lang="en-US" altLang="zh-TW" sz="1600" dirty="0" smtClean="0">
                <a:latin typeface="微軟正黑體" panose="020B0604030504040204" pitchFamily="34" charset="-120"/>
                <a:ea typeface="微軟正黑體" panose="020B0604030504040204" pitchFamily="34" charset="-120"/>
              </a:rPr>
              <a:t>to filter the </a:t>
            </a:r>
            <a:r>
              <a:rPr lang="en-US" altLang="zh-TW" sz="1600" b="1" dirty="0" smtClean="0">
                <a:latin typeface="微軟正黑體" panose="020B0604030504040204" pitchFamily="34" charset="-120"/>
                <a:ea typeface="微軟正黑體" panose="020B0604030504040204" pitchFamily="34" charset="-120"/>
              </a:rPr>
              <a:t>positive, negative</a:t>
            </a:r>
            <a:r>
              <a:rPr lang="en-US" altLang="zh-TW" sz="1600" dirty="0" smtClean="0">
                <a:latin typeface="微軟正黑體" panose="020B0604030504040204" pitchFamily="34" charset="-120"/>
                <a:ea typeface="微軟正黑體" panose="020B0604030504040204" pitchFamily="34" charset="-120"/>
              </a:rPr>
              <a:t> samples.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stage, I build small datasets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negative</a:t>
            </a:r>
            <a:r>
              <a:rPr lang="en-US" altLang="zh-TW" sz="1600" dirty="0" smtClean="0">
                <a:latin typeface="微軟正黑體" panose="020B0604030504040204" pitchFamily="34" charset="-120"/>
                <a:ea typeface="微軟正黑體" panose="020B0604030504040204" pitchFamily="34" charset="-120"/>
              </a:rPr>
              <a:t> for each contains 250 data  </a:t>
            </a:r>
            <a:endParaRPr lang="zh-TW" altLang="en-US" sz="1200" dirty="0">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2417618" y="1745672"/>
            <a:ext cx="1097280" cy="2630122"/>
            <a:chOff x="2417618" y="1745672"/>
            <a:chExt cx="1097280" cy="2630122"/>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18" y="1745672"/>
              <a:ext cx="1097280" cy="1097280"/>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66" y="3451696"/>
              <a:ext cx="924098" cy="924098"/>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50721" y="2748399"/>
              <a:ext cx="671944" cy="671944"/>
            </a:xfrm>
            <a:prstGeom prst="rect">
              <a:avLst/>
            </a:prstGeom>
          </p:spPr>
        </p:pic>
      </p:grpSp>
    </p:spTree>
    <p:extLst>
      <p:ext uri="{BB962C8B-B14F-4D97-AF65-F5344CB8AC3E}">
        <p14:creationId xmlns:p14="http://schemas.microsoft.com/office/powerpoint/2010/main" val="31902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a:t>
            </a:r>
            <a:r>
              <a:rPr lang="en-US" altLang="zh-TW" sz="3200" dirty="0">
                <a:latin typeface="Arial Black" panose="020B0A04020102020204" pitchFamily="34" charset="0"/>
              </a:rPr>
              <a:t>p</a:t>
            </a:r>
            <a:r>
              <a:rPr lang="en-US" altLang="zh-TW" sz="3200" dirty="0" smtClean="0">
                <a:latin typeface="Arial Black" panose="020B0A04020102020204" pitchFamily="34" charset="0"/>
              </a:rPr>
              <a:t>reprocess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Check the dataset and annotate manually</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smtClean="0">
                <a:latin typeface="微軟正黑體" panose="020B0604030504040204" pitchFamily="34" charset="-120"/>
                <a:ea typeface="微軟正黑體" panose="020B0604030504040204" pitchFamily="34" charset="-120"/>
              </a:rPr>
              <a:t>jupyter</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pandas </a:t>
            </a:r>
            <a:r>
              <a:rPr lang="en-US" altLang="zh-TW" sz="1600" dirty="0" smtClean="0">
                <a:latin typeface="微軟正黑體" panose="020B0604030504040204" pitchFamily="34" charset="-120"/>
                <a:ea typeface="微軟正黑體" panose="020B0604030504040204" pitchFamily="34" charset="-120"/>
              </a:rPr>
              <a:t>to perform a primary data analysis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Merge the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with </a:t>
            </a:r>
            <a:r>
              <a:rPr lang="en-US" altLang="zh-TW" sz="1600" b="1" dirty="0" smtClean="0">
                <a:latin typeface="微軟正黑體" panose="020B0604030504040204" pitchFamily="34" charset="-120"/>
                <a:ea typeface="微軟正黑體" panose="020B0604030504040204" pitchFamily="34" charset="-120"/>
              </a:rPr>
              <a:t>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Concatenate the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sample with </a:t>
            </a:r>
            <a:r>
              <a:rPr lang="en-US" altLang="zh-TW" sz="1600" b="1" dirty="0" smtClean="0">
                <a:latin typeface="微軟正黑體" panose="020B0604030504040204" pitchFamily="34" charset="-120"/>
                <a:ea typeface="微軟正黑體" panose="020B0604030504040204" pitchFamily="34" charset="-120"/>
              </a:rPr>
              <a:t>negative </a:t>
            </a:r>
            <a:r>
              <a:rPr lang="en-US" altLang="zh-TW" sz="1600" dirty="0" smtClean="0">
                <a:latin typeface="微軟正黑體" panose="020B0604030504040204" pitchFamily="34" charset="-120"/>
                <a:ea typeface="微軟正黑體" panose="020B0604030504040204" pitchFamily="34" charset="-120"/>
              </a:rPr>
              <a:t>sample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Generate an output file includes </a:t>
            </a:r>
            <a:r>
              <a:rPr lang="en-US" altLang="zh-TW" sz="1600" b="1" dirty="0" smtClean="0">
                <a:latin typeface="微軟正黑體" panose="020B0604030504040204" pitchFamily="34" charset="-120"/>
                <a:ea typeface="微軟正黑體" panose="020B0604030504040204" pitchFamily="34" charset="-120"/>
              </a:rPr>
              <a:t>500 </a:t>
            </a:r>
            <a:r>
              <a:rPr lang="en-US" altLang="zh-TW" sz="1600" dirty="0" smtClean="0">
                <a:latin typeface="微軟正黑體" panose="020B0604030504040204" pitchFamily="34" charset="-120"/>
                <a:ea typeface="微軟正黑體" panose="020B0604030504040204" pitchFamily="34" charset="-120"/>
              </a:rPr>
              <a:t>raw data contains </a:t>
            </a:r>
            <a:r>
              <a:rPr lang="en-US" altLang="zh-TW" sz="1600" b="1" dirty="0" smtClean="0">
                <a:latin typeface="微軟正黑體" panose="020B0604030504040204" pitchFamily="34" charset="-120"/>
                <a:ea typeface="微軟正黑體" panose="020B0604030504040204" pitchFamily="34" charset="-120"/>
              </a:rPr>
              <a:t>text content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binary label</a:t>
            </a:r>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spTree>
    <p:extLst>
      <p:ext uri="{BB962C8B-B14F-4D97-AF65-F5344CB8AC3E}">
        <p14:creationId xmlns:p14="http://schemas.microsoft.com/office/powerpoint/2010/main" val="316350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description</a:t>
            </a:r>
            <a:endParaRPr lang="zh-TW" altLang="en-US" sz="3200" dirty="0">
              <a:latin typeface="Arial Black" panose="020B0A04020102020204" pitchFamily="34" charset="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graphicFrame>
        <p:nvGraphicFramePr>
          <p:cNvPr id="10" name="內容版面配置區 8"/>
          <p:cNvGraphicFramePr>
            <a:graphicFrameLocks noGrp="1"/>
          </p:cNvGraphicFramePr>
          <p:nvPr>
            <p:ph idx="1"/>
            <p:extLst>
              <p:ext uri="{D42A27DB-BD31-4B8C-83A1-F6EECF244321}">
                <p14:modId xmlns:p14="http://schemas.microsoft.com/office/powerpoint/2010/main" val="1402919696"/>
              </p:ext>
            </p:extLst>
          </p:nvPr>
        </p:nvGraphicFramePr>
        <p:xfrm>
          <a:off x="3768856" y="2689098"/>
          <a:ext cx="4123786" cy="1924050"/>
        </p:xfrm>
        <a:graphic>
          <a:graphicData uri="http://schemas.openxmlformats.org/drawingml/2006/table">
            <a:tbl>
              <a:tblPr/>
              <a:tblGrid>
                <a:gridCol w="564370">
                  <a:extLst>
                    <a:ext uri="{9D8B030D-6E8A-4147-A177-3AD203B41FA5}">
                      <a16:colId xmlns:a16="http://schemas.microsoft.com/office/drawing/2014/main" val="1384795884"/>
                    </a:ext>
                  </a:extLst>
                </a:gridCol>
                <a:gridCol w="609162">
                  <a:extLst>
                    <a:ext uri="{9D8B030D-6E8A-4147-A177-3AD203B41FA5}">
                      <a16:colId xmlns:a16="http://schemas.microsoft.com/office/drawing/2014/main" val="2400595956"/>
                    </a:ext>
                  </a:extLst>
                </a:gridCol>
                <a:gridCol w="895826">
                  <a:extLst>
                    <a:ext uri="{9D8B030D-6E8A-4147-A177-3AD203B41FA5}">
                      <a16:colId xmlns:a16="http://schemas.microsoft.com/office/drawing/2014/main" val="3904077229"/>
                    </a:ext>
                  </a:extLst>
                </a:gridCol>
                <a:gridCol w="1098880">
                  <a:extLst>
                    <a:ext uri="{9D8B030D-6E8A-4147-A177-3AD203B41FA5}">
                      <a16:colId xmlns:a16="http://schemas.microsoft.com/office/drawing/2014/main" val="3880820688"/>
                    </a:ext>
                  </a:extLst>
                </a:gridCol>
                <a:gridCol w="955548">
                  <a:extLst>
                    <a:ext uri="{9D8B030D-6E8A-4147-A177-3AD203B41FA5}">
                      <a16:colId xmlns:a16="http://schemas.microsoft.com/office/drawing/2014/main" val="2230824246"/>
                    </a:ext>
                  </a:extLst>
                </a:gridCol>
              </a:tblGrid>
              <a:tr h="228600">
                <a:tc>
                  <a:txBody>
                    <a:bodyPr/>
                    <a:lstStyle/>
                    <a:p>
                      <a:pPr algn="ctr" fontAlgn="ctr"/>
                      <a:r>
                        <a:rPr lang="zh-TW" altLang="en-US" sz="1200" b="0" i="0" u="none" strike="noStrike" dirty="0">
                          <a:solidFill>
                            <a:srgbClr val="000000"/>
                          </a:solidFill>
                          <a:effectLst/>
                          <a:latin typeface="Times New Roman" panose="02020603050405020304" pitchFamily="18" charset="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333333"/>
                          </a:solidFill>
                          <a:effectLst/>
                          <a:latin typeface="Times New Roman" panose="02020603050405020304" pitchFamily="18" charset="0"/>
                          <a:ea typeface="新細明體" panose="02020500000000000000" pitchFamily="18" charset="-120"/>
                        </a:rPr>
                        <a:t>label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title_length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content_length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text_length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8184892"/>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count</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683324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mean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479.71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499.13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6294201"/>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std</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709.19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4175327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min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72820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88.75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32587775"/>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268.00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446879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536.50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9316404"/>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max</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5977.00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6001.00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3906526"/>
                  </a:ext>
                </a:extLst>
              </a:tr>
            </a:tbl>
          </a:graphicData>
        </a:graphic>
      </p:graphicFrame>
      <p:grpSp>
        <p:nvGrpSpPr>
          <p:cNvPr id="11" name="群組 10"/>
          <p:cNvGrpSpPr/>
          <p:nvPr/>
        </p:nvGrpSpPr>
        <p:grpSpPr>
          <a:xfrm>
            <a:off x="3768857" y="4761664"/>
            <a:ext cx="5832344" cy="1352727"/>
            <a:chOff x="6383216" y="1309849"/>
            <a:chExt cx="3508326" cy="1216054"/>
          </a:xfrm>
        </p:grpSpPr>
        <p:sp>
          <p:nvSpPr>
            <p:cNvPr id="12" name="圓角矩形 11"/>
            <p:cNvSpPr/>
            <p:nvPr/>
          </p:nvSpPr>
          <p:spPr>
            <a:xfrm>
              <a:off x="6383216" y="1309849"/>
              <a:ext cx="3508326" cy="1054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3" name="文字方塊 12"/>
            <p:cNvSpPr txBox="1"/>
            <p:nvPr/>
          </p:nvSpPr>
          <p:spPr>
            <a:xfrm>
              <a:off x="6632381" y="1405147"/>
              <a:ext cx="3009995" cy="1120756"/>
            </a:xfrm>
            <a:prstGeom prst="rect">
              <a:avLst/>
            </a:prstGeom>
            <a:noFill/>
          </p:spPr>
          <p:txBody>
            <a:bodyPr wrap="square" rtlCol="0">
              <a:spAutoFit/>
            </a:bodyPr>
            <a:lstStyle/>
            <a:p>
              <a:pPr algn="ctr"/>
              <a:r>
                <a:rPr lang="en-US" altLang="zh-TW" sz="1600" b="1" dirty="0" smtClean="0"/>
                <a:t>Top words (AD):</a:t>
              </a:r>
            </a:p>
            <a:p>
              <a:r>
                <a:rPr lang="en-US" altLang="zh-TW" sz="1400" dirty="0" smtClean="0"/>
                <a:t>2018 </a:t>
              </a:r>
              <a:r>
                <a:rPr lang="zh-TW" altLang="en-US" sz="1400" dirty="0" smtClean="0"/>
                <a:t>館</a:t>
              </a:r>
              <a:r>
                <a:rPr lang="zh-TW" altLang="en-US" sz="1400" dirty="0"/>
                <a:t>、</a:t>
              </a:r>
              <a:r>
                <a:rPr lang="zh-TW" altLang="en-US" sz="1400" dirty="0" smtClean="0"/>
                <a:t>台北</a:t>
              </a:r>
              <a:r>
                <a:rPr lang="zh-TW" altLang="en-US" sz="1400" dirty="0"/>
                <a:t>、</a:t>
              </a:r>
              <a:r>
                <a:rPr lang="zh-TW" altLang="en-US" sz="1400" dirty="0" smtClean="0"/>
                <a:t>車展</a:t>
              </a:r>
              <a:r>
                <a:rPr lang="zh-TW" altLang="en-US" sz="1400" dirty="0"/>
                <a:t>、</a:t>
              </a:r>
              <a:r>
                <a:rPr lang="zh-TW" altLang="en-US" sz="1400" dirty="0" smtClean="0"/>
                <a:t>健康</a:t>
              </a:r>
              <a:r>
                <a:rPr lang="zh-TW" altLang="en-US" sz="1400" dirty="0"/>
                <a:t>、</a:t>
              </a:r>
              <a:r>
                <a:rPr lang="zh-TW" altLang="en-US" sz="1400" dirty="0" smtClean="0"/>
                <a:t>保濕、酒店、快樂</a:t>
              </a:r>
              <a:r>
                <a:rPr lang="zh-TW" altLang="en-US" sz="1400" dirty="0"/>
                <a:t>、</a:t>
              </a:r>
              <a:r>
                <a:rPr lang="zh-TW" altLang="en-US" sz="1400" dirty="0" smtClean="0"/>
                <a:t>髮</a:t>
              </a:r>
              <a:r>
                <a:rPr lang="zh-TW" altLang="en-US" sz="1400" dirty="0"/>
                <a:t>、</a:t>
              </a:r>
              <a:r>
                <a:rPr lang="zh-TW" altLang="en-US" sz="1400" dirty="0" smtClean="0"/>
                <a:t>霜</a:t>
              </a:r>
              <a:r>
                <a:rPr lang="zh-TW" altLang="en-US" sz="1400" dirty="0"/>
                <a:t>、</a:t>
              </a:r>
              <a:r>
                <a:rPr lang="zh-TW" altLang="en-US" sz="1400" dirty="0" smtClean="0"/>
                <a:t>親</a:t>
              </a:r>
              <a:r>
                <a:rPr lang="zh-TW" altLang="en-US" sz="1400" dirty="0"/>
                <a:t>子</a:t>
              </a:r>
              <a:r>
                <a:rPr lang="zh-TW" altLang="en-US" sz="1400" dirty="0" smtClean="0"/>
                <a:t>館、店</a:t>
              </a:r>
              <a:r>
                <a:rPr lang="zh-TW" altLang="en-US" sz="1400" dirty="0"/>
                <a:t>、</a:t>
              </a:r>
              <a:r>
                <a:rPr lang="zh-TW" altLang="en-US" sz="1400" dirty="0" smtClean="0"/>
                <a:t>遊戲、公園、台灣、專業、餐廳、精、美食、親子</a:t>
              </a:r>
              <a:endParaRPr lang="zh-TW" altLang="en-US" sz="1400" dirty="0"/>
            </a:p>
          </p:txBody>
        </p:sp>
      </p:grpSp>
    </p:spTree>
    <p:extLst>
      <p:ext uri="{BB962C8B-B14F-4D97-AF65-F5344CB8AC3E}">
        <p14:creationId xmlns:p14="http://schemas.microsoft.com/office/powerpoint/2010/main" val="3880894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9A3A9AE-E23A-43EE-928C-853A418FAF0F}"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9" name="文字方塊 8"/>
          <p:cNvSpPr txBox="1"/>
          <p:nvPr/>
        </p:nvSpPr>
        <p:spPr>
          <a:xfrm>
            <a:off x="706263" y="1628477"/>
            <a:ext cx="4186263" cy="4585871"/>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Introducing </a:t>
            </a:r>
            <a:r>
              <a:rPr lang="en-US" altLang="zh-TW" sz="1600" b="1" dirty="0" smtClean="0">
                <a:latin typeface="微軟正黑體" panose="020B0604030504040204" pitchFamily="34" charset="-120"/>
                <a:ea typeface="微軟正黑體" panose="020B0604030504040204" pitchFamily="34" charset="-120"/>
              </a:rPr>
              <a:t>albert</a:t>
            </a:r>
            <a:r>
              <a:rPr lang="en-US" altLang="zh-TW" sz="1600" dirty="0" smtClean="0">
                <a:latin typeface="微軟正黑體" panose="020B0604030504040204" pitchFamily="34" charset="-120"/>
                <a:ea typeface="微軟正黑體" panose="020B0604030504040204" pitchFamily="34" charset="-120"/>
              </a:rPr>
              <a:t> from </a:t>
            </a:r>
            <a:r>
              <a:rPr lang="en-US" altLang="zh-TW" sz="1600" b="1" dirty="0" smtClean="0">
                <a:latin typeface="微軟正黑體" panose="020B0604030504040204" pitchFamily="34" charset="-120"/>
                <a:ea typeface="微軟正黑體" panose="020B0604030504040204" pitchFamily="34" charset="-120"/>
              </a:rPr>
              <a:t>huggingface transformers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Build </a:t>
            </a:r>
            <a:r>
              <a:rPr lang="en-US" altLang="zh-TW" sz="1600" b="1" dirty="0" smtClean="0">
                <a:latin typeface="微軟正黑體" panose="020B0604030504040204" pitchFamily="34" charset="-120"/>
                <a:ea typeface="微軟正黑體" panose="020B0604030504040204" pitchFamily="34" charset="-120"/>
              </a:rPr>
              <a:t>data loader </a:t>
            </a:r>
            <a:r>
              <a:rPr lang="en-US" altLang="zh-TW" sz="1600" dirty="0" smtClean="0">
                <a:latin typeface="微軟正黑體" panose="020B0604030504040204" pitchFamily="34" charset="-120"/>
                <a:ea typeface="微軟正黑體" panose="020B0604030504040204" pitchFamily="34" charset="-120"/>
              </a:rPr>
              <a:t>object to fit in the </a:t>
            </a:r>
            <a:r>
              <a:rPr lang="en-US" altLang="zh-TW" sz="1600" u="sng" dirty="0" smtClean="0">
                <a:latin typeface="微軟正黑體" panose="020B0604030504040204" pitchFamily="34" charset="-120"/>
                <a:ea typeface="微軟正黑體" panose="020B0604030504040204" pitchFamily="34" charset="-120"/>
              </a:rPr>
              <a:t>pre-trained language 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Split dataset into training and validation set (8 : 2)</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err="1" smtClean="0">
                <a:latin typeface="微軟正黑體" panose="020B0604030504040204" pitchFamily="34" charset="-120"/>
                <a:ea typeface="微軟正黑體" panose="020B0604030504040204" pitchFamily="34" charset="-120"/>
              </a:rPr>
              <a:t>Pytorch</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 build classifier</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Create </a:t>
            </a:r>
            <a:r>
              <a:rPr lang="en-US" altLang="zh-TW" sz="1600" b="1" dirty="0" smtClean="0">
                <a:latin typeface="微軟正黑體" panose="020B0604030504040204" pitchFamily="34" charset="-120"/>
                <a:ea typeface="微軟正黑體" panose="020B0604030504040204" pitchFamily="34" charset="-120"/>
              </a:rPr>
              <a:t>training</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evaluation</a:t>
            </a:r>
            <a:r>
              <a:rPr lang="en-US" altLang="zh-TW" sz="1600" dirty="0" smtClean="0">
                <a:latin typeface="微軟正黑體" panose="020B0604030504040204" pitchFamily="34" charset="-120"/>
                <a:ea typeface="微軟正黑體" panose="020B0604030504040204" pitchFamily="34" charset="-120"/>
              </a:rPr>
              <a:t> strategies</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S</a:t>
            </a:r>
            <a:r>
              <a:rPr lang="en-US" altLang="zh-TW" sz="1600" dirty="0" smtClean="0">
                <a:latin typeface="微軟正黑體" panose="020B0604030504040204" pitchFamily="34" charset="-120"/>
                <a:ea typeface="微軟正黑體" panose="020B0604030504040204" pitchFamily="34" charset="-120"/>
              </a:rPr>
              <a:t>tore the training </a:t>
            </a:r>
            <a:r>
              <a:rPr lang="en-US" altLang="zh-TW" sz="1600" b="1" dirty="0" smtClean="0">
                <a:latin typeface="微軟正黑體" panose="020B0604030504040204" pitchFamily="34" charset="-120"/>
                <a:ea typeface="微軟正黑體" panose="020B0604030504040204" pitchFamily="34" charset="-120"/>
              </a:rPr>
              <a:t>log</a:t>
            </a:r>
            <a:r>
              <a:rPr lang="en-US" altLang="zh-TW" sz="1600" dirty="0" smtClean="0">
                <a:latin typeface="微軟正黑體" panose="020B0604030504040204" pitchFamily="34" charset="-120"/>
                <a:ea typeface="微軟正黑體" panose="020B0604030504040204" pitchFamily="34" charset="-120"/>
              </a:rPr>
              <a:t> and classification </a:t>
            </a:r>
            <a:r>
              <a:rPr lang="en-US" altLang="zh-TW" sz="1600" b="1" dirty="0" smtClean="0">
                <a:latin typeface="微軟正黑體" panose="020B0604030504040204" pitchFamily="34" charset="-120"/>
                <a:ea typeface="微軟正黑體" panose="020B0604030504040204" pitchFamily="34" charset="-120"/>
              </a:rPr>
              <a:t>report</a:t>
            </a:r>
          </a:p>
          <a:p>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75168" y="65370"/>
            <a:ext cx="3665478" cy="2003367"/>
            <a:chOff x="3233649" y="3204902"/>
            <a:chExt cx="3665478" cy="20033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649" y="3655716"/>
              <a:ext cx="964971" cy="96497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51" y="3204902"/>
              <a:ext cx="1869950" cy="2003367"/>
            </a:xfrm>
            <a:prstGeom prst="rect">
              <a:avLst/>
            </a:prstGeom>
          </p:spPr>
        </p:pic>
      </p:grpSp>
      <p:grpSp>
        <p:nvGrpSpPr>
          <p:cNvPr id="45" name="群組 44"/>
          <p:cNvGrpSpPr/>
          <p:nvPr/>
        </p:nvGrpSpPr>
        <p:grpSpPr>
          <a:xfrm>
            <a:off x="5305567" y="364060"/>
            <a:ext cx="6026174" cy="5642339"/>
            <a:chOff x="5606814" y="471126"/>
            <a:chExt cx="6026174" cy="5642339"/>
          </a:xfrm>
        </p:grpSpPr>
        <p:sp>
          <p:nvSpPr>
            <p:cNvPr id="8" name="文字方塊 7"/>
            <p:cNvSpPr txBox="1"/>
            <p:nvPr/>
          </p:nvSpPr>
          <p:spPr>
            <a:xfrm>
              <a:off x="6081914" y="471126"/>
              <a:ext cx="5125882" cy="584775"/>
            </a:xfrm>
            <a:prstGeom prst="rect">
              <a:avLst/>
            </a:prstGeom>
            <a:noFill/>
          </p:spPr>
          <p:txBody>
            <a:bodyPr wrap="square" rtlCol="0">
              <a:spAutoFit/>
            </a:bodyPr>
            <a:lstStyle/>
            <a:p>
              <a:r>
                <a:rPr lang="en-US" altLang="zh-TW" sz="3200" dirty="0" smtClean="0">
                  <a:latin typeface="Arial Black" panose="020B0A04020102020204" pitchFamily="34" charset="0"/>
                </a:rPr>
                <a:t>Training &amp; Evaluating</a:t>
              </a:r>
              <a:endParaRPr lang="zh-TW" altLang="en-US" sz="3200" dirty="0">
                <a:latin typeface="Arial Black" panose="020B0A04020102020204" pitchFamily="34" charset="0"/>
              </a:endParaRPr>
            </a:p>
          </p:txBody>
        </p:sp>
        <p:grpSp>
          <p:nvGrpSpPr>
            <p:cNvPr id="44" name="群組 43"/>
            <p:cNvGrpSpPr/>
            <p:nvPr/>
          </p:nvGrpSpPr>
          <p:grpSpPr>
            <a:xfrm>
              <a:off x="5606814" y="1363978"/>
              <a:ext cx="6026174" cy="4749487"/>
              <a:chOff x="5528903" y="1047250"/>
              <a:chExt cx="6026174" cy="4749487"/>
            </a:xfrm>
          </p:grpSpPr>
          <p:sp>
            <p:nvSpPr>
              <p:cNvPr id="7" name="圓角矩形 6"/>
              <p:cNvSpPr/>
              <p:nvPr/>
            </p:nvSpPr>
            <p:spPr>
              <a:xfrm>
                <a:off x="7683391" y="3849705"/>
                <a:ext cx="1778924" cy="1721770"/>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688790" y="3662634"/>
                <a:ext cx="1175997" cy="625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uild.py</a:t>
                </a:r>
                <a:endParaRPr lang="zh-TW" altLang="en-US" dirty="0"/>
              </a:p>
            </p:txBody>
          </p:sp>
          <p:sp>
            <p:nvSpPr>
              <p:cNvPr id="19" name="圓角矩形 18"/>
              <p:cNvSpPr/>
              <p:nvPr/>
            </p:nvSpPr>
            <p:spPr>
              <a:xfrm>
                <a:off x="5688790"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en-US" altLang="zh-TW" dirty="0" smtClean="0"/>
                  <a:t>ata</a:t>
                </a:r>
                <a:endParaRPr lang="zh-TW" altLang="en-US" dirty="0"/>
              </a:p>
            </p:txBody>
          </p:sp>
          <p:sp>
            <p:nvSpPr>
              <p:cNvPr id="14" name="向下箭號 13"/>
              <p:cNvSpPr/>
              <p:nvPr/>
            </p:nvSpPr>
            <p:spPr>
              <a:xfrm>
                <a:off x="6160410" y="3184505"/>
                <a:ext cx="232756" cy="38105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向下箭號 19"/>
              <p:cNvSpPr/>
              <p:nvPr/>
            </p:nvSpPr>
            <p:spPr>
              <a:xfrm>
                <a:off x="6160410" y="4411337"/>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圓角矩形 20"/>
              <p:cNvSpPr/>
              <p:nvPr/>
            </p:nvSpPr>
            <p:spPr>
              <a:xfrm>
                <a:off x="5528903" y="4899968"/>
                <a:ext cx="1495769" cy="67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 loader</a:t>
                </a:r>
                <a:endParaRPr lang="zh-TW" altLang="en-US" dirty="0"/>
              </a:p>
            </p:txBody>
          </p:sp>
          <p:sp>
            <p:nvSpPr>
              <p:cNvPr id="22" name="向下箭號 21"/>
              <p:cNvSpPr/>
              <p:nvPr/>
            </p:nvSpPr>
            <p:spPr>
              <a:xfrm rot="16200000">
                <a:off x="7237653" y="5052893"/>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圓角矩形 23"/>
              <p:cNvSpPr/>
              <p:nvPr/>
            </p:nvSpPr>
            <p:spPr>
              <a:xfrm>
                <a:off x="7879391" y="4831789"/>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rain.py</a:t>
                </a:r>
                <a:endParaRPr lang="zh-TW" altLang="en-US" dirty="0"/>
              </a:p>
            </p:txBody>
          </p:sp>
          <p:sp>
            <p:nvSpPr>
              <p:cNvPr id="25" name="圓角矩形 24"/>
              <p:cNvSpPr/>
              <p:nvPr/>
            </p:nvSpPr>
            <p:spPr>
              <a:xfrm>
                <a:off x="7879391" y="4092104"/>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evalute.py</a:t>
                </a:r>
                <a:endParaRPr lang="zh-TW" altLang="en-US" dirty="0"/>
              </a:p>
            </p:txBody>
          </p:sp>
          <p:sp>
            <p:nvSpPr>
              <p:cNvPr id="26" name="向下箭號 25"/>
              <p:cNvSpPr/>
              <p:nvPr/>
            </p:nvSpPr>
            <p:spPr>
              <a:xfrm rot="10800000">
                <a:off x="7985053"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向下箭號 26"/>
              <p:cNvSpPr/>
              <p:nvPr/>
            </p:nvSpPr>
            <p:spPr>
              <a:xfrm rot="10800000">
                <a:off x="9021741"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圓角矩形 27"/>
              <p:cNvSpPr/>
              <p:nvPr/>
            </p:nvSpPr>
            <p:spPr>
              <a:xfrm>
                <a:off x="7233430" y="244703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log</a:t>
                </a:r>
                <a:endParaRPr lang="zh-TW" altLang="en-US" dirty="0"/>
              </a:p>
            </p:txBody>
          </p:sp>
          <p:sp>
            <p:nvSpPr>
              <p:cNvPr id="29" name="圓角矩形 28"/>
              <p:cNvSpPr/>
              <p:nvPr/>
            </p:nvSpPr>
            <p:spPr>
              <a:xfrm>
                <a:off x="8778071"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report</a:t>
                </a:r>
                <a:endParaRPr lang="zh-TW" altLang="en-US" dirty="0"/>
              </a:p>
            </p:txBody>
          </p:sp>
          <p:sp>
            <p:nvSpPr>
              <p:cNvPr id="31" name="橢圓 30"/>
              <p:cNvSpPr/>
              <p:nvPr/>
            </p:nvSpPr>
            <p:spPr>
              <a:xfrm>
                <a:off x="9962767" y="4899968"/>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Pytorch</a:t>
                </a:r>
                <a:endParaRPr lang="zh-TW" altLang="en-US" dirty="0"/>
              </a:p>
            </p:txBody>
          </p:sp>
          <p:sp>
            <p:nvSpPr>
              <p:cNvPr id="38" name="圓角矩形 37"/>
              <p:cNvSpPr/>
              <p:nvPr/>
            </p:nvSpPr>
            <p:spPr>
              <a:xfrm>
                <a:off x="5673065"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Training info</a:t>
                </a:r>
              </a:p>
              <a:p>
                <a:pPr algn="ctr"/>
                <a:r>
                  <a:rPr lang="en-US" altLang="zh-TW" sz="1600" dirty="0" smtClean="0"/>
                  <a:t>Validating info</a:t>
                </a:r>
              </a:p>
              <a:p>
                <a:pPr algn="ctr"/>
                <a:r>
                  <a:rPr lang="en-US" altLang="zh-TW" sz="1600" dirty="0" smtClean="0"/>
                  <a:t>Argument info</a:t>
                </a:r>
                <a:endParaRPr lang="zh-TW" altLang="en-US" sz="1600" dirty="0"/>
              </a:p>
            </p:txBody>
          </p:sp>
          <p:sp>
            <p:nvSpPr>
              <p:cNvPr id="40" name="上彎箭號 39"/>
              <p:cNvSpPr/>
              <p:nvPr/>
            </p:nvSpPr>
            <p:spPr>
              <a:xfrm rot="16200000">
                <a:off x="7396892" y="1525972"/>
                <a:ext cx="875201" cy="666207"/>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上彎箭號 41"/>
              <p:cNvSpPr/>
              <p:nvPr/>
            </p:nvSpPr>
            <p:spPr>
              <a:xfrm rot="16200000" flipV="1">
                <a:off x="8925228" y="1517987"/>
                <a:ext cx="875201" cy="682176"/>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3" name="圓角矩形 42"/>
              <p:cNvSpPr/>
              <p:nvPr/>
            </p:nvSpPr>
            <p:spPr>
              <a:xfrm>
                <a:off x="9928667"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Precision</a:t>
                </a:r>
              </a:p>
              <a:p>
                <a:pPr algn="ctr"/>
                <a:r>
                  <a:rPr lang="en-US" altLang="zh-TW" sz="1600" dirty="0" smtClean="0"/>
                  <a:t>Recall</a:t>
                </a:r>
              </a:p>
              <a:p>
                <a:pPr algn="ctr"/>
                <a:r>
                  <a:rPr lang="en-US" altLang="zh-TW" sz="1600" dirty="0" smtClean="0"/>
                  <a:t>F1-score</a:t>
                </a:r>
                <a:endParaRPr lang="zh-TW" altLang="en-US" sz="1600" dirty="0"/>
              </a:p>
            </p:txBody>
          </p:sp>
          <p:sp>
            <p:nvSpPr>
              <p:cNvPr id="32" name="橢圓 31"/>
              <p:cNvSpPr/>
              <p:nvPr/>
            </p:nvSpPr>
            <p:spPr>
              <a:xfrm>
                <a:off x="9945717" y="3654300"/>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albert</a:t>
                </a:r>
                <a:endParaRPr lang="zh-TW" altLang="en-US" dirty="0"/>
              </a:p>
            </p:txBody>
          </p:sp>
        </p:grpSp>
      </p:grpSp>
    </p:spTree>
    <p:extLst>
      <p:ext uri="{BB962C8B-B14F-4D97-AF65-F5344CB8AC3E}">
        <p14:creationId xmlns:p14="http://schemas.microsoft.com/office/powerpoint/2010/main" val="2850258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8" name="文字方塊 7"/>
          <p:cNvSpPr txBox="1"/>
          <p:nvPr/>
        </p:nvSpPr>
        <p:spPr>
          <a:xfrm>
            <a:off x="4076588" y="1955806"/>
            <a:ext cx="1688821"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492099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716378778"/>
              </p:ext>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49</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51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22)</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909976562"/>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 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batch_size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1e-5</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168961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8" name="文字方塊 7"/>
          <p:cNvSpPr txBox="1"/>
          <p:nvPr/>
        </p:nvSpPr>
        <p:spPr>
          <a:xfrm>
            <a:off x="4076588" y="1955806"/>
            <a:ext cx="1814258"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r>
              <a:rPr lang="zh-TW" altLang="en-US" sz="3200" dirty="0" smtClean="0">
                <a:latin typeface="Arial Black" panose="020B0A04020102020204" pitchFamily="34" charset="0"/>
              </a:rPr>
              <a:t> </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492099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ctr" fontAlgn="ctr"/>
                      <a:endParaRPr lang="zh-TW" altLang="en-US" sz="1200" b="0" i="0" u="none" strike="noStrike">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55</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33)</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1913780938"/>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batch_size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5e-6</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424930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2153</TotalTime>
  <Words>1043</Words>
  <Application>Microsoft Office PowerPoint</Application>
  <PresentationFormat>寬螢幕</PresentationFormat>
  <Paragraphs>306</Paragraphs>
  <Slides>16</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16</vt:i4>
      </vt:variant>
    </vt:vector>
  </HeadingPairs>
  <TitlesOfParts>
    <vt:vector size="25" baseType="lpstr">
      <vt:lpstr>微軟正黑體</vt:lpstr>
      <vt:lpstr>新細明體</vt:lpstr>
      <vt:lpstr>Arial</vt:lpstr>
      <vt:lpstr>Arial Black</vt:lpstr>
      <vt:lpstr>Calibri</vt:lpstr>
      <vt:lpstr>Cambria Math</vt:lpstr>
      <vt:lpstr>Gill Sans MT</vt:lpstr>
      <vt:lpstr>Times New Roman</vt:lpstr>
      <vt:lpstr>Parcel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 advertisement classifier</dc:title>
  <dc:creator>Yen-Chun Huang (黃彥鈞)</dc:creator>
  <cp:lastModifiedBy>Yen-Chun Huang (黃彥鈞)</cp:lastModifiedBy>
  <cp:revision>63</cp:revision>
  <dcterms:created xsi:type="dcterms:W3CDTF">2021-07-30T01:22:30Z</dcterms:created>
  <dcterms:modified xsi:type="dcterms:W3CDTF">2021-08-04T09:15:24Z</dcterms:modified>
</cp:coreProperties>
</file>