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4C6F51-4430-4DE0-A01C-0D1193A365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63BDEF5-9B9E-4E6D-9374-DEB26C03BBDB}">
      <dgm:prSet phldrT="[文字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altLang="zh-TW" dirty="0" smtClean="0"/>
            <a:t>Data preprocessing</a:t>
          </a:r>
          <a:endParaRPr lang="zh-TW" altLang="en-US" dirty="0"/>
        </a:p>
      </dgm:t>
    </dgm:pt>
    <dgm:pt modelId="{B91A325F-671F-4D0F-AD6E-0B5703BD5E99}" type="parTrans" cxnId="{355B74B4-20A7-4915-B001-F4CF82D2FC97}">
      <dgm:prSet/>
      <dgm:spPr/>
      <dgm:t>
        <a:bodyPr/>
        <a:lstStyle/>
        <a:p>
          <a:endParaRPr lang="zh-TW" altLang="en-US"/>
        </a:p>
      </dgm:t>
    </dgm:pt>
    <dgm:pt modelId="{BA43AC52-2A33-47AA-AC90-A2801C2D399C}" type="sibTrans" cxnId="{355B74B4-20A7-4915-B001-F4CF82D2FC97}">
      <dgm:prSet/>
      <dgm:spPr/>
      <dgm:t>
        <a:bodyPr/>
        <a:lstStyle/>
        <a:p>
          <a:endParaRPr lang="zh-TW" altLang="en-US"/>
        </a:p>
      </dgm:t>
    </dgm:pt>
    <dgm:pt modelId="{DF5EF78B-FD5C-4165-B068-97CEFCE04C75}">
      <dgm:prSet phldrT="[文字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altLang="zh-TW" dirty="0" smtClean="0"/>
            <a:t>Word Embedding</a:t>
          </a:r>
          <a:endParaRPr lang="zh-TW" altLang="en-US" dirty="0"/>
        </a:p>
      </dgm:t>
    </dgm:pt>
    <dgm:pt modelId="{E6E67451-8F33-4060-80B3-7ECD62F59D93}" type="parTrans" cxnId="{2670605C-BBDD-4E99-9870-B62F0144B9C7}">
      <dgm:prSet/>
      <dgm:spPr/>
      <dgm:t>
        <a:bodyPr/>
        <a:lstStyle/>
        <a:p>
          <a:endParaRPr lang="zh-TW" altLang="en-US"/>
        </a:p>
      </dgm:t>
    </dgm:pt>
    <dgm:pt modelId="{0D84A25F-281B-4AA1-B3F9-6E9869528495}" type="sibTrans" cxnId="{2670605C-BBDD-4E99-9870-B62F0144B9C7}">
      <dgm:prSet/>
      <dgm:spPr/>
      <dgm:t>
        <a:bodyPr/>
        <a:lstStyle/>
        <a:p>
          <a:endParaRPr lang="zh-TW" altLang="en-US"/>
        </a:p>
      </dgm:t>
    </dgm:pt>
    <dgm:pt modelId="{B90B5CA3-A9EE-4F02-841F-DBD728EE409F}">
      <dgm:prSet phldrT="[文字]"/>
      <dgm:spPr/>
      <dgm:t>
        <a:bodyPr/>
        <a:lstStyle/>
        <a:p>
          <a:r>
            <a:rPr lang="en-US" altLang="zh-TW" dirty="0" smtClean="0"/>
            <a:t>ML</a:t>
          </a:r>
          <a:r>
            <a:rPr lang="en-US" altLang="zh-TW" baseline="0" dirty="0" smtClean="0"/>
            <a:t> &amp; DL</a:t>
          </a:r>
          <a:endParaRPr lang="zh-TW" altLang="en-US" dirty="0"/>
        </a:p>
      </dgm:t>
    </dgm:pt>
    <dgm:pt modelId="{4CF89607-770A-4E8F-A80C-FD34FE6C8E04}" type="parTrans" cxnId="{D1934223-9AB4-4FF4-8E82-05A771CAB15E}">
      <dgm:prSet/>
      <dgm:spPr/>
      <dgm:t>
        <a:bodyPr/>
        <a:lstStyle/>
        <a:p>
          <a:endParaRPr lang="zh-TW" altLang="en-US"/>
        </a:p>
      </dgm:t>
    </dgm:pt>
    <dgm:pt modelId="{6E134419-9A15-4614-94B2-AE703A717C43}" type="sibTrans" cxnId="{D1934223-9AB4-4FF4-8E82-05A771CAB15E}">
      <dgm:prSet/>
      <dgm:spPr/>
      <dgm:t>
        <a:bodyPr/>
        <a:lstStyle/>
        <a:p>
          <a:endParaRPr lang="zh-TW" altLang="en-US"/>
        </a:p>
      </dgm:t>
    </dgm:pt>
    <dgm:pt modelId="{045B3D9A-B3F9-4DD6-B0D9-52660A92C87C}" type="pres">
      <dgm:prSet presAssocID="{174C6F51-4430-4DE0-A01C-0D1193A36597}" presName="Name0" presStyleCnt="0">
        <dgm:presLayoutVars>
          <dgm:dir/>
          <dgm:animLvl val="lvl"/>
          <dgm:resizeHandles val="exact"/>
        </dgm:presLayoutVars>
      </dgm:prSet>
      <dgm:spPr/>
    </dgm:pt>
    <dgm:pt modelId="{77AAA33E-5248-4441-9CC3-9363F7D827E2}" type="pres">
      <dgm:prSet presAssocID="{863BDEF5-9B9E-4E6D-9374-DEB26C03BBD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CEEC3EC-C89B-4E8C-9F79-8311CF18B8C7}" type="pres">
      <dgm:prSet presAssocID="{BA43AC52-2A33-47AA-AC90-A2801C2D399C}" presName="parTxOnlySpace" presStyleCnt="0"/>
      <dgm:spPr/>
    </dgm:pt>
    <dgm:pt modelId="{F94EE1CE-7AF9-4F71-8253-EE376B4F3AA2}" type="pres">
      <dgm:prSet presAssocID="{DF5EF78B-FD5C-4165-B068-97CEFCE04C7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1023F0-AE4B-46AC-8075-788626D570B9}" type="pres">
      <dgm:prSet presAssocID="{0D84A25F-281B-4AA1-B3F9-6E9869528495}" presName="parTxOnlySpace" presStyleCnt="0"/>
      <dgm:spPr/>
    </dgm:pt>
    <dgm:pt modelId="{021C7EF7-2E52-478B-B18E-422D351939F3}" type="pres">
      <dgm:prSet presAssocID="{B90B5CA3-A9EE-4F02-841F-DBD728EE409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CECDF69-EA97-4E52-B5AF-92FBE52D87D5}" type="presOf" srcId="{B90B5CA3-A9EE-4F02-841F-DBD728EE409F}" destId="{021C7EF7-2E52-478B-B18E-422D351939F3}" srcOrd="0" destOrd="0" presId="urn:microsoft.com/office/officeart/2005/8/layout/chevron1"/>
    <dgm:cxn modelId="{5B9578DE-71F1-45B8-A527-BC01C6AFBDAC}" type="presOf" srcId="{174C6F51-4430-4DE0-A01C-0D1193A36597}" destId="{045B3D9A-B3F9-4DD6-B0D9-52660A92C87C}" srcOrd="0" destOrd="0" presId="urn:microsoft.com/office/officeart/2005/8/layout/chevron1"/>
    <dgm:cxn modelId="{355B74B4-20A7-4915-B001-F4CF82D2FC97}" srcId="{174C6F51-4430-4DE0-A01C-0D1193A36597}" destId="{863BDEF5-9B9E-4E6D-9374-DEB26C03BBDB}" srcOrd="0" destOrd="0" parTransId="{B91A325F-671F-4D0F-AD6E-0B5703BD5E99}" sibTransId="{BA43AC52-2A33-47AA-AC90-A2801C2D399C}"/>
    <dgm:cxn modelId="{236A301C-4156-40EC-8BE7-674AA9F8C90F}" type="presOf" srcId="{DF5EF78B-FD5C-4165-B068-97CEFCE04C75}" destId="{F94EE1CE-7AF9-4F71-8253-EE376B4F3AA2}" srcOrd="0" destOrd="0" presId="urn:microsoft.com/office/officeart/2005/8/layout/chevron1"/>
    <dgm:cxn modelId="{2670605C-BBDD-4E99-9870-B62F0144B9C7}" srcId="{174C6F51-4430-4DE0-A01C-0D1193A36597}" destId="{DF5EF78B-FD5C-4165-B068-97CEFCE04C75}" srcOrd="1" destOrd="0" parTransId="{E6E67451-8F33-4060-80B3-7ECD62F59D93}" sibTransId="{0D84A25F-281B-4AA1-B3F9-6E9869528495}"/>
    <dgm:cxn modelId="{CA1F7347-E4B4-4C56-B38D-2FE56E0B45F0}" type="presOf" srcId="{863BDEF5-9B9E-4E6D-9374-DEB26C03BBDB}" destId="{77AAA33E-5248-4441-9CC3-9363F7D827E2}" srcOrd="0" destOrd="0" presId="urn:microsoft.com/office/officeart/2005/8/layout/chevron1"/>
    <dgm:cxn modelId="{D1934223-9AB4-4FF4-8E82-05A771CAB15E}" srcId="{174C6F51-4430-4DE0-A01C-0D1193A36597}" destId="{B90B5CA3-A9EE-4F02-841F-DBD728EE409F}" srcOrd="2" destOrd="0" parTransId="{4CF89607-770A-4E8F-A80C-FD34FE6C8E04}" sibTransId="{6E134419-9A15-4614-94B2-AE703A717C43}"/>
    <dgm:cxn modelId="{D025D250-7162-4111-A2FA-6D1E3BCBB7E6}" type="presParOf" srcId="{045B3D9A-B3F9-4DD6-B0D9-52660A92C87C}" destId="{77AAA33E-5248-4441-9CC3-9363F7D827E2}" srcOrd="0" destOrd="0" presId="urn:microsoft.com/office/officeart/2005/8/layout/chevron1"/>
    <dgm:cxn modelId="{6F7CF9A9-22F2-4E05-B0B2-29B4D7F846E0}" type="presParOf" srcId="{045B3D9A-B3F9-4DD6-B0D9-52660A92C87C}" destId="{1CEEC3EC-C89B-4E8C-9F79-8311CF18B8C7}" srcOrd="1" destOrd="0" presId="urn:microsoft.com/office/officeart/2005/8/layout/chevron1"/>
    <dgm:cxn modelId="{7E04A5C1-34A3-4C84-862A-FF3E5AE6953D}" type="presParOf" srcId="{045B3D9A-B3F9-4DD6-B0D9-52660A92C87C}" destId="{F94EE1CE-7AF9-4F71-8253-EE376B4F3AA2}" srcOrd="2" destOrd="0" presId="urn:microsoft.com/office/officeart/2005/8/layout/chevron1"/>
    <dgm:cxn modelId="{DF0AD6E0-18AF-47DF-9043-EABAF9A7B084}" type="presParOf" srcId="{045B3D9A-B3F9-4DD6-B0D9-52660A92C87C}" destId="{9B1023F0-AE4B-46AC-8075-788626D570B9}" srcOrd="3" destOrd="0" presId="urn:microsoft.com/office/officeart/2005/8/layout/chevron1"/>
    <dgm:cxn modelId="{8661D39A-53F7-4265-BF39-A0540CA45D09}" type="presParOf" srcId="{045B3D9A-B3F9-4DD6-B0D9-52660A92C87C}" destId="{021C7EF7-2E52-478B-B18E-422D351939F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AA33E-5248-4441-9CC3-9363F7D827E2}">
      <dsp:nvSpPr>
        <dsp:cNvPr id="0" name=""/>
        <dsp:cNvSpPr/>
      </dsp:nvSpPr>
      <dsp:spPr>
        <a:xfrm>
          <a:off x="2946" y="219436"/>
          <a:ext cx="3590180" cy="1436072"/>
        </a:xfrm>
        <a:prstGeom prst="chevron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Data preprocessing</a:t>
          </a:r>
          <a:endParaRPr lang="zh-TW" altLang="en-US" sz="2700" kern="1200" dirty="0"/>
        </a:p>
      </dsp:txBody>
      <dsp:txXfrm>
        <a:off x="720982" y="219436"/>
        <a:ext cx="2154108" cy="1436072"/>
      </dsp:txXfrm>
    </dsp:sp>
    <dsp:sp modelId="{F94EE1CE-7AF9-4F71-8253-EE376B4F3AA2}">
      <dsp:nvSpPr>
        <dsp:cNvPr id="0" name=""/>
        <dsp:cNvSpPr/>
      </dsp:nvSpPr>
      <dsp:spPr>
        <a:xfrm>
          <a:off x="3234109" y="219436"/>
          <a:ext cx="3590180" cy="1436072"/>
        </a:xfrm>
        <a:prstGeom prst="chevron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Word Embedding</a:t>
          </a:r>
          <a:endParaRPr lang="zh-TW" altLang="en-US" sz="2700" kern="1200" dirty="0"/>
        </a:p>
      </dsp:txBody>
      <dsp:txXfrm>
        <a:off x="3952145" y="219436"/>
        <a:ext cx="2154108" cy="1436072"/>
      </dsp:txXfrm>
    </dsp:sp>
    <dsp:sp modelId="{021C7EF7-2E52-478B-B18E-422D351939F3}">
      <dsp:nvSpPr>
        <dsp:cNvPr id="0" name=""/>
        <dsp:cNvSpPr/>
      </dsp:nvSpPr>
      <dsp:spPr>
        <a:xfrm>
          <a:off x="6465272" y="219436"/>
          <a:ext cx="3590180" cy="14360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ML</a:t>
          </a:r>
          <a:r>
            <a:rPr lang="en-US" altLang="zh-TW" sz="2700" kern="1200" baseline="0" dirty="0" smtClean="0"/>
            <a:t> &amp; DL</a:t>
          </a:r>
          <a:endParaRPr lang="zh-TW" altLang="en-US" sz="2700" kern="1200" dirty="0"/>
        </a:p>
      </dsp:txBody>
      <dsp:txXfrm>
        <a:off x="7183308" y="219436"/>
        <a:ext cx="2154108" cy="1436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FC7DC-9AA2-4A86-9A69-6B235D73230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2E72E-52EA-462C-A3BD-BF6F5AF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08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8793-7DEF-4552-9E5F-47FC35E7F04F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FF240-CBA2-4A4F-B23B-C6EAECD4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7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6F5D-D7F6-4E76-B90A-3194608EF90B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71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7C34-6172-4468-A68A-56AB727648EA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3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E056-7BD1-4925-A22F-AFE73D404EBD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1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3517-EB6E-4AA4-AFE4-1F1A150DC25D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6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E5FB-9045-41F5-9426-7EF4D57C3C13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4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F01-A7A2-43ED-BE20-E043B5004466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0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6CA5-4FEB-4C25-9BC9-73799144EE83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4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A523-1268-46D7-9655-5F087D8DCC91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5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ED0D-BB04-431E-963C-D379A16D11E1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3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37B1AD-ADFF-40C2-AD55-D2C41876E926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60E91F-BA83-4F5C-84C8-55B047182F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1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FD83-0A46-445C-857A-109DA0F97167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5CDC47-A27D-400A-8E54-80E74D874C5C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60E91F-BA83-4F5C-84C8-55B047182F7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8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publicdomain/zero/1.0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ataverse.org/best-practices/sample-du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4800" dirty="0" smtClean="0">
                <a:latin typeface="Arial Rounded MT Bold" panose="020F0704030504030204" pitchFamily="34" charset="0"/>
              </a:rPr>
              <a:t>2019-10-25 </a:t>
            </a:r>
            <a:r>
              <a:rPr lang="en-US" sz="6000" b="1" dirty="0" smtClean="0">
                <a:latin typeface="Arial Rounded MT Bold" panose="020F0704030504030204" pitchFamily="34" charset="0"/>
              </a:rPr>
              <a:t/>
            </a:r>
            <a:br>
              <a:rPr lang="en-US" sz="6000" b="1" dirty="0" smtClean="0">
                <a:latin typeface="Arial Rounded MT Bold" panose="020F0704030504030204" pitchFamily="34" charset="0"/>
              </a:rPr>
            </a:br>
            <a:r>
              <a:rPr lang="en-US" sz="6000" b="1" dirty="0" smtClean="0">
                <a:latin typeface="Arial Rounded MT Bold" panose="020F0704030504030204" pitchFamily="34" charset="0"/>
              </a:rPr>
              <a:t>Lab meeting 2</a:t>
            </a:r>
            <a:endParaRPr lang="en-US" sz="60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黃彥鈞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(</a:t>
            </a:r>
            <a:r>
              <a:rPr lang="en-US" b="1" dirty="0" smtClean="0"/>
              <a:t>Weber, Huang)</a:t>
            </a:r>
          </a:p>
          <a:p>
            <a:pPr algn="ctr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1405-177D-4B74-8F6A-50C47F8F9167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0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week’s goals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Upload submission to leaderboard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Finish trying every model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Additional, Go on to feature engineering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2311-3944-4CA1-B72A-48EEEBF03AFA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68854" y="2448778"/>
            <a:ext cx="5446396" cy="14507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Data release </a:t>
            </a:r>
            <a:r>
              <a:rPr lang="en-US" b="1" dirty="0" smtClean="0">
                <a:latin typeface="Arial Rounded MT Bold" panose="020F0704030504030204" pitchFamily="34" charset="0"/>
              </a:rPr>
              <a:t>survey</a:t>
            </a:r>
            <a:br>
              <a:rPr lang="en-US" b="1" dirty="0" smtClean="0">
                <a:latin typeface="Arial Rounded MT Bold" panose="020F0704030504030204" pitchFamily="34" charset="0"/>
              </a:rPr>
            </a:br>
            <a:r>
              <a:rPr lang="en-US" sz="2800" b="1" dirty="0" smtClean="0">
                <a:latin typeface="Arial Rounded MT Bold" panose="020F0704030504030204" pitchFamily="34" charset="0"/>
              </a:rPr>
              <a:t>            </a:t>
            </a:r>
            <a:r>
              <a:rPr lang="en-US" sz="1600" b="1" dirty="0" smtClean="0">
                <a:latin typeface="Arial Rounded MT Bold" panose="020F0704030504030204" pitchFamily="34" charset="0"/>
              </a:rPr>
              <a:t>                            </a:t>
            </a:r>
            <a:r>
              <a:rPr lang="en-US" sz="2800" b="1" dirty="0" smtClean="0">
                <a:latin typeface="Arial Rounded MT Bold" panose="020F0704030504030204" pitchFamily="34" charset="0"/>
              </a:rPr>
              <a:t>Harvard </a:t>
            </a:r>
            <a:r>
              <a:rPr lang="en-US" sz="2800" b="1" dirty="0" err="1" smtClean="0">
                <a:latin typeface="Arial Rounded MT Bold" panose="020F0704030504030204" pitchFamily="34" charset="0"/>
              </a:rPr>
              <a:t>Dataverse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0A50-BFAE-4F66-8C70-11FBC482C0AD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7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Harvard </a:t>
            </a:r>
            <a:r>
              <a:rPr lang="en-US" dirty="0" err="1" smtClean="0"/>
              <a:t>Dataverse</a:t>
            </a:r>
            <a:endParaRPr 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" t="9747" r="1676" b="6195"/>
          <a:stretch/>
        </p:blipFill>
        <p:spPr>
          <a:xfrm>
            <a:off x="1179270" y="2179320"/>
            <a:ext cx="6168595" cy="3215640"/>
          </a:xfrm>
        </p:spPr>
      </p:pic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C1E9-052C-4D1D-B1F8-072D550AB889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89520" y="2179320"/>
            <a:ext cx="3695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collaboration with the Institute for Quantitative Social Science (IQSS), the Harvard Library, and Harvard University Information Technology (HUIT): </a:t>
            </a:r>
          </a:p>
          <a:p>
            <a:endParaRPr lang="en-US" dirty="0"/>
          </a:p>
          <a:p>
            <a:r>
              <a:rPr lang="en-US" dirty="0" smtClean="0"/>
              <a:t>the Harvard </a:t>
            </a:r>
            <a:r>
              <a:rPr lang="en-US" dirty="0" err="1" smtClean="0"/>
              <a:t>Dataverse</a:t>
            </a:r>
            <a:r>
              <a:rPr lang="en-US" dirty="0" smtClean="0"/>
              <a:t> is a repository for sharing, citing, analyzing, and preserving research data. It is open to all scientific data from all disciplines worldwide.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2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licensing of dataset release (1/3)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/>
              <a:t>By default</a:t>
            </a:r>
            <a:r>
              <a:rPr lang="en-US" dirty="0"/>
              <a:t>, all new datasets created through </a:t>
            </a:r>
            <a:r>
              <a:rPr lang="en-US" dirty="0" err="1"/>
              <a:t>Dataverse’s</a:t>
            </a:r>
            <a:r>
              <a:rPr lang="en-US" dirty="0"/>
              <a:t> web UI are given a </a:t>
            </a:r>
            <a:r>
              <a:rPr lang="en-US" dirty="0">
                <a:hlinkClick r:id="rId2"/>
              </a:rPr>
              <a:t>Creative Commons CC0 Public Domain </a:t>
            </a:r>
            <a:r>
              <a:rPr lang="en-US" dirty="0" smtClean="0">
                <a:hlinkClick r:id="rId2"/>
              </a:rPr>
              <a:t>Dedication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Additional </a:t>
            </a:r>
            <a:r>
              <a:rPr lang="en-US" dirty="0"/>
              <a:t>restrictions, conditions, and terms can still be compatible with CC0, as CC0 only operates in the realm of copyright, which is rather limited when it comes to data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If a data owner feels that CC0 is not suitable for their data, they are able to enter </a:t>
            </a:r>
            <a:r>
              <a:rPr lang="en-US" b="1" dirty="0"/>
              <a:t>custom Terms of </a:t>
            </a:r>
            <a:r>
              <a:rPr lang="en-US" b="1" dirty="0" smtClean="0"/>
              <a:t>Use.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16" name="向右箭號 15"/>
          <p:cNvSpPr/>
          <p:nvPr/>
        </p:nvSpPr>
        <p:spPr>
          <a:xfrm>
            <a:off x="3295649" y="4667250"/>
            <a:ext cx="67627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圓角矩形 16"/>
          <p:cNvSpPr/>
          <p:nvPr/>
        </p:nvSpPr>
        <p:spPr>
          <a:xfrm>
            <a:off x="4124325" y="4238625"/>
            <a:ext cx="2209800" cy="117157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CC0 </a:t>
            </a:r>
            <a:r>
              <a:rPr lang="en-US" dirty="0"/>
              <a:t>is </a:t>
            </a:r>
            <a:r>
              <a:rPr lang="en-US" dirty="0" smtClean="0"/>
              <a:t>suitable </a:t>
            </a:r>
            <a:r>
              <a:rPr lang="en-US" dirty="0"/>
              <a:t>for their </a:t>
            </a:r>
            <a:r>
              <a:rPr lang="en-US" dirty="0" smtClean="0"/>
              <a:t>data?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33523" y="4667250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Releasing</a:t>
            </a:r>
            <a:endParaRPr lang="en-US" dirty="0"/>
          </a:p>
        </p:txBody>
      </p:sp>
      <p:sp>
        <p:nvSpPr>
          <p:cNvPr id="19" name="向右箭號 18"/>
          <p:cNvSpPr/>
          <p:nvPr/>
        </p:nvSpPr>
        <p:spPr>
          <a:xfrm rot="19842376">
            <a:off x="6617969" y="4275765"/>
            <a:ext cx="76200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向右箭號 19"/>
          <p:cNvSpPr/>
          <p:nvPr/>
        </p:nvSpPr>
        <p:spPr>
          <a:xfrm rot="1333566">
            <a:off x="6626218" y="5049311"/>
            <a:ext cx="76200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613092" y="3804373"/>
            <a:ext cx="590550" cy="381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613092" y="5404366"/>
            <a:ext cx="590550" cy="381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591425" y="3705225"/>
            <a:ext cx="1714500" cy="86677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Applying CC0</a:t>
            </a:r>
            <a:endParaRPr 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7591425" y="4922700"/>
            <a:ext cx="1714500" cy="8667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</a:t>
            </a:r>
            <a:r>
              <a:rPr lang="en-US" dirty="0"/>
              <a:t>Terms of Use</a:t>
            </a:r>
          </a:p>
        </p:txBody>
      </p:sp>
      <p:sp>
        <p:nvSpPr>
          <p:cNvPr id="27" name="日期版面配置區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DD8D-B6B6-4694-B725-31BE0D427BDE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licensing of dataset </a:t>
            </a:r>
            <a:r>
              <a:rPr lang="en-US" dirty="0" smtClean="0"/>
              <a:t>release (2/3</a:t>
            </a:r>
            <a:r>
              <a:rPr lang="en-US" dirty="0"/>
              <a:t>)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55" y="1827732"/>
            <a:ext cx="4736019" cy="2906194"/>
          </a:xfrm>
        </p:spPr>
      </p:pic>
      <p:sp>
        <p:nvSpPr>
          <p:cNvPr id="5" name="雲朵形圖說文字 4"/>
          <p:cNvSpPr/>
          <p:nvPr/>
        </p:nvSpPr>
        <p:spPr>
          <a:xfrm>
            <a:off x="7096125" y="2156460"/>
            <a:ext cx="4505325" cy="307657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license helps creators — we call them licensors if they use our tools — retain copyright while allowing others to copy, distribute, and make some uses of their work — at least non-commercially.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203655" y="5029200"/>
            <a:ext cx="473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Allow adaptations of your work to be shared?</a:t>
            </a:r>
          </a:p>
          <a:p>
            <a:r>
              <a:rPr lang="en-US" b="1" dirty="0"/>
              <a:t>Allow commercial uses of your work</a:t>
            </a:r>
            <a:r>
              <a:rPr lang="en-US" b="1" dirty="0" smtClean="0"/>
              <a:t>?</a:t>
            </a:r>
            <a:endParaRPr lang="en-US" b="1" dirty="0"/>
          </a:p>
        </p:txBody>
      </p:sp>
      <p:pic>
        <p:nvPicPr>
          <p:cNvPr id="7" name="圖片 6" descr="Four Reasons Why I Will Never Write a &lt;strong&gt;Book&lt;/strong&gt; … | THE STRATEGIC LEARNE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5352365"/>
            <a:ext cx="717920" cy="862542"/>
          </a:xfrm>
          <a:prstGeom prst="rect">
            <a:avLst/>
          </a:prstGeom>
        </p:spPr>
      </p:pic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4362-4DC3-4AE4-957A-EE019AB0934A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licensing of dataset </a:t>
            </a:r>
            <a:r>
              <a:rPr lang="en-US" dirty="0" smtClean="0"/>
              <a:t>release (3/3</a:t>
            </a:r>
            <a:r>
              <a:rPr lang="en-US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To </a:t>
            </a:r>
            <a:r>
              <a:rPr lang="en-US" dirty="0"/>
              <a:t>add more information about the Terms of Use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we </a:t>
            </a:r>
            <a:r>
              <a:rPr lang="en-US" dirty="0"/>
              <a:t>have provided fields like Special Permissions,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Restrictions</a:t>
            </a:r>
            <a:r>
              <a:rPr lang="en-US" dirty="0"/>
              <a:t>, Citation Requirements, etc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Example of data usage agreement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Restrict files </a:t>
            </a:r>
            <a:r>
              <a:rPr lang="en-US" dirty="0"/>
              <a:t>in </a:t>
            </a:r>
            <a:r>
              <a:rPr lang="en-US" dirty="0" smtClean="0"/>
              <a:t>dataset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572" y="2044528"/>
            <a:ext cx="4036753" cy="36257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6" name="直線單箭頭接點 5"/>
          <p:cNvCxnSpPr/>
          <p:nvPr/>
        </p:nvCxnSpPr>
        <p:spPr>
          <a:xfrm>
            <a:off x="5143500" y="3048000"/>
            <a:ext cx="14192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D744-FD22-47D5-9F5B-DECA2460CF69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68854" y="2105878"/>
            <a:ext cx="7903845" cy="1450757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Thanks for listening !!!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1E39-912A-4B32-9F82-E037CD9399B2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Outline</a:t>
            </a:r>
            <a:endParaRPr 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AI cup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release survey : Harvard Data Verse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C492-1558-4098-B707-3D54E7774C46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68855" y="2105878"/>
            <a:ext cx="3779520" cy="1450757"/>
          </a:xfrm>
        </p:spPr>
        <p:txBody>
          <a:bodyPr/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2019 AI cup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1DB1-C8B6-4373-8A89-72B96535B297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4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 </a:t>
            </a:r>
            <a:r>
              <a:rPr lang="en-US" b="1" dirty="0" smtClean="0"/>
              <a:t>cup progress (1/2)</a:t>
            </a:r>
            <a:endParaRPr lang="en-US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450870"/>
              </p:ext>
            </p:extLst>
          </p:nvPr>
        </p:nvGraphicFramePr>
        <p:xfrm>
          <a:off x="1096963" y="1846264"/>
          <a:ext cx="10058400" cy="187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圓角矩形 4"/>
          <p:cNvSpPr/>
          <p:nvPr/>
        </p:nvSpPr>
        <p:spPr>
          <a:xfrm>
            <a:off x="8285259" y="4723074"/>
            <a:ext cx="2202511" cy="11767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6" name="弧形箭號 (左彎) 5"/>
          <p:cNvSpPr/>
          <p:nvPr/>
        </p:nvSpPr>
        <p:spPr>
          <a:xfrm>
            <a:off x="10761773" y="3482672"/>
            <a:ext cx="787180" cy="18924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5259" y="2074069"/>
            <a:ext cx="385639" cy="14263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弧形向右箭號 7"/>
          <p:cNvSpPr/>
          <p:nvPr/>
        </p:nvSpPr>
        <p:spPr>
          <a:xfrm flipV="1">
            <a:off x="7418567" y="3482671"/>
            <a:ext cx="729691" cy="18049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2697956">
            <a:off x="7611389" y="2001539"/>
            <a:ext cx="1003318" cy="49796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等腰三角形 10"/>
          <p:cNvSpPr/>
          <p:nvPr/>
        </p:nvSpPr>
        <p:spPr>
          <a:xfrm rot="8111249">
            <a:off x="7599160" y="3067809"/>
            <a:ext cx="1019457" cy="50375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1096963" y="3857625"/>
            <a:ext cx="276066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335463" y="3867150"/>
            <a:ext cx="276066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78991" y="4168159"/>
            <a:ext cx="3034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Word segmentation : </a:t>
            </a:r>
          </a:p>
          <a:p>
            <a:r>
              <a:rPr lang="en-US" dirty="0" smtClean="0"/>
              <a:t>NLTK, </a:t>
            </a:r>
            <a:r>
              <a:rPr lang="en-US" dirty="0" err="1" smtClean="0"/>
              <a:t>keras.preprocessing.text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TFIDF metrics</a:t>
            </a:r>
            <a:endParaRPr 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267994" y="4260492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Keras.layers.embeddings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17" name="橢圓 16"/>
          <p:cNvSpPr/>
          <p:nvPr/>
        </p:nvSpPr>
        <p:spPr>
          <a:xfrm>
            <a:off x="8934450" y="3219450"/>
            <a:ext cx="190500" cy="1905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/>
          <p:cNvSpPr/>
          <p:nvPr/>
        </p:nvSpPr>
        <p:spPr>
          <a:xfrm>
            <a:off x="9278749" y="3219450"/>
            <a:ext cx="190500" cy="1905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橢圓 18"/>
          <p:cNvSpPr/>
          <p:nvPr/>
        </p:nvSpPr>
        <p:spPr>
          <a:xfrm>
            <a:off x="9598207" y="3219450"/>
            <a:ext cx="190500" cy="1905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46BA-4B4E-440B-A4C2-E37A57AE0B3B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 cup </a:t>
            </a:r>
            <a:r>
              <a:rPr lang="en-US" b="1" dirty="0" smtClean="0"/>
              <a:t>progress (2/2</a:t>
            </a:r>
            <a:r>
              <a:rPr lang="en-US" b="1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ML model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Classification Method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SVM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Naïve Bayes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XG </a:t>
            </a:r>
            <a:r>
              <a:rPr lang="en-US" dirty="0" smtClean="0"/>
              <a:t>Boost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Deep Neuron Network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MLP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RNN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CNN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CRNN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D873-8CB5-4297-B315-16F95084BDA1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</a:t>
            </a:r>
            <a:r>
              <a:rPr lang="en-US" dirty="0" smtClean="0"/>
              <a:t>cup Model : MLP example (1/4)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19" y="1827213"/>
            <a:ext cx="6964921" cy="4459287"/>
          </a:xfr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030E-60C8-464A-82A2-7AC0F5CF3376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cup Model : MLP example </a:t>
            </a:r>
            <a:r>
              <a:rPr lang="en-US" dirty="0" smtClean="0"/>
              <a:t>(2/4</a:t>
            </a:r>
            <a:r>
              <a:rPr lang="en-US" dirty="0"/>
              <a:t>)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50" y="1817689"/>
            <a:ext cx="8323460" cy="4430711"/>
          </a:xfr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B786-F2E9-4427-8B95-7E93523C0D19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cup Model : MLP example </a:t>
            </a:r>
            <a:r>
              <a:rPr lang="en-US" dirty="0" smtClean="0"/>
              <a:t>(3/4)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91" y="1846263"/>
            <a:ext cx="9682978" cy="4402137"/>
          </a:xfr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B969-3F9F-4A66-9F52-563BE4B7605D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cup Model : MLP example </a:t>
            </a:r>
            <a:r>
              <a:rPr lang="en-US" dirty="0" smtClean="0"/>
              <a:t>(4/4</a:t>
            </a:r>
            <a:r>
              <a:rPr lang="en-US" dirty="0"/>
              <a:t>)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023" y="1737360"/>
            <a:ext cx="3572457" cy="4659727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435" y="1890760"/>
            <a:ext cx="2662238" cy="30956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528434" y="5248275"/>
            <a:ext cx="351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Adjust the parameter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Try out another DNN model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54" y="4391073"/>
            <a:ext cx="614168" cy="595312"/>
          </a:xfrm>
          <a:prstGeom prst="rect">
            <a:avLst/>
          </a:prstGeom>
        </p:spPr>
      </p:pic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F315-9AF4-47D5-8EE2-8366F3FC3C9B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 NLP Lab</a:t>
            </a:r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E91F-BA83-4F5C-84C8-55B047182F7C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淚滴形 12"/>
          <p:cNvSpPr/>
          <p:nvPr/>
        </p:nvSpPr>
        <p:spPr>
          <a:xfrm rot="18880013">
            <a:off x="7501891" y="3013802"/>
            <a:ext cx="162664" cy="163378"/>
          </a:xfrm>
          <a:prstGeom prst="teardrop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淚滴形 13"/>
          <p:cNvSpPr/>
          <p:nvPr/>
        </p:nvSpPr>
        <p:spPr>
          <a:xfrm rot="18880013">
            <a:off x="7501891" y="3307041"/>
            <a:ext cx="162664" cy="163378"/>
          </a:xfrm>
          <a:prstGeom prst="teardrop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淚滴形 14"/>
          <p:cNvSpPr/>
          <p:nvPr/>
        </p:nvSpPr>
        <p:spPr>
          <a:xfrm rot="18880013">
            <a:off x="8134390" y="2805375"/>
            <a:ext cx="162664" cy="163378"/>
          </a:xfrm>
          <a:prstGeom prst="teardrop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淚滴形 15"/>
          <p:cNvSpPr/>
          <p:nvPr/>
        </p:nvSpPr>
        <p:spPr>
          <a:xfrm rot="18880013">
            <a:off x="8135751" y="3120536"/>
            <a:ext cx="162664" cy="163378"/>
          </a:xfrm>
          <a:prstGeom prst="teardrop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398</TotalTime>
  <Words>408</Words>
  <Application>Microsoft Office PowerPoint</Application>
  <PresentationFormat>寬螢幕</PresentationFormat>
  <Paragraphs>112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微軟正黑體</vt:lpstr>
      <vt:lpstr>新細明體</vt:lpstr>
      <vt:lpstr>Arial</vt:lpstr>
      <vt:lpstr>Arial Rounded MT Bold</vt:lpstr>
      <vt:lpstr>Calibri</vt:lpstr>
      <vt:lpstr>Calibri Light</vt:lpstr>
      <vt:lpstr>Wingdings</vt:lpstr>
      <vt:lpstr>回顧</vt:lpstr>
      <vt:lpstr>2019-10-25  Lab meeting 2</vt:lpstr>
      <vt:lpstr>Outline</vt:lpstr>
      <vt:lpstr>2019 AI cup</vt:lpstr>
      <vt:lpstr>AI cup progress (1/2)</vt:lpstr>
      <vt:lpstr>AI cup progress (2/2)</vt:lpstr>
      <vt:lpstr>AI cup Model : MLP example (1/4)</vt:lpstr>
      <vt:lpstr>AI cup Model : MLP example (2/4)</vt:lpstr>
      <vt:lpstr>AI cup Model : MLP example (3/4)</vt:lpstr>
      <vt:lpstr>AI cup Model : MLP example (4/4)</vt:lpstr>
      <vt:lpstr>Next week’s goals</vt:lpstr>
      <vt:lpstr>Data release survey                                         Harvard Dataverse</vt:lpstr>
      <vt:lpstr>Harvard Dataverse</vt:lpstr>
      <vt:lpstr>The licensing of dataset release (1/3)</vt:lpstr>
      <vt:lpstr>The licensing of dataset release (2/3)</vt:lpstr>
      <vt:lpstr>The licensing of dataset release (3/3)</vt:lpstr>
      <vt:lpstr>Thanks for listening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2019-10-25 Lab meeting 2</dc:title>
  <dc:creator>Weber Huang</dc:creator>
  <cp:lastModifiedBy>Weber Huang</cp:lastModifiedBy>
  <cp:revision>29</cp:revision>
  <dcterms:created xsi:type="dcterms:W3CDTF">2019-10-24T11:43:36Z</dcterms:created>
  <dcterms:modified xsi:type="dcterms:W3CDTF">2019-10-24T18:22:08Z</dcterms:modified>
</cp:coreProperties>
</file>